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2" r:id="rId13"/>
    <p:sldId id="268" r:id="rId14"/>
    <p:sldId id="267" r:id="rId15"/>
    <p:sldId id="271" r:id="rId16"/>
    <p:sldId id="269" r:id="rId17"/>
    <p:sldId id="273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E9B05-93DD-4EB4-936B-1D2D6EDDBBA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195B-155C-4855-B17D-7BC7DD461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6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71D676-EF18-4D5C-B074-A01827AE269C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ABAE2B-B0B6-4609-9C22-949BBC6379C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История отечественной государственной службы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(часть 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75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реформой </a:t>
            </a:r>
            <a:r>
              <a:rPr lang="ru-RU" dirty="0"/>
              <a:t>центральных органов управления, в результате которой были созданы министерства; </a:t>
            </a:r>
            <a:endParaRPr lang="ru-RU" dirty="0" smtClean="0"/>
          </a:p>
          <a:p>
            <a:r>
              <a:rPr lang="ru-RU" dirty="0" smtClean="0"/>
              <a:t>кодификацией </a:t>
            </a:r>
            <a:r>
              <a:rPr lang="ru-RU" dirty="0"/>
              <a:t>российского законодательства в 1800–1850-е гг</a:t>
            </a:r>
            <a:r>
              <a:rPr lang="ru-RU" dirty="0" smtClean="0"/>
              <a:t>.;</a:t>
            </a:r>
          </a:p>
          <a:p>
            <a:r>
              <a:rPr lang="ru-RU" dirty="0" smtClean="0"/>
              <a:t> </a:t>
            </a:r>
            <a:r>
              <a:rPr lang="ru-RU" dirty="0"/>
              <a:t>развитием юридического образования и науки.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Изменения в государственной службе в первой половине </a:t>
            </a:r>
            <a:r>
              <a:rPr lang="en-US" sz="3200" dirty="0" smtClean="0"/>
              <a:t>XIX</a:t>
            </a:r>
            <a:r>
              <a:rPr lang="ru-RU" sz="3200" dirty="0" smtClean="0"/>
              <a:t> в. обусловлены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2017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dirty="0"/>
              <a:t>Принцип единоначалия пришел на смену принципу коллегиальности. </a:t>
            </a:r>
            <a:endParaRPr lang="ru-RU" dirty="0" smtClean="0"/>
          </a:p>
          <a:p>
            <a:pPr algn="just"/>
            <a:r>
              <a:rPr lang="ru-RU" dirty="0"/>
              <a:t>Принцип </a:t>
            </a:r>
            <a:r>
              <a:rPr lang="ru-RU" dirty="0" smtClean="0"/>
              <a:t>законности</a:t>
            </a:r>
            <a:r>
              <a:rPr lang="ru-RU" dirty="0"/>
              <a:t> (изданием Полного собрания (1830) и Свода законов (1833) Российской </a:t>
            </a:r>
            <a:r>
              <a:rPr lang="ru-RU" dirty="0" smtClean="0"/>
              <a:t>империи, Свод </a:t>
            </a:r>
            <a:r>
              <a:rPr lang="ru-RU" dirty="0"/>
              <a:t>военных постановлений (1839), </a:t>
            </a:r>
            <a:r>
              <a:rPr lang="ru-RU" dirty="0" smtClean="0"/>
              <a:t>Свод </a:t>
            </a:r>
            <a:r>
              <a:rPr lang="ru-RU" dirty="0"/>
              <a:t>законов губерний остзейских (1845), кодифицированы в рамках Уложения о наказаниях уголовных и исправительных (1845) уголовные </a:t>
            </a:r>
            <a:r>
              <a:rPr lang="ru-RU" dirty="0" smtClean="0"/>
              <a:t>законы)</a:t>
            </a:r>
          </a:p>
          <a:p>
            <a:pPr algn="just"/>
            <a:r>
              <a:rPr lang="ru-RU" dirty="0"/>
              <a:t>Принцип системности подготовки кадров. </a:t>
            </a:r>
            <a:endParaRPr lang="ru-RU" dirty="0" smtClean="0"/>
          </a:p>
          <a:p>
            <a:pPr algn="just"/>
            <a:r>
              <a:rPr lang="ru-RU" dirty="0"/>
              <a:t>Принцип служебной </a:t>
            </a:r>
            <a:r>
              <a:rPr lang="ru-RU" dirty="0" smtClean="0"/>
              <a:t>верности. В </a:t>
            </a:r>
            <a:r>
              <a:rPr lang="ru-RU" dirty="0"/>
              <a:t>связи с этим Устав о службе по определению от правительства закрепил ряд требований в отношении кандидатов, желающих поступить на государственную службу. Основными требованиями стали </a:t>
            </a:r>
            <a:r>
              <a:rPr lang="ru-RU" dirty="0" smtClean="0"/>
              <a:t>подданство </a:t>
            </a:r>
            <a:r>
              <a:rPr lang="ru-RU" dirty="0"/>
              <a:t>и неопороченное поведение. </a:t>
            </a:r>
            <a:endParaRPr lang="ru-RU" dirty="0" smtClean="0"/>
          </a:p>
          <a:p>
            <a:pPr algn="just"/>
            <a:r>
              <a:rPr lang="ru-RU" dirty="0"/>
              <a:t>Принцип социально-экономических гарантий государственных служащих. </a:t>
            </a:r>
            <a:endParaRPr lang="ru-RU" dirty="0" smtClean="0"/>
          </a:p>
          <a:p>
            <a:pPr algn="just"/>
            <a:r>
              <a:rPr lang="ru-RU" dirty="0"/>
              <a:t>Принцип субординации. </a:t>
            </a:r>
            <a:endParaRPr lang="ru-RU" dirty="0" smtClean="0"/>
          </a:p>
          <a:p>
            <a:pPr algn="just"/>
            <a:r>
              <a:rPr lang="ru-RU" dirty="0" smtClean="0"/>
              <a:t>Принцип </a:t>
            </a:r>
            <a:r>
              <a:rPr lang="ru-RU" dirty="0"/>
              <a:t>ответственности чиновников. </a:t>
            </a:r>
            <a:r>
              <a:rPr lang="ru-RU" dirty="0" smtClean="0"/>
              <a:t>Правительство </a:t>
            </a:r>
            <a:r>
              <a:rPr lang="ru-RU" dirty="0"/>
              <a:t>в 1845 г. включило в новое Уложение о наказаниях уголовных и исправительных обширную главу «Особенные наказания за преступления и проступки по службе»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040" y="393383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 smtClean="0"/>
              <a:t> </a:t>
            </a:r>
            <a:r>
              <a:rPr lang="ru-RU" sz="2700" dirty="0" smtClean="0"/>
              <a:t>Трансформация </a:t>
            </a:r>
            <a:r>
              <a:rPr lang="ru-RU" sz="2700" dirty="0"/>
              <a:t>принципов модели </a:t>
            </a:r>
            <a:r>
              <a:rPr lang="ru-RU" sz="2700" dirty="0" smtClean="0"/>
              <a:t>государственной службы в </a:t>
            </a:r>
            <a:r>
              <a:rPr lang="ru-RU" sz="2700" dirty="0"/>
              <a:t>первой половине XIX в. </a:t>
            </a:r>
          </a:p>
        </p:txBody>
      </p:sp>
    </p:spTree>
    <p:extLst>
      <p:ext uri="{BB962C8B-B14F-4D97-AF65-F5344CB8AC3E}">
        <p14:creationId xmlns:p14="http://schemas.microsoft.com/office/powerpoint/2010/main" val="294893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М.М. Сперанский – административный романтизм- </a:t>
            </a:r>
            <a:r>
              <a:rPr lang="ru-RU" dirty="0"/>
              <a:t>введение в систему чинопроизводства критерия образования. Согласно царскому указу от 6 августа 1809г., для производства в чины коллежского асессора (8-ой класс) и статского советника (5-ый класс) требовалось, помимо </a:t>
            </a:r>
            <a:r>
              <a:rPr lang="ru-RU" dirty="0" smtClean="0"/>
              <a:t>выслуги </a:t>
            </a:r>
            <a:r>
              <a:rPr lang="ru-RU" dirty="0"/>
              <a:t>лет, свидетельство об окончании курса </a:t>
            </a:r>
            <a:r>
              <a:rPr lang="ru-RU" dirty="0" smtClean="0"/>
              <a:t>университета,  </a:t>
            </a:r>
            <a:r>
              <a:rPr lang="ru-RU" dirty="0"/>
              <a:t>либо сдача экзамена </a:t>
            </a:r>
            <a:endParaRPr lang="ru-RU" dirty="0" smtClean="0"/>
          </a:p>
          <a:p>
            <a:pPr algn="just"/>
            <a:r>
              <a:rPr lang="ru-RU" dirty="0" smtClean="0"/>
              <a:t>Николай </a:t>
            </a:r>
            <a:r>
              <a:rPr lang="en-US" dirty="0" smtClean="0"/>
              <a:t>I</a:t>
            </a:r>
            <a:r>
              <a:rPr lang="ru-RU" dirty="0" smtClean="0"/>
              <a:t> – охранительно-административный реализм:</a:t>
            </a:r>
            <a:r>
              <a:rPr lang="en-US" dirty="0" smtClean="0"/>
              <a:t> </a:t>
            </a:r>
            <a:r>
              <a:rPr lang="ru-RU" dirty="0" smtClean="0"/>
              <a:t>законы </a:t>
            </a:r>
            <a:r>
              <a:rPr lang="ru-RU" dirty="0"/>
              <a:t>1827 и 1834 </a:t>
            </a:r>
            <a:r>
              <a:rPr lang="ru-RU" dirty="0" smtClean="0"/>
              <a:t>гг. (порядок </a:t>
            </a:r>
            <a:r>
              <a:rPr lang="ru-RU" dirty="0"/>
              <a:t>поступления на службу, </a:t>
            </a:r>
            <a:r>
              <a:rPr lang="ru-RU" dirty="0" smtClean="0"/>
              <a:t>условия продвижения </a:t>
            </a:r>
            <a:r>
              <a:rPr lang="ru-RU" dirty="0"/>
              <a:t>по лестнице </a:t>
            </a:r>
            <a:r>
              <a:rPr lang="ru-RU" dirty="0" smtClean="0"/>
              <a:t>чинов), </a:t>
            </a:r>
            <a:r>
              <a:rPr lang="ru-RU" dirty="0"/>
              <a:t>"Устава </a:t>
            </a:r>
            <a:r>
              <a:rPr lang="ru-RU" dirty="0" smtClean="0"/>
              <a:t>о службе </a:t>
            </a:r>
            <a:r>
              <a:rPr lang="ru-RU" dirty="0"/>
              <a:t>гражданской"</a:t>
            </a:r>
            <a:r>
              <a:rPr lang="ru-RU" dirty="0" smtClean="0"/>
              <a:t>. </a:t>
            </a:r>
            <a:r>
              <a:rPr lang="ru-RU" dirty="0"/>
              <a:t>В основу продвижения был положен принцип </a:t>
            </a:r>
            <a:r>
              <a:rPr lang="ru-RU" dirty="0" smtClean="0"/>
              <a:t>выслуги.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реформы: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1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Во-первых, государственная служба получила дальнейшее публично-правовое закрепление в процессе систематизации российского законодательства. Впервые в истории европейского законодательства было кодифицировано право государственной публичной гражданской службы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Во-вторых</a:t>
            </a:r>
            <a:r>
              <a:rPr lang="ru-RU" dirty="0"/>
              <a:t>, развитие системы учебных заведений юридического профиля позволило в середине XIX века сформировать прослойку бюрократии с основательной по уровню своего времени подготовкой в вопросах государственного управления и законодательства. </a:t>
            </a:r>
            <a:endParaRPr lang="ru-RU" dirty="0" smtClean="0"/>
          </a:p>
          <a:p>
            <a:r>
              <a:rPr lang="ru-RU" dirty="0" smtClean="0"/>
              <a:t>В-третьих</a:t>
            </a:r>
            <a:r>
              <a:rPr lang="ru-RU" dirty="0"/>
              <a:t>, российская модель государственной службы продолжала носить мобилизационный характер, т.к. государству требовалось с помощью небольших ресурсов решить глобальные задачи. </a:t>
            </a:r>
            <a:r>
              <a:rPr lang="ru-RU" dirty="0" smtClean="0"/>
              <a:t>Из </a:t>
            </a:r>
            <a:r>
              <a:rPr lang="ru-RU" dirty="0"/>
              <a:t>этой модели вытекает и механизм формирования российской элиты, который тоже можно определить как мобилизационный. </a:t>
            </a:r>
            <a:endParaRPr lang="ru-RU" dirty="0" smtClean="0"/>
          </a:p>
          <a:p>
            <a:r>
              <a:rPr lang="ru-RU" dirty="0" smtClean="0"/>
              <a:t>В-четвертых</a:t>
            </a:r>
            <a:r>
              <a:rPr lang="ru-RU" dirty="0"/>
              <a:t>, в результате проведения министерской реформы и кодификации законодательства, утвердились принципы законности, единоначалия и ответственности чиновников, что способствовало укреплению властной вертикали, обеспечивало эффективность государственной службы и способствовало снижению количества правонарушений в чиновничьей среде. </a:t>
            </a:r>
            <a:endParaRPr lang="ru-RU" dirty="0" smtClean="0"/>
          </a:p>
          <a:p>
            <a:r>
              <a:rPr lang="ru-RU" dirty="0" smtClean="0"/>
              <a:t>В-пятых</a:t>
            </a:r>
            <a:r>
              <a:rPr lang="ru-RU" dirty="0"/>
              <a:t>, как и прежде, реформирование происходило «сверху», поэтому сохранялась государственно-административная модель государственной службы в указанный период.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Итоги первой половины </a:t>
            </a:r>
            <a:r>
              <a:rPr lang="en-US" dirty="0" smtClean="0"/>
              <a:t>XIX </a:t>
            </a:r>
            <a:r>
              <a:rPr lang="ru-RU" dirty="0" smtClean="0"/>
              <a:t>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24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/>
              <a:t>Государственная служба в Российской империи по своему существу разделялась на службу гражданскую, военную и духовную. </a:t>
            </a:r>
            <a:endParaRPr lang="ru-RU" dirty="0" smtClean="0"/>
          </a:p>
          <a:p>
            <a:pPr algn="just"/>
            <a:r>
              <a:rPr lang="ru-RU" dirty="0" smtClean="0"/>
              <a:t>Основным </a:t>
            </a:r>
            <a:r>
              <a:rPr lang="ru-RU" dirty="0"/>
              <a:t>принципом организации </a:t>
            </a:r>
            <a:r>
              <a:rPr lang="ru-RU" dirty="0" smtClean="0"/>
              <a:t>гражданской </a:t>
            </a:r>
            <a:r>
              <a:rPr lang="ru-RU" dirty="0"/>
              <a:t>службы после учреждения министерств был принцип единоначалия, как учреждения. Духовная служба строилась по принципу соборности, как </a:t>
            </a:r>
            <a:r>
              <a:rPr lang="ru-RU" dirty="0" smtClean="0"/>
              <a:t>община</a:t>
            </a:r>
            <a:r>
              <a:rPr lang="ru-RU" dirty="0"/>
              <a:t>, а военная – по принципу коллегиальности, как </a:t>
            </a:r>
            <a:r>
              <a:rPr lang="ru-RU" dirty="0" smtClean="0"/>
              <a:t>корпорация</a:t>
            </a:r>
          </a:p>
          <a:p>
            <a:pPr algn="just"/>
            <a:r>
              <a:rPr lang="ru-RU" dirty="0" smtClean="0"/>
              <a:t>Гражданская </a:t>
            </a:r>
            <a:r>
              <a:rPr lang="ru-RU" dirty="0"/>
              <a:t>служба осуществлялась в следующих </a:t>
            </a:r>
            <a:r>
              <a:rPr lang="ru-RU" dirty="0" smtClean="0"/>
              <a:t>сферах: </a:t>
            </a:r>
            <a:r>
              <a:rPr lang="ru-RU" dirty="0"/>
              <a:t>экономика и управление </a:t>
            </a:r>
            <a:r>
              <a:rPr lang="ru-RU" dirty="0" smtClean="0"/>
              <a:t>государственными </a:t>
            </a:r>
            <a:r>
              <a:rPr lang="ru-RU" dirty="0"/>
              <a:t>имуществами (финансовая, акцизная, счетная, контрольная, </a:t>
            </a:r>
            <a:r>
              <a:rPr lang="ru-RU" dirty="0" smtClean="0"/>
              <a:t>сельскохозяйственная</a:t>
            </a:r>
            <a:r>
              <a:rPr lang="ru-RU" dirty="0"/>
              <a:t>, межевая, лесная, промышленная, торговая); юстиция (судебная, административная юстиция, нотариальная); полиция (собственно </a:t>
            </a:r>
            <a:r>
              <a:rPr lang="ru-RU" dirty="0" smtClean="0"/>
              <a:t>полицейская</a:t>
            </a:r>
            <a:r>
              <a:rPr lang="ru-RU" dirty="0"/>
              <a:t>, санитарная, почтовая, телеграфная, строительная, статистическая, в </a:t>
            </a:r>
            <a:r>
              <a:rPr lang="ru-RU" dirty="0" smtClean="0"/>
              <a:t>заведениях </a:t>
            </a:r>
            <a:r>
              <a:rPr lang="ru-RU" dirty="0"/>
              <a:t>общественного призрения); администрация (канцелярская, </a:t>
            </a:r>
            <a:r>
              <a:rPr lang="ru-RU" dirty="0" smtClean="0"/>
              <a:t>архивная)</a:t>
            </a:r>
          </a:p>
          <a:p>
            <a:pPr algn="just"/>
            <a:r>
              <a:rPr lang="ru-RU" dirty="0" smtClean="0"/>
              <a:t>Важнейшие принципы </a:t>
            </a:r>
            <a:r>
              <a:rPr lang="ru-RU" dirty="0"/>
              <a:t>организации государственной службы: определение на государственную службу от Правительства, ранжирование должностей, чинопроизводство по выслуге лет. </a:t>
            </a:r>
            <a:endParaRPr lang="ru-RU" dirty="0" smtClean="0"/>
          </a:p>
          <a:p>
            <a:pPr algn="just"/>
            <a:r>
              <a:rPr lang="ru-RU" dirty="0"/>
              <a:t>жалованье </a:t>
            </a:r>
            <a:r>
              <a:rPr lang="ru-RU" dirty="0" smtClean="0"/>
              <a:t>возросло </a:t>
            </a:r>
            <a:r>
              <a:rPr lang="ru-RU" dirty="0"/>
              <a:t>в среднем в два раза, но Табель осталась в неприкосновенности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Приход либералов во время проведения буржуазных реформ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Эволюция государственной службы во второй половине </a:t>
            </a:r>
            <a:r>
              <a:rPr lang="en-US" sz="3200" dirty="0" smtClean="0"/>
              <a:t>XIX</a:t>
            </a:r>
            <a:r>
              <a:rPr lang="ru-RU" sz="3200" dirty="0" smtClean="0"/>
              <a:t> века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011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бюрократизация </a:t>
            </a:r>
            <a:r>
              <a:rPr lang="ru-RU" dirty="0"/>
              <a:t>аппарата государственной службы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отсутствие </a:t>
            </a:r>
            <a:r>
              <a:rPr lang="ru-RU" dirty="0"/>
              <a:t>равного доступа граждан на государственную службу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абсолютизация </a:t>
            </a:r>
            <a:r>
              <a:rPr lang="ru-RU" dirty="0"/>
              <a:t>принципа централизма в организации системы государственной службы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отсутствие </a:t>
            </a:r>
            <a:r>
              <a:rPr lang="ru-RU" dirty="0"/>
              <a:t>демократических начал и гласности в формировании корпуса государственных служащих, подотчетности и подконтрольности чиновников представительным органам государственной власти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сословность </a:t>
            </a:r>
            <a:r>
              <a:rPr lang="ru-RU" dirty="0"/>
              <a:t>и широкое распространение протекционизма при приеме в административные учреждения, при производстве в чины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неясность </a:t>
            </a:r>
            <a:r>
              <a:rPr lang="ru-RU" dirty="0"/>
              <a:t>критериев оценки работы служащих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наличие </a:t>
            </a:r>
            <a:r>
              <a:rPr lang="ru-RU" dirty="0"/>
              <a:t>у начальствующих лиц неограниченных полномочий в отношении подчиненных при решении вопросов их карьеры и продвижения по службе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злоупотребление </a:t>
            </a:r>
            <a:r>
              <a:rPr lang="ru-RU" dirty="0"/>
              <a:t>властью и должностными полномочиями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нарушение </a:t>
            </a:r>
            <a:r>
              <a:rPr lang="ru-RU" dirty="0"/>
              <a:t>принципа запрета на совмещение государственной службы с участием в предпринимательской деятельности и др.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государственной службы императорской России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11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ru-RU" dirty="0" smtClean="0"/>
              <a:t>После революции идея упразднения </a:t>
            </a:r>
            <a:r>
              <a:rPr lang="ru-RU" dirty="0"/>
              <a:t>чиновничьего аппарата с заменой его «выборными представителями трудящихся</a:t>
            </a:r>
            <a:r>
              <a:rPr lang="ru-RU" dirty="0" smtClean="0"/>
              <a:t>»</a:t>
            </a:r>
          </a:p>
          <a:p>
            <a:pPr algn="just"/>
            <a:r>
              <a:rPr lang="ru-RU" dirty="0" smtClean="0"/>
              <a:t>Ликвидация прежней иерархии госслужащих</a:t>
            </a:r>
          </a:p>
          <a:p>
            <a:pPr algn="just"/>
            <a:r>
              <a:rPr lang="ru-RU" dirty="0"/>
              <a:t>Новый госаппарат начал формироваться прежде всего из членов РКП(б). Принципы отбора были прежние личные контакты кого-либо из руководства партии с будущим назначенцем по революционной деятельности; социальное происхождение и преданность целям партии. </a:t>
            </a:r>
            <a:endParaRPr lang="ru-RU" dirty="0" smtClean="0"/>
          </a:p>
          <a:p>
            <a:pPr algn="just"/>
            <a:r>
              <a:rPr lang="ru-RU" dirty="0" smtClean="0"/>
              <a:t>Сращивание </a:t>
            </a:r>
            <a:r>
              <a:rPr lang="ru-RU" dirty="0"/>
              <a:t>большевистского и советского аппаратов с центром принятия решений в партийных органах</a:t>
            </a:r>
            <a:r>
              <a:rPr lang="ru-RU" dirty="0" smtClean="0"/>
              <a:t>. </a:t>
            </a:r>
          </a:p>
          <a:p>
            <a:pPr algn="just"/>
            <a:r>
              <a:rPr lang="ru-RU" dirty="0"/>
              <a:t>Вместо провозглашенного первоначально советского коллегиального самоуправления утверждается принцип единоначалия.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первые годы советской власти корпус государственных служащих состоял как бы из двух частей: новая, советская «идейная» управленческая бюрократия и бюрократия </a:t>
            </a:r>
            <a:r>
              <a:rPr lang="ru-RU" dirty="0" smtClean="0"/>
              <a:t>старая</a:t>
            </a:r>
          </a:p>
          <a:p>
            <a:pPr algn="just"/>
            <a:r>
              <a:rPr lang="ru-RU" dirty="0" smtClean="0"/>
              <a:t>«Разбухание» аппарата (</a:t>
            </a:r>
            <a:r>
              <a:rPr lang="ru-RU" dirty="0"/>
              <a:t>1921 г. </a:t>
            </a:r>
            <a:r>
              <a:rPr lang="ru-RU" dirty="0" smtClean="0"/>
              <a:t>- </a:t>
            </a:r>
            <a:r>
              <a:rPr lang="ru-RU" dirty="0"/>
              <a:t>5,7 млн</a:t>
            </a:r>
            <a:r>
              <a:rPr lang="ru-RU" dirty="0" smtClean="0"/>
              <a:t>., в  </a:t>
            </a:r>
            <a:r>
              <a:rPr lang="ru-RU" dirty="0"/>
              <a:t>1913 г. </a:t>
            </a:r>
            <a:r>
              <a:rPr lang="ru-RU" dirty="0" smtClean="0"/>
              <a:t>253 </a:t>
            </a:r>
            <a:r>
              <a:rPr lang="ru-RU" dirty="0"/>
              <a:t>тыс. </a:t>
            </a:r>
            <a:r>
              <a:rPr lang="ru-RU" dirty="0" smtClean="0"/>
              <a:t>чиновников)</a:t>
            </a:r>
          </a:p>
          <a:p>
            <a:pPr algn="just"/>
            <a:r>
              <a:rPr lang="ru-RU" dirty="0"/>
              <a:t>Бесконтрольность бюрократии при отсутствии демократических институтов и крайней слабости нормативно- правовой базы для работы госорганов порождала злоупотребления властью, самоуправство, протекционизм, коррупцию, волокиту и другие неизбежные язвы.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советской государственной службы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67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 algn="just"/>
            <a:r>
              <a:rPr lang="ru-RU" dirty="0"/>
              <a:t>Государственные служащие – категория трудящихся. Которая работает за соответствующее вознаграждение в государственных органах, предприятиях и учреждениях и осуществляет в соответствии с характером и объемом предоставленных полномочий задачи, определяемые компетенцией данного органа.</a:t>
            </a:r>
          </a:p>
          <a:p>
            <a:pPr algn="just"/>
            <a:r>
              <a:rPr lang="ru-RU" dirty="0"/>
              <a:t> «Трудовая модель» функционирования государственного аппарата, при которой отношения государственной службы сводились к обычному трудовому найму и регулировались различными правовыми актами не административно-служебного, а трудового права.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04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dirty="0"/>
              <a:t>Номенклатура</a:t>
            </a:r>
            <a:r>
              <a:rPr lang="ru-RU" dirty="0"/>
              <a:t> представляла собой перечень руководящих должностей, при замещении которых требовалась санкция соответствующего партийного комитета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И.В</a:t>
            </a:r>
            <a:r>
              <a:rPr lang="ru-RU" dirty="0" smtClean="0"/>
              <a:t>. Сталин о номенклатуре: </a:t>
            </a:r>
            <a:r>
              <a:rPr lang="ru-RU" dirty="0"/>
              <a:t>"..люди, умеющие осуществлять директивы, могущие понять директивы, могущие принять директивы, как свои родные, и умеющие проводить их в жизнь" </a:t>
            </a:r>
            <a:endParaRPr lang="ru-RU" dirty="0" smtClean="0"/>
          </a:p>
          <a:p>
            <a:pPr algn="just"/>
            <a:r>
              <a:rPr lang="ru-RU" dirty="0" smtClean="0"/>
              <a:t>Развитая</a:t>
            </a:r>
            <a:r>
              <a:rPr lang="ru-RU" dirty="0"/>
              <a:t>, строго ранжированная система привилегий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Система личного патронажа, строившаяся на базе личной преданности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Номенклатура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15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ru-RU" dirty="0" smtClean="0"/>
              <a:t>199</a:t>
            </a:r>
            <a:r>
              <a:rPr lang="en-US" dirty="0" smtClean="0"/>
              <a:t>1</a:t>
            </a:r>
            <a:r>
              <a:rPr lang="ru-RU" dirty="0" smtClean="0"/>
              <a:t>-199</a:t>
            </a:r>
            <a:r>
              <a:rPr lang="en-US" dirty="0" smtClean="0"/>
              <a:t>5</a:t>
            </a:r>
            <a:r>
              <a:rPr lang="ru-RU" dirty="0" smtClean="0"/>
              <a:t> гг. </a:t>
            </a:r>
            <a:r>
              <a:rPr lang="ru-RU" b="1" dirty="0" smtClean="0"/>
              <a:t>-</a:t>
            </a:r>
            <a:r>
              <a:rPr lang="ru-RU" dirty="0" smtClean="0"/>
              <a:t> отказ </a:t>
            </a:r>
            <a:r>
              <a:rPr lang="ru-RU" dirty="0"/>
              <a:t>от советской партийно-номенклатурной системы, созданием новых кадровых служб и учебно-научных учреждений. 1995 года принят Закон «Об основах государственной службы Российской Федерации». В том же 1995 году Указом Президента Российской Федерации был утвержден Реестр федеральных государственных должностей Российской Федерации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199</a:t>
            </a:r>
            <a:r>
              <a:rPr lang="en-US" dirty="0" smtClean="0"/>
              <a:t>5</a:t>
            </a:r>
            <a:r>
              <a:rPr lang="ru-RU" dirty="0" smtClean="0"/>
              <a:t>-1999 гг. – подготовлена Концепция </a:t>
            </a:r>
            <a:r>
              <a:rPr lang="ru-RU" dirty="0"/>
              <a:t>административной </a:t>
            </a:r>
            <a:r>
              <a:rPr lang="ru-RU" dirty="0" smtClean="0"/>
              <a:t>реформы, цель которой -  </a:t>
            </a:r>
            <a:r>
              <a:rPr lang="ru-RU" dirty="0"/>
              <a:t>повысить профессионализм государственной службы и эффективность взаимодействия органов исполнительной власти и гражданского общества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Ключевыми принципами идеологии реформы стали:</a:t>
            </a:r>
          </a:p>
          <a:p>
            <a:r>
              <a:rPr lang="ru-RU" dirty="0"/>
              <a:t>1) переход от «государственной службы» к службе публичной;</a:t>
            </a:r>
          </a:p>
          <a:p>
            <a:r>
              <a:rPr lang="ru-RU" dirty="0"/>
              <a:t>2) обеспечение открытости и прозрачности государственной службы, а также защиты граждан от давления и произвола государства;</a:t>
            </a:r>
          </a:p>
          <a:p>
            <a:r>
              <a:rPr lang="ru-RU" dirty="0"/>
              <a:t>3) применение системы оценки профессиональных заслуг и достоинств при формировании аппарата и в процедурах должностного роста;</a:t>
            </a:r>
          </a:p>
          <a:p>
            <a:r>
              <a:rPr lang="ru-RU" dirty="0"/>
              <a:t>4) разделение политических и карьерных должностей;</a:t>
            </a:r>
          </a:p>
          <a:p>
            <a:r>
              <a:rPr lang="ru-RU" dirty="0"/>
              <a:t>5) с одной стороны, введение ограничений на государственной службе и с другой - предоставление социальных компенсаций за ограничения в открытой (прямой) форме;</a:t>
            </a:r>
          </a:p>
          <a:p>
            <a:r>
              <a:rPr lang="ru-RU" dirty="0"/>
              <a:t>6) выведение «за штат» части госаппарата и существенное ограничение функций государства в области регулирования;</a:t>
            </a:r>
          </a:p>
          <a:p>
            <a:r>
              <a:rPr lang="ru-RU" dirty="0"/>
              <a:t>7) формирование нового вида функций по предоставлению государственных услуг;</a:t>
            </a:r>
          </a:p>
          <a:p>
            <a:r>
              <a:rPr lang="ru-RU" dirty="0"/>
              <a:t>8) обеспечение служебной деятельности государственных служащих;</a:t>
            </a:r>
          </a:p>
          <a:p>
            <a:r>
              <a:rPr lang="ru-RU" dirty="0"/>
              <a:t>9) введение этических регуляторов поведения, в том числе посредством создания </a:t>
            </a:r>
            <a:r>
              <a:rPr lang="ru-RU" dirty="0" err="1"/>
              <a:t>этиче-скогого</a:t>
            </a:r>
            <a:r>
              <a:rPr lang="ru-RU" dirty="0"/>
              <a:t> кодекса государственного служащего и мер по преодолению конфликта интересов на государственной службе;</a:t>
            </a:r>
          </a:p>
          <a:p>
            <a:r>
              <a:rPr lang="ru-RU" dirty="0"/>
              <a:t>10) системность профессиональной подготовки, переподготовки и повышения квалификации кадров государственной службы.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реформирования государственной службы в 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49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Зарождение государственного управления и государственной службы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Киевской Руси (X—XII вв.)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Становление и развитие системы государственной службы в Московском государстве (XIV—XVII вв.)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 Укрепление государственной службы в императорской России (XVIII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—XIX вв.). 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3.1. Реформы Петра I и государственные учреждения России в первой половине XVIII в. 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3.2. «Просвещенный абсолютизм» и государственный аппарат Российской империи во второй половине XVIII в.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3.3. Государственные учреждения в первой половине XIX в.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3.4. Реформирование системы государственного управления во второй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половине XIX в. 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3.5. Модернизация государственного управления России в конце XIX —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начале XX в.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4. Развитие государственного управления и государственной службы 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 советский период (1918—1990 гг.).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развития государственной службы в России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7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1999-2002 гг.. - утверждение в августе 2001 года Концепции реформирования системы государственной службы Российской Федерации. </a:t>
            </a:r>
          </a:p>
          <a:p>
            <a:pPr algn="just"/>
            <a:r>
              <a:rPr lang="ru-RU" dirty="0" smtClean="0"/>
              <a:t>2002- настоящее время </a:t>
            </a:r>
            <a:r>
              <a:rPr lang="ru-RU" dirty="0"/>
              <a:t>- принятие Федеральной программы «Реформирование государственной службы Российской Федерации (2003-2005 гг.)», 2003 г. ФЗ «О системе государственной службы Российской Федерации», 2004 г. - ФЗ «О государственной гражданской службе Российской Федерации</a:t>
            </a:r>
            <a:r>
              <a:rPr lang="ru-RU" dirty="0" smtClean="0"/>
              <a:t>».</a:t>
            </a:r>
          </a:p>
          <a:p>
            <a:pPr marL="109728" indent="0" algn="just">
              <a:buNone/>
            </a:pPr>
            <a:r>
              <a:rPr lang="ru-RU" dirty="0"/>
              <a:t> </a:t>
            </a:r>
            <a:r>
              <a:rPr lang="ru-RU" dirty="0" smtClean="0"/>
              <a:t> В </a:t>
            </a:r>
            <a:r>
              <a:rPr lang="ru-RU" dirty="0"/>
              <a:t>марте 2009 года с целью создания целостной </a:t>
            </a:r>
            <a:r>
              <a:rPr lang="ru-RU" dirty="0" smtClean="0"/>
              <a:t>  системы </a:t>
            </a:r>
            <a:r>
              <a:rPr lang="ru-RU" dirty="0"/>
              <a:t>государственной службы разрабатывается Федеральная программа «Реформирование и развитие системы государственной службы Российской Федерации» на 2009-2013 годы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14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«…Государственная </a:t>
            </a:r>
            <a:r>
              <a:rPr lang="ru-RU" dirty="0"/>
              <a:t>служба приобрела для Петра почти религиозное значение грандиозной, непрерывной литургии в храме </a:t>
            </a:r>
            <a:r>
              <a:rPr lang="ru-RU" dirty="0" smtClean="0"/>
              <a:t>Государства</a:t>
            </a:r>
            <a:r>
              <a:rPr lang="ru-RU" dirty="0"/>
              <a:t>.</a:t>
            </a:r>
            <a:r>
              <a:rPr lang="en-US" dirty="0" smtClean="0"/>
              <a:t> </a:t>
            </a:r>
            <a:r>
              <a:rPr lang="ru-RU" dirty="0" smtClean="0"/>
              <a:t>Работа была </a:t>
            </a:r>
            <a:r>
              <a:rPr lang="ru-RU" dirty="0"/>
              <a:t>его молитвой». </a:t>
            </a:r>
            <a:r>
              <a:rPr lang="en-US" dirty="0"/>
              <a:t>(</a:t>
            </a:r>
            <a:r>
              <a:rPr lang="ru-RU" dirty="0"/>
              <a:t>Ю.М. Лотман</a:t>
            </a:r>
            <a:r>
              <a:rPr lang="en-US" dirty="0" smtClean="0"/>
              <a:t>)</a:t>
            </a:r>
            <a:endParaRPr lang="ru-RU" dirty="0" smtClean="0"/>
          </a:p>
          <a:p>
            <a:pPr algn="just"/>
            <a:r>
              <a:rPr lang="ru-RU" dirty="0" smtClean="0"/>
              <a:t>Государь – первый слуга Отечества</a:t>
            </a:r>
          </a:p>
          <a:p>
            <a:pPr algn="just"/>
            <a:r>
              <a:rPr lang="ru-RU" dirty="0" smtClean="0"/>
              <a:t>Основное </a:t>
            </a:r>
            <a:r>
              <a:rPr lang="ru-RU" dirty="0"/>
              <a:t>содержание деятельности Петра в этой области заключалось в стремлении придать прежнюю значимость принципу «привилегии за службу» (а не по </a:t>
            </a:r>
            <a:r>
              <a:rPr lang="ru-RU" dirty="0" smtClean="0"/>
              <a:t>происхождению)</a:t>
            </a:r>
            <a:endParaRPr lang="ru-RU" dirty="0"/>
          </a:p>
          <a:p>
            <a:pPr algn="just"/>
            <a:r>
              <a:rPr lang="ru-RU" dirty="0" err="1" smtClean="0"/>
              <a:t>всесословность</a:t>
            </a:r>
            <a:r>
              <a:rPr lang="ru-RU" dirty="0" smtClean="0"/>
              <a:t> </a:t>
            </a:r>
            <a:r>
              <a:rPr lang="ru-RU" dirty="0"/>
              <a:t>службы;</a:t>
            </a:r>
          </a:p>
          <a:p>
            <a:pPr algn="just"/>
            <a:r>
              <a:rPr lang="ru-RU" dirty="0" smtClean="0"/>
              <a:t>возможность </a:t>
            </a:r>
            <a:r>
              <a:rPr lang="ru-RU" dirty="0"/>
              <a:t>для </a:t>
            </a:r>
            <a:r>
              <a:rPr lang="ru-RU" dirty="0" err="1"/>
              <a:t>недворянина</a:t>
            </a:r>
            <a:r>
              <a:rPr lang="ru-RU" dirty="0"/>
              <a:t> стать дворянином по чину и службе;</a:t>
            </a:r>
          </a:p>
          <a:p>
            <a:pPr algn="just"/>
            <a:r>
              <a:rPr lang="ru-RU" dirty="0" smtClean="0"/>
              <a:t>служебная </a:t>
            </a:r>
            <a:r>
              <a:rPr lang="ru-RU" dirty="0"/>
              <a:t>доблесть, а не «порода» как основной критерий продвижения по служебной лестнице;</a:t>
            </a:r>
          </a:p>
          <a:p>
            <a:pPr algn="just"/>
            <a:r>
              <a:rPr lang="ru-RU" dirty="0" smtClean="0"/>
              <a:t>низшая </a:t>
            </a:r>
            <a:r>
              <a:rPr lang="ru-RU" dirty="0"/>
              <a:t>ступень как исходная позиция службы всех слоев, включая элитные;</a:t>
            </a:r>
          </a:p>
          <a:p>
            <a:pPr algn="just"/>
            <a:r>
              <a:rPr lang="ru-RU" dirty="0" smtClean="0"/>
              <a:t>обязательность </a:t>
            </a:r>
            <a:r>
              <a:rPr lang="ru-RU" dirty="0"/>
              <a:t>обучения с целью повышения качества и эффективности исполнения служебных обязанностей;</a:t>
            </a:r>
          </a:p>
          <a:p>
            <a:pPr algn="just"/>
            <a:r>
              <a:rPr lang="ru-RU" dirty="0" smtClean="0"/>
              <a:t>законодательная </a:t>
            </a:r>
            <a:r>
              <a:rPr lang="ru-RU" dirty="0"/>
              <a:t>регламентация </a:t>
            </a:r>
            <a:r>
              <a:rPr lang="ru-RU" dirty="0" smtClean="0"/>
              <a:t>службы</a:t>
            </a:r>
          </a:p>
          <a:p>
            <a:pPr algn="just"/>
            <a:r>
              <a:rPr lang="ru-RU" dirty="0"/>
              <a:t>унификация, </a:t>
            </a:r>
            <a:r>
              <a:rPr lang="ru-RU" dirty="0" smtClean="0"/>
              <a:t>упорядоченность </a:t>
            </a:r>
            <a:r>
              <a:rPr lang="ru-RU" dirty="0"/>
              <a:t>делопроизводства.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Характерные черты службы при Петре</a:t>
            </a:r>
            <a:r>
              <a:rPr lang="en-US" dirty="0" smtClean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39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государственного управления при Петре </a:t>
            </a:r>
            <a:r>
              <a:rPr lang="en-US" dirty="0" smtClean="0"/>
              <a:t>I</a:t>
            </a:r>
            <a:endParaRPr lang="ru-RU" dirty="0"/>
          </a:p>
        </p:txBody>
      </p:sp>
      <p:pic>
        <p:nvPicPr>
          <p:cNvPr id="4" name="Picture 2" descr="C:\Users\irina\Desktop\Downloads\10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1138"/>
            <a:ext cx="6480719" cy="5188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34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56 глав </a:t>
            </a:r>
          </a:p>
          <a:p>
            <a:pPr algn="just"/>
            <a:r>
              <a:rPr lang="ru-RU" dirty="0" smtClean="0"/>
              <a:t>Служба</a:t>
            </a:r>
            <a:r>
              <a:rPr lang="ru-RU" dirty="0"/>
              <a:t>, как и защита интересов государя, воспринималась Петром как наиважнейшее государственное дело. </a:t>
            </a:r>
            <a:endParaRPr lang="ru-RU" dirty="0" smtClean="0"/>
          </a:p>
          <a:p>
            <a:pPr algn="just"/>
            <a:r>
              <a:rPr lang="ru-RU" dirty="0" smtClean="0"/>
              <a:t>Присяга на </a:t>
            </a:r>
            <a:r>
              <a:rPr lang="ru-RU" dirty="0"/>
              <a:t>верность монарху и его </a:t>
            </a:r>
            <a:r>
              <a:rPr lang="ru-RU" dirty="0" smtClean="0"/>
              <a:t>власти</a:t>
            </a:r>
          </a:p>
          <a:p>
            <a:pPr algn="just"/>
            <a:r>
              <a:rPr lang="ru-RU" dirty="0" smtClean="0"/>
              <a:t>Прием </a:t>
            </a:r>
            <a:r>
              <a:rPr lang="ru-RU" dirty="0"/>
              <a:t>на должность в учреждение одновременно являлся и зачислением на государственную службу: человеку выдавался патент на </a:t>
            </a:r>
            <a:r>
              <a:rPr lang="ru-RU" dirty="0" smtClean="0"/>
              <a:t>чин</a:t>
            </a:r>
            <a:endParaRPr lang="ru-RU" dirty="0"/>
          </a:p>
          <a:p>
            <a:pPr algn="just"/>
            <a:r>
              <a:rPr lang="ru-RU" dirty="0" smtClean="0"/>
              <a:t>Сенат </a:t>
            </a:r>
            <a:r>
              <a:rPr lang="ru-RU" dirty="0"/>
              <a:t>контролировал продвижение по службе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Содержание и качество работы служащих определялось подробными должностными </a:t>
            </a:r>
            <a:r>
              <a:rPr lang="ru-RU" dirty="0" smtClean="0"/>
              <a:t>инструкциями</a:t>
            </a:r>
          </a:p>
          <a:p>
            <a:pPr algn="just"/>
            <a:r>
              <a:rPr lang="ru-RU" dirty="0" smtClean="0"/>
              <a:t>Закреплены </a:t>
            </a:r>
            <a:r>
              <a:rPr lang="ru-RU" dirty="0"/>
              <a:t>этические требования к государственному </a:t>
            </a:r>
            <a:r>
              <a:rPr lang="ru-RU" dirty="0" smtClean="0"/>
              <a:t>служащему (</a:t>
            </a:r>
            <a:r>
              <a:rPr lang="ru-RU" dirty="0"/>
              <a:t>«верность к службе», «радение о должности», «усердие к общему добру», «добрую волю в отправлении порученного», «человеколюбие» </a:t>
            </a:r>
            <a:r>
              <a:rPr lang="ru-RU" dirty="0" smtClean="0"/>
              <a:t>)</a:t>
            </a:r>
          </a:p>
          <a:p>
            <a:pPr algn="just"/>
            <a:r>
              <a:rPr lang="ru-RU" dirty="0" smtClean="0"/>
              <a:t>Преследование </a:t>
            </a:r>
            <a:r>
              <a:rPr lang="ru-RU" dirty="0"/>
              <a:t>нарушителей административных </a:t>
            </a:r>
            <a:r>
              <a:rPr lang="ru-RU" dirty="0" smtClean="0"/>
              <a:t>порядков (волокита</a:t>
            </a:r>
            <a:r>
              <a:rPr lang="ru-RU" dirty="0"/>
              <a:t>, невнимательность к посетителям, злоупотребление служебным положением, подлог, </a:t>
            </a:r>
            <a:r>
              <a:rPr lang="ru-RU" dirty="0" smtClean="0"/>
              <a:t>взятки). </a:t>
            </a:r>
            <a:r>
              <a:rPr lang="ru-RU" dirty="0"/>
              <a:t>Наказания, в зависимости от тяжести проступка, разнообразны: от штрафов до ссылки на каторгу и смертной казни. Специально для провинившихся чиновников вводилось шельмование — публичный позор с полным лишением гражданских прав.</a:t>
            </a:r>
          </a:p>
          <a:p>
            <a:pPr algn="just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Генеральный Регламент – устав государственной службы (1720 г.)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189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Табель о рангах</a:t>
            </a:r>
            <a:endParaRPr lang="ru-RU" dirty="0"/>
          </a:p>
        </p:txBody>
      </p:sp>
      <p:pic>
        <p:nvPicPr>
          <p:cNvPr id="4" name="Picture 2" descr="C:\Users\irina\Desktop\Downloads\image00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5" y="908720"/>
            <a:ext cx="6552729" cy="5832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486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Впервые </a:t>
            </a:r>
            <a:r>
              <a:rPr lang="ru-RU" dirty="0"/>
              <a:t>в истории Росси государственная служба четко разделятся на военную и гражданскую, а гражданская в свою очередь – на статскую и </a:t>
            </a:r>
            <a:r>
              <a:rPr lang="ru-RU" dirty="0" smtClean="0"/>
              <a:t>придворную</a:t>
            </a:r>
          </a:p>
          <a:p>
            <a:pPr algn="just"/>
            <a:r>
              <a:rPr lang="ru-RU" dirty="0" smtClean="0"/>
              <a:t>Введена </a:t>
            </a:r>
            <a:r>
              <a:rPr lang="ru-RU" dirty="0"/>
              <a:t>единая система чинов, их номенклатура и иерархия в каждом виде государственной службы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Все чины </a:t>
            </a:r>
            <a:r>
              <a:rPr lang="ru-RU" dirty="0"/>
              <a:t>разделялись на классы (ранги). Всего в четырнадцать классов Табели о рангах было включено 262 </a:t>
            </a:r>
            <a:r>
              <a:rPr lang="ru-RU" dirty="0" smtClean="0"/>
              <a:t>должности</a:t>
            </a:r>
          </a:p>
          <a:p>
            <a:pPr algn="just"/>
            <a:r>
              <a:rPr lang="ru-RU" dirty="0"/>
              <a:t>Основой для продвижения чиновников по службе были приняты их личные заслуги, способности, профессиональные знания и </a:t>
            </a:r>
            <a:r>
              <a:rPr lang="ru-RU" dirty="0" smtClean="0"/>
              <a:t>опыт</a:t>
            </a:r>
          </a:p>
          <a:p>
            <a:pPr algn="just"/>
            <a:r>
              <a:rPr lang="ru-RU" dirty="0"/>
              <a:t>Согласно закону, лицо не могло претендовать на ранг, не имея чина, соответствующего данному </a:t>
            </a:r>
            <a:r>
              <a:rPr lang="ru-RU" dirty="0" smtClean="0"/>
              <a:t>рангу.</a:t>
            </a:r>
            <a:endParaRPr lang="ru-RU" dirty="0"/>
          </a:p>
          <a:p>
            <a:pPr algn="just"/>
            <a:r>
              <a:rPr lang="ru-RU" dirty="0" smtClean="0"/>
              <a:t>Денежном </a:t>
            </a:r>
            <a:r>
              <a:rPr lang="ru-RU" dirty="0"/>
              <a:t>жаловании в награду за </a:t>
            </a:r>
            <a:r>
              <a:rPr lang="ru-RU" dirty="0" smtClean="0"/>
              <a:t>службу вытесняло раздачу </a:t>
            </a:r>
            <a:r>
              <a:rPr lang="ru-RU" dirty="0"/>
              <a:t>земли. </a:t>
            </a:r>
            <a:endParaRPr lang="ru-RU" dirty="0" smtClean="0"/>
          </a:p>
          <a:p>
            <a:pPr algn="just"/>
            <a:r>
              <a:rPr lang="ru-RU" dirty="0" smtClean="0"/>
              <a:t>Функция </a:t>
            </a:r>
            <a:r>
              <a:rPr lang="ru-RU" dirty="0"/>
              <a:t>государственной службы объединила дворянство в политически и юридически консолидированную группу</a:t>
            </a:r>
            <a:r>
              <a:rPr lang="ru-RU" dirty="0" smtClean="0"/>
              <a:t>  </a:t>
            </a:r>
          </a:p>
          <a:p>
            <a:pPr algn="just"/>
            <a:r>
              <a:rPr lang="ru-RU" dirty="0" smtClean="0"/>
              <a:t>Обвиненный </a:t>
            </a:r>
            <a:r>
              <a:rPr lang="ru-RU" dirty="0"/>
              <a:t>в преступлениях чиновники могли быть наказаны публично на площади, быть пытаны, лишены титула и ранга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Закреплены </a:t>
            </a:r>
            <a:r>
              <a:rPr lang="ru-RU" dirty="0"/>
              <a:t>этические требования к поведению государственного </a:t>
            </a:r>
            <a:r>
              <a:rPr lang="ru-RU" dirty="0" smtClean="0"/>
              <a:t>служащего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79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Дворянство </a:t>
            </a:r>
            <a:r>
              <a:rPr lang="ru-RU" dirty="0"/>
              <a:t>освобождалось от обязательной военной и гражданской службы, и она окончательно стала их </a:t>
            </a:r>
            <a:r>
              <a:rPr lang="ru-RU" dirty="0" smtClean="0"/>
              <a:t>привилегией</a:t>
            </a:r>
          </a:p>
          <a:p>
            <a:pPr algn="just"/>
            <a:r>
              <a:rPr lang="ru-RU" dirty="0" smtClean="0"/>
              <a:t>Перепись </a:t>
            </a:r>
            <a:r>
              <a:rPr lang="ru-RU" dirty="0"/>
              <a:t>государственных </a:t>
            </a:r>
            <a:r>
              <a:rPr lang="ru-RU" dirty="0" smtClean="0"/>
              <a:t>служащих</a:t>
            </a:r>
          </a:p>
          <a:p>
            <a:pPr algn="just"/>
            <a:r>
              <a:rPr lang="ru-RU" dirty="0"/>
              <a:t>регулирование социального состава </a:t>
            </a:r>
            <a:r>
              <a:rPr lang="ru-RU" dirty="0" smtClean="0"/>
              <a:t>чиновничества</a:t>
            </a:r>
          </a:p>
          <a:p>
            <a:pPr algn="just"/>
            <a:r>
              <a:rPr lang="ru-RU" dirty="0"/>
              <a:t>завершением оформления особого юридического статуса чиновничества как социальной группы, которая при этом не была </a:t>
            </a:r>
            <a:r>
              <a:rPr lang="ru-RU" dirty="0" smtClean="0"/>
              <a:t>замкнутой (указ </a:t>
            </a:r>
            <a:r>
              <a:rPr lang="ru-RU" dirty="0"/>
              <a:t>1798 г. </a:t>
            </a:r>
            <a:r>
              <a:rPr lang="ru-RU" dirty="0" smtClean="0"/>
              <a:t>освобождал государственных служащих </a:t>
            </a:r>
            <a:r>
              <a:rPr lang="ru-RU" dirty="0"/>
              <a:t>недворянского </a:t>
            </a:r>
            <a:r>
              <a:rPr lang="ru-RU" dirty="0" smtClean="0"/>
              <a:t>происхождения </a:t>
            </a:r>
            <a:r>
              <a:rPr lang="ru-RU" dirty="0"/>
              <a:t>от подушной </a:t>
            </a:r>
            <a:r>
              <a:rPr lang="ru-RU" dirty="0" smtClean="0"/>
              <a:t>подати),</a:t>
            </a:r>
          </a:p>
          <a:p>
            <a:pPr algn="just"/>
            <a:r>
              <a:rPr lang="ru-RU" dirty="0" smtClean="0"/>
              <a:t>Использование не только репрессивных </a:t>
            </a:r>
            <a:r>
              <a:rPr lang="ru-RU" dirty="0"/>
              <a:t>мер борьбы со злоупотреблениями государственных служащих, </a:t>
            </a:r>
            <a:r>
              <a:rPr lang="ru-RU" dirty="0" smtClean="0"/>
              <a:t>но и нравственно-воспитательных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Екатерина </a:t>
            </a:r>
            <a:r>
              <a:rPr lang="en-US" dirty="0" smtClean="0"/>
              <a:t>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2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Принцип </a:t>
            </a:r>
            <a:r>
              <a:rPr lang="ru-RU" dirty="0"/>
              <a:t>публично-правового характера государственной </a:t>
            </a:r>
            <a:r>
              <a:rPr lang="ru-RU" dirty="0" smtClean="0"/>
              <a:t>службы </a:t>
            </a:r>
          </a:p>
          <a:p>
            <a:pPr algn="just"/>
            <a:r>
              <a:rPr lang="ru-RU" dirty="0"/>
              <a:t>Принцип приоритета личной выслуги и профессиональных качеств чиновников над родовитостью и </a:t>
            </a:r>
            <a:r>
              <a:rPr lang="ru-RU" dirty="0" smtClean="0"/>
              <a:t>знатностью </a:t>
            </a:r>
          </a:p>
          <a:p>
            <a:pPr algn="just"/>
            <a:r>
              <a:rPr lang="ru-RU" dirty="0"/>
              <a:t>Принцип привилегированности государственной </a:t>
            </a:r>
            <a:r>
              <a:rPr lang="ru-RU" dirty="0" smtClean="0"/>
              <a:t>службы</a:t>
            </a:r>
          </a:p>
          <a:p>
            <a:pPr algn="just"/>
            <a:r>
              <a:rPr lang="ru-RU" dirty="0"/>
              <a:t>Принцип </a:t>
            </a:r>
            <a:r>
              <a:rPr lang="ru-RU" dirty="0" smtClean="0"/>
              <a:t>коллегиальности</a:t>
            </a:r>
          </a:p>
          <a:p>
            <a:pPr algn="just"/>
            <a:r>
              <a:rPr lang="ru-RU" dirty="0"/>
              <a:t>Принцип приоритета прямых денежных </a:t>
            </a:r>
            <a:r>
              <a:rPr lang="ru-RU" dirty="0" smtClean="0"/>
              <a:t>выплат</a:t>
            </a:r>
          </a:p>
          <a:p>
            <a:pPr algn="just"/>
            <a:r>
              <a:rPr lang="ru-RU" dirty="0"/>
              <a:t>Принцип иерархичности и </a:t>
            </a:r>
            <a:r>
              <a:rPr lang="ru-RU" dirty="0" smtClean="0"/>
              <a:t>чинопочитания</a:t>
            </a:r>
          </a:p>
          <a:p>
            <a:pPr algn="just"/>
            <a:r>
              <a:rPr lang="ru-RU" dirty="0"/>
              <a:t>Принцип верности государству и </a:t>
            </a:r>
            <a:r>
              <a:rPr lang="ru-RU" dirty="0" smtClean="0"/>
              <a:t>монарху</a:t>
            </a:r>
          </a:p>
          <a:p>
            <a:pPr algn="just"/>
            <a:r>
              <a:rPr lang="ru-RU" dirty="0"/>
              <a:t>Принцип </a:t>
            </a:r>
            <a:r>
              <a:rPr lang="ru-RU" dirty="0" smtClean="0"/>
              <a:t>законности</a:t>
            </a:r>
          </a:p>
          <a:p>
            <a:pPr algn="just"/>
            <a:r>
              <a:rPr lang="ru-RU" dirty="0"/>
              <a:t>Принцип мобилизации дворян на государственную службу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Принципы государственной службы </a:t>
            </a:r>
            <a:r>
              <a:rPr lang="en-US" dirty="0" smtClean="0"/>
              <a:t>XVIII</a:t>
            </a:r>
            <a:r>
              <a:rPr lang="ru-RU" dirty="0" smtClean="0"/>
              <a:t> века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60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</TotalTime>
  <Words>1936</Words>
  <Application>Microsoft Office PowerPoint</Application>
  <PresentationFormat>Экран (4:3)</PresentationFormat>
  <Paragraphs>138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Открытая</vt:lpstr>
      <vt:lpstr>История отечественной государственной службы</vt:lpstr>
      <vt:lpstr>Этапы развития государственной службы в России</vt:lpstr>
      <vt:lpstr>Характерные черты службы при ПетреI</vt:lpstr>
      <vt:lpstr>Система государственного управления при Петре I</vt:lpstr>
      <vt:lpstr>Генеральный Регламент – устав государственной службы (1720 г.)</vt:lpstr>
      <vt:lpstr>Табель о рангах</vt:lpstr>
      <vt:lpstr>Презентация PowerPoint</vt:lpstr>
      <vt:lpstr>Екатерина II</vt:lpstr>
      <vt:lpstr>Принципы государственной службы XVIII века</vt:lpstr>
      <vt:lpstr>Изменения в государственной службе в первой половине XIX в. обусловлены</vt:lpstr>
      <vt:lpstr> Трансформация принципов модели государственной службы в первой половине XIX в. </vt:lpstr>
      <vt:lpstr>Основные реформы:</vt:lpstr>
      <vt:lpstr>Итоги первой половины XIX в.</vt:lpstr>
      <vt:lpstr>Эволюция государственной службы во второй половине XIX века</vt:lpstr>
      <vt:lpstr>Недостатки государственной службы императорской России</vt:lpstr>
      <vt:lpstr>Особенности советской государственной службы</vt:lpstr>
      <vt:lpstr>Презентация PowerPoint</vt:lpstr>
      <vt:lpstr>Номенклатура</vt:lpstr>
      <vt:lpstr>Этапы реформирования государственной службы в РФ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отечественной государственной службы</dc:title>
  <dc:creator>user</dc:creator>
  <cp:lastModifiedBy>user</cp:lastModifiedBy>
  <cp:revision>17</cp:revision>
  <dcterms:created xsi:type="dcterms:W3CDTF">2017-02-27T12:17:32Z</dcterms:created>
  <dcterms:modified xsi:type="dcterms:W3CDTF">2017-02-27T16:51:46Z</dcterms:modified>
</cp:coreProperties>
</file>