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86" r:id="rId12"/>
    <p:sldId id="287" r:id="rId13"/>
    <p:sldId id="284" r:id="rId14"/>
    <p:sldId id="267" r:id="rId15"/>
    <p:sldId id="265" r:id="rId16"/>
    <p:sldId id="266" r:id="rId17"/>
    <p:sldId id="288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73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8874-82C1-4B2F-9F70-D7539E89F54D}" type="datetimeFigureOut">
              <a:rPr lang="ru-RU" smtClean="0"/>
              <a:t>27.05.2013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6FA8-66A3-4FB7-86FE-D5F9E1DE014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36FA8-66A3-4FB7-86FE-D5F9E1DE0145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A015A4-2EF0-459B-B6F7-17B8BCDBBA41}" type="datetimeFigureOut">
              <a:rPr lang="ru-RU" smtClean="0"/>
              <a:t>27.05.2013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C672F9-63D1-4321-9E78-11F363E213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015A4-2EF0-459B-B6F7-17B8BCDBBA41}" type="datetimeFigureOut">
              <a:rPr lang="ru-RU" smtClean="0"/>
              <a:t>27.05.2013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C672F9-63D1-4321-9E78-11F363E213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015A4-2EF0-459B-B6F7-17B8BCDBBA41}" type="datetimeFigureOut">
              <a:rPr lang="ru-RU" smtClean="0"/>
              <a:t>27.05.2013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C672F9-63D1-4321-9E78-11F363E213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015A4-2EF0-459B-B6F7-17B8BCDBBA41}" type="datetimeFigureOut">
              <a:rPr lang="ru-RU" smtClean="0"/>
              <a:t>27.05.2013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C672F9-63D1-4321-9E78-11F363E213C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015A4-2EF0-459B-B6F7-17B8BCDBBA41}" type="datetimeFigureOut">
              <a:rPr lang="ru-RU" smtClean="0"/>
              <a:t>27.05.2013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C672F9-63D1-4321-9E78-11F363E213C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015A4-2EF0-459B-B6F7-17B8BCDBBA41}" type="datetimeFigureOut">
              <a:rPr lang="ru-RU" smtClean="0"/>
              <a:t>27.05.2013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C672F9-63D1-4321-9E78-11F363E213C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015A4-2EF0-459B-B6F7-17B8BCDBBA41}" type="datetimeFigureOut">
              <a:rPr lang="ru-RU" smtClean="0"/>
              <a:t>27.05.2013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C672F9-63D1-4321-9E78-11F363E213C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015A4-2EF0-459B-B6F7-17B8BCDBBA41}" type="datetimeFigureOut">
              <a:rPr lang="ru-RU" smtClean="0"/>
              <a:t>27.05.2013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C672F9-63D1-4321-9E78-11F363E213C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A015A4-2EF0-459B-B6F7-17B8BCDBBA41}" type="datetimeFigureOut">
              <a:rPr lang="ru-RU" smtClean="0"/>
              <a:t>27.05.2013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C672F9-63D1-4321-9E78-11F363E213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EA015A4-2EF0-459B-B6F7-17B8BCDBBA41}" type="datetimeFigureOut">
              <a:rPr lang="ru-RU" smtClean="0"/>
              <a:t>27.05.2013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C672F9-63D1-4321-9E78-11F363E213C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A015A4-2EF0-459B-B6F7-17B8BCDBBA41}" type="datetimeFigureOut">
              <a:rPr lang="ru-RU" smtClean="0"/>
              <a:t>27.05.2013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C672F9-63D1-4321-9E78-11F363E213C9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EA015A4-2EF0-459B-B6F7-17B8BCDBBA41}" type="datetimeFigureOut">
              <a:rPr lang="ru-RU" smtClean="0"/>
              <a:t>27.05.2013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BC672F9-63D1-4321-9E78-11F363E213C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Отечественный исторический опыт государственной службы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служба </a:t>
            </a:r>
            <a:r>
              <a:rPr lang="ru-RU" dirty="0" smtClean="0"/>
              <a:t>осуществлялась в пользу </a:t>
            </a:r>
            <a:r>
              <a:rPr lang="ru-RU" dirty="0" smtClean="0"/>
              <a:t>князя;</a:t>
            </a:r>
          </a:p>
          <a:p>
            <a:r>
              <a:rPr lang="ru-RU" dirty="0" smtClean="0"/>
              <a:t>это </a:t>
            </a:r>
            <a:r>
              <a:rPr lang="ru-RU" dirty="0" smtClean="0"/>
              <a:t>непрофессиональная служба, осуществляемая слугами и челядью, связанными с князем кабальной или имущественной </a:t>
            </a:r>
            <a:r>
              <a:rPr lang="ru-RU" dirty="0" smtClean="0"/>
              <a:t>зависимостью;</a:t>
            </a:r>
          </a:p>
          <a:p>
            <a:r>
              <a:rPr lang="ru-RU" dirty="0" smtClean="0"/>
              <a:t>служба </a:t>
            </a:r>
            <a:r>
              <a:rPr lang="ru-RU" dirty="0" smtClean="0"/>
              <a:t>осуществляется только в княжеском дворе и в его </a:t>
            </a:r>
            <a:r>
              <a:rPr lang="ru-RU" dirty="0" smtClean="0"/>
              <a:t>путях;</a:t>
            </a:r>
          </a:p>
          <a:p>
            <a:r>
              <a:rPr lang="ru-RU" dirty="0" smtClean="0"/>
              <a:t>служба </a:t>
            </a:r>
            <a:r>
              <a:rPr lang="ru-RU" dirty="0" smtClean="0"/>
              <a:t>осуществляется для обеспечения исполнения полномочий </a:t>
            </a:r>
            <a:r>
              <a:rPr lang="ru-RU" dirty="0" smtClean="0"/>
              <a:t>князя;</a:t>
            </a:r>
          </a:p>
          <a:p>
            <a:r>
              <a:rPr lang="ru-RU" dirty="0" smtClean="0"/>
              <a:t>служба </a:t>
            </a:r>
            <a:r>
              <a:rPr lang="ru-RU" dirty="0" smtClean="0"/>
              <a:t>осуществляется только боярами, </a:t>
            </a:r>
            <a:r>
              <a:rPr lang="ru-RU" dirty="0" err="1" smtClean="0"/>
              <a:t>дворными</a:t>
            </a:r>
            <a:r>
              <a:rPr lang="ru-RU" dirty="0" smtClean="0"/>
              <a:t> слугами, </a:t>
            </a:r>
            <a:r>
              <a:rPr lang="ru-RU" dirty="0" err="1" smtClean="0"/>
              <a:t>дворными</a:t>
            </a:r>
            <a:r>
              <a:rPr lang="ru-RU" dirty="0" smtClean="0"/>
              <a:t> людьми, получающими за службу денежное содержание, корм от собранных пошлин и налогов, а также земли в поместное владение от </a:t>
            </a:r>
            <a:r>
              <a:rPr lang="ru-RU" dirty="0" smtClean="0"/>
              <a:t>князя;</a:t>
            </a:r>
          </a:p>
          <a:p>
            <a:r>
              <a:rPr lang="ru-RU" dirty="0" smtClean="0"/>
              <a:t>княжья </a:t>
            </a:r>
            <a:r>
              <a:rPr lang="ru-RU" dirty="0" smtClean="0"/>
              <a:t>служба удельной Руси подразделялась на: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* вольную военную и гражданскую службу бояр-землевладельцев;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* придворную службу слуг и людей князя.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черты княжьей службы удельной Руси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Система службы в Новгородской республике.</a:t>
            </a:r>
            <a:endParaRPr lang="ru-RU" dirty="0"/>
          </a:p>
        </p:txBody>
      </p:sp>
      <p:pic>
        <p:nvPicPr>
          <p:cNvPr id="4" name="Содержимое 3" descr="http://rudocs.exdat.com/pars_docs/tw_refs/357/356749/356749_html_d453322.gif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5425" y="1872456"/>
            <a:ext cx="61531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служба </a:t>
            </a:r>
            <a:r>
              <a:rPr lang="ru-RU" dirty="0" smtClean="0"/>
              <a:t>осуществляется в пользу боярской </a:t>
            </a:r>
            <a:r>
              <a:rPr lang="ru-RU" dirty="0" smtClean="0"/>
              <a:t>аристократии;</a:t>
            </a:r>
          </a:p>
          <a:p>
            <a:r>
              <a:rPr lang="ru-RU" dirty="0" smtClean="0"/>
              <a:t>служба </a:t>
            </a:r>
            <a:r>
              <a:rPr lang="ru-RU" dirty="0" smtClean="0"/>
              <a:t>определяется феодальной демократией </a:t>
            </a:r>
            <a:r>
              <a:rPr lang="ru-RU" dirty="0" smtClean="0"/>
              <a:t>республики;</a:t>
            </a:r>
          </a:p>
          <a:p>
            <a:r>
              <a:rPr lang="ru-RU" dirty="0" smtClean="0"/>
              <a:t>республиканская </a:t>
            </a:r>
            <a:r>
              <a:rPr lang="ru-RU" dirty="0" smtClean="0"/>
              <a:t>служба – </a:t>
            </a:r>
            <a:r>
              <a:rPr lang="ru-RU" dirty="0" err="1" smtClean="0"/>
              <a:t>служба</a:t>
            </a:r>
            <a:r>
              <a:rPr lang="ru-RU" dirty="0" smtClean="0"/>
              <a:t> непрофессиональная, основана на принадлежности к знатным </a:t>
            </a:r>
            <a:r>
              <a:rPr lang="ru-RU" dirty="0" smtClean="0"/>
              <a:t>фамилиям;</a:t>
            </a:r>
          </a:p>
          <a:p>
            <a:r>
              <a:rPr lang="ru-RU" dirty="0" smtClean="0"/>
              <a:t>служба </a:t>
            </a:r>
            <a:r>
              <a:rPr lang="ru-RU" dirty="0" smtClean="0"/>
              <a:t>осуществляется в республиканских </a:t>
            </a:r>
            <a:r>
              <a:rPr lang="ru-RU" dirty="0" smtClean="0"/>
              <a:t>органах;</a:t>
            </a:r>
          </a:p>
          <a:p>
            <a:r>
              <a:rPr lang="ru-RU" dirty="0" smtClean="0"/>
              <a:t>служба </a:t>
            </a:r>
            <a:r>
              <a:rPr lang="ru-RU" dirty="0" smtClean="0"/>
              <a:t>осуществляется для обеспечения исполнения полномочий вече, Совета господ, должностных </a:t>
            </a:r>
            <a:r>
              <a:rPr lang="ru-RU" dirty="0" smtClean="0"/>
              <a:t>лиц;</a:t>
            </a:r>
          </a:p>
          <a:p>
            <a:r>
              <a:rPr lang="ru-RU" dirty="0" smtClean="0"/>
              <a:t>республиканская </a:t>
            </a:r>
            <a:r>
              <a:rPr lang="ru-RU" dirty="0" smtClean="0"/>
              <a:t>служба осуществляется только гражданами республики, относящимися к знатному </a:t>
            </a:r>
            <a:r>
              <a:rPr lang="ru-RU" dirty="0" smtClean="0"/>
              <a:t>сословию;</a:t>
            </a:r>
          </a:p>
          <a:p>
            <a:r>
              <a:rPr lang="ru-RU" dirty="0" smtClean="0"/>
              <a:t>республиканская </a:t>
            </a:r>
            <a:r>
              <a:rPr lang="ru-RU" dirty="0" smtClean="0"/>
              <a:t>служба подразделяется на военную службу, гражданскую службу, службу архиепископа.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</a:t>
            </a:r>
            <a:r>
              <a:rPr lang="ru-RU" dirty="0" err="1" smtClean="0"/>
              <a:t>републиканской</a:t>
            </a:r>
            <a:r>
              <a:rPr lang="ru-RU" dirty="0" smtClean="0"/>
              <a:t> службы.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 подданства</a:t>
            </a:r>
          </a:p>
          <a:p>
            <a:r>
              <a:rPr lang="ru-RU" dirty="0" smtClean="0"/>
              <a:t>государство </a:t>
            </a:r>
            <a:r>
              <a:rPr lang="ru-RU" dirty="0" smtClean="0"/>
              <a:t>– вотчина князя, чиновники – слуги </a:t>
            </a:r>
            <a:r>
              <a:rPr lang="ru-RU" dirty="0" smtClean="0"/>
              <a:t>князя;</a:t>
            </a:r>
          </a:p>
          <a:p>
            <a:r>
              <a:rPr lang="ru-RU" dirty="0" smtClean="0"/>
              <a:t>наличие </a:t>
            </a:r>
            <a:r>
              <a:rPr lang="ru-RU" dirty="0" smtClean="0"/>
              <a:t>княжеского </a:t>
            </a:r>
            <a:r>
              <a:rPr lang="ru-RU" dirty="0" smtClean="0"/>
              <a:t>двора;</a:t>
            </a:r>
          </a:p>
          <a:p>
            <a:r>
              <a:rPr lang="ru-RU" dirty="0" smtClean="0"/>
              <a:t>служащие </a:t>
            </a:r>
            <a:r>
              <a:rPr lang="ru-RU" dirty="0" smtClean="0"/>
              <a:t>князя – это холопы </a:t>
            </a:r>
            <a:r>
              <a:rPr lang="ru-RU" dirty="0" smtClean="0"/>
              <a:t>князя;</a:t>
            </a:r>
          </a:p>
          <a:p>
            <a:r>
              <a:rPr lang="ru-RU" dirty="0" smtClean="0"/>
              <a:t>военная </a:t>
            </a:r>
            <a:r>
              <a:rPr lang="ru-RU" dirty="0" smtClean="0"/>
              <a:t>и гражданская служба – обязанность бояр и </a:t>
            </a:r>
            <a:r>
              <a:rPr lang="ru-RU" dirty="0" smtClean="0"/>
              <a:t>дворян;</a:t>
            </a:r>
          </a:p>
          <a:p>
            <a:r>
              <a:rPr lang="ru-RU" dirty="0" smtClean="0"/>
              <a:t>армия </a:t>
            </a:r>
            <a:r>
              <a:rPr lang="ru-RU" dirty="0" smtClean="0"/>
              <a:t>рекрутируется из народа.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200" dirty="0" smtClean="0"/>
              <a:t>Государственная служба </a:t>
            </a:r>
            <a:r>
              <a:rPr lang="ru-RU" sz="2200" dirty="0" smtClean="0"/>
              <a:t>по восточному </a:t>
            </a:r>
            <a:r>
              <a:rPr lang="ru-RU" sz="2200" dirty="0" smtClean="0"/>
              <a:t>типу в монгольский период</a:t>
            </a:r>
            <a:endParaRPr lang="ru-RU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irina\Desktop\Downloads\6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764704"/>
            <a:ext cx="7632848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Система государственного управления в </a:t>
            </a:r>
            <a:r>
              <a:rPr lang="en-US" dirty="0" smtClean="0"/>
              <a:t>XV-XVII</a:t>
            </a:r>
            <a:r>
              <a:rPr lang="ru-RU" dirty="0" smtClean="0"/>
              <a:t> вв.</a:t>
            </a:r>
            <a:endParaRPr lang="ru-RU" dirty="0"/>
          </a:p>
        </p:txBody>
      </p:sp>
      <p:pic>
        <p:nvPicPr>
          <p:cNvPr id="30722" name="Picture 2" descr="C:\Users\irina\Desktop\Downloads\attach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3769" y="1481138"/>
            <a:ext cx="3196461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2770" name="Picture 2" descr="C:\Users\irina\Desktop\Downloads\1307729582_1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3614" y="1481138"/>
            <a:ext cx="3376771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 smtClean="0"/>
              <a:t>непубличность</a:t>
            </a:r>
            <a:r>
              <a:rPr lang="ru-RU" dirty="0" smtClean="0"/>
              <a:t> </a:t>
            </a:r>
            <a:r>
              <a:rPr lang="ru-RU" dirty="0" smtClean="0"/>
              <a:t>(служение прежде всего первому лицу государства, но не самому государству и тем более обществу</a:t>
            </a:r>
            <a:r>
              <a:rPr lang="ru-RU" dirty="0" smtClean="0"/>
              <a:t>);</a:t>
            </a:r>
          </a:p>
          <a:p>
            <a:r>
              <a:rPr lang="ru-RU" dirty="0" smtClean="0"/>
              <a:t>полная </a:t>
            </a:r>
            <a:r>
              <a:rPr lang="ru-RU" dirty="0" smtClean="0"/>
              <a:t>личная зависимость от государя (передача собственной карьеры и личной жизни на волю и милость государя</a:t>
            </a:r>
            <a:r>
              <a:rPr lang="ru-RU" dirty="0" smtClean="0"/>
              <a:t>);</a:t>
            </a:r>
          </a:p>
          <a:p>
            <a:r>
              <a:rPr lang="ru-RU" dirty="0" smtClean="0"/>
              <a:t>служба </a:t>
            </a:r>
            <a:r>
              <a:rPr lang="ru-RU" dirty="0" smtClean="0"/>
              <a:t>осуществлялась «по приказу», распоряжению свыше (необходимость беспрекословного принятия поручения</a:t>
            </a:r>
            <a:r>
              <a:rPr lang="ru-RU" dirty="0" smtClean="0"/>
              <a:t>);</a:t>
            </a:r>
          </a:p>
          <a:p>
            <a:r>
              <a:rPr lang="ru-RU" dirty="0" smtClean="0"/>
              <a:t>отсутствие </a:t>
            </a:r>
            <a:r>
              <a:rPr lang="ru-RU" dirty="0" smtClean="0"/>
              <a:t>строго определённой управленческой специализации (гражданская, военная и другие виды служб входили в единую «государеву службу»).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сущность «государевой службы» Московского централизованного государства</a:t>
            </a:r>
            <a:endParaRPr lang="ru-RU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 smtClean="0"/>
              <a:t>^ I. Думные чины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1.1. Лица в звании бояр занимали высшие должности по гражданскому и военному управлению. Как уже было сказано выше, им поручалось управление главными приказами, они назначались начальниками-воеводами полков. В случае выезда из столицы государь «приказывал боярам Москву», то есть поручал им центральное управление на время своего отсутствия.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1.2. Лица в звании окольничих занимали должности того же рода, что и бояре, но с меньшим значением. Окольничие самостоятельно управляли многими приказами, иногда они назначались товарищами к боярам, начальниками приказов.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1.3. Чин думного дворянина. Первоначально в XVI веке этим чином называлась должность члена совета, дворянина, присутствующего в Думе. В XVII столетии этот чин имел преимущественно значение почетного звания.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u="sng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1.4. Думные дьяки.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II. Чины московские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2.1. Спальники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2.2. Стряпчие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2.3. Дворяне московские.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^ III. Чины служилые городовые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3.1. Дворяне выборные по очереди посылались для службы при дворе и в Москве, ходили в дальние походы и выполняли административные обязанности вдалеке от уезда, в котором находились их поместья.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3.2. Дети боярские дворовые несли дворцовую службу, ходили в более отдалённые походы.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3.3. Дети боярские городовые несли легкую гарнизонную службу и лишь изредка выступали в более близкие походы.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Служебные </a:t>
            </a:r>
            <a:r>
              <a:rPr lang="ru-RU" smtClean="0"/>
              <a:t>чины- звания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Зарождение государственного управления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государственной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службы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Киевской Руси (X—XII вв.)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Становление и развитие системы государственной службы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Московском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государстве (XIV—XVII вв.)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Укрепление государственной службы в императорской России (XVIII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—XIX вв.).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3.1. Реформы Петра I и государственные учреждения России в первой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половине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XVIII в.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3.2. «Просвещенный абсолютизм» и государственный аппарат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Российской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империи во второй половине XVIII в.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Государственные учреждения в первой половине XIX в.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3.4. Реформирование системы государственного управления во второй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половине XIX в.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3.5. Модернизация государственного управления России в конце XIX —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начале XX в.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Развитие государственного управления и государственной службы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советский период (1918—1990 гг.).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 развития государственной службы в России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3794" name="Picture 2" descr="C:\Users\irina\Desktop\Downloads\107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4521" y="1481138"/>
            <a:ext cx="4074958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4818" name="Picture 2" descr="C:\Users\irina\Desktop\Downloads\0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450" y="2253456"/>
            <a:ext cx="4229100" cy="2981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irina\Desktop\Downloads\image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2450" y="188640"/>
            <a:ext cx="4579099" cy="6408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irina\Desktop\Downloads\1_html_m12dd879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19287"/>
            <a:ext cx="8686800" cy="3019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irina\Desktop\Downloads\1_html_m534faf4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8712968" cy="288032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0" y="3140968"/>
            <a:ext cx="9144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1. Верховный орган власти СССР (1922—1936).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2. Центральный Исполнительный Комитет (ЦИК СССР) — высший орган </a:t>
            </a:r>
            <a:r>
              <a:rPr lang="ru-RU" sz="1000" dirty="0" err="1"/>
              <a:t>гос</a:t>
            </a:r>
            <a:r>
              <a:rPr lang="ru-RU" sz="1000" dirty="0"/>
              <a:t>. власти СССР между всесоюзными съездами Советов (1922—1936); функционировал </a:t>
            </a:r>
            <a:r>
              <a:rPr lang="ru-RU" sz="1000" dirty="0" err="1"/>
              <a:t>др</a:t>
            </a:r>
            <a:r>
              <a:rPr lang="ru-RU" sz="1000" dirty="0"/>
              <a:t> 1938 г.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3. Высший законодательный, исполнительный и распорядительный орган СССР в период между сессиями ЦИК.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4. Прокурор Верховного суда и его заместитель назначались Президиумом ВЦИК.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5. Высший исполнительный и распорядительный орган </a:t>
            </a:r>
            <a:r>
              <a:rPr lang="ru-RU" sz="1000" dirty="0" err="1"/>
              <a:t>гос</a:t>
            </a:r>
            <a:r>
              <a:rPr lang="ru-RU" sz="1000" dirty="0"/>
              <a:t>. власти (1917—1946).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6. Объединенное государственное политическое управление при СНК СССР — орган по охране </a:t>
            </a:r>
            <a:r>
              <a:rPr lang="ru-RU" sz="1000" dirty="0" err="1"/>
              <a:t>гос</a:t>
            </a:r>
            <a:r>
              <a:rPr lang="ru-RU" sz="1000" dirty="0"/>
              <a:t>. безопасности (1923—1934); включено в НКВД и переименовано в Главное управление </a:t>
            </a:r>
            <a:r>
              <a:rPr lang="ru-RU" sz="1000" dirty="0" err="1"/>
              <a:t>гос</a:t>
            </a:r>
            <a:r>
              <a:rPr lang="ru-RU" sz="1000" dirty="0"/>
              <a:t>. безопасности.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7. Революционный военный совет Республики (с 28 авг. 1923 г. — Реввоенсовет СССР) — коллегиальный орган высшей военной власти (1918—1934); председатель РВСР являлся наркомом по военным и морским делам.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8. Главное управление по делам литературы и издательств (с 1922).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9. Совет труда и обороны — орган по руководству хозяйством и обороной СССР (1923—1936).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10. Государственный плановый комитет СССР.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11. Центральное статистическое управление СССР.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12. В 1934 переименован в Народный комиссариат обороны СССР.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13. Народный комиссариат внутренних дел (с 1934).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14. Образован в 1936 г.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15. В 1930 г. разделен на два самостоятельных наркомата.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16. Высший совет народного хозяйства — высший центральный орган по управлению народным хозяйством (1917— 1932); реорганизован в три наркомата: 1) тяжелой, 2) легкой и 3) лесной промышленности.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17. Образован в 1930 г. 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/>
              <a:t>18. Рабоче-крестьянская инспекция — орган </a:t>
            </a:r>
            <a:r>
              <a:rPr lang="ru-RU" sz="1000" dirty="0" err="1"/>
              <a:t>гос</a:t>
            </a:r>
            <a:r>
              <a:rPr lang="ru-RU" sz="1000" dirty="0"/>
              <a:t>. контроля (1920—1934); с 1923 г. действовал совместно с ЦКК ВКП(б) как единый советско-партийный орган.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Users\irina\Desktop\Downloads\1_html_m768544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5925" y="2047875"/>
            <a:ext cx="5772150" cy="2762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ВЫСШИЕ ОРГАНЫ ГОСУДАРСТВЕННОЙ ВЛАСТИ И УПРАВЛЕНИЯ СССР (ПО КОНСТИТУЦИИ 1936)</a:t>
            </a:r>
            <a:endParaRPr lang="ru-RU" sz="2800" dirty="0"/>
          </a:p>
        </p:txBody>
      </p:sp>
      <p:pic>
        <p:nvPicPr>
          <p:cNvPr id="40962" name="Picture 2" descr="C:\Users\irina\Desktop\Downloads\1_html_m76854483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5925" y="2362994"/>
            <a:ext cx="5772150" cy="2762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ОРГАНЫ </a:t>
            </a:r>
            <a:r>
              <a:rPr lang="ru-RU" sz="2000" dirty="0" smtClean="0"/>
              <a:t>ГОСУДАРСТВЕННОЙ ВЛАСТИ И УПРАВЛЕНИЯ СССР В ГОДЫ ВЕЛИКОЙ ОТЕЧЕСТВЕННОЙ ВОЙНЫ (1941-1945)</a:t>
            </a:r>
            <a:endParaRPr lang="ru-RU" sz="2000" dirty="0"/>
          </a:p>
        </p:txBody>
      </p:sp>
      <p:pic>
        <p:nvPicPr>
          <p:cNvPr id="41986" name="Picture 2" descr="C:\Users\irina\Desktop\Downloads\1_html_2e66164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8840"/>
            <a:ext cx="8229600" cy="288032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259632" y="4941168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200" dirty="0">
                <a:solidFill>
                  <a:prstClr val="black"/>
                </a:solidFill>
              </a:rPr>
              <a:t>1. В годы войны в руках И. В. Сталина сосредоточилась вся полнота власти: он являлся Генеральным секретарем ЦК ВКП(б), Пред. СНК, пред. ГКО (30 июня 1941 — 4 сент. 1945), возглавлял СВГК (10 июля 1941 — сент. 1945), был наркомом обороны (19 июля 1941 — сент. 1947), Верховным Главнокомандующим (8 авг. 1941 — сент. 1945). </a:t>
            </a:r>
            <a:br>
              <a:rPr lang="ru-RU" sz="1200" dirty="0">
                <a:solidFill>
                  <a:prstClr val="black"/>
                </a:solidFill>
              </a:rPr>
            </a:br>
            <a:r>
              <a:rPr lang="ru-RU" sz="1200" dirty="0">
                <a:solidFill>
                  <a:prstClr val="black"/>
                </a:solidFill>
              </a:rPr>
              <a:t>2. Советы фактически подчинялись партийным комитетам, выполнявшим функции законодательной и исполнительной власти. </a:t>
            </a:r>
            <a:br>
              <a:rPr lang="ru-RU" sz="1200" dirty="0">
                <a:solidFill>
                  <a:prstClr val="black"/>
                </a:solidFill>
              </a:rPr>
            </a:br>
            <a:r>
              <a:rPr lang="ru-RU" sz="1200" dirty="0">
                <a:solidFill>
                  <a:prstClr val="black"/>
                </a:solidFill>
              </a:rPr>
              <a:t>3. Ставка Верховного Главнокомандования (с 23 июня 1941). </a:t>
            </a:r>
            <a:br>
              <a:rPr lang="ru-RU" sz="1200" dirty="0">
                <a:solidFill>
                  <a:prstClr val="black"/>
                </a:solidFill>
              </a:rPr>
            </a:br>
            <a:r>
              <a:rPr lang="ru-RU" sz="1200" dirty="0">
                <a:solidFill>
                  <a:prstClr val="black"/>
                </a:solidFill>
              </a:rPr>
              <a:t>4. Государственный комитет обороны (с 30 июня 1941). </a:t>
            </a:r>
            <a:br>
              <a:rPr lang="ru-RU" sz="1200" dirty="0">
                <a:solidFill>
                  <a:prstClr val="black"/>
                </a:solidFill>
              </a:rPr>
            </a:br>
            <a:r>
              <a:rPr lang="ru-RU" sz="1200" dirty="0">
                <a:solidFill>
                  <a:prstClr val="black"/>
                </a:solidFill>
              </a:rPr>
              <a:t>5. Учреждены в 65 городах СССР (1941 — 1942). 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ОСУЩЕСТВЛЕНИЕ ГОСУДАРСТВЕННОЙ ВЛАСТИ В СССР (ПО КОНСТИТУЦИИ СССР 1977)</a:t>
            </a:r>
            <a:endParaRPr lang="ru-RU" sz="1800" dirty="0"/>
          </a:p>
        </p:txBody>
      </p:sp>
      <p:pic>
        <p:nvPicPr>
          <p:cNvPr id="43010" name="Picture 2" descr="C:\Users\irina\Desktop\Downloads\1_html_4c5da4aa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42673"/>
            <a:ext cx="8229600" cy="4002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16632"/>
            <a:ext cx="8640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1. Согласно статье 6 Конституции СССР 1977 г., КПСС отводилась роль руководящей и направляющей силы советского общества, ядра его политической системы, государственных и общественных организаций. 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2. Республиканские, краевые, областные, др. партийные организации и их комитеты организовывали исполнение директив ЦК КПСС. 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3. Высший орган государственной власти СССР; состоял из двух равноправных и равновеликих по численности палат: Совета Союза и Совета Национальностей. Сессии ВС СССР созывались два раза в год. 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4. Избирался по избирательным округам с равной численностью населения. 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5. Избирался по норме: 32 депутата от каждой союзной республики, 11 депутатов от каждой автономной республики, 5 депутатов от каждой автономной области и один депутат от каждого автономного округа. 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6. Постоянно действующий орган ВС СССР, подотчетный ему во всей своей деятельности и осуществлявший в пределах, предусмотренных Конституцией, функции высшего органа государственной власти СССР в период между его сессиями; избирался на совместном заседании палат в составе Председателя ПВС, первого заместителя Председателя, 15 заместителей Председателя — по одному от каждой союзной республики и 21 члена ПВС СССР 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7. Комитет народного контроля СССР, возглавлявший систему органов контроля; образовывался ВС СССР. 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8. Правительство СССР — высший исполнительный и распорядительный орган государственной власти СССР; образовывался ВС СССР на совместном заседании палат в составе Председателя СМ СССР, его первых заместителей и заместителей, министров СССР, председателей государственных комитетов СССР. В состав СМ СССР входили по должности председатели СМ союзных республик. СМ СССР был подотчетен ВС СССР, а в период между сессиями ВС СССР — ПВС СССР; имел право приостанавливать исполнение постановлений и распоряжений СМ союзных республик. 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9. Высшие органы государственной власти союзных республик. 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10. Правительства союзных республик были ответственны перед ВС союзных республик и им подотчетны; имели право приостанавливать исполнение постановлений и распоряжений СМ автономных республик, отменять решения и распоряжения исполнительных комитетов краевых, областных и нижестоящих Советов народных депутатов. 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11. Назначался ВС СССР, был ему подотчетен, а в период между сессиями ВС — ПВС СССР; назначал прокуроров союзных и автономных республик, краев, областей и автономных областей, которые были ему подотчетны. 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/>
              <a:t>12. Высший судебный орган СССР, осуществлявший надзор за судебной деятельностью судов СССР, а также судов союзных республик в пределах, установленных законом, избирался ВС СССР в составе Председателя, его заместителей, членов и народных заседателей. В состав Верховного суда СССР входили по должности председатели Верховных судов союзных республик.</a:t>
            </a:r>
            <a:r>
              <a:rPr lang="ru-RU" sz="1200" dirty="0" smtClean="0"/>
              <a:t/>
            </a:r>
            <a:br>
              <a:rPr lang="ru-RU" sz="1200" dirty="0" smtClean="0"/>
            </a:br>
            <a:endParaRPr lang="ru-RU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ОРГАНЫ ГОСУДАРСТВЕННОЙ ВЛАСТИ СССР в 1990-1991 гг.</a:t>
            </a:r>
            <a:endParaRPr lang="ru-RU" dirty="0"/>
          </a:p>
        </p:txBody>
      </p:sp>
      <p:pic>
        <p:nvPicPr>
          <p:cNvPr id="44034" name="Picture 2" descr="C:\Users\irina\Desktop\Downloads\1_html_m70033a24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91556"/>
            <a:ext cx="7315200" cy="2905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СТРУКТУРА ОРГАНОВ ВЛАСТИ И ВЫСШИЕ ДОЛЖНОСТНЫЕ ЛИЦА СУВЕРЕННОЙ РОССИИ (Российской Федерации) после августа 1991 г.</a:t>
            </a:r>
            <a:endParaRPr lang="ru-RU" sz="1600" dirty="0"/>
          </a:p>
        </p:txBody>
      </p:sp>
      <p:pic>
        <p:nvPicPr>
          <p:cNvPr id="45058" name="Picture 2" descr="C:\Users\irina\Desktop\Downloads\1_html_61eb189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709" y="1481138"/>
            <a:ext cx="6850581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irina\Desktop\Downloads\128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4700" y="260648"/>
            <a:ext cx="4654600" cy="6336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irina\Desktop\Downloads\61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7801" y="0"/>
            <a:ext cx="7188398" cy="6597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rina\Desktop\Downloads\8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7890"/>
            <a:ext cx="8892480" cy="6322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irina\Desktop\Downloads\356749_html_m58c1493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620688"/>
            <a:ext cx="7344816" cy="4392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rina\Desktop\Downloads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3273"/>
            <a:ext cx="9144000" cy="59114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 smtClean="0"/>
              <a:t>- Огнищанин – самый приближенный к князю старший дружинник из знатных бояр, ближайший советник князя.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Тиун – назначался из старших дружинников, заведовал княжеским хозяйством, присутствовал или замещал на суде князя или посадника.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Мечник – дружинник князя, исполняющий судебные функции.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Вирник – дружинник князя, осуществляющий сбор виры.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Мытник – дружинник князя, взимавший торговую пошлину.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 err="1" smtClean="0"/>
              <a:t>Пятенщик</a:t>
            </a:r>
            <a:r>
              <a:rPr lang="ru-RU" dirty="0" smtClean="0"/>
              <a:t> – дружинник князя, взимавший пошлину за продажу лошадей.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Конюший – дружинник князя, ведавший княжескими лошадьми и конюхами.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Городник – дружинник князя, ведавший строительством городов.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 err="1" smtClean="0"/>
              <a:t>Мостник</a:t>
            </a:r>
            <a:r>
              <a:rPr lang="ru-RU" dirty="0" smtClean="0"/>
              <a:t> – дружинник князя, ведавший строительством мостов.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Наместник, посадник – дружинник князя, управляющий городом и пригородом.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Волостель – дружинник князя, управляющий волостью.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Тысяцкий – воевода земских полков, назначавшийся из дружинников князя.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должности в </a:t>
            </a:r>
            <a:r>
              <a:rPr lang="en-US" dirty="0" smtClean="0"/>
              <a:t>XI-XIV </a:t>
            </a:r>
            <a:r>
              <a:rPr lang="ru-RU" dirty="0" smtClean="0"/>
              <a:t>вв.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принцип вассалитета</a:t>
            </a:r>
          </a:p>
          <a:p>
            <a:r>
              <a:rPr lang="ru-RU" dirty="0" smtClean="0"/>
              <a:t>княжья </a:t>
            </a:r>
            <a:r>
              <a:rPr lang="ru-RU" dirty="0" smtClean="0"/>
              <a:t>служба – это преданная служба Великому </a:t>
            </a:r>
            <a:r>
              <a:rPr lang="ru-RU" dirty="0" smtClean="0"/>
              <a:t>Князю;</a:t>
            </a:r>
          </a:p>
          <a:p>
            <a:r>
              <a:rPr lang="ru-RU" dirty="0" smtClean="0"/>
              <a:t>княжья </a:t>
            </a:r>
            <a:r>
              <a:rPr lang="ru-RU" dirty="0" smtClean="0"/>
              <a:t>служба – это непрофессиональная, товарищеская служба дружинников, обладающая нравственной связью между собой и </a:t>
            </a:r>
            <a:r>
              <a:rPr lang="ru-RU" dirty="0" smtClean="0"/>
              <a:t>князем;</a:t>
            </a:r>
          </a:p>
          <a:p>
            <a:r>
              <a:rPr lang="ru-RU" dirty="0" smtClean="0"/>
              <a:t>княжья </a:t>
            </a:r>
            <a:r>
              <a:rPr lang="ru-RU" dirty="0" smtClean="0"/>
              <a:t>служба возможна только при </a:t>
            </a:r>
            <a:r>
              <a:rPr lang="ru-RU" dirty="0" smtClean="0"/>
              <a:t>князе;</a:t>
            </a:r>
          </a:p>
          <a:p>
            <a:r>
              <a:rPr lang="ru-RU" dirty="0" smtClean="0"/>
              <a:t>княжья </a:t>
            </a:r>
            <a:r>
              <a:rPr lang="ru-RU" dirty="0" smtClean="0"/>
              <a:t>служба осуществляется для обеспечения исполнения полномочий </a:t>
            </a:r>
            <a:r>
              <a:rPr lang="ru-RU" dirty="0" smtClean="0"/>
              <a:t>князя;</a:t>
            </a:r>
          </a:p>
          <a:p>
            <a:r>
              <a:rPr lang="ru-RU" dirty="0" smtClean="0"/>
              <a:t>княжья </a:t>
            </a:r>
            <a:r>
              <a:rPr lang="ru-RU" dirty="0" smtClean="0"/>
              <a:t>служба реализуется дружиной князя, состоящей как из варягов, так и из туземного славянского и неславянского населения, на должностях княжьей службы, которые получают за службу содержание и часть военной добычи от </a:t>
            </a:r>
            <a:r>
              <a:rPr lang="ru-RU" dirty="0" smtClean="0"/>
              <a:t>князя;</a:t>
            </a:r>
          </a:p>
          <a:p>
            <a:r>
              <a:rPr lang="ru-RU" dirty="0" smtClean="0"/>
              <a:t>княжья </a:t>
            </a:r>
            <a:r>
              <a:rPr lang="ru-RU" dirty="0" smtClean="0"/>
              <a:t>служба подразделяется на службу старшей дружины и службу младшей дружины.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Характерные черты службы в </a:t>
            </a:r>
            <a:r>
              <a:rPr lang="en-US" dirty="0" smtClean="0"/>
              <a:t>IX-XI </a:t>
            </a:r>
            <a:r>
              <a:rPr lang="ru-RU" dirty="0" smtClean="0"/>
              <a:t>вв.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</TotalTime>
  <Words>776</Words>
  <Application>Microsoft Office PowerPoint</Application>
  <PresentationFormat>Экран (4:3)</PresentationFormat>
  <Paragraphs>97</Paragraphs>
  <Slides>32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Открытая</vt:lpstr>
      <vt:lpstr>Отечественный исторический опыт государственной службы </vt:lpstr>
      <vt:lpstr>Этапы развития государственной службы в России</vt:lpstr>
      <vt:lpstr>Слайд 3</vt:lpstr>
      <vt:lpstr>Слайд 4</vt:lpstr>
      <vt:lpstr>Слайд 5</vt:lpstr>
      <vt:lpstr>Слайд 6</vt:lpstr>
      <vt:lpstr>Слайд 7</vt:lpstr>
      <vt:lpstr>Основные должности в XI-XIV вв. </vt:lpstr>
      <vt:lpstr>Характерные черты службы в IX-XI вв.</vt:lpstr>
      <vt:lpstr>Основные черты княжьей службы удельной Руси</vt:lpstr>
      <vt:lpstr>Система службы в Новгородской республике.</vt:lpstr>
      <vt:lpstr>Особенности републиканской службы.</vt:lpstr>
      <vt:lpstr>Государственная служба по восточному типу в монгольский период</vt:lpstr>
      <vt:lpstr>Слайд 14</vt:lpstr>
      <vt:lpstr>Система государственного управления в XV-XVII вв.</vt:lpstr>
      <vt:lpstr>Слайд 16</vt:lpstr>
      <vt:lpstr>сущность «государевой службы» Московского централизованного государства</vt:lpstr>
      <vt:lpstr>Слайд 18</vt:lpstr>
      <vt:lpstr>Служебные чины- звания </vt:lpstr>
      <vt:lpstr>Слайд 20</vt:lpstr>
      <vt:lpstr>Слайд 21</vt:lpstr>
      <vt:lpstr>Слайд 22</vt:lpstr>
      <vt:lpstr>Слайд 23</vt:lpstr>
      <vt:lpstr>Слайд 24</vt:lpstr>
      <vt:lpstr>Слайд 25</vt:lpstr>
      <vt:lpstr>ВЫСШИЕ ОРГАНЫ ГОСУДАРСТВЕННОЙ ВЛАСТИ И УПРАВЛЕНИЯ СССР (ПО КОНСТИТУЦИИ 1936)</vt:lpstr>
      <vt:lpstr>ОРГАНЫ ГОСУДАРСТВЕННОЙ ВЛАСТИ И УПРАВЛЕНИЯ СССР В ГОДЫ ВЕЛИКОЙ ОТЕЧЕСТВЕННОЙ ВОЙНЫ (1941-1945)</vt:lpstr>
      <vt:lpstr>ОСУЩЕСТВЛЕНИЕ ГОСУДАРСТВЕННОЙ ВЛАСТИ В СССР (ПО КОНСТИТУЦИИ СССР 1977)</vt:lpstr>
      <vt:lpstr>Слайд 29</vt:lpstr>
      <vt:lpstr>ОРГАНЫ ГОСУДАРСТВЕННОЙ ВЛАСТИ СССР в 1990-1991 гг.</vt:lpstr>
      <vt:lpstr>СТРУКТУРА ОРГАНОВ ВЛАСТИ И ВЫСШИЕ ДОЛЖНОСТНЫЕ ЛИЦА СУВЕРЕННОЙ РОССИИ (Российской Федерации) после августа 1991 г.</vt:lpstr>
      <vt:lpstr>Слайд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Отечественный исторический опыт государственной службы</dc:title>
  <dc:creator>Пользователь Windows</dc:creator>
  <cp:lastModifiedBy>Пользователь Windows</cp:lastModifiedBy>
  <cp:revision>11</cp:revision>
  <dcterms:created xsi:type="dcterms:W3CDTF">2013-05-27T10:49:23Z</dcterms:created>
  <dcterms:modified xsi:type="dcterms:W3CDTF">2013-05-27T12:34:15Z</dcterms:modified>
</cp:coreProperties>
</file>