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6CFC48-D7E9-4583-867F-1EAC2DC6B57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463930-F3F7-4976-B1CF-97A3AB1FFB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CFC48-D7E9-4583-867F-1EAC2DC6B57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63930-F3F7-4976-B1CF-97A3AB1FFB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CFC48-D7E9-4583-867F-1EAC2DC6B57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63930-F3F7-4976-B1CF-97A3AB1FFB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CFC48-D7E9-4583-867F-1EAC2DC6B57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63930-F3F7-4976-B1CF-97A3AB1FFB9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CFC48-D7E9-4583-867F-1EAC2DC6B57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63930-F3F7-4976-B1CF-97A3AB1FFB9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CFC48-D7E9-4583-867F-1EAC2DC6B57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63930-F3F7-4976-B1CF-97A3AB1FFB9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CFC48-D7E9-4583-867F-1EAC2DC6B57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63930-F3F7-4976-B1CF-97A3AB1FFB9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CFC48-D7E9-4583-867F-1EAC2DC6B57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63930-F3F7-4976-B1CF-97A3AB1FFB9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CFC48-D7E9-4583-867F-1EAC2DC6B57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63930-F3F7-4976-B1CF-97A3AB1FFB9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06CFC48-D7E9-4583-867F-1EAC2DC6B57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463930-F3F7-4976-B1CF-97A3AB1FFB9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6CFC48-D7E9-4583-867F-1EAC2DC6B57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463930-F3F7-4976-B1CF-97A3AB1FFB9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6CFC48-D7E9-4583-867F-1EAC2DC6B57E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463930-F3F7-4976-B1CF-97A3AB1FFB9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Прохождение государственной службы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Права и обязанности сторон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u="sng" dirty="0" smtClean="0"/>
              <a:t>Наниматель</a:t>
            </a:r>
          </a:p>
          <a:p>
            <a:r>
              <a:rPr lang="ru-RU" dirty="0" smtClean="0"/>
              <a:t>Предоставить возможности прохождения гражданской службы</a:t>
            </a:r>
          </a:p>
          <a:p>
            <a:r>
              <a:rPr lang="ru-RU" dirty="0" smtClean="0"/>
              <a:t>Своевременно выплачивать денежное вознаграждение</a:t>
            </a:r>
          </a:p>
          <a:p>
            <a:r>
              <a:rPr lang="ru-RU" dirty="0" smtClean="0"/>
              <a:t>Предоставлять социальные гарантии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ru-RU" u="sng" dirty="0" smtClean="0"/>
              <a:t>Гражданин</a:t>
            </a:r>
          </a:p>
          <a:p>
            <a:pPr>
              <a:buNone/>
            </a:pPr>
            <a:r>
              <a:rPr lang="ru-RU" dirty="0" smtClean="0"/>
              <a:t>Исполнять должностные обязанности в соответствии с должностным регламентом</a:t>
            </a:r>
          </a:p>
          <a:p>
            <a:pPr>
              <a:buNone/>
            </a:pPr>
            <a:r>
              <a:rPr lang="ru-RU" dirty="0" smtClean="0"/>
              <a:t>Соблюдать установленный служебный порядок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Наименование сторон, замещаемой должности, подразделения</a:t>
            </a:r>
          </a:p>
          <a:p>
            <a:r>
              <a:rPr lang="ru-RU" dirty="0" smtClean="0"/>
              <a:t>Дата начала исполнения должностных обязанностей</a:t>
            </a:r>
          </a:p>
          <a:p>
            <a:r>
              <a:rPr lang="ru-RU" dirty="0" smtClean="0"/>
              <a:t>Права и обязанности сторон</a:t>
            </a:r>
          </a:p>
          <a:p>
            <a:r>
              <a:rPr lang="ru-RU" dirty="0" smtClean="0"/>
              <a:t>Должностной регламент</a:t>
            </a:r>
          </a:p>
          <a:p>
            <a:r>
              <a:rPr lang="ru-RU" dirty="0" smtClean="0"/>
              <a:t>Виды и условия медицинского страхования</a:t>
            </a:r>
          </a:p>
          <a:p>
            <a:r>
              <a:rPr lang="ru-RU" dirty="0" smtClean="0"/>
              <a:t>Условия профессиональной служебной деятельности, компенсации и льготы</a:t>
            </a:r>
          </a:p>
          <a:p>
            <a:r>
              <a:rPr lang="ru-RU" dirty="0" smtClean="0"/>
              <a:t>Режим служебного времени и времени отдыха</a:t>
            </a:r>
          </a:p>
          <a:p>
            <a:r>
              <a:rPr lang="ru-RU" dirty="0" smtClean="0"/>
              <a:t>Оплата труда</a:t>
            </a:r>
          </a:p>
          <a:p>
            <a:r>
              <a:rPr lang="ru-RU" dirty="0" smtClean="0"/>
              <a:t>Ответственность сторон за неисполнение или ненадлежащее исполнение взятых на себя обязанностей</a:t>
            </a:r>
          </a:p>
          <a:p>
            <a:r>
              <a:rPr lang="ru-RU" dirty="0" smtClean="0"/>
              <a:t>Дополнительные: испытание, неразглашение сведений, обязанность проходить службу после обучения, возможность особого порядка оплаты, о предоставлении транспорта и т.д.</a:t>
            </a:r>
          </a:p>
          <a:p>
            <a:r>
              <a:rPr lang="ru-RU" dirty="0" smtClean="0"/>
              <a:t>Заключается в письменной форме  в 2-х экземплярах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 и содержание контракта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Срок действия срочного контракта от 1 до 5 лет (для категорий «руководители» и «помощники»; на период временного отсутствия гражданского служащего; с гражданином, заключившим договор на обучение с обязательством прохождения гражданской службы после окончания такого обучения; замещение в дип. представительствах за пределами РФ; в органах, образованных на определенный срок; должности с особым порядком труда ( с лицами, работающими в районах Крайнего Севера, работы, связанные со стажировкой, обучающимися на дневной форме, с совместителями.</a:t>
            </a:r>
          </a:p>
          <a:p>
            <a:r>
              <a:rPr lang="ru-RU" dirty="0" smtClean="0"/>
              <a:t>Контракт вступает в силу с момента подписания его сторонами, либо срок вступления может быть установлен в самом контракте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Срок действия контракта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Испытание проводится в целях проверки соответствия занимаемой должности</a:t>
            </a:r>
          </a:p>
          <a:p>
            <a:r>
              <a:rPr lang="ru-RU" dirty="0" smtClean="0"/>
              <a:t>От 3 месяцев до </a:t>
            </a:r>
            <a:r>
              <a:rPr lang="ru-RU" dirty="0" smtClean="0"/>
              <a:t> </a:t>
            </a:r>
            <a:r>
              <a:rPr lang="ru-RU" smtClean="0"/>
              <a:t>6 месяцев</a:t>
            </a:r>
            <a:endParaRPr lang="ru-RU" dirty="0" smtClean="0"/>
          </a:p>
          <a:p>
            <a:r>
              <a:rPr lang="ru-RU" dirty="0" smtClean="0"/>
              <a:t>Испытания не проходят: беременные женщины, поступившие в соответствии с договором на обучение, при замещении должностей «руководитель» и «помощник руководителя» на основе срочного контракта, при переводе в связи с реорганизацией и ликвидацией организации.</a:t>
            </a:r>
          </a:p>
          <a:p>
            <a:r>
              <a:rPr lang="ru-RU" dirty="0" smtClean="0"/>
              <a:t>В течение испытательного срока на испытуемого распространяются все правила в отношении труда служащих.</a:t>
            </a:r>
          </a:p>
          <a:p>
            <a:r>
              <a:rPr lang="ru-RU" dirty="0" smtClean="0"/>
              <a:t>Недопустимо устанавливать пониженную оплату</a:t>
            </a:r>
          </a:p>
          <a:p>
            <a:r>
              <a:rPr lang="ru-RU" dirty="0" smtClean="0"/>
              <a:t>Возможность расторжения служебного контракта  в связи с неудовлетворительным результатом</a:t>
            </a:r>
          </a:p>
          <a:p>
            <a:r>
              <a:rPr lang="ru-RU" dirty="0" smtClean="0"/>
              <a:t>По окончанию  испытательного срока может проводиться квалификационный экзамен. Экзамен проводится при решении вопроса о присвоении классного чина в пределах замещаемой должности</a:t>
            </a:r>
          </a:p>
          <a:p>
            <a:r>
              <a:rPr lang="ru-RU" dirty="0" smtClean="0"/>
              <a:t>В срок испытания не засчитываются периоды временной нетрудоспособности</a:t>
            </a:r>
          </a:p>
          <a:p>
            <a:r>
              <a:rPr lang="ru-RU" dirty="0" smtClean="0"/>
              <a:t>При неудовлетворительном исходе – расторжение контракта с предупреждением за 3 дня</a:t>
            </a:r>
          </a:p>
          <a:p>
            <a:r>
              <a:rPr lang="ru-RU" dirty="0" smtClean="0"/>
              <a:t>Если контракт не расторгнут, считается, что испытание выдержано</a:t>
            </a:r>
          </a:p>
          <a:p>
            <a:r>
              <a:rPr lang="ru-RU" dirty="0" smtClean="0"/>
              <a:t>Гражданин может сам расторгнуть контракт в упрощенном порядке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испытания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Назначение на должность</a:t>
            </a:r>
          </a:p>
          <a:p>
            <a:r>
              <a:rPr lang="ru-RU" dirty="0" smtClean="0"/>
              <a:t>Присвоение классного чина</a:t>
            </a:r>
          </a:p>
          <a:p>
            <a:r>
              <a:rPr lang="ru-RU" dirty="0" smtClean="0"/>
              <a:t>Аттестация или квалификационный экзамен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Прохождение ГГС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Последовательное их присвоение в соответствии с замещаемой должностью</a:t>
            </a:r>
          </a:p>
          <a:p>
            <a:r>
              <a:rPr lang="ru-RU" dirty="0" smtClean="0"/>
              <a:t>Возможность досрочного присвоения в качестве меры поощрения либо присвоение их на одну ступень выше классного чина в соответствии с законодательством РФ</a:t>
            </a:r>
          </a:p>
          <a:p>
            <a:r>
              <a:rPr lang="ru-RU" dirty="0" smtClean="0"/>
              <a:t>Сохранение классных чинов при освобождении от замещаемой должности или увольнении с нее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Общие условия присвоения классных чинов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Указ Президента РФ от 1 февраля 2005 г. «О проведении аттестации государственных гражданских служащих РФ»</a:t>
            </a:r>
          </a:p>
          <a:p>
            <a:r>
              <a:rPr lang="ru-RU" dirty="0" smtClean="0"/>
              <a:t>В порядке аттестации проверяются и оцениваются профессиональные, деловые качества государственного служащего, определяется его соответствие занимаемой должности</a:t>
            </a:r>
          </a:p>
          <a:p>
            <a:r>
              <a:rPr lang="ru-RU" dirty="0" smtClean="0"/>
              <a:t>Проводится 1 раз в 3 года. Ранее указанного срока может проводиться внеочередная аттестация в случае сокращения должности в </a:t>
            </a:r>
            <a:r>
              <a:rPr lang="ru-RU" dirty="0" err="1" smtClean="0"/>
              <a:t>гос</a:t>
            </a:r>
            <a:r>
              <a:rPr lang="ru-RU" dirty="0" smtClean="0"/>
              <a:t>. органе при изменении оплаты труда гражданских служащих по решению представителя нанимателя 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Проведение аттестации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793001"/>
          </a:xfrm>
        </p:spPr>
        <p:txBody>
          <a:bodyPr/>
          <a:lstStyle/>
          <a:p>
            <a:r>
              <a:rPr lang="ru-RU" dirty="0" smtClean="0"/>
              <a:t>При проведении аттестации непосредственный руководитель представляет мотивировочный отзыв об исполнении гражданским служащим должностных обязанностей за аттестационный период. Прилагаются сведения о выполненных за аттестационный период поручениях и подготовленных им проектах документов</a:t>
            </a:r>
          </a:p>
          <a:p>
            <a:r>
              <a:rPr lang="ru-RU" dirty="0" smtClean="0"/>
              <a:t>Аттестации не подлежат гражданские служащие, замещающие должности категории «руководители» и «помощники», если с ними заключен срочный контракт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7215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Формирование аттестационной комиссии (состав должен исключить конфликт интересов)</a:t>
            </a:r>
          </a:p>
          <a:p>
            <a:r>
              <a:rPr lang="ru-RU" dirty="0" smtClean="0"/>
              <a:t>По результатам принимается решение: соответствует замещаемой должности; соответствует замещаемой должности и рекомендуется к включению в кадровый резерв для замещения вакантной должности в порядке должностного роста; соответствует замещаемой должности при условии успешного прохождения профессиональной переподготовки или повышения квалификации; не соответствует замещаемой должности</a:t>
            </a:r>
          </a:p>
          <a:p>
            <a:r>
              <a:rPr lang="ru-RU" dirty="0" smtClean="0"/>
              <a:t>В течение месяца после проведения аттестации издается правовой акт о том, что гражданский служащий: подлежит включению в установленном порядке в кадровый резерв для замещения вакантной должности гражданской службы в порядке должностного роста; направляется на профессиональную переподготовку и повышение квалификации; понижается в должности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Профессиональная переподготовка, повышение квалификации в имеющих государственную аккредитацию образовательных учреждениях высшего профессионального образования</a:t>
            </a:r>
          </a:p>
          <a:p>
            <a:r>
              <a:rPr lang="ru-RU" dirty="0" smtClean="0"/>
              <a:t>Повышение квалификации подтверждается документом государственного образца и является преимущественным основанием для включения его в кадровый резерв на конкурсной основе или продолжения замещения гражданским служащим должности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Повышение квалификации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Гражданство РФ</a:t>
            </a:r>
          </a:p>
          <a:p>
            <a:r>
              <a:rPr lang="ru-RU" dirty="0" smtClean="0"/>
              <a:t>Достижение 18 лет</a:t>
            </a:r>
          </a:p>
          <a:p>
            <a:r>
              <a:rPr lang="ru-RU" dirty="0" smtClean="0"/>
              <a:t>Владение государственным языком</a:t>
            </a:r>
          </a:p>
          <a:p>
            <a:r>
              <a:rPr lang="ru-RU" dirty="0" smtClean="0"/>
              <a:t>Специальные квалификационные требования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поступления на ГГС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Соглашение сторон служебного контракта</a:t>
            </a:r>
          </a:p>
          <a:p>
            <a:r>
              <a:rPr lang="ru-RU" dirty="0" smtClean="0"/>
              <a:t>Расторжение контракта по инициативе гражданского служащего</a:t>
            </a:r>
          </a:p>
          <a:p>
            <a:r>
              <a:rPr lang="ru-RU" dirty="0" smtClean="0"/>
              <a:t>Расторжение по инициативе представителя нанимателя</a:t>
            </a:r>
          </a:p>
          <a:p>
            <a:r>
              <a:rPr lang="ru-RU" dirty="0" smtClean="0"/>
              <a:t>Перевод по просьбе служащего или с его согласия в другой </a:t>
            </a:r>
            <a:r>
              <a:rPr lang="ru-RU" dirty="0" err="1" smtClean="0"/>
              <a:t>гос</a:t>
            </a:r>
            <a:r>
              <a:rPr lang="ru-RU" dirty="0" smtClean="0"/>
              <a:t>. орган или на </a:t>
            </a:r>
            <a:r>
              <a:rPr lang="ru-RU" dirty="0" err="1" smtClean="0"/>
              <a:t>гос</a:t>
            </a:r>
            <a:r>
              <a:rPr lang="ru-RU" dirty="0" smtClean="0"/>
              <a:t>. службу иного вида</a:t>
            </a:r>
          </a:p>
          <a:p>
            <a:r>
              <a:rPr lang="ru-RU" dirty="0" smtClean="0"/>
              <a:t>Отказ от предложенной для замещения иной должности либо от профессиональной переподготовки в связи с сокращением должностей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Общие основания прекращения служебных отношений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связи с осуждением к наказанию</a:t>
            </a:r>
          </a:p>
          <a:p>
            <a:r>
              <a:rPr lang="ru-RU" dirty="0" smtClean="0"/>
              <a:t>В связи с признанием недееспособным</a:t>
            </a:r>
          </a:p>
          <a:p>
            <a:r>
              <a:rPr lang="ru-RU" dirty="0" smtClean="0"/>
              <a:t>В связи с достижением предельного возраста</a:t>
            </a:r>
          </a:p>
          <a:p>
            <a:r>
              <a:rPr lang="ru-RU" dirty="0" smtClean="0"/>
              <a:t> В случае смерти (гибели)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Служебный контракт прекращается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связи с призывом на военную службу</a:t>
            </a:r>
          </a:p>
          <a:p>
            <a:r>
              <a:rPr lang="ru-RU" dirty="0" smtClean="0"/>
              <a:t>В связи с восстановлением на службе гражданского служащего, ранее замещавшего эту должность по решению суда</a:t>
            </a:r>
          </a:p>
          <a:p>
            <a:r>
              <a:rPr lang="ru-RU" dirty="0" smtClean="0"/>
              <a:t>В связи с избранием или назначением на выборную должность в орган местного самоуправления на оплачиваемую выборную должность в органе профессионального союза</a:t>
            </a:r>
          </a:p>
          <a:p>
            <a:r>
              <a:rPr lang="ru-RU" dirty="0" smtClean="0"/>
              <a:t>В связи с наступлением чрезвычайных обстоятельств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Приостановка служебного контракта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Государственно-служебные отношения прекращаются изданием правомочным органом или должностным лицом административного акта об освобождении от должности или его отставке</a:t>
            </a:r>
          </a:p>
          <a:p>
            <a:r>
              <a:rPr lang="ru-RU" dirty="0" err="1" smtClean="0"/>
              <a:t>Гос</a:t>
            </a:r>
            <a:r>
              <a:rPr lang="ru-RU" dirty="0" smtClean="0"/>
              <a:t>. служащий исключается из реестра гражданских служащих, лично дело сдается </a:t>
            </a:r>
            <a:r>
              <a:rPr lang="ru-RU" smtClean="0"/>
              <a:t>в архив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Прекращение служебных отношений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Недееспособность, ограниченная дееспособность</a:t>
            </a:r>
          </a:p>
          <a:p>
            <a:r>
              <a:rPr lang="ru-RU" dirty="0" smtClean="0"/>
              <a:t>Осуждение к наказанию</a:t>
            </a:r>
          </a:p>
          <a:p>
            <a:r>
              <a:rPr lang="ru-RU" dirty="0" smtClean="0"/>
              <a:t>Отказ  от прохождения процедуры оформления допуска</a:t>
            </a:r>
          </a:p>
          <a:p>
            <a:r>
              <a:rPr lang="ru-RU" dirty="0" smtClean="0"/>
              <a:t>Наличие заболевания</a:t>
            </a:r>
          </a:p>
          <a:p>
            <a:r>
              <a:rPr lang="ru-RU" dirty="0" smtClean="0"/>
              <a:t>Близкое родство</a:t>
            </a:r>
          </a:p>
          <a:p>
            <a:r>
              <a:rPr lang="ru-RU" dirty="0" smtClean="0"/>
              <a:t>Выход из гражданства РФ</a:t>
            </a:r>
          </a:p>
          <a:p>
            <a:r>
              <a:rPr lang="ru-RU" dirty="0" smtClean="0"/>
              <a:t>Наличие гражданства другого государства если иное не предусмотрено международным договором</a:t>
            </a:r>
          </a:p>
          <a:p>
            <a:r>
              <a:rPr lang="ru-RU" dirty="0" smtClean="0"/>
              <a:t>Представление заведомо ложных сведений </a:t>
            </a:r>
          </a:p>
          <a:p>
            <a:r>
              <a:rPr lang="ru-RU" dirty="0" smtClean="0"/>
              <a:t>Непредставление установленных сведений или заведомо ложных сведений о доходах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поступления на ГГС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Это юридический акт государственного органа или должностного лица, в соответствии с которым на служащего возлагается осуществление функций, прав, определенных данной должностью</a:t>
            </a:r>
          </a:p>
          <a:p>
            <a:r>
              <a:rPr lang="ru-RU" dirty="0" smtClean="0"/>
              <a:t>Назначением замещаются должности категорий «руководители» и «помощники»</a:t>
            </a:r>
          </a:p>
          <a:p>
            <a:r>
              <a:rPr lang="ru-RU" dirty="0" smtClean="0"/>
              <a:t>Назначение применяется также в случае перевода гражданского служащего на другую должность по состоянию здоровья</a:t>
            </a:r>
          </a:p>
          <a:p>
            <a:r>
              <a:rPr lang="ru-RU" dirty="0" smtClean="0"/>
              <a:t>Назначение применяется в случае реорганизации или ликвидации государственного органа</a:t>
            </a:r>
          </a:p>
          <a:p>
            <a:r>
              <a:rPr lang="ru-RU" dirty="0" smtClean="0"/>
              <a:t>Государственный служащий, назначенный на должность ГГС, представляет документы, подтверждающие его квалификацию, трудовую книжку, страховое свидетельство и др., а также сведения о своем имущественном положении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на гражданскую службу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Конкурс не может быть проведен: при заключении срочного служебного контракта, при замещении должностей «руководители», назначение на которые и освобождение от которых осуществляются Президентом РФ и Правительством РФ при назначении на должности «Руководители» и «помощники», если эти должности замещаются на определенный срок полномочий, при предоставлении служащему другой должности в предусмотренном законом случае (по мед. Показаниям), при назначении на должность гражданина, состоящего в кадровом резерве, сформированном на конкурсной основе, при назначении на должность, исполнение должностных обязанностей по которым связано с использованием сведений, представляющих </a:t>
            </a:r>
            <a:r>
              <a:rPr lang="ru-RU" dirty="0" err="1" smtClean="0"/>
              <a:t>гос</a:t>
            </a:r>
            <a:r>
              <a:rPr lang="ru-RU" dirty="0" smtClean="0"/>
              <a:t>. тайну, при назначении на должности группы младших должностей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Замещение должности по конкурсу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Указ Президента РФ от 1 февраля 2005 г. № 112 «О конкурсе на замещение вакантной должности государственной гражданской службы»</a:t>
            </a:r>
          </a:p>
          <a:p>
            <a:r>
              <a:rPr lang="ru-RU" dirty="0" smtClean="0"/>
              <a:t>Конкурс объявляется по решению руководителя </a:t>
            </a:r>
            <a:r>
              <a:rPr lang="ru-RU" dirty="0" err="1" smtClean="0"/>
              <a:t>гос</a:t>
            </a:r>
            <a:r>
              <a:rPr lang="ru-RU" dirty="0" smtClean="0"/>
              <a:t>. органа, либо представителя от имени РФ или субъекта РФ при наличии вакантной должности, замещение которой может быть проведено на конкурсной основе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Процедура конкурсного отбора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Государственный орган публикует объявление о приеме документов для участия в конкурсе не менее, чем в одном периодическом печатном издании, а также размещает информацию на сайте</a:t>
            </a:r>
          </a:p>
          <a:p>
            <a:r>
              <a:rPr lang="ru-RU" dirty="0" smtClean="0"/>
              <a:t>Гражданин, изъявивший желание участвовать в конкурсе, представляет в </a:t>
            </a:r>
            <a:r>
              <a:rPr lang="ru-RU" dirty="0" err="1" smtClean="0"/>
              <a:t>гос</a:t>
            </a:r>
            <a:r>
              <a:rPr lang="ru-RU" dirty="0" smtClean="0"/>
              <a:t>. орган необходимые документы: личное заявление, анкету с приложением фотографии, копию паспорта, документы, подтверждающие его квалификацию (копию трудовой книжки, копии документы о профессиональном образовании),</a:t>
            </a:r>
          </a:p>
          <a:p>
            <a:r>
              <a:rPr lang="ru-RU" dirty="0" smtClean="0"/>
              <a:t>Документ об отсутствии у гражданина заболеваний, препятствующих поступлению на службу, иные документы</a:t>
            </a:r>
          </a:p>
          <a:p>
            <a:r>
              <a:rPr lang="ru-RU" dirty="0" smtClean="0"/>
              <a:t>Документы представляются в течение 30 дней со дня объявления конкурса</a:t>
            </a:r>
          </a:p>
          <a:p>
            <a:r>
              <a:rPr lang="ru-RU" dirty="0" smtClean="0"/>
              <a:t>Документы подлежат проверке, принимается решение о допуске к конкурсу</a:t>
            </a:r>
          </a:p>
          <a:p>
            <a:r>
              <a:rPr lang="ru-RU" dirty="0" smtClean="0"/>
              <a:t>Принимается решение о дате, времени и месте проведения второго этапа, не позднее, чем за 15 дней уведомляют участников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этап конкурса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Образуется конкурсная комиссия (в состав входят наниматель или уполномоченные им служащие, представитель федерального (субъекта РФ) государственного органа по управлению </a:t>
            </a:r>
            <a:r>
              <a:rPr lang="ru-RU" dirty="0" err="1" smtClean="0"/>
              <a:t>гос</a:t>
            </a:r>
            <a:r>
              <a:rPr lang="ru-RU" dirty="0" smtClean="0"/>
              <a:t>. службой, представители научных и образовательных учреждений, других организаций, приглашаемые в качестве независимых экспертов (не менее одной четверти). Состав формируется таким образом, чтобы исключить возможность возникновения конфликтов интересов</a:t>
            </a:r>
          </a:p>
          <a:p>
            <a:r>
              <a:rPr lang="ru-RU" dirty="0" smtClean="0"/>
              <a:t>Результаты конкурсной комиссии оформляются решением, подписанным председателем, зам. председателя, секретарем, членами конкурсной комиссии</a:t>
            </a:r>
          </a:p>
          <a:p>
            <a:r>
              <a:rPr lang="ru-RU" dirty="0" smtClean="0"/>
              <a:t>Участникам сообщается о результатах конкурса в письменной форме в течение месяца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 этап конкурса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u="sng" dirty="0" smtClean="0"/>
              <a:t>Не трудовой договор (</a:t>
            </a:r>
            <a:r>
              <a:rPr lang="ru-RU" dirty="0" smtClean="0"/>
              <a:t>но имеет незначительные отличия от трудового договора)</a:t>
            </a:r>
          </a:p>
          <a:p>
            <a:r>
              <a:rPr lang="ru-RU" dirty="0" smtClean="0"/>
              <a:t>Стороны служебного контракта: представители нанимателя (руководитель компетентного государственного органа) и гражданин</a:t>
            </a:r>
          </a:p>
          <a:p>
            <a:r>
              <a:rPr lang="ru-RU" dirty="0" smtClean="0"/>
              <a:t>Это соглашение о прохождении гражданской службы и замещении должности гражданской службы, то есть выполнении специфической трудовой функции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Служебный контракт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</TotalTime>
  <Words>1453</Words>
  <Application>Microsoft Office PowerPoint</Application>
  <PresentationFormat>Экран (4:3)</PresentationFormat>
  <Paragraphs>116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Открытая</vt:lpstr>
      <vt:lpstr>Прохождение государственной службы</vt:lpstr>
      <vt:lpstr>Условия поступления на ГГС</vt:lpstr>
      <vt:lpstr>Ограничения поступления на ГГС</vt:lpstr>
      <vt:lpstr>Назначение на гражданскую службу</vt:lpstr>
      <vt:lpstr>Замещение должности по конкурсу</vt:lpstr>
      <vt:lpstr>Процедура конкурсного отбора</vt:lpstr>
      <vt:lpstr>1 этап конкурса</vt:lpstr>
      <vt:lpstr>2 этап конкурса</vt:lpstr>
      <vt:lpstr>Служебный контракт</vt:lpstr>
      <vt:lpstr>Права и обязанности сторон</vt:lpstr>
      <vt:lpstr>Форма и содержание контракта</vt:lpstr>
      <vt:lpstr>Срок действия контракта</vt:lpstr>
      <vt:lpstr>Условия испытания</vt:lpstr>
      <vt:lpstr>Прохождение ГГС</vt:lpstr>
      <vt:lpstr>Общие условия присвоения классных чинов</vt:lpstr>
      <vt:lpstr>Проведение аттестации</vt:lpstr>
      <vt:lpstr>Презентация PowerPoint</vt:lpstr>
      <vt:lpstr>Презентация PowerPoint</vt:lpstr>
      <vt:lpstr>Повышение квалификации</vt:lpstr>
      <vt:lpstr>Общие основания прекращения служебных отношений</vt:lpstr>
      <vt:lpstr>Служебный контракт прекращается</vt:lpstr>
      <vt:lpstr>Приостановка служебного контракта</vt:lpstr>
      <vt:lpstr>Прекращение служебных отношений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Прохождение государственной службы</dc:title>
  <dc:creator>1</dc:creator>
  <cp:lastModifiedBy>MGU</cp:lastModifiedBy>
  <cp:revision>13</cp:revision>
  <dcterms:created xsi:type="dcterms:W3CDTF">2013-06-07T16:49:43Z</dcterms:created>
  <dcterms:modified xsi:type="dcterms:W3CDTF">2019-04-28T04:33:10Z</dcterms:modified>
</cp:coreProperties>
</file>