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91" r:id="rId4"/>
    <p:sldId id="290" r:id="rId5"/>
    <p:sldId id="292" r:id="rId6"/>
    <p:sldId id="285" r:id="rId7"/>
    <p:sldId id="286" r:id="rId8"/>
    <p:sldId id="287" r:id="rId9"/>
    <p:sldId id="288" r:id="rId10"/>
    <p:sldId id="258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10FE19-ECAE-4FB3-8111-E515BC48F87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C7AB17-F7A9-48B0-ACD9-3FDBB81F131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ndars.ru/student/finansy/finansovaya-sistema.html" TargetMode="External"/><Relationship Id="rId2" Type="http://schemas.openxmlformats.org/officeDocument/2006/relationships/hyperlink" Target="http://www.grandars.ru/college/ekonomika-firmy/finansy-predpriyatiy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andars.ru/student/finansy/gosudarstvennye-finansy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ndars.ru/student/finansy/finansovaya-sistem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Лекция 7.</a:t>
            </a:r>
            <a:br>
              <a:rPr lang="ru-RU" sz="4400" dirty="0" smtClean="0"/>
            </a:br>
            <a:r>
              <a:rPr lang="en-US" sz="4400" dirty="0" err="1" smtClean="0"/>
              <a:t>Финансы</a:t>
            </a:r>
            <a:r>
              <a:rPr lang="en-US" sz="4400" dirty="0" smtClean="0"/>
              <a:t> </a:t>
            </a:r>
            <a:r>
              <a:rPr lang="en-US" sz="4400" dirty="0" err="1" smtClean="0"/>
              <a:t>субъектов</a:t>
            </a:r>
            <a:r>
              <a:rPr lang="en-US" sz="4400" dirty="0" smtClean="0"/>
              <a:t> РФ и РТ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32004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Сущность </a:t>
            </a:r>
            <a:r>
              <a:rPr lang="ru-RU" sz="3600" dirty="0"/>
              <a:t>и понятие финансов. Региональная  финансовая политика. Региональный бюджет. 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7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smtClean="0"/>
              <a:t>Распределение доходов между бюджетами различных уровней и основные направления их финансирования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http://www.grandars.ru/images/1/review/id/520/1ee52c9ea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2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21920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Основные финансовые средства территорий могут быть представлены следующим </a:t>
            </a:r>
            <a:r>
              <a:rPr lang="ru-RU" sz="2800" dirty="0" smtClean="0">
                <a:solidFill>
                  <a:schemeClr val="tx1"/>
                </a:solidFill>
              </a:rPr>
              <a:t>образом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http://www.grandars.ru/images/1/review/id/520/fe93800b1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752600"/>
            <a:ext cx="7619999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0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914400"/>
          </a:xfrm>
        </p:spPr>
        <p:txBody>
          <a:bodyPr>
            <a:normAutofit/>
          </a:bodyPr>
          <a:lstStyle/>
          <a:p>
            <a:pPr algn="ctr"/>
            <a:r>
              <a:rPr lang="ru-RU" sz="2400" b="1" cap="small" dirty="0"/>
              <a:t>Принципы формирования и исполнения территориальных бюджетов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ru-RU" sz="3100" dirty="0" smtClean="0"/>
              <a:t>Бюджетная </a:t>
            </a:r>
            <a:r>
              <a:rPr lang="ru-RU" sz="3100" dirty="0"/>
              <a:t>деятельность местных органов власти должна быть подчинена определенным принципам, которые содержат фундаментальные требования к образованию и исполнению этих бюджетов.</a:t>
            </a:r>
            <a:endParaRPr lang="en-US" sz="3100" dirty="0"/>
          </a:p>
          <a:p>
            <a:r>
              <a:rPr lang="ru-RU" sz="3100" dirty="0"/>
              <a:t>Принцип</a:t>
            </a:r>
            <a:r>
              <a:rPr lang="en-US" sz="3100" dirty="0"/>
              <a:t> </a:t>
            </a:r>
            <a:r>
              <a:rPr lang="ru-RU" sz="3100" b="1" dirty="0"/>
              <a:t>единства</a:t>
            </a:r>
            <a:r>
              <a:rPr lang="en-US" sz="3100" dirty="0"/>
              <a:t> </a:t>
            </a:r>
            <a:r>
              <a:rPr lang="ru-RU" sz="3100" dirty="0"/>
              <a:t>бюджета означает, что все доходы должны поступать на единый балансовый счет и точно также расходоваться с него по строго установленным направлениям.</a:t>
            </a:r>
            <a:endParaRPr lang="en-US" sz="3100" dirty="0"/>
          </a:p>
          <a:p>
            <a:r>
              <a:rPr lang="ru-RU" sz="3100" dirty="0"/>
              <a:t>Принцип</a:t>
            </a:r>
            <a:r>
              <a:rPr lang="en-US" sz="3100" dirty="0"/>
              <a:t> </a:t>
            </a:r>
            <a:r>
              <a:rPr lang="ru-RU" sz="3100" b="1" dirty="0"/>
              <a:t>самостоятельности</a:t>
            </a:r>
            <a:r>
              <a:rPr lang="en-US" sz="3100" b="1" dirty="0"/>
              <a:t> </a:t>
            </a:r>
            <a:r>
              <a:rPr lang="ru-RU" sz="3100" dirty="0"/>
              <a:t>местных бюджетов означает, что любое территориальное образование составляет свой бюджет в рамках имеющихся у него полномочий.</a:t>
            </a:r>
            <a:endParaRPr lang="en-US" sz="3100" dirty="0"/>
          </a:p>
          <a:p>
            <a:r>
              <a:rPr lang="ru-RU" sz="3100" dirty="0"/>
              <a:t>Принцип</a:t>
            </a:r>
            <a:r>
              <a:rPr lang="en-US" sz="3100" dirty="0"/>
              <a:t> </a:t>
            </a:r>
            <a:r>
              <a:rPr lang="ru-RU" sz="3100" b="1" dirty="0"/>
              <a:t>сбалансированности</a:t>
            </a:r>
            <a:r>
              <a:rPr lang="en-US" sz="3100" dirty="0"/>
              <a:t> </a:t>
            </a:r>
            <a:r>
              <a:rPr lang="ru-RU" sz="3100" dirty="0"/>
              <a:t>территориального бюджета означает, что его доходы и расходы должны быть равными по объемам.</a:t>
            </a:r>
            <a:endParaRPr lang="en-US" sz="3100" dirty="0"/>
          </a:p>
          <a:p>
            <a:r>
              <a:rPr lang="ru-RU" sz="3100" dirty="0"/>
              <a:t>Принцип</a:t>
            </a:r>
            <a:r>
              <a:rPr lang="en-US" sz="3100" dirty="0"/>
              <a:t> </a:t>
            </a:r>
            <a:r>
              <a:rPr lang="ru-RU" sz="3100" b="1" dirty="0"/>
              <a:t>целевой направленности расходования средств</a:t>
            </a:r>
            <a:r>
              <a:rPr lang="en-US" sz="3100" dirty="0"/>
              <a:t> </a:t>
            </a:r>
            <a:r>
              <a:rPr lang="ru-RU" sz="3100" dirty="0"/>
              <a:t>означает, что средства территориальных и местных бюджетов могут расходоваться строго по целевому назначению, утвержденному местными и центральными органами власти.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ru-RU" sz="3200" b="1" cap="small" dirty="0"/>
              <a:t>Система доходов региональных бюджетов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Собственные </a:t>
            </a:r>
            <a:r>
              <a:rPr lang="ru-RU" dirty="0"/>
              <a:t>доходы бюджета — это доходы, которые полностью или частично закреплены на постоянной основе за определенным уровнем бюджетной системы.</a:t>
            </a:r>
            <a:endParaRPr lang="en-US" dirty="0"/>
          </a:p>
          <a:p>
            <a:r>
              <a:rPr lang="ru-RU" b="1" dirty="0"/>
              <a:t>Территориальные налоги</a:t>
            </a:r>
            <a:r>
              <a:rPr lang="en-US" dirty="0"/>
              <a:t> </a:t>
            </a:r>
            <a:r>
              <a:rPr lang="ru-RU" dirty="0"/>
              <a:t>делятся на</a:t>
            </a:r>
            <a:r>
              <a:rPr lang="en-US" dirty="0"/>
              <a:t> </a:t>
            </a:r>
            <a:r>
              <a:rPr lang="ru-RU" b="1" dirty="0"/>
              <a:t>региональные</a:t>
            </a:r>
            <a:r>
              <a:rPr lang="en-US" dirty="0"/>
              <a:t> </a:t>
            </a:r>
            <a:r>
              <a:rPr lang="ru-RU" dirty="0"/>
              <a:t>и</a:t>
            </a:r>
            <a:r>
              <a:rPr lang="en-US" dirty="0"/>
              <a:t> </a:t>
            </a:r>
            <a:r>
              <a:rPr lang="ru-RU" b="1" dirty="0"/>
              <a:t>местные.</a:t>
            </a:r>
            <a:endParaRPr lang="en-US" dirty="0"/>
          </a:p>
          <a:p>
            <a:r>
              <a:rPr lang="ru-RU" dirty="0"/>
              <a:t>Отчисления от налогов, перераспределяемые по установленным нормативам в порядке бюджетного регулирования, называются</a:t>
            </a:r>
            <a:r>
              <a:rPr lang="en-US" dirty="0"/>
              <a:t> </a:t>
            </a:r>
            <a:r>
              <a:rPr lang="ru-RU" b="1" dirty="0"/>
              <a:t>регулирующими налогами.</a:t>
            </a:r>
            <a:endParaRPr lang="en-US" dirty="0"/>
          </a:p>
          <a:p>
            <a:r>
              <a:rPr lang="ru-RU" dirty="0"/>
              <a:t>Основную часть доходов регионального бюджета составляют налоги (до 60-70%), а также сборы, закрепленные за данным бюджетом и имеющие постоянный и обязательный характер. В зависимости от количества уровней территориального управления налоги делятся на региональные и местные.</a:t>
            </a:r>
            <a:endParaRPr lang="en-US" dirty="0"/>
          </a:p>
          <a:p>
            <a:r>
              <a:rPr lang="ru-RU" dirty="0"/>
              <a:t>К</a:t>
            </a:r>
            <a:r>
              <a:rPr lang="en-US" dirty="0"/>
              <a:t> </a:t>
            </a:r>
            <a:r>
              <a:rPr lang="ru-RU" b="1" dirty="0"/>
              <a:t>региональным налогам</a:t>
            </a:r>
            <a:r>
              <a:rPr lang="en-US" dirty="0"/>
              <a:t> </a:t>
            </a:r>
            <a:r>
              <a:rPr lang="ru-RU" dirty="0"/>
              <a:t>относятся средства, собранные в обязательном и безвозмездном порядке и полностью поступающие в региональные бюджеты.</a:t>
            </a:r>
            <a:endParaRPr lang="en-US" dirty="0"/>
          </a:p>
          <a:p>
            <a:r>
              <a:rPr lang="ru-RU" dirty="0" smtClean="0"/>
              <a:t>Отчисление </a:t>
            </a:r>
            <a:r>
              <a:rPr lang="ru-RU" dirty="0"/>
              <a:t>налогов по нормативам, выраженным в процентах, из централизованного бюджета в нижестоящие называется</a:t>
            </a:r>
            <a:r>
              <a:rPr lang="en-US" dirty="0"/>
              <a:t> </a:t>
            </a:r>
            <a:r>
              <a:rPr lang="ru-RU" b="1" dirty="0"/>
              <a:t>бюджетным регулированием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4572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Система </a:t>
            </a:r>
            <a:r>
              <a:rPr lang="ru-RU" sz="2800" b="1" dirty="0"/>
              <a:t>налоговых доходов региональных </a:t>
            </a:r>
            <a:r>
              <a:rPr lang="ru-RU" sz="2800" b="1" dirty="0" smtClean="0"/>
              <a:t>бюджетов</a:t>
            </a:r>
            <a:endParaRPr lang="en-US" sz="2800" dirty="0"/>
          </a:p>
        </p:txBody>
      </p:sp>
      <p:pic>
        <p:nvPicPr>
          <p:cNvPr id="4" name="Content Placeholder 3" descr="http://www.grandars.ru/images/1/review/id/520/70365c00b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36" y="838200"/>
            <a:ext cx="9109364" cy="563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4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Доля собственных налогов в </a:t>
            </a:r>
            <a:r>
              <a:rPr lang="ru-RU" sz="3200" b="1" dirty="0" smtClean="0"/>
              <a:t>доходах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Значение</a:t>
            </a:r>
            <a:r>
              <a:rPr lang="en-US" dirty="0"/>
              <a:t> </a:t>
            </a:r>
            <a:r>
              <a:rPr lang="ru-RU" b="1" dirty="0"/>
              <a:t>собственных налогов</a:t>
            </a:r>
            <a:r>
              <a:rPr lang="en-US" dirty="0"/>
              <a:t> </a:t>
            </a:r>
            <a:r>
              <a:rPr lang="ru-RU" dirty="0"/>
              <a:t>в доходной части территориального бюджета невелико: не выше 5% от общей доходной базы. Основной из собственных налогов —</a:t>
            </a:r>
            <a:r>
              <a:rPr lang="en-US" dirty="0"/>
              <a:t> </a:t>
            </a:r>
            <a:r>
              <a:rPr lang="ru-RU" b="1" dirty="0"/>
              <a:t>транспортный</a:t>
            </a:r>
            <a:r>
              <a:rPr lang="ru-RU" dirty="0"/>
              <a:t>. Кроме того, к собственным налогам относят налог с продаж, который распространяется на розничную торговлю, или же им облагается валовой доход предприятий розничной торговли.</a:t>
            </a:r>
            <a:endParaRPr lang="en-US" dirty="0"/>
          </a:p>
          <a:p>
            <a:r>
              <a:rPr lang="ru-RU" b="1" dirty="0"/>
              <a:t>Подоходный налог</a:t>
            </a:r>
            <a:r>
              <a:rPr lang="en-US" dirty="0"/>
              <a:t> </a:t>
            </a:r>
            <a:r>
              <a:rPr lang="ru-RU" dirty="0"/>
              <a:t>с граждан добавляет в налоговую доходную базу до 20% от ее общего объема.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44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Местные налоги</a:t>
            </a:r>
            <a:r>
              <a:rPr lang="en-US" sz="3100" dirty="0"/>
              <a:t> </a:t>
            </a:r>
            <a:r>
              <a:rPr lang="ru-RU" sz="3100" dirty="0"/>
              <a:t>составляют существенную долю всех налоговых поступлений в </a:t>
            </a:r>
            <a:r>
              <a:rPr lang="ru-RU" sz="3100" dirty="0" smtClean="0"/>
              <a:t>территориальные финансы</a:t>
            </a:r>
            <a:endParaRPr lang="en-US" dirty="0"/>
          </a:p>
        </p:txBody>
      </p:sp>
      <p:pic>
        <p:nvPicPr>
          <p:cNvPr id="4" name="Content Placeholder 3" descr="http://www.grandars.ru/images/1/review/id/520/f0c2cb2ad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05000"/>
            <a:ext cx="8458200" cy="426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6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>
            <a:noAutofit/>
          </a:bodyPr>
          <a:lstStyle/>
          <a:p>
            <a:r>
              <a:rPr lang="ru-RU" sz="3200" b="1" dirty="0"/>
              <a:t>Система налоговых доходов </a:t>
            </a:r>
            <a:r>
              <a:rPr lang="ru-RU" sz="3200" b="1" dirty="0" smtClean="0"/>
              <a:t>местных бюджетов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txBody>
          <a:bodyPr>
            <a:normAutofit fontScale="70000" lnSpcReduction="20000"/>
          </a:bodyPr>
          <a:lstStyle/>
          <a:p>
            <a:r>
              <a:rPr lang="ru-RU" sz="3100" b="1" dirty="0" smtClean="0"/>
              <a:t>Неналоговые </a:t>
            </a:r>
            <a:r>
              <a:rPr lang="ru-RU" sz="3100" b="1" dirty="0"/>
              <a:t>доходы</a:t>
            </a:r>
            <a:r>
              <a:rPr lang="en-US" sz="3100" dirty="0"/>
              <a:t> </a:t>
            </a:r>
            <a:r>
              <a:rPr lang="ru-RU" sz="3100" dirty="0"/>
              <a:t>отражают реальные возможности местных органов власти управлять принадлежащей им собственностью.</a:t>
            </a:r>
            <a:endParaRPr lang="en-US" sz="3100" dirty="0"/>
          </a:p>
          <a:p>
            <a:r>
              <a:rPr lang="ru-RU" sz="3100" dirty="0"/>
              <a:t>Все местные налоги можно подразделить на</a:t>
            </a:r>
            <a:r>
              <a:rPr lang="en-US" sz="3100" dirty="0"/>
              <a:t> </a:t>
            </a:r>
            <a:r>
              <a:rPr lang="ru-RU" sz="3100" b="1" dirty="0"/>
              <a:t>поимущественные</a:t>
            </a:r>
            <a:r>
              <a:rPr lang="en-US" sz="3100" dirty="0"/>
              <a:t> </a:t>
            </a:r>
            <a:r>
              <a:rPr lang="ru-RU" sz="3100" dirty="0"/>
              <a:t>и на налоги на</a:t>
            </a:r>
            <a:r>
              <a:rPr lang="en-US" sz="3100" dirty="0"/>
              <a:t> </a:t>
            </a:r>
            <a:r>
              <a:rPr lang="ru-RU" sz="3100" b="1" dirty="0"/>
              <a:t>определенные виды деятельности</a:t>
            </a:r>
            <a:r>
              <a:rPr lang="ru-RU" sz="3100" dirty="0"/>
              <a:t>. Объектом поимущественного дохода являются земля, строительство и другая недвижимость. К налогам на определенные виды деятельности можно отнести налог на предпринимательскую деятельность, а также профессиональную и артистическую.</a:t>
            </a:r>
            <a:endParaRPr lang="en-US" sz="3100" dirty="0"/>
          </a:p>
          <a:p>
            <a:r>
              <a:rPr lang="ru-RU" sz="3100" dirty="0"/>
              <a:t>Другой источник поступления средств в территориальные бюджеты —</a:t>
            </a:r>
            <a:r>
              <a:rPr lang="en-US" sz="3100" dirty="0"/>
              <a:t> </a:t>
            </a:r>
            <a:r>
              <a:rPr lang="ru-RU" sz="3100" b="1" dirty="0"/>
              <a:t>неналоговые доходы</a:t>
            </a:r>
            <a:r>
              <a:rPr lang="ru-RU" sz="3100" dirty="0"/>
              <a:t>. </a:t>
            </a:r>
            <a:endParaRPr lang="ru-RU" sz="3100" dirty="0" smtClean="0"/>
          </a:p>
          <a:p>
            <a:r>
              <a:rPr lang="ru-RU" sz="3100" dirty="0" smtClean="0"/>
              <a:t>К </a:t>
            </a:r>
            <a:r>
              <a:rPr lang="ru-RU" sz="3100" dirty="0"/>
              <a:t>традиционным источникам неналоговых доходов относят доходы от управления госсобственностью (сдача в аренду госимущества и земли; дивиденды от использования госимущества, а также по акциям, принадлежащим государству) и доходы от ее продажи — приватизации госимущества. Кроме того, значительную часть в неналоговых доходах могут занимать штрафы и пени, выручка от оказания ведомственными структурами платных услуг.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Система налоговых доходов </a:t>
            </a:r>
            <a:r>
              <a:rPr lang="ru-RU" sz="3200" b="1" dirty="0" smtClean="0"/>
              <a:t>местных </a:t>
            </a:r>
            <a:r>
              <a:rPr lang="ru-RU" sz="3200" b="1" dirty="0"/>
              <a:t>бюджетов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>
            <a:noAutofit/>
          </a:bodyPr>
          <a:lstStyle/>
          <a:p>
            <a:r>
              <a:rPr lang="ru-RU" sz="2200" b="1" dirty="0"/>
              <a:t>Межбюджетные поступления</a:t>
            </a:r>
            <a:r>
              <a:rPr lang="en-US" sz="2200" dirty="0"/>
              <a:t> </a:t>
            </a:r>
            <a:r>
              <a:rPr lang="ru-RU" sz="2200" dirty="0"/>
              <a:t>нужны для сбалансирования бюджетов территорий.</a:t>
            </a:r>
            <a:endParaRPr lang="en-US" sz="2200" dirty="0"/>
          </a:p>
          <a:p>
            <a:r>
              <a:rPr lang="ru-RU" sz="2200" b="1" dirty="0"/>
              <a:t>Межбюджетные платежи</a:t>
            </a:r>
            <a:r>
              <a:rPr lang="en-US" sz="2200" dirty="0"/>
              <a:t> </a:t>
            </a:r>
            <a:r>
              <a:rPr lang="ru-RU" sz="2200" dirty="0"/>
              <a:t>имеют чисто перераспределительный характер, и поскольку они проходят трансфертом через централизованный бюджет, то их еще называют</a:t>
            </a:r>
            <a:r>
              <a:rPr lang="en-US" sz="2200" dirty="0"/>
              <a:t> </a:t>
            </a:r>
            <a:r>
              <a:rPr lang="ru-RU" sz="2200" b="1" dirty="0"/>
              <a:t>межбюджетные трансферты</a:t>
            </a:r>
            <a:r>
              <a:rPr lang="ru-RU" sz="2200" dirty="0"/>
              <a:t>. Межбюджетные трансферты предназначены для передачи права расходования средств от бюджета высшего уровня к бюджету низшего уровня.</a:t>
            </a:r>
            <a:r>
              <a:rPr lang="en-US" sz="2200" dirty="0"/>
              <a:t> </a:t>
            </a:r>
            <a:r>
              <a:rPr lang="ru-RU" sz="2200" b="1" dirty="0"/>
              <a:t>Обусловленные субсидии</a:t>
            </a:r>
            <a:r>
              <a:rPr lang="en-US" sz="2200" dirty="0"/>
              <a:t> </a:t>
            </a:r>
            <a:r>
              <a:rPr lang="ru-RU" sz="2200" dirty="0"/>
              <a:t>предназначены для оказания помощи бюджетам-получателям при выполнении последними строго оговоренных условий для решения определенных задач. Такой вид трансфертов называют еще</a:t>
            </a:r>
            <a:r>
              <a:rPr lang="en-US" sz="2200" dirty="0"/>
              <a:t> </a:t>
            </a:r>
            <a:r>
              <a:rPr lang="ru-RU" sz="2200" b="1" dirty="0"/>
              <a:t>целевым грантом</a:t>
            </a:r>
            <a:r>
              <a:rPr lang="ru-RU" sz="2200" dirty="0"/>
              <a:t>, или</a:t>
            </a:r>
            <a:r>
              <a:rPr lang="en-US" sz="2200" dirty="0"/>
              <a:t> </a:t>
            </a:r>
            <a:r>
              <a:rPr lang="ru-RU" sz="2200" b="1" dirty="0"/>
              <a:t>субвенцией</a:t>
            </a:r>
            <a:r>
              <a:rPr lang="ru-RU" sz="2200" dirty="0"/>
              <a:t>.</a:t>
            </a:r>
            <a:r>
              <a:rPr lang="en-US" sz="2200" dirty="0"/>
              <a:t> </a:t>
            </a:r>
            <a:endParaRPr lang="ru-RU" sz="2200" dirty="0" smtClean="0"/>
          </a:p>
          <a:p>
            <a:r>
              <a:rPr lang="ru-RU" sz="2200" b="1" dirty="0" smtClean="0"/>
              <a:t>Безусловные </a:t>
            </a:r>
            <a:r>
              <a:rPr lang="ru-RU" sz="2200" b="1" dirty="0"/>
              <a:t>субсидии</a:t>
            </a:r>
            <a:r>
              <a:rPr lang="en-US" sz="2200" dirty="0"/>
              <a:t> </a:t>
            </a:r>
            <a:r>
              <a:rPr lang="ru-RU" sz="2200" dirty="0"/>
              <a:t>представляют собой перераспределение ресурсов в нижестоящие бюджеты и называются</a:t>
            </a:r>
            <a:r>
              <a:rPr lang="en-US" sz="2200" dirty="0"/>
              <a:t> </a:t>
            </a:r>
            <a:r>
              <a:rPr lang="ru-RU" sz="2200" b="1" dirty="0"/>
              <a:t>дотациями</a:t>
            </a:r>
            <a:r>
              <a:rPr lang="ru-RU" sz="2200" dirty="0"/>
              <a:t>, или</a:t>
            </a:r>
            <a:r>
              <a:rPr lang="en-US" sz="2200" dirty="0"/>
              <a:t> </a:t>
            </a:r>
            <a:r>
              <a:rPr lang="ru-RU" sz="2200" b="1" dirty="0"/>
              <a:t>блок-грантами</a:t>
            </a:r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30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cap="small" dirty="0"/>
              <a:t>Система расходов территориальных бюджетов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Объем </a:t>
            </a:r>
            <a:r>
              <a:rPr lang="ru-RU" b="1" dirty="0"/>
              <a:t>расходов</a:t>
            </a:r>
            <a:r>
              <a:rPr lang="en-US" dirty="0"/>
              <a:t> </a:t>
            </a:r>
            <a:r>
              <a:rPr lang="ru-RU" dirty="0"/>
              <a:t>любой</a:t>
            </a:r>
            <a:r>
              <a:rPr lang="en-US" dirty="0"/>
              <a:t> </a:t>
            </a:r>
            <a:r>
              <a:rPr lang="ru-RU" b="1" dirty="0"/>
              <a:t>территории</a:t>
            </a:r>
            <a:r>
              <a:rPr lang="en-US" b="1" dirty="0"/>
              <a:t> </a:t>
            </a:r>
            <a:r>
              <a:rPr lang="ru-RU" dirty="0"/>
              <a:t>связан с полномочиями местных органов власти.</a:t>
            </a:r>
            <a:endParaRPr lang="en-US" dirty="0"/>
          </a:p>
          <a:p>
            <a:r>
              <a:rPr lang="ru-RU" dirty="0"/>
              <a:t>Доля дотаций и субвенций в территориальных финансах (расходах) определяется как налоговым потенциалом территории, так и объемом закрепленных за ней полномочий по финансированию обязательных расходов.</a:t>
            </a:r>
            <a:endParaRPr lang="en-US" dirty="0"/>
          </a:p>
          <a:p>
            <a:r>
              <a:rPr lang="ru-RU" dirty="0"/>
              <a:t>При определении</a:t>
            </a:r>
            <a:r>
              <a:rPr lang="en-US" dirty="0"/>
              <a:t> </a:t>
            </a:r>
            <a:r>
              <a:rPr lang="ru-RU" b="1" dirty="0"/>
              <a:t>объема расходов</a:t>
            </a:r>
            <a:r>
              <a:rPr lang="en-US" dirty="0"/>
              <a:t> </a:t>
            </a:r>
            <a:r>
              <a:rPr lang="ru-RU" dirty="0"/>
              <a:t>госбюджета важно правильно определить</a:t>
            </a:r>
            <a:r>
              <a:rPr lang="en-US" dirty="0"/>
              <a:t> </a:t>
            </a:r>
            <a:r>
              <a:rPr lang="ru-RU" b="1" dirty="0"/>
              <a:t>объем текущих услуг</a:t>
            </a:r>
            <a:r>
              <a:rPr lang="ru-RU" dirty="0"/>
              <a:t>, оказываемых территориальными финансами. Объем расходов, которые должны быть профинансированы территорией в обязательном порядке, − это расходы на удовлетворение собственных потребностей. Эта часть расходов должна финансироваться исключительно за счет собственных, а не регулирующих доходов.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cap="small" dirty="0">
                <a:solidFill>
                  <a:schemeClr val="tx1"/>
                </a:solidFill>
              </a:rPr>
              <a:t>Экономическая сущность территориальных финансов, их место и роль в современной экономике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	</a:t>
            </a:r>
            <a:r>
              <a:rPr lang="ru-RU" sz="2400" b="1" dirty="0" smtClean="0"/>
              <a:t>Региональные </a:t>
            </a:r>
            <a:r>
              <a:rPr lang="ru-RU" sz="2400" b="1" dirty="0"/>
              <a:t>финансы (территориальные финансы) —</a:t>
            </a:r>
            <a:r>
              <a:rPr lang="en-US" sz="2400" b="1" dirty="0"/>
              <a:t> </a:t>
            </a:r>
            <a:r>
              <a:rPr lang="ru-RU" sz="2400" dirty="0"/>
              <a:t>это фонды денежных средств, формируемые административно-территориальными единицами для обеспечения выполнения своих полномочий.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ru-RU" sz="2400" b="1" dirty="0" smtClean="0"/>
              <a:t>Финансы </a:t>
            </a:r>
            <a:r>
              <a:rPr lang="ru-RU" sz="2400" b="1" dirty="0"/>
              <a:t>субъектов РФ</a:t>
            </a:r>
            <a:r>
              <a:rPr lang="en-US" sz="2400" b="1" dirty="0"/>
              <a:t> </a:t>
            </a:r>
            <a:r>
              <a:rPr lang="ru-RU" sz="2400" dirty="0"/>
              <a:t>– это совокупность экономических отношений по поводу формирования и исполнения бюджетов субъектов РФ и территориальных государственных внебюджетных фондов.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i="1" u="sng" dirty="0"/>
              <a:t>Рассредоточение административной ответственности, передача и закрепление за различными уровнями власти полномочий сдвигают процесс принятия решения на нижние уровни власти.</a:t>
            </a:r>
            <a:endParaRPr lang="en-US" sz="2400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Система расходов территориального бюджета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Обязательные </a:t>
            </a:r>
            <a:r>
              <a:rPr lang="ru-RU" b="1" dirty="0"/>
              <a:t>расходы</a:t>
            </a:r>
            <a:r>
              <a:rPr lang="en-US" dirty="0"/>
              <a:t> </a:t>
            </a:r>
            <a:r>
              <a:rPr lang="ru-RU" dirty="0"/>
              <a:t>территорий — это те денежные средства, которые тратятся по утвержденным центральным правительством направлениям. К таким расходам относятся выделения средств для социального обслуживания граждан (жилище, здравоохранение, образование, транспорт и т. п.).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1312"/>
          </a:xfrm>
        </p:spPr>
        <p:txBody>
          <a:bodyPr/>
          <a:lstStyle/>
          <a:p>
            <a:pPr algn="ctr"/>
            <a:r>
              <a:rPr lang="ru-RU" sz="3200" b="1" dirty="0"/>
              <a:t>Дискреционные расходы</a:t>
            </a:r>
            <a:r>
              <a:rPr lang="en-US" sz="32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	Это денежные </a:t>
            </a:r>
            <a:r>
              <a:rPr lang="ru-RU" b="1" dirty="0"/>
              <a:t>средства</a:t>
            </a:r>
            <a:r>
              <a:rPr lang="ru-RU" dirty="0"/>
              <a:t>, которые тратятся территориальными администрациями в соответствии с утвержденными направлениями, но по собственному усмотрению. </a:t>
            </a:r>
            <a:r>
              <a:rPr lang="en-US" dirty="0"/>
              <a:t>К </a:t>
            </a:r>
            <a:r>
              <a:rPr lang="en-US" dirty="0" err="1"/>
              <a:t>ним</a:t>
            </a:r>
            <a:r>
              <a:rPr lang="en-US" dirty="0"/>
              <a:t> </a:t>
            </a:r>
            <a:r>
              <a:rPr lang="en-US" dirty="0" err="1"/>
              <a:t>относятся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управление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охрана</a:t>
            </a:r>
            <a:r>
              <a:rPr lang="en-US" dirty="0"/>
              <a:t> </a:t>
            </a:r>
            <a:r>
              <a:rPr lang="en-US" dirty="0" err="1"/>
              <a:t>правопорядка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дорожное</a:t>
            </a:r>
            <a:r>
              <a:rPr lang="en-US" dirty="0"/>
              <a:t> </a:t>
            </a:r>
            <a:r>
              <a:rPr lang="en-US" dirty="0" err="1"/>
              <a:t>хозяйство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образование</a:t>
            </a:r>
            <a:r>
              <a:rPr lang="en-US" dirty="0"/>
              <a:t>;</a:t>
            </a:r>
          </a:p>
          <a:p>
            <a:pPr lvl="0"/>
            <a:r>
              <a:rPr lang="ru-RU" dirty="0"/>
              <a:t>жилищно-коммунальное хозяйство и развитие территорий;</a:t>
            </a:r>
            <a:endParaRPr lang="en-US" dirty="0"/>
          </a:p>
          <a:p>
            <a:pPr lvl="0"/>
            <a:r>
              <a:rPr lang="en-US" dirty="0" err="1"/>
              <a:t>здравоохранение</a:t>
            </a:r>
            <a:r>
              <a:rPr lang="en-US" dirty="0"/>
              <a:t> и </a:t>
            </a:r>
            <a:r>
              <a:rPr lang="en-US" dirty="0" err="1"/>
              <a:t>окружающая</a:t>
            </a:r>
            <a:r>
              <a:rPr lang="en-US" dirty="0"/>
              <a:t> </a:t>
            </a:r>
            <a:r>
              <a:rPr lang="en-US" dirty="0" err="1"/>
              <a:t>среда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социальные</a:t>
            </a:r>
            <a:r>
              <a:rPr lang="en-US" dirty="0"/>
              <a:t> </a:t>
            </a:r>
            <a:r>
              <a:rPr lang="en-US" dirty="0" err="1"/>
              <a:t>нужды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культура</a:t>
            </a:r>
            <a:r>
              <a:rPr lang="en-US" dirty="0"/>
              <a:t>, </a:t>
            </a:r>
            <a:r>
              <a:rPr lang="en-US" dirty="0" err="1"/>
              <a:t>спорт</a:t>
            </a:r>
            <a:r>
              <a:rPr lang="en-US" dirty="0"/>
              <a:t>, </a:t>
            </a:r>
            <a:r>
              <a:rPr lang="en-US" dirty="0" err="1"/>
              <a:t>досуг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уборка</a:t>
            </a:r>
            <a:r>
              <a:rPr lang="en-US" dirty="0"/>
              <a:t> </a:t>
            </a:r>
            <a:r>
              <a:rPr lang="en-US" dirty="0" err="1"/>
              <a:t>улиц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пожарная</a:t>
            </a:r>
            <a:r>
              <a:rPr lang="en-US" dirty="0"/>
              <a:t> </a:t>
            </a:r>
            <a:r>
              <a:rPr lang="en-US" dirty="0" err="1"/>
              <a:t>охрана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сбор</a:t>
            </a:r>
            <a:r>
              <a:rPr lang="en-US" dirty="0"/>
              <a:t> и </a:t>
            </a:r>
            <a:r>
              <a:rPr lang="en-US" dirty="0" err="1"/>
              <a:t>утилизация</a:t>
            </a:r>
            <a:r>
              <a:rPr lang="en-US" dirty="0"/>
              <a:t> </a:t>
            </a:r>
            <a:r>
              <a:rPr lang="en-US" dirty="0" err="1"/>
              <a:t>отходов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199" y="2530457"/>
            <a:ext cx="3280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Спасибо!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9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Сущность и понятие финансов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Autofit/>
          </a:bodyPr>
          <a:lstStyle/>
          <a:p>
            <a:r>
              <a:rPr lang="ru-RU" sz="2200" dirty="0" smtClean="0">
                <a:hlinkClick r:id="rId2" tooltip="Финансовые ресурсы"/>
              </a:rPr>
              <a:t>Финансовые </a:t>
            </a:r>
            <a:r>
              <a:rPr lang="ru-RU" sz="2200" dirty="0">
                <a:hlinkClick r:id="rId2" tooltip="Финансовые ресурсы"/>
              </a:rPr>
              <a:t>ресурсы</a:t>
            </a:r>
            <a:r>
              <a:rPr lang="ru-RU" sz="2200" dirty="0"/>
              <a:t>, необходимые для финансирования важных территориальных задач, образуют самостоятельное звено</a:t>
            </a:r>
            <a:r>
              <a:rPr lang="en-US" sz="2200" dirty="0"/>
              <a:t> </a:t>
            </a:r>
            <a:r>
              <a:rPr lang="ru-RU" sz="2200" dirty="0">
                <a:hlinkClick r:id="rId3" tooltip="Финансовая система"/>
              </a:rPr>
              <a:t>финансовой системы</a:t>
            </a:r>
            <a:r>
              <a:rPr lang="ru-RU" sz="2200" dirty="0"/>
              <a:t>, опосредованное территориальными фондами денежных средств</a:t>
            </a:r>
            <a:endParaRPr lang="en-US" sz="2200" dirty="0"/>
          </a:p>
          <a:p>
            <a:r>
              <a:rPr lang="ru-RU" sz="2200" dirty="0"/>
              <a:t>Местные финансы создают условия для более эффективного использования денежных фондов территорий в сравнении с</a:t>
            </a:r>
            <a:r>
              <a:rPr lang="en-US" sz="2200" dirty="0"/>
              <a:t> </a:t>
            </a:r>
            <a:r>
              <a:rPr lang="ru-RU" sz="2200" dirty="0">
                <a:hlinkClick r:id="rId4" tooltip="Государственные финансы"/>
              </a:rPr>
              <a:t>государственными финансами</a:t>
            </a:r>
            <a:r>
              <a:rPr lang="ru-RU" sz="2200" dirty="0"/>
              <a:t>.</a:t>
            </a:r>
            <a:endParaRPr lang="en-US" sz="2200" dirty="0"/>
          </a:p>
          <a:p>
            <a:r>
              <a:rPr lang="ru-RU" sz="2200" dirty="0"/>
              <a:t>В</a:t>
            </a:r>
            <a:r>
              <a:rPr lang="en-US" sz="2200" dirty="0"/>
              <a:t> </a:t>
            </a:r>
            <a:r>
              <a:rPr lang="ru-RU" sz="2200" b="1" dirty="0"/>
              <a:t>унитарном государстве</a:t>
            </a:r>
            <a:r>
              <a:rPr lang="en-US" sz="2200" b="1" dirty="0"/>
              <a:t> </a:t>
            </a:r>
            <a:r>
              <a:rPr lang="ru-RU" sz="2200" dirty="0"/>
              <a:t>нижестоящие органы власти полностью подотчетны центральному правительству. Их возможности по формированию и использованию финансовых средств ограничены рамками, устанавливаемыми центральным правительством.</a:t>
            </a:r>
            <a:r>
              <a:rPr lang="en-US" sz="2200" dirty="0"/>
              <a:t> </a:t>
            </a:r>
            <a:endParaRPr lang="en-US" sz="2200" dirty="0" smtClean="0"/>
          </a:p>
          <a:p>
            <a:r>
              <a:rPr lang="ru-RU" sz="2200" b="1" dirty="0" smtClean="0"/>
              <a:t>В </a:t>
            </a:r>
            <a:r>
              <a:rPr lang="ru-RU" sz="2200" b="1" dirty="0"/>
              <a:t>странах с федеративным типом государства</a:t>
            </a:r>
            <a:r>
              <a:rPr lang="en-US" sz="2200" dirty="0"/>
              <a:t> </a:t>
            </a:r>
            <a:r>
              <a:rPr lang="ru-RU" sz="2200" dirty="0"/>
              <a:t>региональные финансы отличаются более сложной структурой и автономностью каждого элемента.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cap="small" dirty="0"/>
              <a:t>Значение территориальных </a:t>
            </a:r>
            <a:r>
              <a:rPr lang="ru-RU" sz="3200" b="1" cap="small" dirty="0" smtClean="0"/>
              <a:t>финансов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791200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smtClean="0"/>
              <a:t>Эффективное </a:t>
            </a:r>
            <a:r>
              <a:rPr lang="ru-RU" sz="2800" dirty="0"/>
              <a:t>выполнение властными структурами своих функций предполагает четкое разделение их полномочий. Понятно, что реализация такой функции власти, как обороноспособность страны, может быть возложена только на федеральные власти. В то же время развитие инфраструктуры городов и населенных пунктов, а также оказание социальной помощи населению эффективно лишь на муниципальном уровне.</a:t>
            </a:r>
            <a:endParaRPr lang="en-US" sz="2800" dirty="0"/>
          </a:p>
          <a:p>
            <a:r>
              <a:rPr lang="ru-RU" sz="2800" dirty="0"/>
              <a:t>Таким образом, на федеральном уровне концентрируются функции властных структур, связанные с реализацией государственных интересов в целом. На региональном и, в частности, муниципальном уровне осуществляется концентрация функций, обеспечивающих интересы конкретных граждан. К этим интересам относится реализация прав на образование, здравоохранение, социальную защиту.</a:t>
            </a:r>
            <a:endParaRPr lang="en-US" sz="2800" dirty="0"/>
          </a:p>
          <a:p>
            <a:r>
              <a:rPr lang="ru-RU" sz="2800" dirty="0"/>
              <a:t>Структура органов власти предопределяет структуру</a:t>
            </a:r>
            <a:r>
              <a:rPr lang="en-US" sz="2800" dirty="0"/>
              <a:t> </a:t>
            </a:r>
            <a:r>
              <a:rPr lang="ru-RU" sz="2800" dirty="0">
                <a:hlinkClick r:id="rId2" tooltip="Финансовая система"/>
              </a:rPr>
              <a:t>финансовой системы</a:t>
            </a:r>
            <a:r>
              <a:rPr lang="ru-RU" sz="2800" dirty="0"/>
              <a:t>, ее разделение на федеральные, региональные (субъектов Федерации) и местные финансы.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Принципы организации </a:t>
            </a:r>
            <a:r>
              <a:rPr lang="ru-RU" sz="2800" b="1" dirty="0"/>
              <a:t>финансов субъектов РФ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ru-RU" b="1" dirty="0" smtClean="0"/>
              <a:t>Основными принципами </a:t>
            </a:r>
            <a:r>
              <a:rPr lang="ru-RU" dirty="0" smtClean="0"/>
              <a:t>организации финансов субъектов РФ являются самостоятельность, сбалансированность бюджетов, принцип равенства бюджетов субъектов РФ во взаимоотношениях с федеральным бюджетом, принцип адресности, целевого и эффективного использования бюджетных средств, полноты отражения доходов и расходов бюджета, достоверности бюджета, принцип гласности.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2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Принцип равенства бюджетов субъектов РФ предполагает</a:t>
            </a:r>
            <a:r>
              <a:rPr lang="ru-RU" sz="3200" dirty="0"/>
              <a:t>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800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– </a:t>
            </a:r>
            <a:r>
              <a:rPr lang="ru-RU" dirty="0"/>
              <a:t>установление единых для всех субъектов РФ нормативов отчислений от федеральных налогов и сборов в бюджеты субъектов РФ и единого порядка их уплаты;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использование единой методики для расчета финансовой помощи субъектам РФ из федерального бюджета на основе нормативов минимальной бюджетной обеспеченности, финансовых затрат на предоставление государственных услуг и др.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Формирование и исполнение финансов субъектов РФ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Формирование и исполнение финансов субъектов РФ осуществляется на основе Конституции РФ, БК РФ и других законодательных актов.</a:t>
            </a:r>
            <a:endParaRPr lang="en-US" dirty="0"/>
          </a:p>
          <a:p>
            <a:r>
              <a:rPr lang="ru-RU" dirty="0"/>
              <a:t>В решении вопросов организации финансов субъектов РФ участвуют законодательные и исполнительные органы субъектов РФ. Их полномочия по формированию доходов бюджетов субъектов РФ заключаются в следующем: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законодательные органы вводят региональные налоги и сборы, устанавливают размеры ставок по ним, порядок и сроки уплаты налогов;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законодательные органы вносят изменения и дополнения в законы субъектов РФ о бюджете на текущий финансовый год;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исполнительные органы власти предоставляют налоговые кредиты, отсрочки и рассрочки по уплате налогов в пределах лимитов, установленных законами субъектов РФ.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Формирование и исполнение бюджетов </a:t>
            </a:r>
            <a:r>
              <a:rPr lang="ru-RU" sz="3200" b="1" dirty="0" smtClean="0"/>
              <a:t>субъектов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Бюджеты </a:t>
            </a:r>
            <a:r>
              <a:rPr lang="ru-RU" dirty="0"/>
              <a:t>субъектов РФ состоят из доходов и расходов.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Доходы бюджетов субъектов РФ</a:t>
            </a:r>
            <a:endParaRPr lang="en-US" dirty="0"/>
          </a:p>
          <a:p>
            <a:r>
              <a:rPr lang="ru-RU" dirty="0"/>
              <a:t>В соответствии с бюджетной классификацией доходы бюджетов субъектов РФ делятся на налоговые и неналоговые.</a:t>
            </a:r>
            <a:r>
              <a:rPr lang="en-US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en-US" b="1" i="1" dirty="0" err="1" smtClean="0"/>
              <a:t>Налоговые</a:t>
            </a:r>
            <a:r>
              <a:rPr lang="en-US" b="1" i="1" dirty="0" smtClean="0"/>
              <a:t> </a:t>
            </a:r>
            <a:r>
              <a:rPr lang="en-US" b="1" i="1" dirty="0" err="1"/>
              <a:t>доходы</a:t>
            </a:r>
            <a:r>
              <a:rPr lang="en-US" b="1" dirty="0"/>
              <a:t> </a:t>
            </a:r>
            <a:r>
              <a:rPr lang="en-US" b="1" dirty="0" err="1"/>
              <a:t>включают</a:t>
            </a:r>
            <a:r>
              <a:rPr lang="en-US" b="1" dirty="0"/>
              <a:t>:</a:t>
            </a:r>
          </a:p>
          <a:p>
            <a:pPr marL="0" lvl="0" indent="0">
              <a:buNone/>
            </a:pPr>
            <a:r>
              <a:rPr lang="ru-RU" dirty="0"/>
              <a:t>– собственные налоговые доходы бюджетов субъектов РФ. Эти доходы распределяются между бюджетом субъекта РФ и местными бюджетами в пропорции, которая устанавливается законом о бюджете субъекта РФ на очередной финансовый год;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отчисления от федеральных регулирующих налогов и сборов, размеры которых устанавливаются Федеральным законом о федеральном бюджете на очередной финансовый год.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0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ru-RU" sz="3200" b="1" i="1" dirty="0" smtClean="0"/>
              <a:t>Неналоговые доходы</a:t>
            </a:r>
            <a:r>
              <a:rPr lang="en-US" sz="3200" b="1" dirty="0" smtClean="0"/>
              <a:t> </a:t>
            </a:r>
            <a:r>
              <a:rPr lang="ru-RU" sz="3200" b="1" dirty="0" smtClean="0"/>
              <a:t>бюджетов субъектов РФ включают: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 smtClean="0"/>
              <a:t>– </a:t>
            </a:r>
            <a:r>
              <a:rPr lang="ru-RU" dirty="0"/>
              <a:t>доходы от использования имущества, находящегося в собственности субъектов;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доходы от продажи или иного возмездного отчуждения имущества, находящегося в собственности субъектов;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доходы от платных услуг, оказываемых органами власти и бюджетными учреждениями субъектов;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средства, полученные в результате применения мер гражданско-правовой, административной и уголовной ответственности;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средства, полученные в возмещение вреда, причиненного субъектам;</a:t>
            </a:r>
            <a:endParaRPr lang="en-US" dirty="0"/>
          </a:p>
          <a:p>
            <a:pPr marL="0" lvl="0" indent="0">
              <a:buNone/>
            </a:pPr>
            <a:r>
              <a:rPr lang="ru-RU" dirty="0"/>
              <a:t>– финансовая помощь и бюджетные ссуды, полученные из бюджетов других уровней;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– </a:t>
            </a:r>
            <a:r>
              <a:rPr lang="en-US" dirty="0" err="1"/>
              <a:t>иные</a:t>
            </a:r>
            <a:r>
              <a:rPr lang="en-US" dirty="0"/>
              <a:t> </a:t>
            </a:r>
            <a:r>
              <a:rPr lang="en-US" dirty="0" err="1"/>
              <a:t>неналоговые</a:t>
            </a:r>
            <a:r>
              <a:rPr lang="en-US" dirty="0"/>
              <a:t> </a:t>
            </a:r>
            <a:r>
              <a:rPr lang="en-US" dirty="0" err="1"/>
              <a:t>доходы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3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225</TotalTime>
  <Words>621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Лекция 7. Финансы субъектов РФ и РТ </vt:lpstr>
      <vt:lpstr>Экономическая сущность территориальных финансов, их место и роль в современной экономике </vt:lpstr>
      <vt:lpstr>Сущность и понятие финансов</vt:lpstr>
      <vt:lpstr>Значение территориальных финансов</vt:lpstr>
      <vt:lpstr>Принципы организации финансов субъектов РФ </vt:lpstr>
      <vt:lpstr>Принцип равенства бюджетов субъектов РФ предполагает: </vt:lpstr>
      <vt:lpstr>Формирование и исполнение финансов субъектов РФ </vt:lpstr>
      <vt:lpstr>Формирование и исполнение бюджетов субъектов</vt:lpstr>
      <vt:lpstr>Неналоговые доходы бюджетов субъектов РФ включают:</vt:lpstr>
      <vt:lpstr>Распределение доходов между бюджетами различных уровней и основные направления их финансирования </vt:lpstr>
      <vt:lpstr>Основные финансовые средства территорий могут быть представлены следующим образом </vt:lpstr>
      <vt:lpstr>Принципы формирования и исполнения территориальных бюджетов </vt:lpstr>
      <vt:lpstr>Система доходов региональных бюджетов </vt:lpstr>
      <vt:lpstr>Система налоговых доходов региональных бюджетов</vt:lpstr>
      <vt:lpstr>Доля собственных налогов в доходах</vt:lpstr>
      <vt:lpstr>Местные налоги составляют существенную долю всех налоговых поступлений в территориальные финансы</vt:lpstr>
      <vt:lpstr>Система налоговых доходов местных бюджетов</vt:lpstr>
      <vt:lpstr>Система налоговых доходов местных бюджетов</vt:lpstr>
      <vt:lpstr>Система расходов территориальных бюджетов </vt:lpstr>
      <vt:lpstr>Система расходов территориального бюджета </vt:lpstr>
      <vt:lpstr>Дискреционные расходы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2020-04-20T14:12:05Z</dcterms:created>
  <dcterms:modified xsi:type="dcterms:W3CDTF">2020-04-22T12:57:35Z</dcterms:modified>
</cp:coreProperties>
</file>