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9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7" r:id="rId14"/>
    <p:sldId id="258" r:id="rId15"/>
    <p:sldId id="310" r:id="rId16"/>
    <p:sldId id="312" r:id="rId17"/>
    <p:sldId id="257" r:id="rId18"/>
    <p:sldId id="259" r:id="rId19"/>
    <p:sldId id="287" r:id="rId20"/>
    <p:sldId id="291" r:id="rId21"/>
    <p:sldId id="290" r:id="rId22"/>
    <p:sldId id="288" r:id="rId23"/>
    <p:sldId id="289" r:id="rId24"/>
    <p:sldId id="292" r:id="rId25"/>
    <p:sldId id="269" r:id="rId26"/>
    <p:sldId id="270" r:id="rId27"/>
    <p:sldId id="271" r:id="rId28"/>
    <p:sldId id="273" r:id="rId29"/>
    <p:sldId id="274" r:id="rId30"/>
    <p:sldId id="272" r:id="rId31"/>
    <p:sldId id="275" r:id="rId32"/>
    <p:sldId id="277" r:id="rId33"/>
    <p:sldId id="276" r:id="rId34"/>
    <p:sldId id="267" r:id="rId35"/>
    <p:sldId id="278" r:id="rId36"/>
    <p:sldId id="280" r:id="rId37"/>
    <p:sldId id="27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03A76-1A1F-4B5C-A2BB-31988BE8AEAC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637C-8097-4A41-B2F5-3B745C06AB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5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mmons.wikimedia.org/wiki/File:Russian_passport.jpg?uselang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45" y="2564904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 ДЕЛОПРОИЗВОДСТВА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085184"/>
            <a:ext cx="6400800" cy="1080120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Анварзода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С.А.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43245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Филиал Московского государственного университета имени М.В. Ломоносова в городе Душанбе</a:t>
            </a:r>
          </a:p>
        </p:txBody>
      </p:sp>
    </p:spTree>
    <p:extLst>
      <p:ext uri="{BB962C8B-B14F-4D97-AF65-F5344CB8AC3E}">
        <p14:creationId xmlns:p14="http://schemas.microsoft.com/office/powerpoint/2010/main" val="40299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0 до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- «незачет»;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51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до 100 - «зачет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На основании </a:t>
            </a:r>
            <a:r>
              <a:rPr lang="ru-R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полученных баллов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будет определена следующее успеваемость: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89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14384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Документ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4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Russian passport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79"/>
            <a:ext cx="2304256" cy="309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cdn2.static1-sima-land.com/items/3170858/0/1600.jpg?v=154662330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18163" r="1282" b="17948"/>
          <a:stretch/>
        </p:blipFill>
        <p:spPr bwMode="auto">
          <a:xfrm>
            <a:off x="3851920" y="548680"/>
            <a:ext cx="4320480" cy="2952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http://kants.market/image/cache/catalog/import/b84a22a84bcccbc2dde613fac80a4c32_x-480x480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18056" r="3005" b="19444"/>
          <a:stretch/>
        </p:blipFill>
        <p:spPr bwMode="auto">
          <a:xfrm>
            <a:off x="827584" y="4149080"/>
            <a:ext cx="3086735" cy="201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ÐÐ°ÑÑÐ¸Ð½ÐºÐ¸ Ð¿Ð¾ Ð·Ð°Ð¿ÑÐ¾ÑÑ ÐºÐ°ÑÑÐ¾Ð²ÑÐ¹ ÑÐµÐº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83" y="3970598"/>
            <a:ext cx="1993900" cy="2376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ÐÐ°ÑÑÐ¸Ð½ÐºÐ¸ Ð¿Ð¾ Ð·Ð°Ð¿ÑÐ¾ÑÑ ÑÐ²Ð¸Ð´ÐµÑÐµÐ»ÑÑÑÐ²Ð¾ Ð¾ ÑÐ¾Ð¶Ð´ÐµÐ½Ð¸Ð¸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04664"/>
            <a:ext cx="3528391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ÐÐ°ÑÑÐ¸Ð½ÐºÐ¸ Ð¿Ð¾ Ð·Ð°Ð¿ÑÐ¾ÑÑ Ð°ÑÑÐµÑÑÐ°Ñ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456384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ÐÐ°ÑÑÐ¸Ð½ÐºÐ¸ Ð¿Ð¾ Ð·Ð°Ð¿ÑÐ¾ÑÑ ÑÐ²Ð¸Ð´ÐµÑÐµÐ»ÑÑÑÐ²Ð¾ Ð¾ Ð±ÑÐ°ÐºÐµ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6672"/>
            <a:ext cx="3528392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5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Это информация, написанная или отраженная различными способами со стороны физических или юридических лиц в процессе своей деятельности.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42376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Документ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endParaRPr lang="ru-RU" dirty="0" smtClean="0"/>
          </a:p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Документ является одним из важнейших средств функционирования, управления и самопознания человеческого общества.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4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72067" y="2132856"/>
            <a:ext cx="7660373" cy="3993307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Прогресс, дальнейшее развитие практически всех сфер жизнедеятельности человека держатся на информации и достижениях информатики.</a:t>
            </a:r>
            <a:endParaRPr lang="ru-RU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988840"/>
            <a:ext cx="7948405" cy="4137323"/>
          </a:xfrm>
        </p:spPr>
        <p:txBody>
          <a:bodyPr/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Это комплекс мероприятий включающий в себя ведение,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систематизацию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 хранение документов (документооборот)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ходе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деятельности организаций и хозяйствующих субъектов.</a:t>
            </a:r>
          </a:p>
          <a:p>
            <a:pPr algn="just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Делопроизводство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Эффективное управление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зависит от информации, которая своевременно задокументирована, а процессы движения документов систематизированы.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лияние делопроизводства на эффективное управление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4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392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Практика формирования обычаев и традиций работы с документами</a:t>
            </a:r>
          </a:p>
          <a:p>
            <a:pPr algn="just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Обобщение и анализ постепенно становились обязательными правилами и нормами</a:t>
            </a:r>
          </a:p>
          <a:p>
            <a:pPr algn="just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Получали закрепление в официальных законодательных и нормативных актах</a:t>
            </a:r>
            <a:endParaRPr lang="ru-RU" sz="3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Этапы развития документирования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060848"/>
            <a:ext cx="7804389" cy="4065315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Цель программы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Задачи программы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Продолжительность программы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преподавания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оценки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Программа дисциплины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72816"/>
            <a:ext cx="7660373" cy="4353347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Российское делопроизводство как система начинает складываться с середины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XVв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по мере превращения Московского княжества в Великорусское государство.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51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период с XV по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XVIIвв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делопроизводство получило название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«приказного»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Следующий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этап становления российского делопроизводства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XVIIIв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связан с именем Петра I и его коренными реформами в управлении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государством. Этот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этап получил название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«коллежское делопроизводство»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68552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начале XIX в. вследствие ослабления высшего и центрального аппаратов управления государством Александр I проводит реформы, существенным моментом которых была замена коллегий на министерства. Система делопроизводства этого периода (вплоть до Февральской революции 1917г.) получила название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«министерской»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72604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Советский период становления и развития делопроизводства можно разделить на два этапа: </a:t>
            </a:r>
          </a:p>
          <a:p>
            <a:pPr algn="just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Первый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(1917-1973гг.) – от отдельных правительственных мер по систематизации документирования архивного дела до внедрения в стране Единой государственной системы делопроизводства (ЕГСД);</a:t>
            </a:r>
          </a:p>
          <a:p>
            <a:pPr algn="just"/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3" y="2348880"/>
            <a:ext cx="8136904" cy="3777283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Второй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1973-1991гг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.) – годы формирования основ современного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делопроизводства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(1991г.).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507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772816"/>
            <a:ext cx="8208912" cy="4608512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Федеральный Закон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РФ «Об электронной подписи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06 апреля 2011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№63-ФЗ.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РФ «Об информации, информационных технологиях и о защите информации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27 июля 2006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№149-ФЗ. 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Федеральный Закон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РФ «О порядке рассмотрения обращений граждан в Российской Федерации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02 мая 2006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№59-ФЗ.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Нормативные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12961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1" y="1844824"/>
            <a:ext cx="8064896" cy="439248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РФ «О государственном языке Российской Федерации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01 июня 2005 г.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№53-ФЗ.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РФ «Об архивном деле в Российской Федерации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22 октября 2004 г.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№125-ФЗ.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Федеральный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РФ «О коммерческой тайне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29 июля 2004 г.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№98-ФЗ.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Федеральный Закон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РФ «О государственной тайне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от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21 июля 1993 г.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№5485-1.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Нормативные документы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7" y="2060848"/>
            <a:ext cx="7848872" cy="406531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Постановление Правительства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РФ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15 июня 2009 г.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№477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«Об утверждении Правил делопроизводства в федеральных органах исполнительной власти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Постановление Правительства РФ от 16 апреля 2003 г.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№225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«О трудовых книжках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Правительства РФ от 13 августа 1997 г.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№1009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«Об утверждении Правил подготовки нормативных правовых актов федеральных органов исполнительной власти и их государственной регистрации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Нормативные акты Президента и Правительства РФ</a:t>
            </a:r>
          </a:p>
        </p:txBody>
      </p:sp>
    </p:spTree>
    <p:extLst>
      <p:ext uri="{BB962C8B-B14F-4D97-AF65-F5344CB8AC3E}">
        <p14:creationId xmlns:p14="http://schemas.microsoft.com/office/powerpoint/2010/main" val="3166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060848"/>
            <a:ext cx="7804389" cy="4065315"/>
          </a:xfrm>
        </p:spPr>
        <p:txBody>
          <a:bodyPr/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Приказ Минкультуры РФ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от 25 августа 2010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№558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«Об утверждении “Перечня типовых управленческих архивных документов, образующихся в процессе деятельности государственных органов, органов местного самоуправления и организаций, с указанием сроков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хранения».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Документы федеральных органов исполнительной власти</a:t>
            </a:r>
          </a:p>
        </p:txBody>
      </p:sp>
    </p:spTree>
    <p:extLst>
      <p:ext uri="{BB962C8B-B14F-4D97-AF65-F5344CB8AC3E}">
        <p14:creationId xmlns:p14="http://schemas.microsoft.com/office/powerpoint/2010/main" val="10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1" y="2060848"/>
            <a:ext cx="8208912" cy="4065315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Постановление Минтруда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РФ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от 26 марта 2002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№23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«Об утверждении Норм времени на работы по документационному обеспечению управленческих структур федеральных органов исполнительной власти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Документы федеральных органов исполнительной власти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4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132856"/>
            <a:ext cx="7876397" cy="399330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Повышение теоретических знаний и практических навыков ведения делопроизводства и документооборота;  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Знакомство с требованиям стандартов ведения  делопроизводства;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Обучение методам регулирования системы делопроизводства и документооборота.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0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348880"/>
            <a:ext cx="7732381" cy="3777283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Постановление Правительства РФ от 27 декабря 1995 г.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№1268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«Об упорядочении изготовления, использования, хранения и уничтожения печатей и бланков с воспроизведением Государственного герба Российской Федерации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Нормативные акты Президента и Правительства РФ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988840"/>
            <a:ext cx="7948405" cy="4137323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Постановление Госкомстата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РФ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от 05 января 2004 г.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№1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«Об утверждении унифицированных форм первичной учетной документации по учету труда и его оплаты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Документы федеральных органов исполнительной власти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916832"/>
            <a:ext cx="8208912" cy="4209331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Р50922-2006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«Защита информации. Основные термины и определения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Р34.10-2012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«Информационная технология. Криптографическая защита информации. Процессы формирования и проверки электронной цифровой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подписи.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ГОСТы</a:t>
            </a:r>
          </a:p>
        </p:txBody>
      </p:sp>
    </p:spTree>
    <p:extLst>
      <p:ext uri="{BB962C8B-B14F-4D97-AF65-F5344CB8AC3E}">
        <p14:creationId xmlns:p14="http://schemas.microsoft.com/office/powerpoint/2010/main" val="1928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9" y="1844824"/>
            <a:ext cx="8064896" cy="4281339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Р7.0.97-2016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«Система стандартов по информации, библиотечному и издательскому делу. Организационно-распорядительная документация. Требования к оформлению документов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Р7.0.8-2013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«Система стандартов по информации, библиотечному и издательскому делу. Делопроизводство и архивное дело. Термины и определения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ГОСТы</a:t>
            </a:r>
          </a:p>
        </p:txBody>
      </p:sp>
    </p:spTree>
    <p:extLst>
      <p:ext uri="{BB962C8B-B14F-4D97-AF65-F5344CB8AC3E}">
        <p14:creationId xmlns:p14="http://schemas.microsoft.com/office/powerpoint/2010/main" val="8939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844824"/>
            <a:ext cx="8280920" cy="4281339"/>
          </a:xfrm>
        </p:spPr>
        <p:txBody>
          <a:bodyPr>
            <a:noAutofit/>
          </a:bodyPr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Делопроизводство и документооборот в системе государственного и муниципального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управления: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учеб.-метод. пособие / Е. В. Зайцева, Н. В. Гончарова ; М-во образования и науки Рос. Федерации, Урал.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федер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ун-т.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Екатеринбург : Изд-во Урал. ун-та, 2017.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178 с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7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2348880"/>
            <a:ext cx="8280920" cy="3777283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Документирование в управленческой деятельности: учеб.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Пособие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/ К. А. Волков, А. Н. Приходько, Т. А. Расина, И. М. Шутова;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СПбГАСУ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СПб., 2009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8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772816"/>
            <a:ext cx="8280920" cy="435334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Цеменкова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С. И. Архивоведение. История архивов России с древнейших времен до начала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ХХ века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 учеб. пособие для СПО / С. И.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Цеменкова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; под науч. ред. Л. Н.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Мазур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М. : Издательство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2019.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153 с.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(Серия : Профессиональное образование).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ISBN 978-5-534-10241-3.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6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1" y="2060848"/>
            <a:ext cx="8136904" cy="4065315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Организация и технология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документационного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обеспечения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управления: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Конспект лекций.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Фионова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Л.Р.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Пенза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 Изд-во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Пенз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гос. ун-та, 2008.– 159 с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Делопроизводство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документооборот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Т.В.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Сиганова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Издание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ОмГУ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Омск, 2004.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2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1" y="1916832"/>
            <a:ext cx="8208912" cy="4209331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современным методам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ведения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делопроизводства и документооборота; 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методов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составления нормативных документов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организаций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методам учета, движения, контроля и хранения документов в учреждениях и организациях;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способов сбора и архивации документов.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Задачи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2420888"/>
            <a:ext cx="8136904" cy="3705275"/>
          </a:xfrm>
        </p:spPr>
        <p:txBody>
          <a:bodyPr/>
          <a:lstStyle/>
          <a:p>
            <a:pPr algn="just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Программа предусматривает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проведение </a:t>
            </a: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 часа теоретического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материала т.е. лекции и обсуждения, и </a:t>
            </a: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 часов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практических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семинарских занятий.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Продолжительность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0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>
            <a:normAutofit/>
          </a:bodyPr>
          <a:lstStyle/>
          <a:p>
            <a:pPr algn="just" hangingPunct="0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1.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Документационное обеспечение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управления (4+2).</a:t>
            </a:r>
          </a:p>
          <a:p>
            <a:pPr algn="just" hangingPunct="0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2.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Современное государственное регулирование делопроизводства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РФ (2)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hangingPunct="0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3.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Требование к бланкам документов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управления (4+2).</a:t>
            </a:r>
          </a:p>
          <a:p>
            <a:pPr algn="just" hangingPunct="0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4.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Общие правила оформления управленческих документов. Составление текстов служебных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документов (4+2).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hangingPunct="0"/>
            <a:r>
              <a:rPr lang="ru-RU" sz="2800" b="1" dirty="0"/>
              <a:t>УЧЕБНО-ТЕМАТИЧЕСКИЙ </a:t>
            </a:r>
            <a:r>
              <a:rPr lang="ru-RU" sz="2800" b="1" dirty="0" smtClean="0"/>
              <a:t>ПЛАН</a:t>
            </a:r>
            <a:r>
              <a:rPr lang="tg-Cyrl-TJ" sz="2800" b="1" dirty="0" smtClean="0"/>
              <a:t>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tg-Cyrl-TJ" sz="2800" b="1" dirty="0"/>
              <a:t>(лекции - 32 </a:t>
            </a:r>
            <a:r>
              <a:rPr lang="tg-Cyrl-TJ" sz="2800" b="1" dirty="0" smtClean="0"/>
              <a:t>ч., </a:t>
            </a:r>
            <a:r>
              <a:rPr lang="tg-Cyrl-TJ" sz="2800" b="1" dirty="0"/>
              <a:t>практические занятия – 16 </a:t>
            </a:r>
            <a:r>
              <a:rPr lang="tg-Cyrl-TJ" sz="2800" b="1" dirty="0" smtClean="0"/>
              <a:t>ч.)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882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5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Особенности составления и оформления основных документов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управления (4+2).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6.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Правила оформления документов по личному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составу (4+2).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7.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Организация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документооборота (4+2)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Тема 8.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Основные правила организации работы с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документами (6+4)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УЧЕБНО-ТЕМАТИЧЕСКИЙ ПЛАН</a:t>
            </a:r>
            <a:r>
              <a:rPr lang="tg-Cyrl-TJ" sz="3200" b="1" dirty="0"/>
              <a:t>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tg-Cyrl-TJ" sz="3200" b="1" dirty="0"/>
              <a:t>(лекции - 32 ч., практические занятия – 16 ч.)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487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420888"/>
            <a:ext cx="7876397" cy="370527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Презентация и обсуждения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Практические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занятие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Индивидуальная подготовка студентов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преподавания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204864"/>
            <a:ext cx="7876397" cy="3921299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Активное участие в практических занятиях - до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балов;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Использование наглядных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презентационных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средств (компьютер, проектор и др.) - до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балов;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Раскрытые и полные ответы на итоговый вопросник - до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балов.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оценки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традиционная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444</TotalTime>
  <Words>1210</Words>
  <Application>Microsoft Office PowerPoint</Application>
  <PresentationFormat>Экран (4:3)</PresentationFormat>
  <Paragraphs>100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Волна</vt:lpstr>
      <vt:lpstr>ОСНОВЫ ДЕЛОПРОИЗВОДСТВА</vt:lpstr>
      <vt:lpstr>Программа дисциплины</vt:lpstr>
      <vt:lpstr>Цель программы</vt:lpstr>
      <vt:lpstr>Задачи программы</vt:lpstr>
      <vt:lpstr>Продолжительность программы</vt:lpstr>
      <vt:lpstr>УЧЕБНО-ТЕМАТИЧЕСКИЙ ПЛАН  (лекции - 32 ч., практические занятия – 16 ч.)</vt:lpstr>
      <vt:lpstr>УЧЕБНО-ТЕМАТИЧЕСКИЙ ПЛАН  (лекции - 32 ч., практические занятия – 16 ч.)</vt:lpstr>
      <vt:lpstr>Методы преподавания</vt:lpstr>
      <vt:lpstr>Система оценки  традиционная</vt:lpstr>
      <vt:lpstr>На основании полученных баллов будет определена следующее успеваемость:</vt:lpstr>
      <vt:lpstr>Документ</vt:lpstr>
      <vt:lpstr>Презентация PowerPoint</vt:lpstr>
      <vt:lpstr>Презентация PowerPoint</vt:lpstr>
      <vt:lpstr>Документ</vt:lpstr>
      <vt:lpstr>Презентация PowerPoint</vt:lpstr>
      <vt:lpstr>Презентация PowerPoint</vt:lpstr>
      <vt:lpstr>Делопроизводство</vt:lpstr>
      <vt:lpstr>Влияние делопроизводства на эффективное управление </vt:lpstr>
      <vt:lpstr>Этапы развития документирования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Нормативные документы</vt:lpstr>
      <vt:lpstr>Нормативные документы</vt:lpstr>
      <vt:lpstr>Нормативные акты Президента и Правительства РФ</vt:lpstr>
      <vt:lpstr>Документы федеральных органов исполнительной власти</vt:lpstr>
      <vt:lpstr>Документы федеральных органов исполнительной власти</vt:lpstr>
      <vt:lpstr>Нормативные акты Президента и Правительства РФ</vt:lpstr>
      <vt:lpstr>Документы федеральных органов исполнительной власти</vt:lpstr>
      <vt:lpstr>ГОСТы</vt:lpstr>
      <vt:lpstr>ГОСТы</vt:lpstr>
      <vt:lpstr>Список использованной литературы</vt:lpstr>
      <vt:lpstr>Список использованной литературы</vt:lpstr>
      <vt:lpstr>Список использованной литературы</vt:lpstr>
      <vt:lpstr>Список использованной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ДЕЛОПРОИЗВОДСТВО</dc:title>
  <dc:creator>user</dc:creator>
  <cp:lastModifiedBy>Деканат</cp:lastModifiedBy>
  <cp:revision>80</cp:revision>
  <cp:lastPrinted>2020-02-10T04:59:50Z</cp:lastPrinted>
  <dcterms:created xsi:type="dcterms:W3CDTF">2019-02-18T05:05:08Z</dcterms:created>
  <dcterms:modified xsi:type="dcterms:W3CDTF">2020-02-10T05:03:54Z</dcterms:modified>
</cp:coreProperties>
</file>