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324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321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23" r:id="rId61"/>
    <p:sldId id="310" r:id="rId62"/>
    <p:sldId id="311" r:id="rId63"/>
    <p:sldId id="315" r:id="rId64"/>
    <p:sldId id="316" r:id="rId65"/>
    <p:sldId id="317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7D1B7-FCA2-4215-9F15-FF4F2138D8BE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D5B8A-87EC-4903-B533-F6345CCB0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33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ДОКУМЕНТООБОРОТА </a:t>
            </a:r>
          </a:p>
        </p:txBody>
      </p:sp>
    </p:spTree>
    <p:extLst>
      <p:ext uri="{BB962C8B-B14F-4D97-AF65-F5344CB8AC3E}">
        <p14:creationId xmlns:p14="http://schemas.microsoft.com/office/powerpoint/2010/main" val="328247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ru-RU" sz="3000" dirty="0"/>
              <a:t>используемая система информационного обеспечения (автоматизированная, традиционная или смешанная);</a:t>
            </a:r>
          </a:p>
          <a:p>
            <a:pPr lvl="1" algn="just">
              <a:lnSpc>
                <a:spcPct val="80000"/>
              </a:lnSpc>
            </a:pPr>
            <a:r>
              <a:rPr lang="ru-RU" sz="3000" dirty="0"/>
              <a:t>организация документооборота в пространстве (маршруты движения документов, этапы и инструкции по их прохождению, стадии документооборота);</a:t>
            </a:r>
          </a:p>
          <a:p>
            <a:pPr lvl="1" algn="just">
              <a:lnSpc>
                <a:spcPct val="80000"/>
              </a:lnSpc>
            </a:pPr>
            <a:r>
              <a:rPr lang="ru-RU" sz="3000" dirty="0"/>
              <a:t>особенности пополнения системы информацией (состав и содержание документов, включаемых в документооборот, направление движения документов, периодичность документопотока).</a:t>
            </a:r>
            <a:endParaRPr lang="ru-RU" sz="3000" i="1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/>
              <a:t>Качественные </a:t>
            </a:r>
            <a:r>
              <a:rPr lang="ru-RU" sz="3600" b="1" dirty="0"/>
              <a:t>показатели: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2998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544616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80000"/>
              </a:lnSpc>
            </a:pPr>
            <a:r>
              <a:rPr lang="ru-RU" sz="3200" dirty="0"/>
              <a:t>объем документооборота, который равен количеству входящих, исходящих и внутренних документов организации за конкретный период времени (год, квартал, месяц, день);</a:t>
            </a:r>
          </a:p>
          <a:p>
            <a:pPr lvl="1" algn="just">
              <a:lnSpc>
                <a:spcPct val="80000"/>
              </a:lnSpc>
            </a:pPr>
            <a:r>
              <a:rPr lang="ru-RU" sz="3200" dirty="0"/>
              <a:t>удельный вес каждой группы документов или документопотоков в общем документообороте;</a:t>
            </a:r>
          </a:p>
          <a:p>
            <a:pPr lvl="1" algn="just">
              <a:lnSpc>
                <a:spcPct val="80000"/>
              </a:lnSpc>
            </a:pPr>
            <a:r>
              <a:rPr lang="ru-RU" sz="3200" dirty="0"/>
              <a:t>плотность документопотока — объем документов, проходящих через подразделение за единицу времени;</a:t>
            </a:r>
          </a:p>
          <a:p>
            <a:pPr lvl="1" algn="just">
              <a:lnSpc>
                <a:spcPct val="80000"/>
              </a:lnSpc>
            </a:pPr>
            <a:r>
              <a:rPr lang="ru-RU" sz="3200" dirty="0"/>
              <a:t>физический объем конкретного документа — размер его текста;</a:t>
            </a:r>
          </a:p>
          <a:p>
            <a:pPr lvl="1" algn="just">
              <a:lnSpc>
                <a:spcPct val="80000"/>
              </a:lnSpc>
            </a:pPr>
            <a:r>
              <a:rPr lang="ru-RU" sz="3200" dirty="0"/>
              <a:t>продолжительность документооборота — скорость прохождения отдельных документов в процессе документооборота. Определяется как время, затрачиваемое на прохождение маршрута документа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1" dirty="0"/>
              <a:t>Количественные </a:t>
            </a:r>
            <a:r>
              <a:rPr lang="ru-RU" sz="3200" b="1" dirty="0"/>
              <a:t>показатели: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13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Прямоточность</a:t>
            </a:r>
            <a:r>
              <a:rPr lang="ru-RU" dirty="0"/>
              <a:t> </a:t>
            </a:r>
          </a:p>
          <a:p>
            <a:r>
              <a:rPr lang="ru-RU" dirty="0"/>
              <a:t>Ритмичность</a:t>
            </a:r>
          </a:p>
          <a:p>
            <a:r>
              <a:rPr lang="ru-RU" dirty="0"/>
              <a:t>Пропорциональность </a:t>
            </a:r>
          </a:p>
          <a:p>
            <a:r>
              <a:rPr lang="ru-RU" dirty="0"/>
              <a:t>Непрерывность </a:t>
            </a:r>
          </a:p>
          <a:p>
            <a:r>
              <a:rPr lang="ru-RU" dirty="0"/>
              <a:t>Параллельность </a:t>
            </a:r>
          </a:p>
          <a:p>
            <a:r>
              <a:rPr lang="ru-RU" dirty="0"/>
              <a:t>Самостоятельность и ответственность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Принципы документооборота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607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Унификация и стандартизация документов </a:t>
            </a:r>
          </a:p>
          <a:p>
            <a:r>
              <a:rPr lang="ru-RU" dirty="0"/>
              <a:t>Совершенствование законодательства</a:t>
            </a:r>
          </a:p>
          <a:p>
            <a:r>
              <a:rPr lang="ru-RU" dirty="0"/>
              <a:t>Повышение качества подготовки и оформления документов</a:t>
            </a:r>
          </a:p>
          <a:p>
            <a:r>
              <a:rPr lang="ru-RU" dirty="0"/>
              <a:t>Применение практики без документного решения вопросов</a:t>
            </a:r>
          </a:p>
          <a:p>
            <a:r>
              <a:rPr lang="ru-RU" dirty="0"/>
              <a:t>Уменьшение количества документов-дубликатов  </a:t>
            </a:r>
          </a:p>
          <a:p>
            <a:r>
              <a:rPr lang="ru-RU" dirty="0"/>
              <a:t>Использование современных информационных технологий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Методы сокращения объема документооборота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6666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Фиксация факта создания или поступления в организацию документа путем проставления на нем регистрационного индекса с записью необходимых сведений о документе в регистрационных формах:</a:t>
            </a:r>
          </a:p>
          <a:p>
            <a:pPr lvl="1"/>
            <a:r>
              <a:rPr lang="ru-RU" dirty="0"/>
              <a:t>единая регистрационно-контрольная карточка</a:t>
            </a:r>
          </a:p>
          <a:p>
            <a:pPr lvl="1"/>
            <a:r>
              <a:rPr lang="ru-RU" dirty="0"/>
              <a:t>журнальная форма</a:t>
            </a:r>
            <a:r>
              <a:rPr lang="ru-RU" i="1" dirty="0"/>
              <a:t> </a:t>
            </a:r>
            <a:r>
              <a:rPr lang="ru-RU" dirty="0"/>
              <a:t>регистрации документов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Регистрация документов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4106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ru-R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Унификация документов -</a:t>
            </a:r>
          </a:p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ru-RU" dirty="0"/>
              <a:t>	выбор рациональных структур построения документов, приведение их к единообразию на основе установления рационального количества форм и типизации построения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Систематизация управленческих документов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9980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Стандартизация</a:t>
            </a:r>
            <a:r>
              <a:rPr lang="ru-RU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dirty="0"/>
              <a:t>-</a:t>
            </a:r>
            <a:r>
              <a:rPr lang="ru-RU" i="1" dirty="0"/>
              <a:t> </a:t>
            </a:r>
            <a:r>
              <a:rPr lang="ru-RU" dirty="0"/>
              <a:t> процесс установления и применения стандартов, под которыми понимается образец, эталон, модель, принимаемые за исходные для сопоставления с ними других подобных объектов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Систематизация управленческих документов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995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845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При изучении информационных </a:t>
            </a:r>
            <a:r>
              <a:rPr lang="ru-RU" dirty="0" smtClean="0"/>
              <a:t>потоков большое </a:t>
            </a:r>
            <a:r>
              <a:rPr lang="ru-RU" dirty="0"/>
              <a:t>значение придается </a:t>
            </a:r>
            <a:r>
              <a:rPr lang="ru-RU" dirty="0" smtClean="0"/>
              <a:t>правильной организации </a:t>
            </a:r>
            <a:r>
              <a:rPr lang="ru-RU" dirty="0"/>
              <a:t>документооборота, </a:t>
            </a:r>
            <a:r>
              <a:rPr lang="ru-RU" dirty="0" smtClean="0"/>
              <a:t>т.е. последовательности </a:t>
            </a:r>
            <a:r>
              <a:rPr lang="ru-RU" dirty="0"/>
              <a:t>прохождения документа </a:t>
            </a:r>
            <a:r>
              <a:rPr lang="ru-RU" dirty="0" smtClean="0"/>
              <a:t>от момента </a:t>
            </a:r>
            <a:r>
              <a:rPr lang="ru-RU" dirty="0"/>
              <a:t>выполнения первой записи до сдачи </a:t>
            </a:r>
            <a:r>
              <a:rPr lang="ru-RU" dirty="0" smtClean="0"/>
              <a:t>в архив</a:t>
            </a:r>
            <a:r>
              <a:rPr lang="ru-RU" b="1" dirty="0"/>
              <a:t>. </a:t>
            </a:r>
            <a:r>
              <a:rPr lang="ru-RU" dirty="0"/>
              <a:t>Документооборот выявляется на </a:t>
            </a:r>
            <a:r>
              <a:rPr lang="ru-RU" dirty="0" smtClean="0"/>
              <a:t>стадии обследования хозяйственной деятельности.</a:t>
            </a:r>
          </a:p>
          <a:p>
            <a:r>
              <a:rPr lang="ru-RU" dirty="0" smtClean="0"/>
              <a:t>Любая задача </a:t>
            </a:r>
            <a:r>
              <a:rPr lang="ru-RU" dirty="0"/>
              <a:t>обрабатывается на </a:t>
            </a:r>
            <a:r>
              <a:rPr lang="ru-RU" dirty="0" smtClean="0"/>
              <a:t>основании определенного </a:t>
            </a:r>
            <a:r>
              <a:rPr lang="ru-RU" dirty="0"/>
              <a:t>количества </a:t>
            </a:r>
            <a:r>
              <a:rPr lang="ru-RU" dirty="0" smtClean="0"/>
              <a:t>первичных документов</a:t>
            </a:r>
            <a:r>
              <a:rPr lang="ru-RU" dirty="0"/>
              <a:t>, имеющих следующие </a:t>
            </a:r>
            <a:r>
              <a:rPr lang="ru-RU" dirty="0" smtClean="0"/>
              <a:t>стадии прохождения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до обработки </a:t>
            </a:r>
          </a:p>
          <a:p>
            <a:r>
              <a:rPr lang="ru-RU" dirty="0" smtClean="0"/>
              <a:t>в процессе обработки</a:t>
            </a:r>
          </a:p>
          <a:p>
            <a:r>
              <a:rPr lang="ru-RU" dirty="0" smtClean="0"/>
              <a:t>и </a:t>
            </a:r>
            <a:r>
              <a:rPr lang="ru-RU" dirty="0"/>
              <a:t>после обработки.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200" b="1" i="1" dirty="0"/>
              <a:t>Системы электронного</a:t>
            </a:r>
            <a:br>
              <a:rPr lang="ru-RU" sz="3200" b="1" i="1" dirty="0"/>
            </a:br>
            <a:r>
              <a:rPr lang="ru-RU" sz="3200" b="1" i="1" dirty="0" smtClean="0"/>
              <a:t>документооборота (</a:t>
            </a:r>
            <a:r>
              <a:rPr lang="ru-RU" sz="3200" b="1" i="1" dirty="0"/>
              <a:t>СЭД)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921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11256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Показывает, </a:t>
            </a:r>
            <a:r>
              <a:rPr lang="ru-RU" dirty="0"/>
              <a:t>что </a:t>
            </a:r>
            <a:r>
              <a:rPr lang="ru-RU" dirty="0" smtClean="0"/>
              <a:t>система документооборота </a:t>
            </a:r>
            <a:r>
              <a:rPr lang="ru-RU" dirty="0"/>
              <a:t>сложна и громоздка </a:t>
            </a:r>
            <a:r>
              <a:rPr lang="ru-RU" dirty="0" smtClean="0"/>
              <a:t>из-за существования </a:t>
            </a:r>
            <a:r>
              <a:rPr lang="ru-RU" dirty="0"/>
              <a:t>различных форм </a:t>
            </a:r>
            <a:r>
              <a:rPr lang="ru-RU" dirty="0" smtClean="0"/>
              <a:t>документов, многоэтапного </a:t>
            </a:r>
            <a:r>
              <a:rPr lang="ru-RU" dirty="0"/>
              <a:t>прохождения каждой из </a:t>
            </a:r>
            <a:r>
              <a:rPr lang="ru-RU" dirty="0" smtClean="0"/>
              <a:t>них, дублирования </a:t>
            </a:r>
            <a:r>
              <a:rPr lang="ru-RU" dirty="0"/>
              <a:t>одних и тех же показателей </a:t>
            </a:r>
            <a:r>
              <a:rPr lang="ru-RU" dirty="0" smtClean="0"/>
              <a:t>в различных </a:t>
            </a:r>
            <a:r>
              <a:rPr lang="ru-RU" dirty="0"/>
              <a:t>документах.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учет </a:t>
            </a:r>
            <a:r>
              <a:rPr lang="ru-RU" dirty="0" smtClean="0"/>
              <a:t>сдачи готовой </a:t>
            </a:r>
            <a:r>
              <a:rPr lang="ru-RU" dirty="0"/>
              <a:t>продукции на склад выполняется </a:t>
            </a:r>
            <a:r>
              <a:rPr lang="ru-RU" dirty="0" smtClean="0"/>
              <a:t>во многих </a:t>
            </a:r>
            <a:r>
              <a:rPr lang="ru-RU" dirty="0"/>
              <a:t>подразделениях: на складе, в </a:t>
            </a:r>
            <a:r>
              <a:rPr lang="ru-RU" dirty="0" smtClean="0"/>
              <a:t>отделе сбыта</a:t>
            </a:r>
            <a:r>
              <a:rPr lang="ru-RU" dirty="0"/>
              <a:t>, бухгалтерии, производственном </a:t>
            </a:r>
            <a:r>
              <a:rPr lang="ru-RU" dirty="0" smtClean="0"/>
              <a:t>и плановом </a:t>
            </a:r>
            <a:r>
              <a:rPr lang="ru-RU" dirty="0"/>
              <a:t>отделах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Кроме </a:t>
            </a:r>
            <a:r>
              <a:rPr lang="ru-RU" dirty="0"/>
              <a:t>того, </a:t>
            </a:r>
            <a:r>
              <a:rPr lang="ru-RU" dirty="0" smtClean="0"/>
              <a:t>каждый отдельный </a:t>
            </a:r>
            <a:r>
              <a:rPr lang="ru-RU" dirty="0"/>
              <a:t>документ, отражающий </a:t>
            </a:r>
            <a:r>
              <a:rPr lang="ru-RU" dirty="0" smtClean="0"/>
              <a:t>какую-либо одну </a:t>
            </a:r>
            <a:r>
              <a:rPr lang="ru-RU" dirty="0"/>
              <a:t>сторону хозяйственного явления, </a:t>
            </a:r>
            <a:r>
              <a:rPr lang="ru-RU" dirty="0" smtClean="0"/>
              <a:t>имеет связь </a:t>
            </a:r>
            <a:r>
              <a:rPr lang="ru-RU" dirty="0"/>
              <a:t>с другими документами.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Практика, сложившаяся при ручной обработке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99070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Четкого определения для </a:t>
            </a:r>
            <a:r>
              <a:rPr lang="ru-RU" dirty="0" smtClean="0"/>
              <a:t>системы автоматизации </a:t>
            </a:r>
            <a:r>
              <a:rPr lang="ru-RU" dirty="0"/>
              <a:t>документооборота </a:t>
            </a:r>
            <a:r>
              <a:rPr lang="ru-RU" dirty="0" smtClean="0"/>
              <a:t>в секторе </a:t>
            </a:r>
            <a:r>
              <a:rPr lang="ru-RU" dirty="0"/>
              <a:t>ИТ-индустрии нет. </a:t>
            </a:r>
            <a:endParaRPr lang="ru-RU" dirty="0" smtClean="0"/>
          </a:p>
          <a:p>
            <a:r>
              <a:rPr lang="ru-RU" dirty="0" smtClean="0"/>
              <a:t>Рассмотрим  3-и программных технологий</a:t>
            </a:r>
            <a:r>
              <a:rPr lang="ru-RU" dirty="0"/>
              <a:t>:</a:t>
            </a:r>
          </a:p>
          <a:p>
            <a:r>
              <a:rPr lang="en-US" dirty="0" smtClean="0"/>
              <a:t>Work-Flow</a:t>
            </a:r>
            <a:endParaRPr lang="en-US" dirty="0"/>
          </a:p>
          <a:p>
            <a:r>
              <a:rPr lang="en-US" dirty="0" smtClean="0"/>
              <a:t>DMS </a:t>
            </a:r>
            <a:r>
              <a:rPr lang="en-US" dirty="0"/>
              <a:t>(Document </a:t>
            </a:r>
            <a:r>
              <a:rPr lang="en-US" dirty="0" smtClean="0"/>
              <a:t>Management</a:t>
            </a:r>
            <a:r>
              <a:rPr lang="ru-RU" dirty="0" smtClean="0"/>
              <a:t> </a:t>
            </a:r>
            <a:r>
              <a:rPr lang="en-US" dirty="0" smtClean="0"/>
              <a:t>System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Groupware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автоматизации документооборота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6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84576"/>
          </a:xfrm>
        </p:spPr>
        <p:txBody>
          <a:bodyPr>
            <a:normAutofit/>
          </a:bodyPr>
          <a:lstStyle/>
          <a:p>
            <a:r>
              <a:rPr lang="ru-RU" dirty="0" smtClean="0"/>
              <a:t>Возрастающие объемы деловой информации</a:t>
            </a:r>
            <a:r>
              <a:rPr lang="ru-RU" dirty="0"/>
              <a:t>, многократно </a:t>
            </a:r>
            <a:r>
              <a:rPr lang="ru-RU" dirty="0" smtClean="0"/>
              <a:t>увеличившийся документооборот </a:t>
            </a:r>
            <a:r>
              <a:rPr lang="ru-RU" dirty="0"/>
              <a:t>привели к </a:t>
            </a:r>
            <a:r>
              <a:rPr lang="ru-RU" dirty="0" smtClean="0"/>
              <a:t>необходимости систематизации</a:t>
            </a:r>
            <a:r>
              <a:rPr lang="ru-RU" dirty="0"/>
              <a:t>, </a:t>
            </a:r>
            <a:r>
              <a:rPr lang="ru-RU" dirty="0" smtClean="0"/>
              <a:t>рациональной </a:t>
            </a:r>
            <a:r>
              <a:rPr lang="ru-RU" dirty="0"/>
              <a:t>организации </a:t>
            </a:r>
            <a:r>
              <a:rPr lang="ru-RU" dirty="0" smtClean="0"/>
              <a:t>их потоков</a:t>
            </a:r>
            <a:r>
              <a:rPr lang="ru-RU" dirty="0"/>
              <a:t>, перевода части документов </a:t>
            </a:r>
            <a:r>
              <a:rPr lang="ru-RU" dirty="0" smtClean="0"/>
              <a:t>в электронную </a:t>
            </a:r>
            <a:r>
              <a:rPr lang="ru-RU" dirty="0"/>
              <a:t>форму, удобную для поиска</a:t>
            </a:r>
            <a:r>
              <a:rPr lang="ru-RU" dirty="0" smtClean="0"/>
              <a:t>, работы </a:t>
            </a:r>
            <a:r>
              <a:rPr lang="ru-RU" dirty="0"/>
              <a:t>и надежного компактного хранения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Внедрение </a:t>
            </a:r>
            <a:r>
              <a:rPr lang="ru-RU" dirty="0"/>
              <a:t>современных ИТ и </a:t>
            </a:r>
            <a:r>
              <a:rPr lang="ru-RU" dirty="0" smtClean="0"/>
              <a:t>безбумажных технологий </a:t>
            </a:r>
            <a:r>
              <a:rPr lang="ru-RU" dirty="0"/>
              <a:t>является сегодня одной </a:t>
            </a:r>
            <a:r>
              <a:rPr lang="ru-RU" dirty="0" smtClean="0"/>
              <a:t>из важнейших </a:t>
            </a:r>
            <a:r>
              <a:rPr lang="ru-RU" dirty="0"/>
              <a:t>составляющих </a:t>
            </a:r>
            <a:r>
              <a:rPr lang="ru-RU" dirty="0" smtClean="0"/>
              <a:t>успешного ведения </a:t>
            </a:r>
            <a:r>
              <a:rPr lang="ru-RU" dirty="0"/>
              <a:t>и развития бизнеса, </a:t>
            </a:r>
            <a:r>
              <a:rPr lang="ru-RU" dirty="0" smtClean="0"/>
              <a:t>существования гос</a:t>
            </a:r>
            <a:r>
              <a:rPr lang="ru-RU" dirty="0"/>
              <a:t>. структур и учреждений, их </a:t>
            </a:r>
            <a:r>
              <a:rPr lang="ru-RU" dirty="0" smtClean="0"/>
              <a:t>средств учета</a:t>
            </a:r>
            <a:r>
              <a:rPr lang="ru-RU" dirty="0"/>
              <a:t>, контроля и управления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Необходимость систематизации движения документов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4226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- это поток процессов, </a:t>
            </a:r>
            <a:r>
              <a:rPr lang="ru-RU" dirty="0" smtClean="0"/>
              <a:t>или автоматизация делопроизводства, автоматизация документооборота, или </a:t>
            </a:r>
            <a:r>
              <a:rPr lang="ru-RU" dirty="0"/>
              <a:t>«Система </a:t>
            </a:r>
            <a:r>
              <a:rPr lang="ru-RU" dirty="0" smtClean="0"/>
              <a:t>автоматизации бизнес-процессов</a:t>
            </a:r>
            <a:r>
              <a:rPr lang="ru-RU" dirty="0"/>
              <a:t>», или «</a:t>
            </a:r>
            <a:r>
              <a:rPr lang="ru-RU" dirty="0" smtClean="0"/>
              <a:t>Система поддержки </a:t>
            </a:r>
            <a:r>
              <a:rPr lang="ru-RU" dirty="0"/>
              <a:t>управления».</a:t>
            </a:r>
          </a:p>
          <a:p>
            <a:r>
              <a:rPr lang="ru-RU" dirty="0" smtClean="0"/>
              <a:t>Концепция </a:t>
            </a:r>
            <a:r>
              <a:rPr lang="en-US" dirty="0"/>
              <a:t>Work-Flow </a:t>
            </a:r>
            <a:r>
              <a:rPr lang="ru-RU" dirty="0" smtClean="0"/>
              <a:t>была предложена </a:t>
            </a:r>
            <a:r>
              <a:rPr lang="ru-RU" dirty="0"/>
              <a:t>компанией </a:t>
            </a:r>
            <a:r>
              <a:rPr lang="en-US" dirty="0" err="1" smtClean="0"/>
              <a:t>Staffware</a:t>
            </a:r>
            <a:r>
              <a:rPr lang="ru-RU" dirty="0" smtClean="0"/>
              <a:t> около </a:t>
            </a:r>
            <a:r>
              <a:rPr lang="ru-RU" dirty="0"/>
              <a:t>20 лет назад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6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инструменты моделирования процессов</a:t>
            </a:r>
          </a:p>
          <a:p>
            <a:pPr marL="0" indent="0">
              <a:buNone/>
            </a:pPr>
            <a:r>
              <a:rPr lang="en-US" dirty="0" smtClean="0"/>
              <a:t>Work-Flow-</a:t>
            </a:r>
            <a:r>
              <a:rPr lang="ru-RU" dirty="0"/>
              <a:t>система позволяет непрерывно</a:t>
            </a:r>
          </a:p>
          <a:p>
            <a:pPr marL="0" indent="0">
              <a:buNone/>
            </a:pPr>
            <a:r>
              <a:rPr lang="ru-RU" dirty="0"/>
              <a:t>улучшать и реструктурировать </a:t>
            </a:r>
            <a:r>
              <a:rPr lang="ru-RU" dirty="0" smtClean="0"/>
              <a:t>бизнес-процессы </a:t>
            </a:r>
            <a:r>
              <a:rPr lang="ru-RU" dirty="0"/>
              <a:t>компании, т.е. </a:t>
            </a:r>
            <a:r>
              <a:rPr lang="en-US" dirty="0"/>
              <a:t>Work-Flow-</a:t>
            </a:r>
            <a:r>
              <a:rPr lang="ru-RU" dirty="0"/>
              <a:t>система</a:t>
            </a:r>
          </a:p>
          <a:p>
            <a:pPr marL="0" indent="0">
              <a:buNone/>
            </a:pPr>
            <a:r>
              <a:rPr lang="ru-RU" dirty="0"/>
              <a:t>позволяет на практике </a:t>
            </a:r>
            <a:r>
              <a:rPr lang="ru-RU" dirty="0" smtClean="0"/>
              <a:t>реализовать концепцию </a:t>
            </a:r>
            <a:r>
              <a:rPr lang="ru-RU" dirty="0"/>
              <a:t>непрерывного </a:t>
            </a:r>
            <a:r>
              <a:rPr lang="ru-RU" dirty="0" smtClean="0"/>
              <a:t>развития бизнеса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Work-Flow-</a:t>
            </a:r>
            <a:r>
              <a:rPr lang="ru-RU" sz="3200" dirty="0"/>
              <a:t>система включает в</a:t>
            </a:r>
            <a:br>
              <a:rPr lang="ru-RU" sz="3200" dirty="0"/>
            </a:br>
            <a:r>
              <a:rPr lang="ru-RU" sz="3200" dirty="0"/>
              <a:t>себя:</a:t>
            </a:r>
          </a:p>
        </p:txBody>
      </p:sp>
    </p:spTree>
    <p:extLst>
      <p:ext uri="{BB962C8B-B14F-4D97-AF65-F5344CB8AC3E}">
        <p14:creationId xmlns:p14="http://schemas.microsoft.com/office/powerpoint/2010/main" val="406387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Эта система может существенно </a:t>
            </a:r>
            <a:r>
              <a:rPr lang="ru-RU" dirty="0" smtClean="0"/>
              <a:t>влиять на </a:t>
            </a:r>
            <a:r>
              <a:rPr lang="ru-RU" dirty="0"/>
              <a:t>скорость реализации </a:t>
            </a:r>
            <a:r>
              <a:rPr lang="ru-RU" dirty="0" smtClean="0"/>
              <a:t>бизнес- процессов</a:t>
            </a:r>
            <a:r>
              <a:rPr lang="ru-RU" dirty="0"/>
              <a:t>, производительность </a:t>
            </a:r>
            <a:r>
              <a:rPr lang="ru-RU" dirty="0" smtClean="0"/>
              <a:t>и качество </a:t>
            </a:r>
            <a:r>
              <a:rPr lang="ru-RU" dirty="0"/>
              <a:t>труда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33318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это система </a:t>
            </a:r>
            <a:r>
              <a:rPr lang="ru-RU" dirty="0" smtClean="0"/>
              <a:t>управления документами</a:t>
            </a:r>
            <a:r>
              <a:rPr lang="ru-RU" dirty="0"/>
              <a:t>. Но под этим </a:t>
            </a:r>
            <a:r>
              <a:rPr lang="ru-RU" dirty="0" smtClean="0"/>
              <a:t>громким названием </a:t>
            </a:r>
            <a:r>
              <a:rPr lang="ru-RU" dirty="0"/>
              <a:t>по большей </a:t>
            </a:r>
            <a:r>
              <a:rPr lang="ru-RU" dirty="0" smtClean="0"/>
              <a:t>части понимается </a:t>
            </a:r>
            <a:r>
              <a:rPr lang="ru-RU" dirty="0"/>
              <a:t>ведение </a:t>
            </a:r>
            <a:r>
              <a:rPr lang="ru-RU" dirty="0" smtClean="0"/>
              <a:t>архивов документов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DMS (Document Management</a:t>
            </a:r>
            <a:br>
              <a:rPr lang="en-US" sz="3200" dirty="0"/>
            </a:br>
            <a:r>
              <a:rPr lang="en-US" sz="3200" dirty="0"/>
              <a:t>System)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5169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вначале обеспечивали </a:t>
            </a:r>
            <a:r>
              <a:rPr lang="ru-RU" dirty="0" smtClean="0"/>
              <a:t>несложные функции:</a:t>
            </a:r>
          </a:p>
          <a:p>
            <a:r>
              <a:rPr lang="ru-RU" dirty="0" smtClean="0"/>
              <a:t> </a:t>
            </a:r>
            <a:r>
              <a:rPr lang="ru-RU" dirty="0"/>
              <a:t>хранение и доступ </a:t>
            </a:r>
            <a:r>
              <a:rPr lang="ru-RU" dirty="0" smtClean="0"/>
              <a:t>к файлам</a:t>
            </a:r>
          </a:p>
          <a:p>
            <a:r>
              <a:rPr lang="ru-RU" dirty="0" smtClean="0"/>
              <a:t> </a:t>
            </a:r>
            <a:r>
              <a:rPr lang="ru-RU" dirty="0"/>
              <a:t>быстрый </a:t>
            </a:r>
            <a:r>
              <a:rPr lang="ru-RU" dirty="0" smtClean="0"/>
              <a:t>просмотр документов</a:t>
            </a:r>
          </a:p>
          <a:p>
            <a:r>
              <a:rPr lang="ru-RU" dirty="0" smtClean="0"/>
              <a:t> </a:t>
            </a:r>
            <a:r>
              <a:rPr lang="ru-RU" dirty="0"/>
              <a:t>разграничение </a:t>
            </a:r>
            <a:r>
              <a:rPr lang="ru-RU" dirty="0" smtClean="0"/>
              <a:t>прав доступа</a:t>
            </a:r>
          </a:p>
          <a:p>
            <a:r>
              <a:rPr lang="ru-RU" dirty="0" smtClean="0"/>
              <a:t> </a:t>
            </a:r>
            <a:r>
              <a:rPr lang="ru-RU" dirty="0"/>
              <a:t>ведение </a:t>
            </a:r>
            <a:r>
              <a:rPr lang="ru-RU" dirty="0" smtClean="0"/>
              <a:t>протокола доступа </a:t>
            </a:r>
            <a:r>
              <a:rPr lang="ru-RU" dirty="0"/>
              <a:t>и </a:t>
            </a:r>
            <a:r>
              <a:rPr lang="ru-RU" dirty="0" smtClean="0"/>
              <a:t>контроль</a:t>
            </a:r>
          </a:p>
          <a:p>
            <a:r>
              <a:rPr lang="ru-RU" dirty="0" smtClean="0"/>
              <a:t> отслеживание истории </a:t>
            </a:r>
            <a:r>
              <a:rPr lang="ru-RU" dirty="0"/>
              <a:t>обработки </a:t>
            </a:r>
            <a:r>
              <a:rPr lang="ru-RU" dirty="0" smtClean="0"/>
              <a:t>документов</a:t>
            </a:r>
          </a:p>
          <a:p>
            <a:r>
              <a:rPr lang="ru-RU" dirty="0" smtClean="0"/>
              <a:t> управление </a:t>
            </a:r>
            <a:r>
              <a:rPr lang="ru-RU" dirty="0"/>
              <a:t>версиями.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DMS-</a:t>
            </a:r>
            <a:r>
              <a:rPr lang="ru-RU" dirty="0"/>
              <a:t>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34873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Ведение картотеки документов и инструменты </a:t>
            </a:r>
            <a:r>
              <a:rPr lang="ru-RU" dirty="0" smtClean="0"/>
              <a:t>быстрой разработки </a:t>
            </a:r>
            <a:r>
              <a:rPr lang="ru-RU" dirty="0"/>
              <a:t>электронных форм</a:t>
            </a:r>
            <a:r>
              <a:rPr lang="ru-RU" dirty="0" smtClean="0"/>
              <a:t>; </a:t>
            </a:r>
          </a:p>
          <a:p>
            <a:r>
              <a:rPr lang="ru-RU" dirty="0" smtClean="0"/>
              <a:t> </a:t>
            </a:r>
            <a:r>
              <a:rPr lang="ru-RU" dirty="0"/>
              <a:t>Поддержка справочников с информацией </a:t>
            </a:r>
            <a:r>
              <a:rPr lang="ru-RU" dirty="0" smtClean="0"/>
              <a:t>для заполнения </a:t>
            </a:r>
            <a:r>
              <a:rPr lang="ru-RU" dirty="0"/>
              <a:t>карточек;</a:t>
            </a:r>
          </a:p>
          <a:p>
            <a:r>
              <a:rPr lang="ru-RU" dirty="0" smtClean="0"/>
              <a:t>Описание </a:t>
            </a:r>
            <a:r>
              <a:rPr lang="ru-RU" dirty="0"/>
              <a:t>процесса обработки </a:t>
            </a:r>
            <a:r>
              <a:rPr lang="ru-RU" dirty="0" smtClean="0"/>
              <a:t>документов (</a:t>
            </a:r>
            <a:r>
              <a:rPr lang="ru-RU" dirty="0"/>
              <a:t>фиксированных маршрутов);</a:t>
            </a:r>
          </a:p>
          <a:p>
            <a:r>
              <a:rPr lang="ru-RU" dirty="0" smtClean="0"/>
              <a:t>Навигация </a:t>
            </a:r>
            <a:r>
              <a:rPr lang="ru-RU" dirty="0"/>
              <a:t>и организация представления </a:t>
            </a:r>
            <a:r>
              <a:rPr lang="ru-RU" dirty="0" smtClean="0"/>
              <a:t>учета информации </a:t>
            </a:r>
            <a:r>
              <a:rPr lang="ru-RU" dirty="0"/>
              <a:t>о документах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Дополнительные современные</a:t>
            </a:r>
            <a:br>
              <a:rPr lang="ru-RU" sz="3600" dirty="0"/>
            </a:br>
            <a:r>
              <a:rPr lang="ru-RU" sz="3600" dirty="0"/>
              <a:t>ф-</a:t>
            </a:r>
            <a:r>
              <a:rPr lang="ru-RU" sz="3600" dirty="0" err="1"/>
              <a:t>ции</a:t>
            </a:r>
            <a:r>
              <a:rPr lang="ru-RU" sz="3600" dirty="0"/>
              <a:t> </a:t>
            </a:r>
            <a:r>
              <a:rPr lang="en-US" sz="3600" dirty="0"/>
              <a:t>DMS: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867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Свободная маршрутизация документов и поддержка персональных очередей пользователей;</a:t>
            </a:r>
          </a:p>
          <a:p>
            <a:r>
              <a:rPr lang="ru-RU" dirty="0"/>
              <a:t>Описание жизненного цикла обработки документа;</a:t>
            </a:r>
          </a:p>
          <a:p>
            <a:r>
              <a:rPr lang="ru-RU" dirty="0"/>
              <a:t>управление процессом маршрутизации и средства мониторинга процессов.</a:t>
            </a:r>
          </a:p>
          <a:p>
            <a:r>
              <a:rPr lang="ru-RU" dirty="0"/>
              <a:t>Именно функциональность </a:t>
            </a:r>
            <a:r>
              <a:rPr lang="en-US" dirty="0"/>
              <a:t>DMS-</a:t>
            </a:r>
            <a:r>
              <a:rPr lang="ru-RU" dirty="0"/>
              <a:t>систем позволяет добавить в СЭД столь необходимые </a:t>
            </a:r>
            <a:r>
              <a:rPr lang="ru-RU" dirty="0" smtClean="0"/>
              <a:t>функции </a:t>
            </a:r>
            <a:r>
              <a:rPr lang="ru-RU" dirty="0"/>
              <a:t>обработки слабоструктурированных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2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- это обеспечение </a:t>
            </a:r>
            <a:r>
              <a:rPr lang="ru-RU" dirty="0" smtClean="0"/>
              <a:t>технологии командной </a:t>
            </a:r>
            <a:r>
              <a:rPr lang="ru-RU" dirty="0"/>
              <a:t>работы, </a:t>
            </a:r>
            <a:r>
              <a:rPr lang="ru-RU" dirty="0" smtClean="0"/>
              <a:t>группового доступа</a:t>
            </a:r>
            <a:r>
              <a:rPr lang="ru-RU" dirty="0"/>
              <a:t>, </a:t>
            </a:r>
            <a:r>
              <a:rPr lang="ru-RU" dirty="0" smtClean="0"/>
              <a:t>Программное Обеспечение коллективного доступа, программные средства автоматизации коллективной работы </a:t>
            </a:r>
            <a:r>
              <a:rPr lang="ru-RU" dirty="0"/>
              <a:t>(над проектом </a:t>
            </a:r>
            <a:r>
              <a:rPr lang="ru-RU" dirty="0" smtClean="0"/>
              <a:t>в распределенной вычислительной системе </a:t>
            </a:r>
            <a:r>
              <a:rPr lang="ru-RU" dirty="0"/>
              <a:t>или сети)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Groupware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9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Концепция </a:t>
            </a:r>
            <a:r>
              <a:rPr lang="en-US" dirty="0"/>
              <a:t>Groupware </a:t>
            </a:r>
            <a:r>
              <a:rPr lang="ru-RU" dirty="0"/>
              <a:t>зародилась </a:t>
            </a:r>
            <a:r>
              <a:rPr lang="ru-RU" dirty="0" smtClean="0"/>
              <a:t>в начале </a:t>
            </a:r>
            <a:r>
              <a:rPr lang="ru-RU" dirty="0"/>
              <a:t>90-х гг.</a:t>
            </a:r>
          </a:p>
          <a:p>
            <a:r>
              <a:rPr lang="ru-RU" b="1" dirty="0" smtClean="0"/>
              <a:t>Ее </a:t>
            </a:r>
            <a:r>
              <a:rPr lang="ru-RU" b="1" dirty="0"/>
              <a:t>основная идея </a:t>
            </a:r>
            <a:r>
              <a:rPr lang="ru-RU" dirty="0"/>
              <a:t>– создание </a:t>
            </a:r>
            <a:r>
              <a:rPr lang="ru-RU" dirty="0" smtClean="0"/>
              <a:t>удобной среды </a:t>
            </a:r>
            <a:r>
              <a:rPr lang="ru-RU" dirty="0"/>
              <a:t>доступа к </a:t>
            </a:r>
            <a:r>
              <a:rPr lang="ru-RU" dirty="0" smtClean="0"/>
              <a:t>разнородной информации </a:t>
            </a:r>
            <a:r>
              <a:rPr lang="ru-RU" dirty="0"/>
              <a:t>и организация </a:t>
            </a:r>
            <a:r>
              <a:rPr lang="ru-RU" dirty="0" smtClean="0"/>
              <a:t>групповой работы </a:t>
            </a:r>
            <a:r>
              <a:rPr lang="ru-RU" dirty="0"/>
              <a:t>с ней.</a:t>
            </a:r>
          </a:p>
          <a:p>
            <a:r>
              <a:rPr lang="ru-RU" dirty="0" smtClean="0"/>
              <a:t>К </a:t>
            </a:r>
            <a:r>
              <a:rPr lang="ru-RU" dirty="0" err="1"/>
              <a:t>Groupware</a:t>
            </a:r>
            <a:r>
              <a:rPr lang="ru-RU" dirty="0"/>
              <a:t> относили и </a:t>
            </a:r>
            <a:r>
              <a:rPr lang="ru-RU" dirty="0" smtClean="0"/>
              <a:t>средства организации </a:t>
            </a:r>
            <a:r>
              <a:rPr lang="ru-RU" dirty="0"/>
              <a:t>досок объявлений, </a:t>
            </a:r>
            <a:r>
              <a:rPr lang="ru-RU" dirty="0" smtClean="0"/>
              <a:t>и системы </a:t>
            </a:r>
            <a:r>
              <a:rPr lang="ru-RU" dirty="0"/>
              <a:t>календарного планирования, </a:t>
            </a:r>
            <a:r>
              <a:rPr lang="ru-RU" dirty="0" smtClean="0"/>
              <a:t>и средства </a:t>
            </a:r>
            <a:r>
              <a:rPr lang="ru-RU" dirty="0"/>
              <a:t>взаимодействия в </a:t>
            </a:r>
            <a:r>
              <a:rPr lang="ru-RU" dirty="0" smtClean="0"/>
              <a:t>реальном времени</a:t>
            </a:r>
            <a:r>
              <a:rPr lang="ru-RU" dirty="0"/>
              <a:t>, организацию </a:t>
            </a:r>
            <a:r>
              <a:rPr lang="ru-RU" dirty="0" smtClean="0"/>
              <a:t>телеконференций и </a:t>
            </a:r>
            <a:r>
              <a:rPr lang="ru-RU" dirty="0"/>
              <a:t>группового пространства для </a:t>
            </a:r>
            <a:r>
              <a:rPr lang="ru-RU" dirty="0" smtClean="0"/>
              <a:t>доступа к </a:t>
            </a:r>
            <a:r>
              <a:rPr lang="ru-RU" dirty="0"/>
              <a:t>файлам документов и др.</a:t>
            </a:r>
          </a:p>
        </p:txBody>
      </p:sp>
    </p:spTree>
    <p:extLst>
      <p:ext uri="{BB962C8B-B14F-4D97-AF65-F5344CB8AC3E}">
        <p14:creationId xmlns:p14="http://schemas.microsoft.com/office/powerpoint/2010/main" val="864936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Создание баз данных группового доступа, в </a:t>
            </a:r>
            <a:r>
              <a:rPr lang="ru-RU" dirty="0" smtClean="0"/>
              <a:t>которых может </a:t>
            </a:r>
            <a:r>
              <a:rPr lang="ru-RU" dirty="0"/>
              <a:t>храниться разнородная структурированная </a:t>
            </a:r>
            <a:r>
              <a:rPr lang="ru-RU" dirty="0" smtClean="0"/>
              <a:t>и неструктурированная информация</a:t>
            </a:r>
            <a:r>
              <a:rPr lang="ru-RU" dirty="0"/>
              <a:t>;</a:t>
            </a:r>
          </a:p>
          <a:p>
            <a:r>
              <a:rPr lang="ru-RU" dirty="0" smtClean="0"/>
              <a:t>Унифицированное </a:t>
            </a:r>
            <a:r>
              <a:rPr lang="ru-RU" dirty="0"/>
              <a:t>клиентское рабочее место</a:t>
            </a:r>
            <a:r>
              <a:rPr lang="ru-RU" dirty="0" smtClean="0"/>
              <a:t>, обеспечивающее </a:t>
            </a:r>
            <a:r>
              <a:rPr lang="ru-RU" dirty="0"/>
              <a:t>навигацию по всем приложениям </a:t>
            </a:r>
            <a:r>
              <a:rPr lang="ru-RU" dirty="0" smtClean="0"/>
              <a:t>в рамках </a:t>
            </a:r>
            <a:r>
              <a:rPr lang="ru-RU" dirty="0"/>
              <a:t>системы;</a:t>
            </a:r>
          </a:p>
          <a:p>
            <a:r>
              <a:rPr lang="ru-RU" dirty="0" smtClean="0"/>
              <a:t>Встроенные </a:t>
            </a:r>
            <a:r>
              <a:rPr lang="ru-RU" dirty="0"/>
              <a:t>средства разработки электронных </a:t>
            </a:r>
            <a:r>
              <a:rPr lang="ru-RU" dirty="0" smtClean="0"/>
              <a:t>форм;</a:t>
            </a:r>
            <a:endParaRPr lang="ru-RU" dirty="0"/>
          </a:p>
          <a:p>
            <a:r>
              <a:rPr lang="ru-RU" dirty="0" smtClean="0"/>
              <a:t>Средства </a:t>
            </a:r>
            <a:r>
              <a:rPr lang="ru-RU" dirty="0"/>
              <a:t>организации представлений </a:t>
            </a:r>
            <a:r>
              <a:rPr lang="ru-RU" dirty="0" smtClean="0"/>
              <a:t>позволяющие </a:t>
            </a:r>
            <a:r>
              <a:rPr lang="ru-RU" dirty="0"/>
              <a:t>создавать визуальные </a:t>
            </a:r>
            <a:r>
              <a:rPr lang="ru-RU" dirty="0" smtClean="0"/>
              <a:t>представления данных </a:t>
            </a:r>
            <a:r>
              <a:rPr lang="ru-RU" dirty="0"/>
              <a:t>БД;</a:t>
            </a:r>
          </a:p>
          <a:p>
            <a:r>
              <a:rPr lang="ru-RU" dirty="0" smtClean="0"/>
              <a:t>Встроенные </a:t>
            </a:r>
            <a:r>
              <a:rPr lang="ru-RU" dirty="0"/>
              <a:t>возможности маршрутизации </a:t>
            </a:r>
            <a:r>
              <a:rPr lang="ru-RU" dirty="0" smtClean="0"/>
              <a:t>электронных форм</a:t>
            </a:r>
            <a:r>
              <a:rPr lang="ru-RU" dirty="0"/>
              <a:t>, интеграция с эл. почтой и средствами </a:t>
            </a:r>
            <a:r>
              <a:rPr lang="ru-RU" dirty="0" smtClean="0"/>
              <a:t>группового планирования</a:t>
            </a:r>
            <a:r>
              <a:rPr lang="ru-RU" dirty="0"/>
              <a:t>;</a:t>
            </a:r>
          </a:p>
          <a:p>
            <a:r>
              <a:rPr lang="ru-RU" dirty="0" smtClean="0"/>
              <a:t>Широкие </a:t>
            </a:r>
            <a:r>
              <a:rPr lang="ru-RU" dirty="0"/>
              <a:t>возможности управления гиперссылками и </a:t>
            </a:r>
            <a:r>
              <a:rPr lang="ru-RU" dirty="0" smtClean="0"/>
              <a:t>их использования </a:t>
            </a:r>
            <a:r>
              <a:rPr lang="ru-RU" dirty="0"/>
              <a:t>в приложениях.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200" b="1" dirty="0"/>
              <a:t>На </a:t>
            </a:r>
            <a:r>
              <a:rPr lang="en-US" sz="3200" b="1" dirty="0"/>
              <a:t>Groupware-</a:t>
            </a:r>
            <a:r>
              <a:rPr lang="ru-RU" sz="3200" b="1" dirty="0"/>
              <a:t>компонент возлагают</a:t>
            </a:r>
            <a:br>
              <a:rPr lang="ru-RU" sz="3200" b="1" dirty="0"/>
            </a:br>
            <a:r>
              <a:rPr lang="ru-RU" sz="3200" b="1" dirty="0"/>
              <a:t>следующие задачи и возможности:</a:t>
            </a:r>
          </a:p>
        </p:txBody>
      </p:sp>
    </p:spTree>
    <p:extLst>
      <p:ext uri="{BB962C8B-B14F-4D97-AF65-F5344CB8AC3E}">
        <p14:creationId xmlns:p14="http://schemas.microsoft.com/office/powerpoint/2010/main" val="31716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/>
          </a:bodyPr>
          <a:lstStyle/>
          <a:p>
            <a:r>
              <a:rPr lang="ru-RU" dirty="0"/>
              <a:t>Организация работы с документами </a:t>
            </a:r>
            <a:r>
              <a:rPr lang="ru-RU" dirty="0" smtClean="0"/>
              <a:t>– это </a:t>
            </a:r>
            <a:r>
              <a:rPr lang="ru-RU" dirty="0"/>
              <a:t>организация </a:t>
            </a:r>
            <a:r>
              <a:rPr lang="ru-RU" dirty="0" smtClean="0"/>
              <a:t>документооборота учреждения</a:t>
            </a:r>
            <a:r>
              <a:rPr lang="ru-RU" dirty="0"/>
              <a:t>, хранения документов и </a:t>
            </a:r>
            <a:r>
              <a:rPr lang="ru-RU" dirty="0" smtClean="0"/>
              <a:t>их использование </a:t>
            </a:r>
            <a:r>
              <a:rPr lang="ru-RU" dirty="0"/>
              <a:t>в текущей деятельности.</a:t>
            </a:r>
          </a:p>
          <a:p>
            <a:r>
              <a:rPr lang="ru-RU" dirty="0" smtClean="0"/>
              <a:t> </a:t>
            </a:r>
            <a:r>
              <a:rPr lang="ru-RU" dirty="0"/>
              <a:t>Документооборот – это </a:t>
            </a:r>
            <a:r>
              <a:rPr lang="ru-RU" dirty="0" smtClean="0"/>
              <a:t>совокупность взаимосвязанных процедур, обеспечивающих </a:t>
            </a:r>
            <a:r>
              <a:rPr lang="ru-RU" dirty="0"/>
              <a:t>движение </a:t>
            </a:r>
            <a:r>
              <a:rPr lang="ru-RU" dirty="0" smtClean="0"/>
              <a:t>документов в </a:t>
            </a:r>
            <a:r>
              <a:rPr lang="ru-RU" dirty="0"/>
              <a:t>учреждении с </a:t>
            </a:r>
            <a:r>
              <a:rPr lang="ru-RU" dirty="0" smtClean="0"/>
              <a:t>момента </a:t>
            </a:r>
            <a:r>
              <a:rPr lang="ru-RU" dirty="0"/>
              <a:t>их создания </a:t>
            </a:r>
            <a:r>
              <a:rPr lang="ru-RU" dirty="0" smtClean="0"/>
              <a:t>и до </a:t>
            </a:r>
            <a:r>
              <a:rPr lang="ru-RU" dirty="0"/>
              <a:t>завершения </a:t>
            </a:r>
            <a:r>
              <a:rPr lang="ru-RU" dirty="0" smtClean="0"/>
              <a:t>исполнения или отправки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документооборота</a:t>
            </a:r>
          </a:p>
        </p:txBody>
      </p:sp>
    </p:spTree>
    <p:extLst>
      <p:ext uri="{BB962C8B-B14F-4D97-AF65-F5344CB8AC3E}">
        <p14:creationId xmlns:p14="http://schemas.microsoft.com/office/powerpoint/2010/main" val="224156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Наличие в общей </a:t>
            </a:r>
            <a:r>
              <a:rPr lang="ru-RU" dirty="0" smtClean="0"/>
              <a:t>информационной среде </a:t>
            </a:r>
            <a:r>
              <a:rPr lang="ru-RU" dirty="0"/>
              <a:t>организации </a:t>
            </a:r>
            <a:r>
              <a:rPr lang="ru-RU" dirty="0" smtClean="0"/>
              <a:t>комплексной системы автоматизации документооборота</a:t>
            </a:r>
            <a:r>
              <a:rPr lang="ru-RU" dirty="0"/>
              <a:t>, объединяющей </a:t>
            </a:r>
            <a:r>
              <a:rPr lang="ru-RU" dirty="0" smtClean="0"/>
              <a:t>функции </a:t>
            </a:r>
            <a:r>
              <a:rPr lang="en-US" dirty="0"/>
              <a:t>Work-Flow, DMS, Groupware</a:t>
            </a:r>
            <a:r>
              <a:rPr lang="en-US" dirty="0" smtClean="0"/>
              <a:t>,</a:t>
            </a:r>
            <a:r>
              <a:rPr lang="ru-RU" dirty="0" smtClean="0"/>
              <a:t> позволяет </a:t>
            </a:r>
            <a:r>
              <a:rPr lang="ru-RU" dirty="0"/>
              <a:t>повысить </a:t>
            </a:r>
            <a:r>
              <a:rPr lang="ru-RU" dirty="0" smtClean="0"/>
              <a:t>прозрачность процессов</a:t>
            </a:r>
            <a:r>
              <a:rPr lang="ru-RU" dirty="0"/>
              <a:t>, оптимизировать </a:t>
            </a:r>
            <a:r>
              <a:rPr lang="ru-RU" dirty="0" smtClean="0"/>
              <a:t>структуру организации</a:t>
            </a:r>
            <a:r>
              <a:rPr lang="ru-RU" dirty="0"/>
              <a:t>, качество </a:t>
            </a:r>
            <a:r>
              <a:rPr lang="ru-RU" dirty="0" smtClean="0"/>
              <a:t>принятия решений </a:t>
            </a:r>
            <a:r>
              <a:rPr lang="ru-RU" dirty="0"/>
              <a:t>и гибкость управления</a:t>
            </a:r>
            <a:r>
              <a:rPr lang="ru-RU" dirty="0" smtClean="0"/>
              <a:t>, скорость </a:t>
            </a:r>
            <a:r>
              <a:rPr lang="ru-RU" dirty="0"/>
              <a:t>процессов формирования </a:t>
            </a:r>
            <a:r>
              <a:rPr lang="ru-RU" dirty="0" smtClean="0"/>
              <a:t>и обработки </a:t>
            </a:r>
            <a:r>
              <a:rPr lang="ru-RU" dirty="0"/>
              <a:t>документов, качество услуг </a:t>
            </a:r>
            <a:r>
              <a:rPr lang="ru-RU" dirty="0" smtClean="0"/>
              <a:t>и производительность </a:t>
            </a:r>
            <a:r>
              <a:rPr lang="ru-RU" dirty="0"/>
              <a:t>работы персонала </a:t>
            </a:r>
            <a:r>
              <a:rPr lang="ru-RU" dirty="0" smtClean="0"/>
              <a:t>и проч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 Необходимость применения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9653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масштабы предприятия;</a:t>
            </a:r>
          </a:p>
          <a:p>
            <a:r>
              <a:rPr lang="ru-RU" dirty="0" smtClean="0"/>
              <a:t>степень </a:t>
            </a:r>
            <a:r>
              <a:rPr lang="ru-RU" dirty="0"/>
              <a:t>технической и </a:t>
            </a:r>
            <a:r>
              <a:rPr lang="ru-RU" dirty="0" smtClean="0"/>
              <a:t>технологической подготовки </a:t>
            </a:r>
            <a:r>
              <a:rPr lang="ru-RU" dirty="0"/>
              <a:t>персонала в </a:t>
            </a:r>
            <a:r>
              <a:rPr lang="ru-RU" dirty="0" smtClean="0"/>
              <a:t>области компьютерной </a:t>
            </a:r>
            <a:r>
              <a:rPr lang="ru-RU" dirty="0"/>
              <a:t>обработки информации;</a:t>
            </a:r>
          </a:p>
          <a:p>
            <a:r>
              <a:rPr lang="ru-RU" dirty="0" smtClean="0"/>
              <a:t>структура </a:t>
            </a:r>
            <a:r>
              <a:rPr lang="ru-RU" dirty="0"/>
              <a:t>управления;</a:t>
            </a:r>
          </a:p>
          <a:p>
            <a:r>
              <a:rPr lang="ru-RU" dirty="0" smtClean="0"/>
              <a:t>наличие </a:t>
            </a:r>
            <a:r>
              <a:rPr lang="ru-RU" dirty="0"/>
              <a:t>других систем </a:t>
            </a:r>
            <a:r>
              <a:rPr lang="ru-RU" dirty="0" smtClean="0"/>
              <a:t>автоматизации управления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Критерии выбора системы</a:t>
            </a:r>
            <a:br>
              <a:rPr lang="ru-RU" sz="3200" dirty="0"/>
            </a:br>
            <a:r>
              <a:rPr lang="ru-RU" sz="3200" dirty="0" smtClean="0"/>
              <a:t>автоматизации документооборота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25157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/>
          </a:bodyPr>
          <a:lstStyle/>
          <a:p>
            <a:r>
              <a:rPr lang="ru-RU" dirty="0"/>
              <a:t>Малые и средние предприятия с небольшим </a:t>
            </a:r>
            <a:r>
              <a:rPr lang="ru-RU" dirty="0" smtClean="0"/>
              <a:t>объемом документации</a:t>
            </a:r>
            <a:r>
              <a:rPr lang="ru-RU" dirty="0"/>
              <a:t>, имеющие один или </a:t>
            </a:r>
            <a:r>
              <a:rPr lang="ru-RU" dirty="0" smtClean="0"/>
              <a:t>несколько компьютеров</a:t>
            </a:r>
            <a:r>
              <a:rPr lang="ru-RU" dirty="0"/>
              <a:t>, могут использовать для </a:t>
            </a:r>
            <a:r>
              <a:rPr lang="ru-RU" dirty="0" smtClean="0"/>
              <a:t>автоматизации документооборота </a:t>
            </a:r>
            <a:r>
              <a:rPr lang="ru-RU" dirty="0"/>
              <a:t>достаточно широко </a:t>
            </a:r>
            <a:r>
              <a:rPr lang="ru-RU" dirty="0" smtClean="0"/>
              <a:t>распространенные и </a:t>
            </a:r>
            <a:r>
              <a:rPr lang="ru-RU" dirty="0"/>
              <a:t>удобные текстовые редакторы. </a:t>
            </a:r>
            <a:endParaRPr lang="ru-RU" dirty="0" smtClean="0"/>
          </a:p>
          <a:p>
            <a:r>
              <a:rPr lang="ru-RU" dirty="0" smtClean="0"/>
              <a:t>Малые </a:t>
            </a:r>
            <a:r>
              <a:rPr lang="ru-RU" dirty="0"/>
              <a:t>и </a:t>
            </a:r>
            <a:r>
              <a:rPr lang="ru-RU" dirty="0" smtClean="0"/>
              <a:t>средние предприятия </a:t>
            </a:r>
            <a:r>
              <a:rPr lang="ru-RU" dirty="0"/>
              <a:t>с большим объемом документации, а </a:t>
            </a:r>
            <a:r>
              <a:rPr lang="ru-RU" dirty="0" smtClean="0"/>
              <a:t>также все </a:t>
            </a:r>
            <a:r>
              <a:rPr lang="ru-RU" dirty="0"/>
              <a:t>крупные предприятия должны </a:t>
            </a:r>
            <a:r>
              <a:rPr lang="ru-RU" dirty="0" smtClean="0"/>
              <a:t>использовать специализированные </a:t>
            </a:r>
            <a:r>
              <a:rPr lang="ru-RU" dirty="0"/>
              <a:t>системы </a:t>
            </a:r>
            <a:r>
              <a:rPr lang="ru-RU" dirty="0" smtClean="0"/>
              <a:t>управления документооборотом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795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интеграция с </a:t>
            </a:r>
            <a:r>
              <a:rPr lang="ru-RU" dirty="0" smtClean="0"/>
              <a:t>другими автоматизированными </a:t>
            </a:r>
            <a:r>
              <a:rPr lang="ru-RU" dirty="0"/>
              <a:t>системами </a:t>
            </a:r>
            <a:r>
              <a:rPr lang="ru-RU" dirty="0" smtClean="0"/>
              <a:t>и базами </a:t>
            </a:r>
            <a:r>
              <a:rPr lang="ru-RU" dirty="0"/>
              <a:t>данных;</a:t>
            </a:r>
          </a:p>
          <a:p>
            <a:r>
              <a:rPr lang="ru-RU" dirty="0" smtClean="0"/>
              <a:t>легкость </a:t>
            </a:r>
            <a:r>
              <a:rPr lang="ru-RU" dirty="0"/>
              <a:t>освоения;</a:t>
            </a:r>
          </a:p>
          <a:p>
            <a:r>
              <a:rPr lang="ru-RU" dirty="0" smtClean="0"/>
              <a:t>удобство </a:t>
            </a:r>
            <a:r>
              <a:rPr lang="ru-RU" dirty="0"/>
              <a:t>работы;</a:t>
            </a:r>
          </a:p>
          <a:p>
            <a:r>
              <a:rPr lang="ru-RU" dirty="0" smtClean="0"/>
              <a:t>обеспечение </a:t>
            </a:r>
            <a:r>
              <a:rPr lang="ru-RU" dirty="0"/>
              <a:t>работы в сетях;</a:t>
            </a:r>
          </a:p>
          <a:p>
            <a:r>
              <a:rPr lang="ru-RU" dirty="0" smtClean="0"/>
              <a:t>надежность </a:t>
            </a:r>
            <a:r>
              <a:rPr lang="ru-RU" dirty="0"/>
              <a:t>системы;</a:t>
            </a:r>
          </a:p>
          <a:p>
            <a:r>
              <a:rPr lang="ru-RU" dirty="0" smtClean="0"/>
              <a:t>защита </a:t>
            </a:r>
            <a:r>
              <a:rPr lang="ru-RU" dirty="0"/>
              <a:t>от </a:t>
            </a:r>
            <a:r>
              <a:rPr lang="ru-RU" dirty="0" smtClean="0"/>
              <a:t>несанкционированного доступа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Критерии выбора </a:t>
            </a:r>
            <a:r>
              <a:rPr lang="ru-RU" sz="3600" dirty="0" smtClean="0"/>
              <a:t>Ср Эл Док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20496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/>
          </a:bodyPr>
          <a:lstStyle/>
          <a:p>
            <a:r>
              <a:rPr lang="ru-RU" dirty="0"/>
              <a:t>Предприятия с очень большим </a:t>
            </a:r>
            <a:r>
              <a:rPr lang="ru-RU" dirty="0" smtClean="0"/>
              <a:t>объемом документации</a:t>
            </a:r>
            <a:r>
              <a:rPr lang="ru-RU" dirty="0"/>
              <a:t>, где </a:t>
            </a:r>
            <a:r>
              <a:rPr lang="ru-RU" dirty="0" smtClean="0"/>
              <a:t>наиболее рациональным </a:t>
            </a:r>
            <a:r>
              <a:rPr lang="ru-RU" dirty="0"/>
              <a:t>является </a:t>
            </a:r>
            <a:r>
              <a:rPr lang="ru-RU" dirty="0" smtClean="0"/>
              <a:t>создание собственной </a:t>
            </a:r>
            <a:r>
              <a:rPr lang="ru-RU" dirty="0"/>
              <a:t>системы документооборота</a:t>
            </a:r>
            <a:r>
              <a:rPr lang="ru-RU" dirty="0" smtClean="0"/>
              <a:t>, должны </a:t>
            </a:r>
            <a:r>
              <a:rPr lang="ru-RU" dirty="0"/>
              <a:t>уделять особое </a:t>
            </a:r>
            <a:r>
              <a:rPr lang="ru-RU" dirty="0" smtClean="0"/>
              <a:t>внимание оптимальной </a:t>
            </a:r>
            <a:r>
              <a:rPr lang="ru-RU" dirty="0"/>
              <a:t>организации </a:t>
            </a:r>
            <a:r>
              <a:rPr lang="ru-RU" dirty="0" smtClean="0"/>
              <a:t>электронного документооборота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Любой системе необходимо </a:t>
            </a:r>
            <a:r>
              <a:rPr lang="ru-RU" dirty="0"/>
              <a:t>пройти </a:t>
            </a:r>
            <a:r>
              <a:rPr lang="ru-RU" dirty="0" smtClean="0"/>
              <a:t>специальную сертификацию </a:t>
            </a:r>
            <a:r>
              <a:rPr lang="ru-RU" dirty="0"/>
              <a:t>и тестирование</a:t>
            </a:r>
            <a:r>
              <a:rPr lang="ru-RU" dirty="0" smtClean="0"/>
              <a:t>, обеспечивающие </a:t>
            </a:r>
            <a:r>
              <a:rPr lang="ru-RU" dirty="0"/>
              <a:t>защиту от потери</a:t>
            </a:r>
            <a:r>
              <a:rPr lang="ru-RU" dirty="0" smtClean="0"/>
              <a:t>, хищения </a:t>
            </a:r>
            <a:r>
              <a:rPr lang="ru-RU" dirty="0"/>
              <a:t>и умышленной </a:t>
            </a:r>
            <a:r>
              <a:rPr lang="ru-RU" dirty="0" smtClean="0"/>
              <a:t>порчи документов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262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преобладающими </a:t>
            </a:r>
            <a:r>
              <a:rPr lang="ru-RU" dirty="0" smtClean="0"/>
              <a:t>информационными технологиями </a:t>
            </a:r>
            <a:r>
              <a:rPr lang="ru-RU" dirty="0"/>
              <a:t>являются </a:t>
            </a:r>
            <a:r>
              <a:rPr lang="ru-RU" dirty="0" smtClean="0"/>
              <a:t>компьютерные (</a:t>
            </a:r>
            <a:r>
              <a:rPr lang="ru-RU" dirty="0"/>
              <a:t>на основе электронных </a:t>
            </a:r>
            <a:r>
              <a:rPr lang="ru-RU" dirty="0" smtClean="0"/>
              <a:t>средств вычислительной</a:t>
            </a:r>
            <a:r>
              <a:rPr lang="ru-RU" dirty="0"/>
              <a:t>, коммуникационной </a:t>
            </a:r>
            <a:r>
              <a:rPr lang="ru-RU" dirty="0" smtClean="0"/>
              <a:t>и организационной </a:t>
            </a:r>
            <a:r>
              <a:rPr lang="ru-RU" dirty="0"/>
              <a:t>техники), то говорят </a:t>
            </a:r>
            <a:r>
              <a:rPr lang="ru-RU" dirty="0" smtClean="0"/>
              <a:t>о реализации </a:t>
            </a:r>
            <a:r>
              <a:rPr lang="ru-RU" dirty="0"/>
              <a:t>офисной деятельности </a:t>
            </a:r>
            <a:r>
              <a:rPr lang="ru-RU" dirty="0" smtClean="0"/>
              <a:t>в рамках </a:t>
            </a:r>
            <a:r>
              <a:rPr lang="ru-RU" dirty="0"/>
              <a:t>электронного офиса.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Понятие электронного офиса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1806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4857403"/>
          </a:xfrm>
        </p:spPr>
        <p:txBody>
          <a:bodyPr>
            <a:normAutofit/>
          </a:bodyPr>
          <a:lstStyle/>
          <a:p>
            <a:r>
              <a:rPr lang="ru-RU" dirty="0"/>
              <a:t>В виртуальном офисе все </a:t>
            </a:r>
            <a:r>
              <a:rPr lang="ru-RU" dirty="0" smtClean="0"/>
              <a:t>необходимые функции </a:t>
            </a:r>
            <a:r>
              <a:rPr lang="ru-RU" dirty="0"/>
              <a:t>информационного </a:t>
            </a:r>
            <a:r>
              <a:rPr lang="ru-RU" dirty="0" smtClean="0"/>
              <a:t>обслуживания управленческой </a:t>
            </a:r>
            <a:r>
              <a:rPr lang="ru-RU" dirty="0"/>
              <a:t>деятельности </a:t>
            </a:r>
            <a:r>
              <a:rPr lang="ru-RU" dirty="0" smtClean="0"/>
              <a:t>и соответствующие ресурсы пространственно </a:t>
            </a:r>
            <a:r>
              <a:rPr lang="ru-RU" dirty="0"/>
              <a:t>распределены </a:t>
            </a:r>
            <a:r>
              <a:rPr lang="ru-RU" dirty="0" smtClean="0"/>
              <a:t>в различных </a:t>
            </a:r>
            <a:r>
              <a:rPr lang="ru-RU" dirty="0"/>
              <a:t>узлах сети, а не </a:t>
            </a:r>
            <a:r>
              <a:rPr lang="ru-RU" dirty="0" smtClean="0"/>
              <a:t>сосредоточены в </a:t>
            </a:r>
            <a:r>
              <a:rPr lang="ru-RU" dirty="0"/>
              <a:t>реальном офисе с </a:t>
            </a:r>
            <a:r>
              <a:rPr lang="ru-RU" dirty="0" smtClean="0"/>
              <a:t>соответствующими атрибутами </a:t>
            </a:r>
            <a:r>
              <a:rPr lang="ru-RU" dirty="0"/>
              <a:t>(помещение, оборудование</a:t>
            </a:r>
            <a:r>
              <a:rPr lang="ru-RU" dirty="0" smtClean="0"/>
              <a:t>, персонал </a:t>
            </a:r>
            <a:r>
              <a:rPr lang="ru-RU" dirty="0"/>
              <a:t>и т. п.).</a:t>
            </a:r>
          </a:p>
        </p:txBody>
      </p:sp>
    </p:spTree>
    <p:extLst>
      <p:ext uri="{BB962C8B-B14F-4D97-AF65-F5344CB8AC3E}">
        <p14:creationId xmlns:p14="http://schemas.microsoft.com/office/powerpoint/2010/main" val="32101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Текстовый </a:t>
            </a:r>
            <a:r>
              <a:rPr lang="ru-RU" dirty="0"/>
              <a:t>процессор, табличный процессор</a:t>
            </a:r>
            <a:r>
              <a:rPr lang="ru-RU" dirty="0" smtClean="0"/>
              <a:t>, электронная </a:t>
            </a:r>
            <a:r>
              <a:rPr lang="ru-RU" dirty="0"/>
              <a:t>почта, электронный календарь</a:t>
            </a:r>
            <a:r>
              <a:rPr lang="ru-RU" dirty="0" smtClean="0"/>
              <a:t>, компьютерные и телеконференции</a:t>
            </a:r>
            <a:r>
              <a:rPr lang="ru-RU" dirty="0"/>
              <a:t>, видеотекст, </a:t>
            </a:r>
            <a:r>
              <a:rPr lang="ru-RU" dirty="0" smtClean="0"/>
              <a:t>хранение изображений, </a:t>
            </a:r>
            <a:r>
              <a:rPr lang="ru-RU" dirty="0"/>
              <a:t>а также специализированные </a:t>
            </a:r>
            <a:r>
              <a:rPr lang="ru-RU" dirty="0" smtClean="0"/>
              <a:t>программы управленческой </a:t>
            </a:r>
            <a:r>
              <a:rPr lang="ru-RU" dirty="0"/>
              <a:t>деятельности: </a:t>
            </a:r>
            <a:r>
              <a:rPr lang="ru-RU" dirty="0" smtClean="0"/>
              <a:t>ведения документов</a:t>
            </a:r>
            <a:r>
              <a:rPr lang="ru-RU" dirty="0"/>
              <a:t>, контроля за исполнением и т.д.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Составляющие части</a:t>
            </a:r>
            <a:br>
              <a:rPr lang="ru-RU" sz="3200" b="1" dirty="0"/>
            </a:br>
            <a:r>
              <a:rPr lang="ru-RU" sz="3200" b="1" dirty="0"/>
              <a:t>электронного офиса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2971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Широко используемые </a:t>
            </a:r>
            <a:r>
              <a:rPr lang="ru-RU" dirty="0" smtClean="0"/>
              <a:t>некомпьютерные средства</a:t>
            </a:r>
            <a:r>
              <a:rPr lang="ru-RU" dirty="0"/>
              <a:t>: аудио – и видеоконференции</a:t>
            </a:r>
            <a:r>
              <a:rPr lang="ru-RU" dirty="0" smtClean="0"/>
              <a:t>, факсимильная </a:t>
            </a:r>
            <a:r>
              <a:rPr lang="ru-RU" dirty="0"/>
              <a:t>связь, ксерокс и </a:t>
            </a:r>
            <a:r>
              <a:rPr lang="ru-RU" dirty="0" smtClean="0"/>
              <a:t>другие средства </a:t>
            </a:r>
            <a:r>
              <a:rPr lang="ru-RU" dirty="0"/>
              <a:t>оргтехники.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3832649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Это почта для передачи сообщений голосом</a:t>
            </a:r>
            <a:r>
              <a:rPr lang="ru-RU" dirty="0" smtClean="0"/>
              <a:t>. Она </a:t>
            </a:r>
            <a:r>
              <a:rPr lang="ru-RU" dirty="0"/>
              <a:t>напоминает электронную почту, </a:t>
            </a:r>
            <a:r>
              <a:rPr lang="ru-RU" dirty="0" smtClean="0"/>
              <a:t>за исключением </a:t>
            </a:r>
            <a:r>
              <a:rPr lang="ru-RU" dirty="0"/>
              <a:t>того, что вместо </a:t>
            </a:r>
            <a:r>
              <a:rPr lang="ru-RU" dirty="0" smtClean="0"/>
              <a:t>набора сообщения </a:t>
            </a:r>
            <a:r>
              <a:rPr lang="ru-RU" dirty="0"/>
              <a:t>на клавиатуре компьютера </a:t>
            </a:r>
            <a:r>
              <a:rPr lang="ru-RU" dirty="0" smtClean="0"/>
              <a:t>вы передаете </a:t>
            </a:r>
            <a:r>
              <a:rPr lang="ru-RU" dirty="0"/>
              <a:t>его через телефон. Также </a:t>
            </a:r>
            <a:r>
              <a:rPr lang="ru-RU" dirty="0" smtClean="0"/>
              <a:t>по телефону </a:t>
            </a:r>
            <a:r>
              <a:rPr lang="ru-RU" dirty="0"/>
              <a:t>вы получаете </a:t>
            </a:r>
            <a:r>
              <a:rPr lang="ru-RU" dirty="0" smtClean="0"/>
              <a:t>присланные сообщения</a:t>
            </a:r>
            <a:r>
              <a:rPr lang="ru-RU" dirty="0"/>
              <a:t>. Система включает в </a:t>
            </a:r>
            <a:r>
              <a:rPr lang="ru-RU" dirty="0" smtClean="0"/>
              <a:t>себя специальное </a:t>
            </a:r>
            <a:r>
              <a:rPr lang="ru-RU" dirty="0"/>
              <a:t>устройство для </a:t>
            </a:r>
            <a:r>
              <a:rPr lang="ru-RU" dirty="0" smtClean="0"/>
              <a:t>преобразования </a:t>
            </a:r>
            <a:r>
              <a:rPr lang="ru-RU" dirty="0" err="1" smtClean="0"/>
              <a:t>аудиосигналов</a:t>
            </a:r>
            <a:r>
              <a:rPr lang="ru-RU" dirty="0" smtClean="0"/>
              <a:t> </a:t>
            </a:r>
            <a:r>
              <a:rPr lang="ru-RU" dirty="0"/>
              <a:t>в цифровой код и обратно, </a:t>
            </a:r>
            <a:r>
              <a:rPr lang="ru-RU" dirty="0" smtClean="0"/>
              <a:t>а также </a:t>
            </a:r>
            <a:r>
              <a:rPr lang="ru-RU" dirty="0"/>
              <a:t>компьютер для </a:t>
            </a:r>
            <a:r>
              <a:rPr lang="ru-RU" dirty="0" smtClean="0"/>
              <a:t>хранения аудиосообщений </a:t>
            </a:r>
            <a:r>
              <a:rPr lang="ru-RU" dirty="0"/>
              <a:t>в цифровой форме</a:t>
            </a:r>
            <a:r>
              <a:rPr lang="ru-RU" dirty="0" smtClean="0"/>
              <a:t>. </a:t>
            </a:r>
            <a:r>
              <a:rPr lang="ru-RU" dirty="0" err="1" smtClean="0"/>
              <a:t>Аудиопочта</a:t>
            </a:r>
            <a:r>
              <a:rPr lang="ru-RU" dirty="0" smtClean="0"/>
              <a:t> </a:t>
            </a:r>
            <a:r>
              <a:rPr lang="ru-RU" dirty="0"/>
              <a:t>также реализуется в сети.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/>
              <a:t>Аудиопочта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3260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16832"/>
            <a:ext cx="8280919" cy="4209331"/>
          </a:xfrm>
        </p:spPr>
        <p:txBody>
          <a:bodyPr>
            <a:normAutofit/>
          </a:bodyPr>
          <a:lstStyle/>
          <a:p>
            <a:r>
              <a:rPr lang="ru-RU" sz="3200" dirty="0"/>
              <a:t>Каждый документ состоит из </a:t>
            </a:r>
            <a:r>
              <a:rPr lang="ru-RU" sz="3200" dirty="0" smtClean="0"/>
              <a:t>отдельных информационных </a:t>
            </a:r>
            <a:r>
              <a:rPr lang="ru-RU" sz="3200" dirty="0"/>
              <a:t>элементов, </a:t>
            </a:r>
            <a:r>
              <a:rPr lang="ru-RU" sz="3200" dirty="0" smtClean="0"/>
              <a:t>которые называются </a:t>
            </a:r>
            <a:r>
              <a:rPr lang="ru-RU" sz="3200" dirty="0"/>
              <a:t>реквизитами (подпись, печать</a:t>
            </a:r>
            <a:r>
              <a:rPr lang="ru-RU" sz="3200" dirty="0" smtClean="0"/>
              <a:t>, название </a:t>
            </a:r>
            <a:r>
              <a:rPr lang="ru-RU" sz="3200" dirty="0"/>
              <a:t>вида документа и т.д</a:t>
            </a:r>
            <a:r>
              <a:rPr lang="ru-RU" sz="3200" dirty="0" smtClean="0"/>
              <a:t>.).</a:t>
            </a:r>
          </a:p>
          <a:p>
            <a:r>
              <a:rPr lang="ru-RU" sz="3200" dirty="0" smtClean="0"/>
              <a:t>Совокупность реквизитов</a:t>
            </a:r>
            <a:r>
              <a:rPr lang="ru-RU" sz="3200" dirty="0"/>
              <a:t>, расположенных </a:t>
            </a:r>
            <a:r>
              <a:rPr lang="ru-RU" sz="3200" dirty="0" smtClean="0"/>
              <a:t>в документе определенным </a:t>
            </a:r>
            <a:r>
              <a:rPr lang="ru-RU" sz="3200" dirty="0"/>
              <a:t>образом, составляет </a:t>
            </a:r>
            <a:r>
              <a:rPr lang="ru-RU" sz="3200" dirty="0" smtClean="0"/>
              <a:t>его формуляр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6990"/>
          </a:xfrm>
        </p:spPr>
        <p:txBody>
          <a:bodyPr>
            <a:normAutofit/>
          </a:bodyPr>
          <a:lstStyle/>
          <a:p>
            <a:r>
              <a:rPr lang="ru-RU" dirty="0" smtClean="0"/>
              <a:t>Документ, Формуляр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3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 основан на </a:t>
            </a:r>
            <a:r>
              <a:rPr lang="ru-RU" dirty="0" smtClean="0"/>
              <a:t>использовании компьютера </a:t>
            </a:r>
            <a:r>
              <a:rPr lang="ru-RU" dirty="0"/>
              <a:t>для </a:t>
            </a:r>
            <a:r>
              <a:rPr lang="ru-RU" dirty="0" smtClean="0"/>
              <a:t>получения отображения </a:t>
            </a:r>
            <a:r>
              <a:rPr lang="ru-RU" dirty="0"/>
              <a:t>текстовых </a:t>
            </a:r>
            <a:r>
              <a:rPr lang="ru-RU" dirty="0" smtClean="0"/>
              <a:t>и графических </a:t>
            </a:r>
            <a:r>
              <a:rPr lang="ru-RU" dirty="0"/>
              <a:t>данных на </a:t>
            </a:r>
            <a:r>
              <a:rPr lang="ru-RU" dirty="0" smtClean="0"/>
              <a:t>экране монитора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Видеотекст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55719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Они используют </a:t>
            </a:r>
            <a:r>
              <a:rPr lang="ru-RU" dirty="0" err="1"/>
              <a:t>аудиосвязь</a:t>
            </a:r>
            <a:r>
              <a:rPr lang="ru-RU" dirty="0"/>
              <a:t> для </a:t>
            </a:r>
            <a:r>
              <a:rPr lang="ru-RU" dirty="0" smtClean="0"/>
              <a:t>поддержания коммуникаций </a:t>
            </a:r>
            <a:r>
              <a:rPr lang="ru-RU" dirty="0"/>
              <a:t>между </a:t>
            </a:r>
            <a:r>
              <a:rPr lang="ru-RU" dirty="0" smtClean="0"/>
              <a:t>территориально удаленными </a:t>
            </a:r>
            <a:r>
              <a:rPr lang="ru-RU" dirty="0"/>
              <a:t>работниками </a:t>
            </a:r>
            <a:r>
              <a:rPr lang="ru-RU" dirty="0" smtClean="0"/>
              <a:t>или подразделениями </a:t>
            </a:r>
            <a:r>
              <a:rPr lang="ru-RU" dirty="0"/>
              <a:t>фирмы. Наиболее </a:t>
            </a:r>
            <a:r>
              <a:rPr lang="ru-RU" dirty="0" smtClean="0"/>
              <a:t>простым техническим </a:t>
            </a:r>
            <a:r>
              <a:rPr lang="ru-RU" dirty="0"/>
              <a:t>средством </a:t>
            </a:r>
            <a:r>
              <a:rPr lang="ru-RU" dirty="0" smtClean="0"/>
              <a:t>реализации </a:t>
            </a:r>
            <a:r>
              <a:rPr lang="ru-RU" dirty="0" err="1" smtClean="0"/>
              <a:t>аудиоконференций</a:t>
            </a:r>
            <a:r>
              <a:rPr lang="ru-RU" dirty="0" smtClean="0"/>
              <a:t> </a:t>
            </a:r>
            <a:r>
              <a:rPr lang="ru-RU" dirty="0"/>
              <a:t>является телефонная связь</a:t>
            </a:r>
            <a:r>
              <a:rPr lang="ru-RU" dirty="0" smtClean="0"/>
              <a:t>, оснащенная </a:t>
            </a:r>
            <a:r>
              <a:rPr lang="ru-RU" dirty="0"/>
              <a:t>дополнительными устройствами</a:t>
            </a:r>
            <a:r>
              <a:rPr lang="ru-RU" dirty="0" smtClean="0"/>
              <a:t>, дающими </a:t>
            </a:r>
            <a:r>
              <a:rPr lang="ru-RU" dirty="0"/>
              <a:t>возможность участия в </a:t>
            </a:r>
            <a:r>
              <a:rPr lang="ru-RU" dirty="0" smtClean="0"/>
              <a:t>разговоре более </a:t>
            </a:r>
            <a:r>
              <a:rPr lang="ru-RU" dirty="0"/>
              <a:t>чем двум участникам. </a:t>
            </a:r>
            <a:r>
              <a:rPr lang="ru-RU" dirty="0" smtClean="0"/>
              <a:t>Создание </a:t>
            </a:r>
            <a:r>
              <a:rPr lang="ru-RU" dirty="0" err="1" smtClean="0"/>
              <a:t>аудиоконференций</a:t>
            </a:r>
            <a:r>
              <a:rPr lang="ru-RU" dirty="0" smtClean="0"/>
              <a:t> </a:t>
            </a:r>
            <a:r>
              <a:rPr lang="ru-RU" dirty="0"/>
              <a:t>не требует </a:t>
            </a:r>
            <a:r>
              <a:rPr lang="ru-RU" dirty="0" smtClean="0"/>
              <a:t>наличия компьютера</a:t>
            </a:r>
            <a:r>
              <a:rPr lang="ru-RU" dirty="0"/>
              <a:t>, а лишь </a:t>
            </a:r>
            <a:r>
              <a:rPr lang="ru-RU" dirty="0" smtClean="0"/>
              <a:t>предполагает двухсторонней </a:t>
            </a:r>
            <a:r>
              <a:rPr lang="ru-RU" dirty="0" err="1"/>
              <a:t>аудиосвязи</a:t>
            </a:r>
            <a:r>
              <a:rPr lang="ru-RU" dirty="0"/>
              <a:t> между </a:t>
            </a:r>
            <a:r>
              <a:rPr lang="ru-RU" dirty="0" smtClean="0"/>
              <a:t>ее участниками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/>
              <a:t>Аудиоконференции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69826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Они предназначены для тех же целей</a:t>
            </a:r>
            <a:r>
              <a:rPr lang="ru-RU" dirty="0" smtClean="0"/>
              <a:t>, что </a:t>
            </a:r>
            <a:r>
              <a:rPr lang="ru-RU" dirty="0"/>
              <a:t>и </a:t>
            </a:r>
            <a:r>
              <a:rPr lang="ru-RU" dirty="0" err="1"/>
              <a:t>аудиоконференции</a:t>
            </a:r>
            <a:r>
              <a:rPr lang="ru-RU" dirty="0"/>
              <a:t>, но </a:t>
            </a:r>
            <a:r>
              <a:rPr lang="ru-RU" dirty="0" smtClean="0"/>
              <a:t>с применением видеоаппаратуры</a:t>
            </a:r>
            <a:r>
              <a:rPr lang="ru-RU" dirty="0"/>
              <a:t>. </a:t>
            </a:r>
            <a:r>
              <a:rPr lang="ru-RU" dirty="0" smtClean="0"/>
              <a:t>Их проведение </a:t>
            </a:r>
            <a:r>
              <a:rPr lang="ru-RU" dirty="0"/>
              <a:t>также не </a:t>
            </a:r>
            <a:r>
              <a:rPr lang="ru-RU" dirty="0" smtClean="0"/>
              <a:t>требует компьютера</a:t>
            </a:r>
            <a:r>
              <a:rPr lang="ru-RU" dirty="0"/>
              <a:t>. В </a:t>
            </a:r>
            <a:r>
              <a:rPr lang="ru-RU" dirty="0" smtClean="0"/>
              <a:t>процессе видеоконференции </a:t>
            </a:r>
            <a:r>
              <a:rPr lang="ru-RU" dirty="0"/>
              <a:t>ее участники</a:t>
            </a:r>
            <a:r>
              <a:rPr lang="ru-RU" dirty="0" smtClean="0"/>
              <a:t>, удаленные </a:t>
            </a:r>
            <a:r>
              <a:rPr lang="ru-RU" dirty="0"/>
              <a:t>друг от друга </a:t>
            </a:r>
            <a:r>
              <a:rPr lang="ru-RU" dirty="0" smtClean="0"/>
              <a:t>на значительное </a:t>
            </a:r>
            <a:r>
              <a:rPr lang="ru-RU" dirty="0"/>
              <a:t>расстояние, могут </a:t>
            </a:r>
            <a:r>
              <a:rPr lang="ru-RU" dirty="0" smtClean="0"/>
              <a:t>видеть на </a:t>
            </a:r>
            <a:r>
              <a:rPr lang="ru-RU" dirty="0"/>
              <a:t>телевизионном экране себя и </a:t>
            </a:r>
            <a:r>
              <a:rPr lang="ru-RU" dirty="0" smtClean="0"/>
              <a:t>других участников</a:t>
            </a:r>
            <a:r>
              <a:rPr lang="ru-RU" dirty="0"/>
              <a:t>. Одновременно </a:t>
            </a:r>
            <a:r>
              <a:rPr lang="ru-RU" dirty="0" smtClean="0"/>
              <a:t>с телевизионным изображением передается </a:t>
            </a:r>
            <a:r>
              <a:rPr lang="ru-RU" dirty="0"/>
              <a:t>звуковое сопровождение.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Видеоконференции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16750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Эта связь основана на </a:t>
            </a:r>
            <a:r>
              <a:rPr lang="ru-RU" dirty="0" smtClean="0"/>
              <a:t>использовании факс-аппарата</a:t>
            </a:r>
            <a:r>
              <a:rPr lang="ru-RU" dirty="0"/>
              <a:t>, способного </a:t>
            </a:r>
            <a:r>
              <a:rPr lang="ru-RU" dirty="0" smtClean="0"/>
              <a:t>читать документ </a:t>
            </a:r>
            <a:r>
              <a:rPr lang="ru-RU" dirty="0"/>
              <a:t>на одном </a:t>
            </a:r>
            <a:r>
              <a:rPr lang="ru-RU" dirty="0" smtClean="0"/>
              <a:t>конце коммуникационного </a:t>
            </a:r>
            <a:r>
              <a:rPr lang="ru-RU" dirty="0"/>
              <a:t>канала </a:t>
            </a:r>
            <a:r>
              <a:rPr lang="ru-RU" dirty="0" smtClean="0"/>
              <a:t>и воспроизводить </a:t>
            </a:r>
            <a:r>
              <a:rPr lang="ru-RU" dirty="0"/>
              <a:t>его изображение </a:t>
            </a:r>
            <a:r>
              <a:rPr lang="ru-RU" dirty="0" smtClean="0"/>
              <a:t>на другом</a:t>
            </a:r>
            <a:r>
              <a:rPr lang="ru-RU" dirty="0"/>
              <a:t>.</a:t>
            </a:r>
          </a:p>
          <a:p>
            <a:r>
              <a:rPr lang="ru-RU" dirty="0" smtClean="0"/>
              <a:t>Факсимильная </a:t>
            </a:r>
            <a:r>
              <a:rPr lang="ru-RU" dirty="0"/>
              <a:t>связь вносит свой вклад </a:t>
            </a:r>
            <a:r>
              <a:rPr lang="ru-RU" dirty="0" smtClean="0"/>
              <a:t>в принятие </a:t>
            </a:r>
            <a:r>
              <a:rPr lang="ru-RU" dirty="0"/>
              <a:t>решений за счет быстрой </a:t>
            </a:r>
            <a:r>
              <a:rPr lang="ru-RU" dirty="0" smtClean="0"/>
              <a:t>и легкой </a:t>
            </a:r>
            <a:r>
              <a:rPr lang="ru-RU" dirty="0"/>
              <a:t>рассылки документов </a:t>
            </a:r>
            <a:r>
              <a:rPr lang="ru-RU" dirty="0" smtClean="0"/>
              <a:t>участникам группы</a:t>
            </a:r>
            <a:r>
              <a:rPr lang="ru-RU" dirty="0"/>
              <a:t>, решающей </a:t>
            </a:r>
            <a:r>
              <a:rPr lang="ru-RU" dirty="0" smtClean="0"/>
              <a:t>определенную проблему</a:t>
            </a:r>
            <a:r>
              <a:rPr lang="ru-RU" dirty="0"/>
              <a:t>, независимо от </a:t>
            </a:r>
            <a:r>
              <a:rPr lang="ru-RU" dirty="0" smtClean="0"/>
              <a:t>их географического </a:t>
            </a:r>
            <a:r>
              <a:rPr lang="ru-RU" dirty="0"/>
              <a:t>положения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Факсимильная связь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1734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Электронный офис </a:t>
            </a:r>
            <a:r>
              <a:rPr lang="ru-RU" dirty="0" smtClean="0"/>
              <a:t>предусматривает наличие </a:t>
            </a:r>
            <a:r>
              <a:rPr lang="ru-RU" dirty="0"/>
              <a:t>интегрированных </a:t>
            </a:r>
            <a:r>
              <a:rPr lang="ru-RU" dirty="0" smtClean="0"/>
              <a:t>пакетов прикладных </a:t>
            </a:r>
            <a:r>
              <a:rPr lang="ru-RU" dirty="0"/>
              <a:t>программ, </a:t>
            </a:r>
            <a:r>
              <a:rPr lang="ru-RU" dirty="0" smtClean="0"/>
              <a:t>включающих специализированные </a:t>
            </a:r>
            <a:r>
              <a:rPr lang="ru-RU" dirty="0"/>
              <a:t>программы </a:t>
            </a:r>
            <a:r>
              <a:rPr lang="ru-RU" dirty="0" smtClean="0"/>
              <a:t>и информационные </a:t>
            </a:r>
            <a:r>
              <a:rPr lang="ru-RU" dirty="0"/>
              <a:t>технологии, </a:t>
            </a:r>
            <a:r>
              <a:rPr lang="ru-RU" dirty="0" smtClean="0"/>
              <a:t>которые обеспечивают </a:t>
            </a:r>
            <a:r>
              <a:rPr lang="ru-RU" dirty="0"/>
              <a:t>комплексную </a:t>
            </a:r>
            <a:r>
              <a:rPr lang="ru-RU" dirty="0" smtClean="0"/>
              <a:t>реализацию задач </a:t>
            </a:r>
            <a:r>
              <a:rPr lang="ru-RU" dirty="0"/>
              <a:t>любой предметной области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В состав </a:t>
            </a:r>
            <a:r>
              <a:rPr lang="ru-RU" i="1" dirty="0"/>
              <a:t>программного обеспечения </a:t>
            </a:r>
            <a:r>
              <a:rPr lang="ru-RU" i="1" dirty="0" smtClean="0"/>
              <a:t>офиса </a:t>
            </a:r>
            <a:r>
              <a:rPr lang="ru-RU" dirty="0" smtClean="0"/>
              <a:t>могут </a:t>
            </a:r>
            <a:r>
              <a:rPr lang="ru-RU" dirty="0"/>
              <a:t>также входить:</a:t>
            </a:r>
          </a:p>
          <a:p>
            <a:r>
              <a:rPr lang="ru-RU" dirty="0" smtClean="0"/>
              <a:t>программа </a:t>
            </a:r>
            <a:r>
              <a:rPr lang="ru-RU" dirty="0"/>
              <a:t>анализа и составления расписаний;</a:t>
            </a:r>
          </a:p>
          <a:p>
            <a:r>
              <a:rPr lang="ru-RU" dirty="0" smtClean="0"/>
              <a:t>программа </a:t>
            </a:r>
            <a:r>
              <a:rPr lang="ru-RU" dirty="0"/>
              <a:t>презентаций;</a:t>
            </a:r>
          </a:p>
          <a:p>
            <a:r>
              <a:rPr lang="ru-RU" dirty="0" smtClean="0"/>
              <a:t>графический </a:t>
            </a:r>
            <a:r>
              <a:rPr lang="ru-RU" dirty="0"/>
              <a:t>редактор;</a:t>
            </a:r>
          </a:p>
          <a:p>
            <a:r>
              <a:rPr lang="ru-RU" dirty="0" smtClean="0"/>
              <a:t>программа </a:t>
            </a:r>
            <a:r>
              <a:rPr lang="ru-RU" dirty="0"/>
              <a:t>обслуживания факс-модема;</a:t>
            </a:r>
          </a:p>
          <a:p>
            <a:r>
              <a:rPr lang="ru-RU" dirty="0" smtClean="0"/>
              <a:t>сетевое </a:t>
            </a:r>
            <a:r>
              <a:rPr lang="ru-RU" dirty="0"/>
              <a:t>программное обеспечение;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перевода.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/>
              <a:t>Информационные технологии</a:t>
            </a:r>
            <a:br>
              <a:rPr lang="ru-RU" sz="3200" b="1" dirty="0"/>
            </a:br>
            <a:r>
              <a:rPr lang="ru-RU" sz="3200" b="1" dirty="0"/>
              <a:t>«безбумажного офиса»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6448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Офисные программные продукты </a:t>
            </a:r>
            <a:r>
              <a:rPr lang="ru-RU" dirty="0" smtClean="0"/>
              <a:t>используются как </a:t>
            </a:r>
            <a:r>
              <a:rPr lang="ru-RU" dirty="0"/>
              <a:t>самостоятельно, так и в </a:t>
            </a:r>
            <a:r>
              <a:rPr lang="ru-RU" dirty="0" smtClean="0"/>
              <a:t>составе </a:t>
            </a:r>
            <a:r>
              <a:rPr lang="ru-RU" i="1" dirty="0" smtClean="0"/>
              <a:t>интегрированных </a:t>
            </a:r>
            <a:r>
              <a:rPr lang="ru-RU" i="1" dirty="0"/>
              <a:t>пакетов (ИП). </a:t>
            </a:r>
            <a:r>
              <a:rPr lang="ru-RU" dirty="0" smtClean="0"/>
              <a:t>В интегрированный </a:t>
            </a:r>
            <a:r>
              <a:rPr lang="ru-RU" dirty="0"/>
              <a:t>пакет для </a:t>
            </a:r>
            <a:r>
              <a:rPr lang="ru-RU" dirty="0" smtClean="0"/>
              <a:t>электронного офиса </a:t>
            </a:r>
            <a:r>
              <a:rPr lang="ru-RU" dirty="0"/>
              <a:t>входят программные продукты</a:t>
            </a:r>
            <a:r>
              <a:rPr lang="ru-RU" dirty="0" smtClean="0"/>
              <a:t>, взаимодействующие </a:t>
            </a:r>
            <a:r>
              <a:rPr lang="ru-RU" dirty="0"/>
              <a:t>между собой. </a:t>
            </a:r>
            <a:r>
              <a:rPr lang="ru-RU" dirty="0" smtClean="0"/>
              <a:t>Основу пакета </a:t>
            </a:r>
            <a:r>
              <a:rPr lang="ru-RU" dirty="0"/>
              <a:t>составляют: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Интегрированные пакеты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751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текстовый редактор;</a:t>
            </a:r>
          </a:p>
          <a:p>
            <a:r>
              <a:rPr lang="ru-RU" dirty="0" smtClean="0"/>
              <a:t>электронная </a:t>
            </a:r>
            <a:r>
              <a:rPr lang="ru-RU" dirty="0"/>
              <a:t>таблица;</a:t>
            </a:r>
          </a:p>
          <a:p>
            <a:r>
              <a:rPr lang="ru-RU" dirty="0" smtClean="0"/>
              <a:t>система </a:t>
            </a:r>
            <a:r>
              <a:rPr lang="ru-RU" dirty="0"/>
              <a:t>управления базой данных;</a:t>
            </a:r>
          </a:p>
          <a:p>
            <a:r>
              <a:rPr lang="ru-RU" dirty="0" smtClean="0"/>
              <a:t>средства </a:t>
            </a:r>
            <a:r>
              <a:rPr lang="ru-RU" dirty="0"/>
              <a:t>телекоммуникаций;</a:t>
            </a:r>
          </a:p>
          <a:p>
            <a:r>
              <a:rPr lang="ru-RU" dirty="0" smtClean="0"/>
              <a:t>графические </a:t>
            </a:r>
            <a:r>
              <a:rPr lang="ru-RU" dirty="0"/>
              <a:t>возможности, т. е. все то, </a:t>
            </a:r>
            <a:r>
              <a:rPr lang="ru-RU" dirty="0" smtClean="0"/>
              <a:t>что необходимо </a:t>
            </a:r>
            <a:r>
              <a:rPr lang="ru-RU" dirty="0"/>
              <a:t>для самых распространенных </a:t>
            </a:r>
            <a:r>
              <a:rPr lang="ru-RU" dirty="0" smtClean="0"/>
              <a:t>видов работ </a:t>
            </a:r>
            <a:r>
              <a:rPr lang="ru-RU" dirty="0"/>
              <a:t>в любом из офисов.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Основу пакета составляют:</a:t>
            </a:r>
          </a:p>
        </p:txBody>
      </p:sp>
    </p:spTree>
    <p:extLst>
      <p:ext uri="{BB962C8B-B14F-4D97-AF65-F5344CB8AC3E}">
        <p14:creationId xmlns:p14="http://schemas.microsoft.com/office/powerpoint/2010/main" val="4091434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Система обязана обеспечивать сетевой режим </a:t>
            </a:r>
            <a:r>
              <a:rPr lang="ru-RU" dirty="0" smtClean="0"/>
              <a:t>поддержки документооборота</a:t>
            </a:r>
            <a:r>
              <a:rPr lang="ru-RU" dirty="0"/>
              <a:t>. То есть компьютеры, установленные </a:t>
            </a:r>
            <a:r>
              <a:rPr lang="ru-RU" dirty="0" smtClean="0"/>
              <a:t>на рабочих </a:t>
            </a:r>
            <a:r>
              <a:rPr lang="ru-RU" dirty="0"/>
              <a:t>местах работников подразделений, участвующих </a:t>
            </a:r>
            <a:r>
              <a:rPr lang="ru-RU" dirty="0" smtClean="0"/>
              <a:t>в операциях </a:t>
            </a:r>
            <a:r>
              <a:rPr lang="ru-RU" dirty="0"/>
              <a:t>делопроизводства, должны иметь </a:t>
            </a:r>
            <a:r>
              <a:rPr lang="ru-RU" dirty="0" smtClean="0"/>
              <a:t>возможность объединяться </a:t>
            </a:r>
            <a:r>
              <a:rPr lang="ru-RU" dirty="0"/>
              <a:t>в локальную сеть. </a:t>
            </a:r>
            <a:endParaRPr lang="ru-RU" dirty="0" smtClean="0"/>
          </a:p>
          <a:p>
            <a:r>
              <a:rPr lang="ru-RU" dirty="0" smtClean="0"/>
              <a:t>Это – наиболее эффективный </a:t>
            </a:r>
            <a:r>
              <a:rPr lang="ru-RU" dirty="0"/>
              <a:t>вариант функционирования системы. </a:t>
            </a:r>
            <a:r>
              <a:rPr lang="ru-RU" dirty="0" smtClean="0"/>
              <a:t>Именно в </a:t>
            </a:r>
            <a:r>
              <a:rPr lang="ru-RU" dirty="0"/>
              <a:t>сети вся информация о продвижении </a:t>
            </a:r>
            <a:r>
              <a:rPr lang="ru-RU" dirty="0" smtClean="0"/>
              <a:t>регистрационных карточек </a:t>
            </a:r>
            <a:r>
              <a:rPr lang="ru-RU" dirty="0"/>
              <a:t>документов, электронные копии самих </a:t>
            </a:r>
            <a:r>
              <a:rPr lang="ru-RU" dirty="0" smtClean="0"/>
              <a:t>документов стекаются </a:t>
            </a:r>
            <a:r>
              <a:rPr lang="ru-RU" dirty="0"/>
              <a:t>на один специальный компьютер - сервер, </a:t>
            </a:r>
            <a:r>
              <a:rPr lang="ru-RU" dirty="0" smtClean="0"/>
              <a:t>что позволяет </a:t>
            </a:r>
            <a:r>
              <a:rPr lang="ru-RU" dirty="0"/>
              <a:t>достичь централизованного контроля, о </a:t>
            </a:r>
            <a:r>
              <a:rPr lang="ru-RU" dirty="0" smtClean="0"/>
              <a:t>котором уже </a:t>
            </a:r>
            <a:r>
              <a:rPr lang="ru-RU" dirty="0"/>
              <a:t>говорилось.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Что должна уметь делать система</a:t>
            </a:r>
            <a:br>
              <a:rPr lang="ru-RU" sz="3200" b="1" dirty="0"/>
            </a:br>
            <a:r>
              <a:rPr lang="ru-RU" sz="3200" b="1" dirty="0" smtClean="0"/>
              <a:t>автоматизации делопроизводства</a:t>
            </a:r>
            <a:r>
              <a:rPr lang="ru-RU" sz="3200" b="1" dirty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94678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73427"/>
          </a:xfrm>
        </p:spPr>
        <p:txBody>
          <a:bodyPr>
            <a:normAutofit/>
          </a:bodyPr>
          <a:lstStyle/>
          <a:p>
            <a:r>
              <a:rPr lang="ru-RU" dirty="0"/>
              <a:t>Система должна быть </a:t>
            </a:r>
            <a:r>
              <a:rPr lang="ru-RU" dirty="0" err="1" smtClean="0"/>
              <a:t>многоплатформенной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должна работать </a:t>
            </a:r>
            <a:r>
              <a:rPr lang="ru-RU" dirty="0"/>
              <a:t>под управлением практически </a:t>
            </a:r>
            <a:r>
              <a:rPr lang="ru-RU" dirty="0" smtClean="0"/>
              <a:t>любой операционной </a:t>
            </a:r>
            <a:r>
              <a:rPr lang="ru-RU" dirty="0"/>
              <a:t>системы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Macintosh</a:t>
            </a:r>
            <a:r>
              <a:rPr lang="ru-RU" dirty="0"/>
              <a:t>, </a:t>
            </a:r>
            <a:r>
              <a:rPr lang="ru-RU" dirty="0" err="1"/>
              <a:t>Unix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/>
              <a:t>Что касается функциональных возможностей системы, то </a:t>
            </a:r>
            <a:r>
              <a:rPr lang="ru-RU" dirty="0" smtClean="0"/>
              <a:t>они должны </a:t>
            </a:r>
            <a:r>
              <a:rPr lang="ru-RU" dirty="0"/>
              <a:t>поддерживать полный жизненный цикл документа в </a:t>
            </a:r>
            <a:r>
              <a:rPr lang="ru-RU" dirty="0" smtClean="0"/>
              <a:t>организации - </a:t>
            </a:r>
            <a:r>
              <a:rPr lang="ru-RU" dirty="0"/>
              <a:t>от его первичной регистрации до списания в дело.</a:t>
            </a:r>
          </a:p>
        </p:txBody>
      </p:sp>
    </p:spTree>
    <p:extLst>
      <p:ext uri="{BB962C8B-B14F-4D97-AF65-F5344CB8AC3E}">
        <p14:creationId xmlns:p14="http://schemas.microsoft.com/office/powerpoint/2010/main" val="90990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В российских </a:t>
            </a:r>
            <a:r>
              <a:rPr lang="ru-RU" dirty="0" smtClean="0"/>
              <a:t>учреждениях делопроизводство традиционно придерживается </a:t>
            </a:r>
            <a:r>
              <a:rPr lang="ru-RU" dirty="0"/>
              <a:t>правилами</a:t>
            </a:r>
            <a:r>
              <a:rPr lang="ru-RU" dirty="0" smtClean="0"/>
              <a:t>, изображенными </a:t>
            </a:r>
            <a:r>
              <a:rPr lang="ru-RU" dirty="0"/>
              <a:t>на схеме</a:t>
            </a:r>
          </a:p>
        </p:txBody>
      </p:sp>
    </p:spTree>
    <p:extLst>
      <p:ext uri="{BB962C8B-B14F-4D97-AF65-F5344CB8AC3E}">
        <p14:creationId xmlns:p14="http://schemas.microsoft.com/office/powerpoint/2010/main" val="5009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Наиболее полно требования к составу и</a:t>
            </a:r>
          </a:p>
          <a:p>
            <a:pPr marL="0" indent="0">
              <a:buNone/>
            </a:pPr>
            <a:r>
              <a:rPr lang="ru-RU" dirty="0"/>
              <a:t>оформлению реквизитов изложены в двух</a:t>
            </a:r>
          </a:p>
          <a:p>
            <a:pPr marL="0" indent="0">
              <a:buNone/>
            </a:pPr>
            <a:r>
              <a:rPr lang="ru-RU" dirty="0"/>
              <a:t>нормативных актах – Государственной системе</a:t>
            </a:r>
          </a:p>
          <a:p>
            <a:pPr marL="0" indent="0">
              <a:buNone/>
            </a:pPr>
            <a:r>
              <a:rPr lang="ru-RU" dirty="0"/>
              <a:t>документационного обеспечения управления и</a:t>
            </a:r>
          </a:p>
          <a:p>
            <a:pPr marL="0" indent="0">
              <a:buNone/>
            </a:pPr>
            <a:r>
              <a:rPr lang="ru-RU" dirty="0"/>
              <a:t>ГОСТе РФ 6.30 «УСД. Система ОРД. Требования</a:t>
            </a:r>
          </a:p>
          <a:p>
            <a:pPr marL="0" indent="0">
              <a:buNone/>
            </a:pPr>
            <a:r>
              <a:rPr lang="ru-RU" dirty="0"/>
              <a:t>к оформлению документов».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</a:t>
            </a:r>
            <a:r>
              <a:rPr lang="ru-RU" dirty="0"/>
              <a:t>составу и</a:t>
            </a:r>
            <a:br>
              <a:rPr lang="ru-RU" dirty="0"/>
            </a:br>
            <a:r>
              <a:rPr lang="ru-RU" dirty="0"/>
              <a:t>оформлению реквизитов</a:t>
            </a:r>
          </a:p>
        </p:txBody>
      </p:sp>
    </p:spTree>
    <p:extLst>
      <p:ext uri="{BB962C8B-B14F-4D97-AF65-F5344CB8AC3E}">
        <p14:creationId xmlns:p14="http://schemas.microsoft.com/office/powerpoint/2010/main" val="160164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8424936" cy="65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544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Главная особенность </a:t>
            </a:r>
            <a:r>
              <a:rPr lang="ru-RU" dirty="0" smtClean="0"/>
              <a:t>российского делопроизводства </a:t>
            </a:r>
            <a:r>
              <a:rPr lang="ru-RU" dirty="0"/>
              <a:t>заключается в </a:t>
            </a:r>
            <a:r>
              <a:rPr lang="ru-RU" dirty="0" smtClean="0"/>
              <a:t>стремлении любого </a:t>
            </a:r>
            <a:r>
              <a:rPr lang="ru-RU" dirty="0"/>
              <a:t>документа сначала лечь на </a:t>
            </a:r>
            <a:r>
              <a:rPr lang="ru-RU" dirty="0" smtClean="0"/>
              <a:t>стол руководителя </a:t>
            </a:r>
            <a:r>
              <a:rPr lang="ru-RU" dirty="0"/>
              <a:t>самого высокого ранга, а потом</a:t>
            </a:r>
            <a:r>
              <a:rPr lang="ru-RU" dirty="0" smtClean="0"/>
              <a:t>, обрастая </a:t>
            </a:r>
            <a:r>
              <a:rPr lang="ru-RU" dirty="0"/>
              <a:t>резолюциями, спускаться вниз </a:t>
            </a:r>
            <a:r>
              <a:rPr lang="ru-RU" dirty="0" smtClean="0"/>
              <a:t>– к непосредственному </a:t>
            </a:r>
            <a:r>
              <a:rPr lang="ru-RU" dirty="0"/>
              <a:t>исполнителю</a:t>
            </a:r>
            <a:r>
              <a:rPr lang="ru-RU" dirty="0" smtClean="0"/>
              <a:t>. </a:t>
            </a:r>
            <a:r>
              <a:rPr lang="ru-RU" dirty="0"/>
              <a:t>Чтобы потом</a:t>
            </a:r>
            <a:r>
              <a:rPr lang="ru-RU" dirty="0" smtClean="0"/>
              <a:t>, после </a:t>
            </a:r>
            <a:r>
              <a:rPr lang="ru-RU" dirty="0"/>
              <a:t>того, как приказ исполнен проделать тот </a:t>
            </a:r>
            <a:r>
              <a:rPr lang="ru-RU" dirty="0" smtClean="0"/>
              <a:t>же путь </a:t>
            </a:r>
            <a:r>
              <a:rPr lang="ru-RU" dirty="0"/>
              <a:t>в обратном направлении. </a:t>
            </a:r>
            <a:r>
              <a:rPr lang="ru-RU" dirty="0" smtClean="0"/>
              <a:t>Делопроизводство в </a:t>
            </a:r>
            <a:r>
              <a:rPr lang="ru-RU" dirty="0"/>
              <a:t>России имеет строго вертикальное направление</a:t>
            </a:r>
            <a:r>
              <a:rPr lang="ru-RU" dirty="0" smtClean="0"/>
              <a:t>. На </a:t>
            </a:r>
            <a:r>
              <a:rPr lang="ru-RU" dirty="0"/>
              <a:t>Западе он стремится к горизонтальному </a:t>
            </a:r>
            <a:r>
              <a:rPr lang="ru-RU" dirty="0" smtClean="0"/>
              <a:t>- документ </a:t>
            </a:r>
            <a:r>
              <a:rPr lang="ru-RU" dirty="0"/>
              <a:t>должен сразу попадать к исполнителю</a:t>
            </a:r>
            <a:r>
              <a:rPr lang="ru-RU" dirty="0" smtClean="0"/>
              <a:t>, минуя </a:t>
            </a:r>
            <a:r>
              <a:rPr lang="ru-RU" dirty="0"/>
              <a:t>руководство.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 схемы:</a:t>
            </a:r>
          </a:p>
        </p:txBody>
      </p:sp>
    </p:spTree>
    <p:extLst>
      <p:ext uri="{BB962C8B-B14F-4D97-AF65-F5344CB8AC3E}">
        <p14:creationId xmlns:p14="http://schemas.microsoft.com/office/powerpoint/2010/main" val="834205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документ не покидает </a:t>
            </a:r>
            <a:r>
              <a:rPr lang="ru-RU" dirty="0" smtClean="0"/>
              <a:t>стен предприятия</a:t>
            </a:r>
            <a:r>
              <a:rPr lang="ru-RU" dirty="0"/>
              <a:t>, он регистрируется </a:t>
            </a:r>
            <a:r>
              <a:rPr lang="ru-RU" dirty="0" smtClean="0"/>
              <a:t>как внутренний</a:t>
            </a:r>
            <a:r>
              <a:rPr lang="ru-RU" dirty="0"/>
              <a:t>, если же его следует </a:t>
            </a:r>
            <a:r>
              <a:rPr lang="ru-RU" dirty="0" smtClean="0"/>
              <a:t>отправить внешнему </a:t>
            </a:r>
            <a:r>
              <a:rPr lang="ru-RU" dirty="0"/>
              <a:t>адресату, - то, как исходящий. </a:t>
            </a:r>
            <a:r>
              <a:rPr lang="ru-RU" dirty="0" smtClean="0"/>
              <a:t>Во втором </a:t>
            </a:r>
            <a:r>
              <a:rPr lang="ru-RU" dirty="0"/>
              <a:t>случае, как правило, остается </a:t>
            </a:r>
            <a:r>
              <a:rPr lang="ru-RU" dirty="0" smtClean="0"/>
              <a:t>копия отправленного </a:t>
            </a:r>
            <a:r>
              <a:rPr lang="ru-RU" dirty="0"/>
              <a:t>документа, которая </a:t>
            </a:r>
            <a:r>
              <a:rPr lang="ru-RU" dirty="0" smtClean="0"/>
              <a:t>также списывается </a:t>
            </a:r>
            <a:r>
              <a:rPr lang="ru-RU" dirty="0"/>
              <a:t>в дело.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документы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394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единую регистрацию всей поступающей корреспонденции</a:t>
            </a:r>
            <a:r>
              <a:rPr lang="ru-RU" dirty="0" smtClean="0"/>
              <a:t>, включая </a:t>
            </a:r>
            <a:r>
              <a:rPr lang="ru-RU" dirty="0"/>
              <a:t>письма и обращения граждан, с </a:t>
            </a:r>
            <a:r>
              <a:rPr lang="ru-RU" dirty="0" smtClean="0"/>
              <a:t>последующим направлением </a:t>
            </a:r>
            <a:r>
              <a:rPr lang="ru-RU" dirty="0"/>
              <a:t>документов на рассмотрение </a:t>
            </a:r>
            <a:r>
              <a:rPr lang="ru-RU" dirty="0" smtClean="0"/>
              <a:t>руководству организации </a:t>
            </a:r>
            <a:r>
              <a:rPr lang="ru-RU" dirty="0"/>
              <a:t>или в ее структурные подразделения;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Система должна обеспечивать:</a:t>
            </a:r>
          </a:p>
        </p:txBody>
      </p:sp>
    </p:spTree>
    <p:extLst>
      <p:ext uri="{BB962C8B-B14F-4D97-AF65-F5344CB8AC3E}">
        <p14:creationId xmlns:p14="http://schemas.microsoft.com/office/powerpoint/2010/main" val="3788953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единую регистрацию всей исходящей корреспонденции </a:t>
            </a:r>
            <a:r>
              <a:rPr lang="ru-RU" dirty="0" smtClean="0"/>
              <a:t>и внутренних </a:t>
            </a:r>
            <a:r>
              <a:rPr lang="ru-RU" dirty="0"/>
              <a:t>документов организации</a:t>
            </a:r>
            <a:r>
              <a:rPr lang="ru-RU" dirty="0" smtClean="0"/>
              <a:t>; </a:t>
            </a:r>
          </a:p>
          <a:p>
            <a:r>
              <a:rPr lang="ru-RU" dirty="0"/>
              <a:t>регистрацию движения документов (документооборота</a:t>
            </a:r>
            <a:r>
              <a:rPr lang="ru-RU" dirty="0" smtClean="0"/>
              <a:t>) внутри </a:t>
            </a:r>
            <a:r>
              <a:rPr lang="ru-RU" dirty="0"/>
              <a:t>организации, включая резолюции, отчеты </a:t>
            </a:r>
            <a:r>
              <a:rPr lang="ru-RU" dirty="0" smtClean="0"/>
              <a:t>об исполнении</a:t>
            </a:r>
            <a:r>
              <a:rPr lang="ru-RU" dirty="0"/>
              <a:t>, согласование (визирование) документов;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Система должна обеспечивать</a:t>
            </a:r>
          </a:p>
        </p:txBody>
      </p:sp>
    </p:spTree>
    <p:extLst>
      <p:ext uri="{BB962C8B-B14F-4D97-AF65-F5344CB8AC3E}">
        <p14:creationId xmlns:p14="http://schemas.microsoft.com/office/powerpoint/2010/main" val="1342241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списание документов в дело в соответствии с принятой </a:t>
            </a:r>
            <a:r>
              <a:rPr lang="ru-RU" dirty="0" smtClean="0"/>
              <a:t>в организации </a:t>
            </a:r>
            <a:r>
              <a:rPr lang="ru-RU" dirty="0"/>
              <a:t>номенклатурой дел</a:t>
            </a:r>
            <a:r>
              <a:rPr lang="ru-RU" dirty="0" smtClean="0"/>
              <a:t>;</a:t>
            </a:r>
          </a:p>
          <a:p>
            <a:r>
              <a:rPr lang="ru-RU" dirty="0"/>
              <a:t>контроль своевременного исполнения поручений</a:t>
            </a:r>
            <a:r>
              <a:rPr lang="ru-RU" dirty="0" smtClean="0"/>
              <a:t>, обращений </a:t>
            </a:r>
            <a:r>
              <a:rPr lang="ru-RU" dirty="0"/>
              <a:t>граждан, организаций, резолюций и </a:t>
            </a:r>
            <a:r>
              <a:rPr lang="ru-RU" dirty="0" smtClean="0"/>
              <a:t>указаний руководства;</a:t>
            </a:r>
          </a:p>
          <a:p>
            <a:r>
              <a:rPr lang="ru-RU" dirty="0" smtClean="0"/>
              <a:t> </a:t>
            </a:r>
            <a:r>
              <a:rPr lang="ru-RU" dirty="0"/>
              <a:t>проверку правильности и </a:t>
            </a:r>
            <a:r>
              <a:rPr lang="ru-RU" dirty="0" smtClean="0"/>
              <a:t>своевременности исполнения </a:t>
            </a:r>
            <a:r>
              <a:rPr lang="ru-RU" dirty="0"/>
              <a:t>документов;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solidFill>
                  <a:prstClr val="black"/>
                </a:solidFill>
              </a:rPr>
              <a:t>Система должна обеспечивать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86605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документов и получение статистических отчетов </a:t>
            </a:r>
            <a:r>
              <a:rPr lang="ru-RU" dirty="0" smtClean="0"/>
              <a:t>по документообороту </a:t>
            </a:r>
            <a:r>
              <a:rPr lang="ru-RU" dirty="0"/>
              <a:t>организации</a:t>
            </a:r>
            <a:r>
              <a:rPr lang="ru-RU" dirty="0" smtClean="0"/>
              <a:t>;</a:t>
            </a:r>
          </a:p>
          <a:p>
            <a:r>
              <a:rPr lang="ru-RU" dirty="0"/>
              <a:t>формирование реестров отправки для </a:t>
            </a:r>
            <a:r>
              <a:rPr lang="ru-RU" dirty="0" smtClean="0"/>
              <a:t>экспедиции учреждения </a:t>
            </a:r>
            <a:r>
              <a:rPr lang="ru-RU" dirty="0"/>
              <a:t>или отправку документов с помощью </a:t>
            </a:r>
            <a:r>
              <a:rPr lang="ru-RU" dirty="0" smtClean="0"/>
              <a:t>систем электронной </a:t>
            </a:r>
            <a:r>
              <a:rPr lang="ru-RU" dirty="0"/>
              <a:t>почты.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solidFill>
                  <a:prstClr val="black"/>
                </a:solidFill>
              </a:rPr>
              <a:t>Система должна обеспечивать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12372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хотя бы одно из этих </a:t>
            </a:r>
            <a:r>
              <a:rPr lang="ru-RU" dirty="0" smtClean="0"/>
              <a:t>требований системой </a:t>
            </a:r>
            <a:r>
              <a:rPr lang="ru-RU" dirty="0"/>
              <a:t>автоматизации </a:t>
            </a:r>
            <a:r>
              <a:rPr lang="ru-RU" dirty="0" smtClean="0"/>
              <a:t>делопроизводства не </a:t>
            </a:r>
            <a:r>
              <a:rPr lang="ru-RU" dirty="0"/>
              <a:t>выполняется, </a:t>
            </a:r>
            <a:r>
              <a:rPr lang="ru-RU" dirty="0" smtClean="0"/>
              <a:t>то использование этой системы является нецелесообразным.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solidFill>
                  <a:prstClr val="black"/>
                </a:solidFill>
              </a:rPr>
              <a:t>Система должна обеспечивать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45607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prstClr val="black"/>
                </a:solidFill>
                <a:ea typeface="+mj-ea"/>
                <a:cs typeface="+mj-cs"/>
              </a:rPr>
              <a:t>По мнению компании </a:t>
            </a:r>
            <a:r>
              <a:rPr lang="en-US" dirty="0">
                <a:solidFill>
                  <a:prstClr val="black"/>
                </a:solidFill>
                <a:ea typeface="+mj-ea"/>
                <a:cs typeface="+mj-cs"/>
              </a:rPr>
              <a:t>DELPHI</a:t>
            </a:r>
            <a:r>
              <a:rPr lang="ru-RU" dirty="0" smtClean="0"/>
              <a:t>около </a:t>
            </a:r>
            <a:r>
              <a:rPr lang="ru-RU" dirty="0"/>
              <a:t>15% всех бумажных </a:t>
            </a:r>
            <a:r>
              <a:rPr lang="ru-RU" dirty="0" smtClean="0"/>
              <a:t>документов безвозвратно </a:t>
            </a:r>
            <a:r>
              <a:rPr lang="ru-RU" dirty="0"/>
              <a:t>теряется, и сотрудники </a:t>
            </a:r>
            <a:r>
              <a:rPr lang="ru-RU" dirty="0" smtClean="0"/>
              <a:t>тратят до </a:t>
            </a:r>
            <a:r>
              <a:rPr lang="ru-RU" dirty="0"/>
              <a:t>30% своего рабочего времени </a:t>
            </a:r>
            <a:r>
              <a:rPr lang="ru-RU" dirty="0" smtClean="0"/>
              <a:t>в попытках </a:t>
            </a:r>
            <a:r>
              <a:rPr lang="ru-RU" dirty="0"/>
              <a:t>найти их. </a:t>
            </a:r>
            <a:endParaRPr lang="ru-RU" dirty="0" smtClean="0"/>
          </a:p>
          <a:p>
            <a:r>
              <a:rPr lang="ru-RU" dirty="0" smtClean="0"/>
              <a:t>Компания </a:t>
            </a:r>
            <a:r>
              <a:rPr lang="en-US" dirty="0" err="1" smtClean="0"/>
              <a:t>Coopers&amp;Lybrand</a:t>
            </a:r>
            <a:r>
              <a:rPr lang="en-US" dirty="0" smtClean="0"/>
              <a:t> </a:t>
            </a:r>
            <a:r>
              <a:rPr lang="ru-RU" dirty="0"/>
              <a:t>оценивает, </a:t>
            </a:r>
            <a:r>
              <a:rPr lang="ru-RU" dirty="0" smtClean="0"/>
              <a:t>что организации </a:t>
            </a:r>
            <a:r>
              <a:rPr lang="ru-RU" dirty="0"/>
              <a:t>делают в среднем 19 </a:t>
            </a:r>
            <a:r>
              <a:rPr lang="ru-RU" dirty="0" smtClean="0"/>
              <a:t>копий каждого </a:t>
            </a:r>
            <a:r>
              <a:rPr lang="ru-RU" dirty="0"/>
              <a:t>документа и что почти 7.5% </a:t>
            </a:r>
            <a:r>
              <a:rPr lang="ru-RU" dirty="0" smtClean="0"/>
              <a:t>всех документов </a:t>
            </a:r>
            <a:r>
              <a:rPr lang="ru-RU" dirty="0"/>
              <a:t>теряется безвозвратно.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Интересные факты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22261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переходе к работе с </a:t>
            </a:r>
            <a:r>
              <a:rPr lang="ru-RU" dirty="0" smtClean="0"/>
              <a:t>электронными документами </a:t>
            </a:r>
            <a:r>
              <a:rPr lang="ru-RU" dirty="0"/>
              <a:t>рост </a:t>
            </a:r>
            <a:r>
              <a:rPr lang="ru-RU" dirty="0" smtClean="0"/>
              <a:t>производительности труда </a:t>
            </a:r>
            <a:r>
              <a:rPr lang="ru-RU" dirty="0"/>
              <a:t>сотрудников составляет 25-50</a:t>
            </a:r>
            <a:r>
              <a:rPr lang="ru-RU" dirty="0" smtClean="0"/>
              <a:t>%, уменьшается </a:t>
            </a:r>
            <a:r>
              <a:rPr lang="ru-RU" dirty="0"/>
              <a:t>время обработки </a:t>
            </a:r>
            <a:r>
              <a:rPr lang="ru-RU" dirty="0" smtClean="0"/>
              <a:t>одного документа </a:t>
            </a:r>
            <a:r>
              <a:rPr lang="ru-RU" dirty="0"/>
              <a:t>более чем на 75%, </a:t>
            </a:r>
            <a:r>
              <a:rPr lang="ru-RU" dirty="0" smtClean="0"/>
              <a:t>а уменьшение </a:t>
            </a:r>
            <a:r>
              <a:rPr lang="ru-RU" dirty="0"/>
              <a:t>расходов на </a:t>
            </a:r>
            <a:r>
              <a:rPr lang="ru-RU" dirty="0" smtClean="0"/>
              <a:t>оплату площадей </a:t>
            </a:r>
            <a:r>
              <a:rPr lang="ru-RU" dirty="0"/>
              <a:t>для хранения </a:t>
            </a:r>
            <a:r>
              <a:rPr lang="ru-RU" dirty="0" smtClean="0"/>
              <a:t>документов составляет </a:t>
            </a:r>
            <a:r>
              <a:rPr lang="ru-RU" dirty="0"/>
              <a:t>до 80%.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По оценке </a:t>
            </a:r>
            <a:r>
              <a:rPr lang="en-US" sz="3200" b="1" dirty="0" err="1"/>
              <a:t>Nortan</a:t>
            </a:r>
            <a:r>
              <a:rPr lang="en-US" sz="3200" b="1" dirty="0"/>
              <a:t> Nolan Institute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94814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Реквизит - логически неделимый </a:t>
            </a:r>
            <a:r>
              <a:rPr lang="ru-RU" dirty="0" smtClean="0"/>
              <a:t>информационный элемент</a:t>
            </a:r>
            <a:r>
              <a:rPr lang="ru-RU" dirty="0"/>
              <a:t>, описывающий определенное свойство </a:t>
            </a:r>
            <a:r>
              <a:rPr lang="ru-RU" dirty="0" smtClean="0"/>
              <a:t>объекта, процесса</a:t>
            </a:r>
            <a:r>
              <a:rPr lang="ru-RU" dirty="0"/>
              <a:t>, </a:t>
            </a:r>
            <a:r>
              <a:rPr lang="ru-RU" dirty="0" smtClean="0"/>
              <a:t>явления.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Реквизит</a:t>
            </a:r>
          </a:p>
        </p:txBody>
      </p:sp>
    </p:spTree>
    <p:extLst>
      <p:ext uri="{BB962C8B-B14F-4D97-AF65-F5344CB8AC3E}">
        <p14:creationId xmlns:p14="http://schemas.microsoft.com/office/powerpoint/2010/main" val="1495780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18457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Западные системы не учитывают реалии системы отечественного делопроизводства</a:t>
            </a:r>
          </a:p>
          <a:p>
            <a:r>
              <a:rPr lang="ru-RU" dirty="0"/>
              <a:t>В отечественном документообороте существует</a:t>
            </a:r>
          </a:p>
          <a:p>
            <a:pPr marL="0" indent="0">
              <a:buNone/>
            </a:pPr>
            <a:r>
              <a:rPr lang="ru-RU" dirty="0"/>
              <a:t>четкое разделение труда: руководители и </a:t>
            </a:r>
            <a:r>
              <a:rPr lang="ru-RU" dirty="0" smtClean="0"/>
              <a:t>исполнители работают </a:t>
            </a:r>
            <a:r>
              <a:rPr lang="ru-RU" dirty="0"/>
              <a:t>непосредственно с документами (или </a:t>
            </a:r>
            <a:r>
              <a:rPr lang="ru-RU" dirty="0" smtClean="0"/>
              <a:t>их копиями</a:t>
            </a:r>
            <a:r>
              <a:rPr lang="ru-RU" dirty="0"/>
              <a:t>), а </a:t>
            </a:r>
            <a:r>
              <a:rPr lang="ru-RU" dirty="0" smtClean="0"/>
              <a:t>делопроизводственный </a:t>
            </a:r>
            <a:r>
              <a:rPr lang="ru-RU" dirty="0"/>
              <a:t>персонал </a:t>
            </a:r>
            <a:r>
              <a:rPr lang="ru-RU" dirty="0" smtClean="0"/>
              <a:t>отслеживает их </a:t>
            </a:r>
            <a:r>
              <a:rPr lang="ru-RU" dirty="0"/>
              <a:t>действия с помощью регистрационных карточек, то</a:t>
            </a:r>
          </a:p>
          <a:p>
            <a:pPr marL="0" indent="0">
              <a:buNone/>
            </a:pPr>
            <a:r>
              <a:rPr lang="ru-RU" dirty="0"/>
              <a:t>есть делопроизводство отделено от работы с самими</a:t>
            </a:r>
          </a:p>
          <a:p>
            <a:pPr marL="0" indent="0">
              <a:buNone/>
            </a:pPr>
            <a:r>
              <a:rPr lang="ru-RU" dirty="0"/>
              <a:t>документами.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Отечественные или западные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29219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прикладные программы для автоматизации управления документооборотом</a:t>
            </a:r>
          </a:p>
          <a:p>
            <a:r>
              <a:rPr lang="ru-RU" dirty="0" smtClean="0"/>
              <a:t> </a:t>
            </a:r>
            <a:r>
              <a:rPr lang="ru-RU" dirty="0"/>
              <a:t>(«1С</a:t>
            </a:r>
            <a:r>
              <a:rPr lang="ru-RU" dirty="0" smtClean="0"/>
              <a:t>: Электронный </a:t>
            </a:r>
            <a:r>
              <a:rPr lang="ru-RU" dirty="0"/>
              <a:t>документооборот</a:t>
            </a:r>
            <a:r>
              <a:rPr lang="ru-RU" dirty="0" smtClean="0"/>
              <a:t>», «</a:t>
            </a:r>
            <a:r>
              <a:rPr lang="ru-RU" dirty="0"/>
              <a:t>1С: Электронная почта</a:t>
            </a:r>
            <a:r>
              <a:rPr lang="ru-RU" dirty="0" smtClean="0"/>
              <a:t>»,</a:t>
            </a:r>
          </a:p>
          <a:p>
            <a:r>
              <a:rPr lang="ru-RU" dirty="0" smtClean="0"/>
              <a:t> «</a:t>
            </a:r>
            <a:r>
              <a:rPr lang="ru-RU" dirty="0"/>
              <a:t>Галактика»- модуль «</a:t>
            </a:r>
            <a:r>
              <a:rPr lang="ru-RU" dirty="0" smtClean="0"/>
              <a:t>Управление документооборотом</a:t>
            </a:r>
            <a:r>
              <a:rPr lang="ru-RU" dirty="0"/>
              <a:t>» и др.).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Отечественные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30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DIRECTUM </a:t>
            </a:r>
            <a:r>
              <a:rPr lang="en-US" dirty="0"/>
              <a:t>- </a:t>
            </a:r>
            <a:r>
              <a:rPr lang="ru-RU" dirty="0"/>
              <a:t>корпоративная система </a:t>
            </a:r>
            <a:r>
              <a:rPr lang="ru-RU" dirty="0" smtClean="0"/>
              <a:t>электронного документооборота</a:t>
            </a:r>
            <a:r>
              <a:rPr lang="ru-RU" dirty="0"/>
              <a:t>, в которой оптимально </a:t>
            </a:r>
            <a:r>
              <a:rPr lang="ru-RU" dirty="0" smtClean="0"/>
              <a:t>сочетаются современные </a:t>
            </a:r>
            <a:r>
              <a:rPr lang="ru-RU" dirty="0"/>
              <a:t>западные технологии работы с документами </a:t>
            </a:r>
            <a:r>
              <a:rPr lang="ru-RU" dirty="0" smtClean="0"/>
              <a:t>и преимущества </a:t>
            </a:r>
            <a:r>
              <a:rPr lang="ru-RU" dirty="0"/>
              <a:t>отечественных традиций документооборота. </a:t>
            </a:r>
            <a:r>
              <a:rPr lang="ru-RU" dirty="0" smtClean="0"/>
              <a:t>При этом </a:t>
            </a:r>
            <a:r>
              <a:rPr lang="ru-RU" dirty="0"/>
              <a:t>традиционное "бумажное" делопроизводство </a:t>
            </a:r>
            <a:r>
              <a:rPr lang="ru-RU" dirty="0" smtClean="0"/>
              <a:t>органично вписывается </a:t>
            </a:r>
            <a:r>
              <a:rPr lang="ru-RU" dirty="0"/>
              <a:t>в электронный документооборот организации </a:t>
            </a:r>
            <a:r>
              <a:rPr lang="ru-RU" dirty="0" smtClean="0"/>
              <a:t>с развитыми </a:t>
            </a:r>
            <a:r>
              <a:rPr lang="ru-RU" dirty="0"/>
              <a:t>горизонтальными связями.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/>
              <a:t>Примеры программ</a:t>
            </a:r>
            <a:br>
              <a:rPr lang="ru-RU" sz="3200" b="1" dirty="0"/>
            </a:br>
            <a:r>
              <a:rPr lang="ru-RU" sz="3200" b="1" dirty="0"/>
              <a:t>“ЭЛЕКТРОННЫЙ ДОКУМЕНТООБОРОТ”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8934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учета </a:t>
            </a:r>
            <a:r>
              <a:rPr lang="ru-RU" dirty="0" smtClean="0"/>
              <a:t>документов "</a:t>
            </a:r>
            <a:r>
              <a:rPr lang="ru-RU" dirty="0"/>
              <a:t>Канцелярия" предназначена </a:t>
            </a:r>
            <a:r>
              <a:rPr lang="ru-RU" dirty="0" smtClean="0"/>
              <a:t>для автоматизации делопроизводственной деятельности </a:t>
            </a:r>
            <a:r>
              <a:rPr lang="ru-RU" dirty="0"/>
              <a:t>на предприятиях и </a:t>
            </a:r>
            <a:r>
              <a:rPr lang="ru-RU" dirty="0" smtClean="0"/>
              <a:t>в организациях </a:t>
            </a:r>
            <a:r>
              <a:rPr lang="ru-RU" dirty="0"/>
              <a:t>различного профиля </a:t>
            </a:r>
            <a:r>
              <a:rPr lang="ru-RU" dirty="0" smtClean="0"/>
              <a:t>и масштаба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Система учета “Канцелярия”</a:t>
            </a:r>
            <a:br>
              <a:rPr lang="ru-RU" sz="3600" b="1" dirty="0"/>
            </a:br>
            <a:r>
              <a:rPr lang="ru-RU" sz="3600" b="1" dirty="0"/>
              <a:t>(1С)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18336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функционирует в </a:t>
            </a:r>
            <a:r>
              <a:rPr lang="ru-RU" dirty="0" smtClean="0"/>
              <a:t>среде "</a:t>
            </a:r>
            <a:r>
              <a:rPr lang="ru-RU" dirty="0"/>
              <a:t>1С:Предприятие" с любым </a:t>
            </a:r>
            <a:r>
              <a:rPr lang="ru-RU" dirty="0" smtClean="0"/>
              <a:t>набором установленных </a:t>
            </a:r>
            <a:r>
              <a:rPr lang="ru-RU" dirty="0"/>
              <a:t>компонент (Бухгалтерский учет</a:t>
            </a:r>
            <a:r>
              <a:rPr lang="ru-RU" dirty="0" smtClean="0"/>
              <a:t>, Оперативный </a:t>
            </a:r>
            <a:r>
              <a:rPr lang="ru-RU" dirty="0"/>
              <a:t>учет, Расчет).</a:t>
            </a:r>
          </a:p>
        </p:txBody>
      </p:sp>
    </p:spTree>
    <p:extLst>
      <p:ext uri="{BB962C8B-B14F-4D97-AF65-F5344CB8AC3E}">
        <p14:creationId xmlns:p14="http://schemas.microsoft.com/office/powerpoint/2010/main" val="6863402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</a:t>
            </a:r>
            <a:r>
              <a:rPr lang="ru-RU" dirty="0" err="1"/>
              <a:t>DIS:class</a:t>
            </a:r>
            <a:r>
              <a:rPr lang="ru-RU" dirty="0"/>
              <a:t> с успехом эксплуатируется </a:t>
            </a:r>
            <a:r>
              <a:rPr lang="ru-RU" dirty="0" smtClean="0"/>
              <a:t>в структурах </a:t>
            </a:r>
            <a:r>
              <a:rPr lang="ru-RU" dirty="0"/>
              <a:t>Правительства Москвы, </a:t>
            </a:r>
            <a:r>
              <a:rPr lang="ru-RU" dirty="0" smtClean="0"/>
              <a:t>Правительства Еврейской </a:t>
            </a:r>
            <a:r>
              <a:rPr lang="ru-RU" dirty="0"/>
              <a:t>Автономной Области, администрации г</a:t>
            </a:r>
            <a:r>
              <a:rPr lang="ru-RU" dirty="0" smtClean="0"/>
              <a:t>. Сургута</a:t>
            </a:r>
            <a:r>
              <a:rPr lang="ru-RU" dirty="0"/>
              <a:t>, АФК “Системе”, страховой </a:t>
            </a:r>
            <a:r>
              <a:rPr lang="ru-RU" dirty="0" smtClean="0"/>
              <a:t>компании РОСНО</a:t>
            </a:r>
            <a:r>
              <a:rPr lang="ru-RU" dirty="0"/>
              <a:t>, ОАО “</a:t>
            </a:r>
            <a:r>
              <a:rPr lang="ru-RU" dirty="0" err="1"/>
              <a:t>Славнефть</a:t>
            </a:r>
            <a:r>
              <a:rPr lang="ru-RU" dirty="0"/>
              <a:t>”, Телекомпании НТВ</a:t>
            </a:r>
            <a:r>
              <a:rPr lang="ru-RU" dirty="0" smtClean="0"/>
              <a:t>, Международном </a:t>
            </a:r>
            <a:r>
              <a:rPr lang="ru-RU" dirty="0"/>
              <a:t>банке реконструкции и развития</a:t>
            </a:r>
            <a:r>
              <a:rPr lang="ru-RU" dirty="0" smtClean="0"/>
              <a:t>, РАО </a:t>
            </a:r>
            <a:r>
              <a:rPr lang="ru-RU" dirty="0"/>
              <a:t>ЕЭС России.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Электронная канцелярия</a:t>
            </a:r>
            <a:br>
              <a:rPr lang="ru-RU" sz="3600" b="1" dirty="0"/>
            </a:br>
            <a:r>
              <a:rPr lang="en-US" sz="3600" b="1" dirty="0" err="1"/>
              <a:t>DIS:class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93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Подготовка</a:t>
            </a:r>
            <a:r>
              <a:rPr lang="ru-RU" dirty="0"/>
              <a:t> </a:t>
            </a:r>
            <a:r>
              <a:rPr lang="ru-RU" i="1" dirty="0"/>
              <a:t>(обсуждение, документирование, редактирование, согласование, утверждение)</a:t>
            </a:r>
          </a:p>
          <a:p>
            <a:pPr algn="just"/>
            <a:r>
              <a:rPr lang="ru-RU" b="1" dirty="0"/>
              <a:t>Работа с документом </a:t>
            </a:r>
            <a:r>
              <a:rPr lang="ru-RU" i="1" dirty="0"/>
              <a:t>(прием, обработка, доставка, контроль, исполнения)</a:t>
            </a:r>
          </a:p>
          <a:p>
            <a:pPr algn="just"/>
            <a:r>
              <a:rPr lang="ru-RU" b="1" dirty="0"/>
              <a:t>Оперативное хранение документов </a:t>
            </a:r>
            <a:r>
              <a:rPr lang="ru-RU" i="1" dirty="0"/>
              <a:t>(учет, выдача сохранность)</a:t>
            </a:r>
          </a:p>
          <a:p>
            <a:pPr algn="just"/>
            <a:r>
              <a:rPr lang="ru-RU" b="1" dirty="0"/>
              <a:t>Архивирование</a:t>
            </a:r>
            <a:r>
              <a:rPr lang="ru-RU" dirty="0"/>
              <a:t> </a:t>
            </a:r>
            <a:r>
              <a:rPr lang="ru-RU" i="1" dirty="0"/>
              <a:t>(составление номенклатуры дел, формирование дел)</a:t>
            </a:r>
          </a:p>
          <a:p>
            <a:pPr algn="just"/>
            <a:r>
              <a:rPr lang="ru-RU" b="1" dirty="0"/>
              <a:t>Уничтожение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Технологические этапы в документообороте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083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25658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dirty="0"/>
              <a:t>это движение документов с момента их получения или создания до завершения исполнения, отправки адресату или сдачи на хранение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ru-RU" i="1" dirty="0"/>
              <a:t>цель</a:t>
            </a:r>
            <a:r>
              <a:rPr lang="ru-RU" dirty="0"/>
              <a:t> – обеспечение движения комплексов документов в процессе документационного обеспечения управления (ДОУ)</a:t>
            </a:r>
          </a:p>
          <a:p>
            <a:pPr algn="just">
              <a:lnSpc>
                <a:spcPct val="90000"/>
              </a:lnSpc>
            </a:pPr>
            <a:r>
              <a:rPr lang="ru-RU" i="1" dirty="0"/>
              <a:t>задача совершенствования документооборота</a:t>
            </a:r>
            <a:r>
              <a:rPr lang="ru-RU" dirty="0"/>
              <a:t> – организация такого движения, которое наилучшим образом обеспечивало бы достижение целей системного ДОУ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Документооборот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3164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Качественные и количественные показатели оценки и анализа документооборота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670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176</TotalTime>
  <Words>2568</Words>
  <Application>Microsoft Office PowerPoint</Application>
  <PresentationFormat>Экран (4:3)</PresentationFormat>
  <Paragraphs>217</Paragraphs>
  <Slides>65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Волна</vt:lpstr>
      <vt:lpstr>ОРГАНИЗАЦИЯ ДОКУМЕНТООБОРОТА </vt:lpstr>
      <vt:lpstr>Необходимость систематизации движения документов</vt:lpstr>
      <vt:lpstr>Понятие документооборота</vt:lpstr>
      <vt:lpstr>Документ, Формуляр</vt:lpstr>
      <vt:lpstr>Требования к составу и оформлению реквизитов</vt:lpstr>
      <vt:lpstr>Реквизит</vt:lpstr>
      <vt:lpstr>Технологические этапы в документообороте </vt:lpstr>
      <vt:lpstr>Документооборот</vt:lpstr>
      <vt:lpstr>Презентация PowerPoint</vt:lpstr>
      <vt:lpstr>Качественные показатели:</vt:lpstr>
      <vt:lpstr>Количественные показатели:</vt:lpstr>
      <vt:lpstr>Принципы документооборота</vt:lpstr>
      <vt:lpstr>Методы сокращения объема документооборота</vt:lpstr>
      <vt:lpstr>Регистрация документов</vt:lpstr>
      <vt:lpstr>Систематизация управленческих документов</vt:lpstr>
      <vt:lpstr>Систематизация управленческих документов</vt:lpstr>
      <vt:lpstr>Системы электронного документооборота (СЭД)</vt:lpstr>
      <vt:lpstr>Практика, сложившаяся при ручной обработке информации</vt:lpstr>
      <vt:lpstr>Система автоматизации документооборота</vt:lpstr>
      <vt:lpstr>Work-Flow</vt:lpstr>
      <vt:lpstr>Work-Flow-система включает в себя:</vt:lpstr>
      <vt:lpstr>Презентация PowerPoint</vt:lpstr>
      <vt:lpstr>DMS (Document Management System)</vt:lpstr>
      <vt:lpstr>DMS-системы</vt:lpstr>
      <vt:lpstr>Дополнительные современные ф-ции DMS:</vt:lpstr>
      <vt:lpstr>Презентация PowerPoint</vt:lpstr>
      <vt:lpstr>Groupware</vt:lpstr>
      <vt:lpstr>Презентация PowerPoint</vt:lpstr>
      <vt:lpstr>На Groupware-компонент возлагают следующие задачи и возможности:</vt:lpstr>
      <vt:lpstr> Необходимость применения</vt:lpstr>
      <vt:lpstr>Критерии выбора системы автоматизации документооборота</vt:lpstr>
      <vt:lpstr>Презентация PowerPoint</vt:lpstr>
      <vt:lpstr>Критерии выбора Ср Эл Док</vt:lpstr>
      <vt:lpstr>Презентация PowerPoint</vt:lpstr>
      <vt:lpstr>Понятие электронного офиса</vt:lpstr>
      <vt:lpstr>Презентация PowerPoint</vt:lpstr>
      <vt:lpstr>Составляющие части электронного офиса</vt:lpstr>
      <vt:lpstr>Презентация PowerPoint</vt:lpstr>
      <vt:lpstr>Аудиопочта</vt:lpstr>
      <vt:lpstr>Видеотекст</vt:lpstr>
      <vt:lpstr>Аудиоконференции</vt:lpstr>
      <vt:lpstr>Видеоконференции</vt:lpstr>
      <vt:lpstr>Факсимильная связь</vt:lpstr>
      <vt:lpstr>Информационные технологии «безбумажного офиса»</vt:lpstr>
      <vt:lpstr>Интегрированные пакеты</vt:lpstr>
      <vt:lpstr>Основу пакета составляют:</vt:lpstr>
      <vt:lpstr>Что должна уметь делать система автоматизации делопроизводства?</vt:lpstr>
      <vt:lpstr>Презентация PowerPoint</vt:lpstr>
      <vt:lpstr>Презентация PowerPoint</vt:lpstr>
      <vt:lpstr>Презентация PowerPoint</vt:lpstr>
      <vt:lpstr>Из схемы:</vt:lpstr>
      <vt:lpstr>Внутренние документы</vt:lpstr>
      <vt:lpstr>Система должна обеспечивать:</vt:lpstr>
      <vt:lpstr>Система должна обеспечивать</vt:lpstr>
      <vt:lpstr>Система должна обеспечивать</vt:lpstr>
      <vt:lpstr>Система должна обеспечивать</vt:lpstr>
      <vt:lpstr>Система должна обеспечивать</vt:lpstr>
      <vt:lpstr>Интересные факты</vt:lpstr>
      <vt:lpstr>По оценке Nortan Nolan Institute</vt:lpstr>
      <vt:lpstr>Отечественные или западные</vt:lpstr>
      <vt:lpstr>Отечественные программы</vt:lpstr>
      <vt:lpstr>Примеры программ “ЭЛЕКТРОННЫЙ ДОКУМЕНТООБОРОТ”</vt:lpstr>
      <vt:lpstr>Система учета “Канцелярия” (1С)</vt:lpstr>
      <vt:lpstr>Презентация PowerPoint</vt:lpstr>
      <vt:lpstr>Электронная канцелярия DIS:class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Документооборот</dc:title>
  <dc:creator>user</dc:creator>
  <cp:lastModifiedBy>user</cp:lastModifiedBy>
  <cp:revision>48</cp:revision>
  <cp:lastPrinted>2019-03-27T02:34:27Z</cp:lastPrinted>
  <dcterms:created xsi:type="dcterms:W3CDTF">2019-03-26T13:10:10Z</dcterms:created>
  <dcterms:modified xsi:type="dcterms:W3CDTF">2019-03-27T02:37:44Z</dcterms:modified>
</cp:coreProperties>
</file>