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114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97F0-D21A-48AB-B797-8AB504FFA718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009F7-58A4-499C-AF22-7A7C18A3E4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301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3B884-AA5D-4994-8F80-C3E7684EB8F2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45713-75E1-49F7-9106-6C4E7B7479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590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криптографической защитой информации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понимается такое преобразование исходной информации, в результате которого она становится недоступной для ознакомления и использования лицами, не имеющими на это полномочий. (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шифр,код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5713-75E1-49F7-9106-6C4E7B7479C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63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E51E-861A-4F2F-8A60-90DC58A4D46E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72DB-553F-445F-96DA-6284A38865FD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E51E-861A-4F2F-8A60-90DC58A4D46E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72DB-553F-445F-96DA-6284A38865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E51E-861A-4F2F-8A60-90DC58A4D46E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72DB-553F-445F-96DA-6284A38865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E51E-861A-4F2F-8A60-90DC58A4D46E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72DB-553F-445F-96DA-6284A38865F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E51E-861A-4F2F-8A60-90DC58A4D46E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72DB-553F-445F-96DA-6284A38865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E51E-861A-4F2F-8A60-90DC58A4D46E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72DB-553F-445F-96DA-6284A38865F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E51E-861A-4F2F-8A60-90DC58A4D46E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72DB-553F-445F-96DA-6284A38865F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E51E-861A-4F2F-8A60-90DC58A4D46E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72DB-553F-445F-96DA-6284A38865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E51E-861A-4F2F-8A60-90DC58A4D46E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72DB-553F-445F-96DA-6284A38865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E51E-861A-4F2F-8A60-90DC58A4D46E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72DB-553F-445F-96DA-6284A38865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E51E-861A-4F2F-8A60-90DC58A4D46E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F72DB-553F-445F-96DA-6284A38865FD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89E51E-861A-4F2F-8A60-90DC58A4D46E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1F72DB-553F-445F-96DA-6284A38865F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Электронный документооборот</a:t>
            </a:r>
          </a:p>
        </p:txBody>
      </p:sp>
    </p:spTree>
    <p:extLst>
      <p:ext uri="{BB962C8B-B14F-4D97-AF65-F5344CB8AC3E}">
        <p14:creationId xmlns:p14="http://schemas.microsoft.com/office/powerpoint/2010/main" val="2166981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085184"/>
            <a:ext cx="6512511" cy="1143000"/>
          </a:xfrm>
        </p:spPr>
        <p:txBody>
          <a:bodyPr/>
          <a:lstStyle/>
          <a:p>
            <a:r>
              <a:rPr lang="ru-RU" sz="3200" dirty="0"/>
              <a:t>Электронно-цифровая подпись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731520"/>
            <a:ext cx="7992888" cy="3921616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В </a:t>
            </a:r>
            <a:r>
              <a:rPr lang="ru-RU" dirty="0"/>
              <a:t>настоящее время каждая современная компания должна иметь у себя такие элементы в организации деятельности, как электронный документооборот и электронно-цифровая подпись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Данный </a:t>
            </a:r>
            <a:r>
              <a:rPr lang="ru-RU" dirty="0"/>
              <a:t>аналог собственноручной подписи должен присутствовать в обязательном порядке, если предприятие точно решило переходить на безбумажное сопровождение производства. </a:t>
            </a:r>
            <a:endParaRPr lang="ru-RU" dirty="0" smtClean="0"/>
          </a:p>
          <a:p>
            <a:r>
              <a:rPr lang="ru-RU" dirty="0" smtClean="0"/>
              <a:t>Электронно-цифровая </a:t>
            </a:r>
            <a:r>
              <a:rPr lang="ru-RU" dirty="0"/>
              <a:t>подпись представляет собой основной элемент любого документа, составленного в электронной форме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Эта </a:t>
            </a:r>
            <a:r>
              <a:rPr lang="ru-RU" dirty="0"/>
              <a:t>составляющая обеспечивает необходимый уровень безопасности всей системе и файлам</a:t>
            </a:r>
            <a:r>
              <a:rPr lang="ru-RU" dirty="0" smtClean="0"/>
              <a:t>.</a:t>
            </a:r>
          </a:p>
          <a:p>
            <a:r>
              <a:rPr lang="ru-RU" dirty="0" smtClean="0"/>
              <a:t>Формирование </a:t>
            </a:r>
            <a:r>
              <a:rPr lang="ru-RU" dirty="0"/>
              <a:t>такой подписи осуществляется за счет криптографического преобразования данных с использованием закрытого ключа. </a:t>
            </a:r>
            <a:endParaRPr lang="ru-RU" dirty="0" smtClean="0"/>
          </a:p>
          <a:p>
            <a:r>
              <a:rPr lang="ru-RU" dirty="0" smtClean="0"/>
              <a:t>Этот </a:t>
            </a:r>
            <a:r>
              <a:rPr lang="ru-RU" dirty="0"/>
              <a:t>способ дает возможность идентифицировать того человека, который владеет сертификатом ключа подписи. </a:t>
            </a:r>
            <a:endParaRPr lang="ru-RU" dirty="0" smtClean="0"/>
          </a:p>
          <a:p>
            <a:r>
              <a:rPr lang="ru-RU" dirty="0" smtClean="0"/>
              <a:t>Помимо </a:t>
            </a:r>
            <a:r>
              <a:rPr lang="ru-RU" dirty="0"/>
              <a:t>этого, применение такого средства позволяет провести проверку документа на наличие каких-либо ошибок и создать условия, когда подписавшееся лицо не имеет права отказаться от определенного </a:t>
            </a:r>
            <a:r>
              <a:rPr lang="ru-RU" dirty="0" smtClean="0"/>
              <a:t>документа.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8131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4653136"/>
            <a:ext cx="7776865" cy="1143000"/>
          </a:xfrm>
        </p:spPr>
        <p:txBody>
          <a:bodyPr/>
          <a:lstStyle/>
          <a:p>
            <a:r>
              <a:rPr lang="ru-RU" sz="3200" dirty="0"/>
              <a:t>Для чего применяется электронно-цифровая подпись в компаниях?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731520"/>
            <a:ext cx="8280920" cy="3849608"/>
          </a:xfrm>
        </p:spPr>
        <p:txBody>
          <a:bodyPr>
            <a:normAutofit/>
          </a:bodyPr>
          <a:lstStyle/>
          <a:p>
            <a:r>
              <a:rPr lang="ru-RU" dirty="0" smtClean="0"/>
              <a:t>Основными </a:t>
            </a:r>
            <a:r>
              <a:rPr lang="ru-RU" dirty="0"/>
              <a:t>целями, на которые направлено внедрение электронной подписи на предприятии, </a:t>
            </a:r>
            <a:r>
              <a:rPr lang="ru-RU" dirty="0" smtClean="0"/>
              <a:t>являются:</a:t>
            </a:r>
          </a:p>
          <a:p>
            <a:r>
              <a:rPr lang="ru-RU" dirty="0" smtClean="0"/>
              <a:t>Подтверждение </a:t>
            </a:r>
            <a:r>
              <a:rPr lang="ru-RU" dirty="0"/>
              <a:t>подлинности документа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Идентификация </a:t>
            </a:r>
            <a:r>
              <a:rPr lang="ru-RU" dirty="0"/>
              <a:t>подписавшегося лица. </a:t>
            </a:r>
            <a:endParaRPr lang="ru-RU" dirty="0" smtClean="0"/>
          </a:p>
          <a:p>
            <a:r>
              <a:rPr lang="ru-RU" dirty="0" smtClean="0"/>
              <a:t>Обеспечение </a:t>
            </a:r>
            <a:r>
              <a:rPr lang="ru-RU" dirty="0" err="1"/>
              <a:t>неотказуемости</a:t>
            </a:r>
            <a:r>
              <a:rPr lang="ru-RU" dirty="0"/>
              <a:t> от подписи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Датирование </a:t>
            </a:r>
            <a:r>
              <a:rPr lang="ru-RU" dirty="0"/>
              <a:t>документации. Для этого применяется специальный штамп, на котором расположены время и дата создания того или иного файла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786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 Условия </a:t>
            </a:r>
            <a:r>
              <a:rPr lang="ru-RU" sz="3200" dirty="0"/>
              <a:t>для правильного функционирования комплекса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К </a:t>
            </a:r>
            <a:r>
              <a:rPr lang="ru-RU" dirty="0"/>
              <a:t>ним относится не только соответствующее техническое оснащение, но и приобретение ПО, для работы с которым потребуется также и обучение трудового коллектива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Важным </a:t>
            </a:r>
            <a:r>
              <a:rPr lang="ru-RU" dirty="0"/>
              <a:t>моментом является и защита электронного документооборота, для создания которой используется </a:t>
            </a:r>
            <a:r>
              <a:rPr lang="ru-RU" dirty="0" smtClean="0"/>
              <a:t>электронно-цифровая </a:t>
            </a:r>
            <a:r>
              <a:rPr lang="ru-RU" dirty="0"/>
              <a:t>подпись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Если </a:t>
            </a:r>
            <a:r>
              <a:rPr lang="ru-RU" dirty="0"/>
              <a:t>организация учитывает все вышеперечисленные моменты, то она может быть уверена, что производственная и управленческая деятельность станет намного проще и </a:t>
            </a:r>
            <a:r>
              <a:rPr lang="ru-RU" dirty="0" smtClean="0"/>
              <a:t>результативней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0868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effectLst/>
              </a:rPr>
              <a:t>Электронный документооборот</a:t>
            </a:r>
            <a:r>
              <a:rPr lang="ru-RU" b="0" dirty="0" smtClean="0">
                <a:effectLst/>
              </a:rPr>
              <a:t>: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1187624" y="5085184"/>
            <a:ext cx="7272808" cy="835460"/>
          </a:xfrm>
        </p:spPr>
        <p:txBody>
          <a:bodyPr>
            <a:normAutofit/>
          </a:bodyPr>
          <a:lstStyle/>
          <a:p>
            <a:r>
              <a:rPr lang="ru-RU" dirty="0" smtClean="0"/>
              <a:t>ВЫГОДЫ ПРИМЕНЕНИЯ В ОРГАНАХ </a:t>
            </a:r>
          </a:p>
          <a:p>
            <a:r>
              <a:rPr lang="ru-RU" dirty="0" smtClean="0"/>
              <a:t>ГОСУДАРСТВЕННОЙ ВЛАСТИ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0"/>
            <a:ext cx="4896544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615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23528" y="4372168"/>
            <a:ext cx="8352927" cy="1649120"/>
          </a:xfrm>
        </p:spPr>
        <p:txBody>
          <a:bodyPr/>
          <a:lstStyle/>
          <a:p>
            <a:r>
              <a:rPr lang="ru-RU" sz="2800" dirty="0"/>
              <a:t>Правительством </a:t>
            </a:r>
            <a:r>
              <a:rPr lang="ru-RU" sz="2800" dirty="0" smtClean="0"/>
              <a:t>РФ</a:t>
            </a:r>
            <a:br>
              <a:rPr lang="ru-RU" sz="2800" dirty="0" smtClean="0"/>
            </a:br>
            <a:r>
              <a:rPr lang="ru-RU" sz="2800" dirty="0" smtClean="0"/>
              <a:t> </a:t>
            </a:r>
            <a:r>
              <a:rPr lang="ru-RU" sz="2800" dirty="0"/>
              <a:t>была поставлена задача перевести большую часть документов в госструктурах в цифровой формат.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683568" y="731520"/>
            <a:ext cx="7632848" cy="3474720"/>
          </a:xfrm>
        </p:spPr>
        <p:txBody>
          <a:bodyPr>
            <a:normAutofit/>
          </a:bodyPr>
          <a:lstStyle/>
          <a:p>
            <a:r>
              <a:rPr lang="ru-RU" dirty="0" smtClean="0"/>
              <a:t>Электронный </a:t>
            </a:r>
            <a:r>
              <a:rPr lang="ru-RU" dirty="0"/>
              <a:t>документооборот в органах государственной власти позволяет существенно упростить работу структурных подразделений и облегчить жизнь не только их сотрудникам, но и посетителям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773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Почему именно электронный документооборот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731520"/>
            <a:ext cx="8280920" cy="3474720"/>
          </a:xfrm>
        </p:spPr>
        <p:txBody>
          <a:bodyPr>
            <a:normAutofit/>
          </a:bodyPr>
          <a:lstStyle/>
          <a:p>
            <a:r>
              <a:rPr lang="ru-RU" dirty="0" smtClean="0"/>
              <a:t>Благодаря </a:t>
            </a:r>
            <a:r>
              <a:rPr lang="ru-RU" dirty="0"/>
              <a:t>документам, переведенным в цифровой формат, удается существенно сократить трудовые и временные затраты. При этом все управленческие решения принимаются намного быстрее, уровень исполнения заданий существенно повышается, а контролировать их становится проще простого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3867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056784" cy="6120680"/>
          </a:xfrm>
        </p:spPr>
        <p:txBody>
          <a:bodyPr/>
          <a:lstStyle/>
          <a:p>
            <a:pPr algn="ctr"/>
            <a:r>
              <a:rPr lang="ru-RU" sz="3200" b="0" dirty="0">
                <a:effectLst/>
              </a:rPr>
              <a:t>Электронные документы ускоряют взаимодействие со всеми государственными структурами, а также филиалами отдельно взятого подразделения</a:t>
            </a:r>
            <a:r>
              <a:rPr lang="ru-RU" sz="3200" b="0" dirty="0" smtClean="0">
                <a:effectLst/>
              </a:rPr>
              <a:t>.</a:t>
            </a:r>
            <a:br>
              <a:rPr lang="ru-RU" sz="3200" b="0" dirty="0" smtClean="0">
                <a:effectLst/>
              </a:rPr>
            </a:br>
            <a:r>
              <a:rPr lang="ru-RU" sz="3200" b="0" dirty="0" smtClean="0">
                <a:effectLst/>
              </a:rPr>
              <a:t> </a:t>
            </a:r>
            <a:r>
              <a:rPr lang="ru-RU" sz="3200" b="0" dirty="0">
                <a:effectLst/>
              </a:rPr>
              <a:t>С помощью такого документооборота можно существенно увеличить скорость обслуживания населения, а также обеспечить прозрачность всей получаемой им </a:t>
            </a:r>
            <a:r>
              <a:rPr lang="ru-RU" sz="3200" b="0" dirty="0" smtClean="0">
                <a:effectLst/>
              </a:rPr>
              <a:t>информации.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46224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23728" y="5157192"/>
            <a:ext cx="6512511" cy="1143000"/>
          </a:xfrm>
        </p:spPr>
        <p:txBody>
          <a:bodyPr/>
          <a:lstStyle/>
          <a:p>
            <a:r>
              <a:rPr lang="ru-RU" sz="3200" dirty="0"/>
              <a:t>Как формируются виртуальные документы 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899592" y="404665"/>
            <a:ext cx="7488832" cy="4485990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Специально </a:t>
            </a:r>
            <a:r>
              <a:rPr lang="ru-RU" dirty="0"/>
              <a:t>для электронного документооборота создается единая система, которой удобно пользоваться сотрудникам государственного предприятия. </a:t>
            </a:r>
            <a:endParaRPr lang="ru-RU" dirty="0" smtClean="0"/>
          </a:p>
          <a:p>
            <a:r>
              <a:rPr lang="ru-RU" dirty="0" smtClean="0"/>
              <a:t>Единое </a:t>
            </a:r>
            <a:r>
              <a:rPr lang="ru-RU" dirty="0"/>
              <a:t>информационное пространство зачастую формируется между большим количеством филиалов, это позволяет организации успешно функционировать на территории нескольких городов или даже </a:t>
            </a:r>
            <a:r>
              <a:rPr lang="ru-RU" dirty="0" smtClean="0"/>
              <a:t>стран.</a:t>
            </a:r>
          </a:p>
          <a:p>
            <a:r>
              <a:rPr lang="ru-RU" dirty="0" smtClean="0"/>
              <a:t>Электронные </a:t>
            </a:r>
            <a:r>
              <a:rPr lang="ru-RU" dirty="0"/>
              <a:t>приказы, распоряжения и письма теряются намного реже, в отличие от бумажных, – это еще один плюс использования такого оборота. </a:t>
            </a:r>
            <a:endParaRPr lang="ru-RU" dirty="0" smtClean="0"/>
          </a:p>
          <a:p>
            <a:r>
              <a:rPr lang="ru-RU" dirty="0" smtClean="0"/>
              <a:t>Найти </a:t>
            </a:r>
            <a:r>
              <a:rPr lang="ru-RU" dirty="0"/>
              <a:t>любой запрос от гражданина и ответ на него очень просто, для этого необходимо ввести</a:t>
            </a:r>
            <a:r>
              <a:rPr lang="ru-RU" dirty="0" smtClean="0"/>
              <a:t>: </a:t>
            </a:r>
            <a:r>
              <a:rPr lang="ru-RU" dirty="0"/>
              <a:t>код; </a:t>
            </a:r>
            <a:r>
              <a:rPr lang="ru-RU" dirty="0" smtClean="0"/>
              <a:t>неполные </a:t>
            </a:r>
            <a:r>
              <a:rPr lang="ru-RU" dirty="0"/>
              <a:t>реквизиты </a:t>
            </a:r>
            <a:r>
              <a:rPr lang="ru-RU" dirty="0" smtClean="0"/>
              <a:t>пользователя</a:t>
            </a:r>
            <a:r>
              <a:rPr lang="ru-RU" dirty="0"/>
              <a:t>; </a:t>
            </a:r>
            <a:r>
              <a:rPr lang="ru-RU" dirty="0" smtClean="0"/>
              <a:t>иную </a:t>
            </a:r>
            <a:r>
              <a:rPr lang="ru-RU" dirty="0"/>
              <a:t>информацию о посетителе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3588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885384" cy="5289768"/>
          </a:xfrm>
        </p:spPr>
        <p:txBody>
          <a:bodyPr>
            <a:normAutofit/>
          </a:bodyPr>
          <a:lstStyle/>
          <a:p>
            <a:r>
              <a:rPr lang="ru-RU" sz="2800" dirty="0"/>
              <a:t>Благодаря электронной документации сроки принятия решений по тем или иным вопросам снижаются с нескольких дней до нескольких часов, в независимости от расстояния, на котором находятся все задействованные в решении вопроса люди. </a:t>
            </a:r>
            <a:endParaRPr lang="ru-RU" sz="2800" dirty="0" smtClean="0"/>
          </a:p>
          <a:p>
            <a:r>
              <a:rPr lang="ru-RU" sz="2800" dirty="0" smtClean="0"/>
              <a:t>Документация </a:t>
            </a:r>
            <a:r>
              <a:rPr lang="ru-RU" sz="2800" dirty="0"/>
              <a:t>прозрачна, с ней может ознакомиться любой </a:t>
            </a:r>
            <a:r>
              <a:rPr lang="ru-RU" sz="2800" dirty="0" smtClean="0"/>
              <a:t>желающий.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00939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Плюсы электронной документации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39552" y="731520"/>
            <a:ext cx="7560840" cy="3474720"/>
          </a:xfrm>
        </p:spPr>
        <p:txBody>
          <a:bodyPr>
            <a:normAutofit/>
          </a:bodyPr>
          <a:lstStyle/>
          <a:p>
            <a:r>
              <a:rPr lang="ru-RU" dirty="0"/>
              <a:t>Электронный документооборот для государственных служащих позволяет сэкономить внутреннее взаимодействие сотрудников – это становится возможным с помощью автоматизации всех служебных документов. </a:t>
            </a:r>
            <a:endParaRPr lang="ru-RU" dirty="0" smtClean="0"/>
          </a:p>
          <a:p>
            <a:r>
              <a:rPr lang="ru-RU" dirty="0" smtClean="0"/>
              <a:t>Сроки </a:t>
            </a:r>
            <a:r>
              <a:rPr lang="ru-RU" dirty="0"/>
              <a:t>выполнения тех или иных обязательств перед клиентами четко фиксируются в системе, что помогает эффективно распределять задачи между сотрудниками </a:t>
            </a:r>
            <a:r>
              <a:rPr lang="ru-RU" dirty="0" smtClean="0"/>
              <a:t>организации</a:t>
            </a:r>
          </a:p>
          <a:p>
            <a:pPr marL="4572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760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Организация электронного (цифрового) документооборота на предприятии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332656"/>
            <a:ext cx="7317432" cy="387358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sz="2400" dirty="0"/>
              <a:t>Эффективный современный процесс, позволяющий оптимизировать работу компаний, – это организация электронного документооборота</a:t>
            </a:r>
            <a:r>
              <a:rPr lang="ru-RU" sz="2400" dirty="0" smtClean="0"/>
              <a:t>.</a:t>
            </a:r>
          </a:p>
          <a:p>
            <a:pPr marL="0" indent="0" fontAlgn="base">
              <a:buNone/>
            </a:pPr>
            <a:r>
              <a:rPr lang="ru-RU" sz="2400" dirty="0" smtClean="0"/>
              <a:t>Любая </a:t>
            </a:r>
            <a:r>
              <a:rPr lang="ru-RU" sz="2400" dirty="0"/>
              <a:t>структура может сэкономить свое рабочее время и начнет принимать стратегические и оперативные решения в несколько раз быстрее, опережая своих конкурентов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86753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Бумаги в цифровом формате хранятся в общем реестре, который может иметь огромное количество филиалов по всей стране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Найти необходимый документ в архиве можно за несколько минут, что очень важно при потребности срочно решить вопрос. </a:t>
            </a:r>
            <a:endParaRPr lang="ru-RU" dirty="0" smtClean="0"/>
          </a:p>
          <a:p>
            <a:r>
              <a:rPr lang="ru-RU" dirty="0" smtClean="0"/>
              <a:t>Процесс </a:t>
            </a:r>
            <a:r>
              <a:rPr lang="ru-RU" dirty="0"/>
              <a:t>работы с архивом существенно упрощается, при этом общая стоимость хранения всей документации снижается в несколько раз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Плюсы электронной документации</a:t>
            </a:r>
            <a:br>
              <a:rPr lang="ru-RU" sz="3200" dirty="0"/>
            </a:b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69545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11560" y="764704"/>
            <a:ext cx="7408912" cy="3474720"/>
          </a:xfrm>
        </p:spPr>
        <p:txBody>
          <a:bodyPr/>
          <a:lstStyle/>
          <a:p>
            <a:r>
              <a:rPr lang="ru-RU" dirty="0"/>
              <a:t>С помощью цифровой документации посетители госструктур смогут сэкономить большое количество времени, ведь они могут воспользоваться официальными порталами для получения всей необходимой информации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Плюсы электронной документации</a:t>
            </a:r>
            <a:br>
              <a:rPr lang="ru-RU" sz="3200" dirty="0"/>
            </a:b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37393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Групповая работа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sz="3200" dirty="0" smtClean="0"/>
              <a:t>1</a:t>
            </a:r>
            <a:r>
              <a:rPr lang="ru-RU" sz="3200" b="1" dirty="0" smtClean="0"/>
              <a:t>С</a:t>
            </a:r>
            <a:r>
              <a:rPr lang="ru-RU" sz="3200" b="1" dirty="0"/>
              <a:t>: Документооборот 8</a:t>
            </a:r>
          </a:p>
          <a:p>
            <a:r>
              <a:rPr lang="ru-RU" sz="3200" b="1" dirty="0" smtClean="0"/>
              <a:t> Система «Дело»</a:t>
            </a:r>
          </a:p>
          <a:p>
            <a:r>
              <a:rPr lang="ru-RU" sz="3200" b="1" dirty="0" smtClean="0"/>
              <a:t> </a:t>
            </a:r>
            <a:r>
              <a:rPr lang="en-US" sz="3200" b="1" dirty="0" err="1" smtClean="0"/>
              <a:t>Directum</a:t>
            </a:r>
            <a:endParaRPr lang="en-US" sz="3200" b="1" dirty="0"/>
          </a:p>
          <a:p>
            <a:pPr marL="45720" indent="0">
              <a:buNone/>
            </a:pPr>
            <a:endParaRPr lang="ru-RU" dirty="0" smtClean="0"/>
          </a:p>
          <a:p>
            <a:r>
              <a:rPr lang="ru-RU" dirty="0" smtClean="0"/>
              <a:t>презентация</a:t>
            </a:r>
            <a:r>
              <a:rPr lang="ru-RU" dirty="0" smtClean="0"/>
              <a:t>, преимущество для системы </a:t>
            </a:r>
            <a:r>
              <a:rPr lang="ru-RU" dirty="0" err="1" smtClean="0"/>
              <a:t>госуправления</a:t>
            </a:r>
            <a:r>
              <a:rPr lang="ru-RU" dirty="0"/>
              <a:t>?</a:t>
            </a:r>
            <a:endParaRPr lang="en-US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0026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382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07904" y="3861048"/>
            <a:ext cx="5144359" cy="2295128"/>
          </a:xfrm>
        </p:spPr>
        <p:txBody>
          <a:bodyPr/>
          <a:lstStyle/>
          <a:p>
            <a:r>
              <a:rPr lang="ru-RU" sz="2800" dirty="0"/>
              <a:t>Основные функциональные возможности автоматизированных </a:t>
            </a:r>
            <a:r>
              <a:rPr lang="ru-RU" sz="2800" dirty="0" smtClean="0"/>
              <a:t>СЭД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11560" y="731518"/>
            <a:ext cx="3878143" cy="5217761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Наименование </a:t>
            </a:r>
            <a:r>
              <a:rPr lang="ru-RU" dirty="0"/>
              <a:t>системы </a:t>
            </a:r>
            <a:r>
              <a:rPr lang="ru-RU" dirty="0" smtClean="0"/>
              <a:t>задачи функции модули Тип организации</a:t>
            </a:r>
          </a:p>
          <a:p>
            <a:pPr marL="45720" indent="0">
              <a:buNone/>
            </a:pPr>
            <a:r>
              <a:rPr lang="ru-RU" dirty="0" smtClean="0"/>
              <a:t> </a:t>
            </a:r>
          </a:p>
          <a:p>
            <a:r>
              <a:rPr lang="ru-RU" dirty="0" smtClean="0"/>
              <a:t>Регистрация </a:t>
            </a:r>
            <a:r>
              <a:rPr lang="ru-RU" dirty="0"/>
              <a:t>документов</a:t>
            </a:r>
            <a:r>
              <a:rPr lang="ru-RU" dirty="0" smtClean="0"/>
              <a:t>,</a:t>
            </a:r>
          </a:p>
          <a:p>
            <a:r>
              <a:rPr lang="ru-RU" dirty="0" smtClean="0"/>
              <a:t>Работа </a:t>
            </a:r>
            <a:r>
              <a:rPr lang="ru-RU" dirty="0"/>
              <a:t>с файлами (электронными документами), </a:t>
            </a:r>
            <a:endParaRPr lang="ru-RU" dirty="0" smtClean="0"/>
          </a:p>
          <a:p>
            <a:r>
              <a:rPr lang="ru-RU" dirty="0" smtClean="0"/>
              <a:t>Работа </a:t>
            </a:r>
            <a:r>
              <a:rPr lang="ru-RU" dirty="0"/>
              <a:t>с поручениями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Работа </a:t>
            </a:r>
            <a:r>
              <a:rPr lang="ru-RU" dirty="0"/>
              <a:t>с проектами документов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Прием </a:t>
            </a:r>
            <a:r>
              <a:rPr lang="ru-RU" dirty="0"/>
              <a:t>и внешняя рассылка документов. </a:t>
            </a:r>
            <a:endParaRPr lang="ru-RU" dirty="0" smtClean="0"/>
          </a:p>
          <a:p>
            <a:r>
              <a:rPr lang="ru-RU" dirty="0" smtClean="0"/>
              <a:t>Движение </a:t>
            </a:r>
            <a:r>
              <a:rPr lang="ru-RU" dirty="0"/>
              <a:t>документов внутри Организации. </a:t>
            </a:r>
            <a:endParaRPr lang="ru-RU" dirty="0" smtClean="0"/>
          </a:p>
          <a:p>
            <a:r>
              <a:rPr lang="ru-RU" dirty="0" smtClean="0"/>
              <a:t>Формирование дел</a:t>
            </a:r>
          </a:p>
          <a:p>
            <a:r>
              <a:rPr lang="ru-RU" sz="2400" dirty="0" smtClean="0"/>
              <a:t>Справочная </a:t>
            </a:r>
            <a:r>
              <a:rPr lang="ru-RU" sz="2400" dirty="0"/>
              <a:t>работа. Удаленный доступ. «ДЕЛО-WEB» ЭЦП и шифрование.</a:t>
            </a:r>
          </a:p>
          <a:p>
            <a:r>
              <a:rPr lang="ru-RU" sz="2400" dirty="0" smtClean="0"/>
              <a:t>Мастер </a:t>
            </a:r>
            <a:r>
              <a:rPr lang="ru-RU" sz="2400" dirty="0"/>
              <a:t>паролей. </a:t>
            </a:r>
          </a:p>
          <a:p>
            <a:r>
              <a:rPr lang="ru-RU" sz="2400" dirty="0"/>
              <a:t>Поточное сканирование.</a:t>
            </a:r>
          </a:p>
          <a:p>
            <a:r>
              <a:rPr lang="ru-RU" sz="2400" dirty="0" smtClean="0"/>
              <a:t>Мониторинг </a:t>
            </a:r>
            <a:r>
              <a:rPr lang="ru-RU" sz="2400" dirty="0"/>
              <a:t>документов. </a:t>
            </a:r>
          </a:p>
          <a:p>
            <a:r>
              <a:rPr lang="ru-RU" sz="2400" dirty="0"/>
              <a:t>Защита от несанкционированного Доступа. </a:t>
            </a:r>
          </a:p>
          <a:p>
            <a:r>
              <a:rPr lang="ru-RU" sz="2400" dirty="0"/>
              <a:t>Подсистема оповещений </a:t>
            </a:r>
            <a:r>
              <a:rPr lang="ru-RU" sz="2400" dirty="0" smtClean="0"/>
              <a:t>и уведомлений</a:t>
            </a:r>
            <a:r>
              <a:rPr lang="ru-RU" sz="2400" dirty="0"/>
              <a:t>. 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4"/>
          </p:nvPr>
        </p:nvSpPr>
        <p:spPr>
          <a:xfrm>
            <a:off x="4572000" y="764704"/>
            <a:ext cx="3346704" cy="3474720"/>
          </a:xfrm>
        </p:spPr>
        <p:txBody>
          <a:bodyPr>
            <a:noAutofit/>
          </a:bodyPr>
          <a:lstStyle/>
          <a:p>
            <a:r>
              <a:rPr lang="ru-RU" sz="1200" dirty="0" smtClean="0"/>
              <a:t>Подсистема </a:t>
            </a:r>
            <a:r>
              <a:rPr lang="ru-RU" sz="1200" dirty="0"/>
              <a:t>управления процессами. Интеграция СЭД «ДЕЛО» и системы 1С, Подсистема синхронизации данных «КАДРЫ + ДЕЛО» </a:t>
            </a:r>
            <a:endParaRPr lang="ru-RU" sz="1200" dirty="0" smtClean="0"/>
          </a:p>
          <a:p>
            <a:pPr marL="45720" indent="0">
              <a:buNone/>
            </a:pPr>
            <a:endParaRPr lang="ru-RU" sz="1200" dirty="0" smtClean="0"/>
          </a:p>
          <a:p>
            <a:endParaRPr lang="ru-RU" sz="1200" dirty="0"/>
          </a:p>
          <a:p>
            <a:r>
              <a:rPr lang="ru-RU" sz="1200" dirty="0" smtClean="0"/>
              <a:t>Система Документооборота </a:t>
            </a:r>
            <a:r>
              <a:rPr lang="ru-RU" sz="1200" dirty="0"/>
              <a:t>эффективно используется как в небольших коммерческих компаниях, так и в </a:t>
            </a:r>
            <a:r>
              <a:rPr lang="ru-RU" sz="1200" dirty="0" smtClean="0"/>
              <a:t>Распределенных </a:t>
            </a:r>
            <a:r>
              <a:rPr lang="ru-RU" sz="1200" dirty="0"/>
              <a:t>холдинговых или </a:t>
            </a:r>
            <a:r>
              <a:rPr lang="ru-RU" sz="1200" dirty="0" smtClean="0"/>
              <a:t>Ведомственных </a:t>
            </a:r>
            <a:r>
              <a:rPr lang="ru-RU" sz="1200" dirty="0"/>
              <a:t>структур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1760" y="11663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Система «ДЕЛО»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2834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</a:t>
            </a:r>
            <a:r>
              <a:rPr lang="ru-RU" dirty="0" err="1"/>
              <a:t>Directum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обеспечивает </a:t>
            </a:r>
            <a:r>
              <a:rPr lang="ru-RU" dirty="0"/>
              <a:t>эффективную организацию и контроль деловых процессов на основе </a:t>
            </a:r>
            <a:r>
              <a:rPr lang="ru-RU" dirty="0" err="1"/>
              <a:t>workflow</a:t>
            </a:r>
            <a:r>
              <a:rPr lang="ru-RU" dirty="0"/>
              <a:t>: </a:t>
            </a:r>
            <a:endParaRPr lang="ru-RU" dirty="0" smtClean="0"/>
          </a:p>
          <a:p>
            <a:r>
              <a:rPr lang="ru-RU" dirty="0" smtClean="0"/>
              <a:t>согласование </a:t>
            </a:r>
            <a:r>
              <a:rPr lang="ru-RU" dirty="0"/>
              <a:t>документов, обработка сложных заказов, подготовка и проведение совещаний, поддержка цикла продаж и других процессов взаимодействия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Управляющие службы DIRECTUM – службы, обеспечивающие управление системой. IS-</a:t>
            </a:r>
            <a:r>
              <a:rPr lang="ru-RU" dirty="0" err="1"/>
              <a:t>Builder</a:t>
            </a:r>
            <a:r>
              <a:rPr lang="ru-RU" dirty="0"/>
              <a:t> </a:t>
            </a:r>
            <a:r>
              <a:rPr lang="ru-RU" dirty="0" err="1"/>
              <a:t>Runtime</a:t>
            </a:r>
            <a:r>
              <a:rPr lang="ru-RU" dirty="0"/>
              <a:t> </a:t>
            </a:r>
            <a:r>
              <a:rPr lang="ru-RU" dirty="0" err="1"/>
              <a:t>Environment</a:t>
            </a:r>
            <a:r>
              <a:rPr lang="ru-RU" dirty="0"/>
              <a:t> – среда исполнения кода, реализующая интерфейс служб и пользовательских приложений (в том числе сторонней разработки) для доступа к системе. </a:t>
            </a:r>
            <a:endParaRPr lang="ru-RU" dirty="0" smtClean="0"/>
          </a:p>
          <a:p>
            <a:r>
              <a:rPr lang="ru-RU" dirty="0" smtClean="0"/>
              <a:t>Клиенты </a:t>
            </a:r>
            <a:r>
              <a:rPr lang="ru-RU" dirty="0"/>
              <a:t>системы DIRECTUM – приложения для конечных пользователей, инструментарий разработки, утилиты администрирования системы. Файловые хранилища – архивы больших или редко используемых документов, которые эффективнее держать за пределами СУБД; управляются собственными службами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Управление электронными документами, Управление деловыми процессами. Управление договорами Управление совещаниями, Управление в </a:t>
            </a:r>
            <a:r>
              <a:rPr lang="ru-RU" dirty="0" err="1"/>
              <a:t>заимодействием</a:t>
            </a:r>
            <a:r>
              <a:rPr lang="ru-RU" dirty="0"/>
              <a:t> с клиентами, Канцелярия, Обращения граждан и организаций, Управление показателями эффективности органы федеральной и региональной власти </a:t>
            </a:r>
          </a:p>
        </p:txBody>
      </p:sp>
    </p:spTree>
    <p:extLst>
      <p:ext uri="{BB962C8B-B14F-4D97-AF65-F5344CB8AC3E}">
        <p14:creationId xmlns:p14="http://schemas.microsoft.com/office/powerpoint/2010/main" val="3058478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Система 1С </a:t>
            </a:r>
            <a:r>
              <a:rPr lang="ru-RU" sz="3600" dirty="0" smtClean="0"/>
              <a:t>Документооборот 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централизованное </a:t>
            </a:r>
            <a:r>
              <a:rPr lang="ru-RU" dirty="0"/>
              <a:t>безопасное хранение документов, оперативный доступ к документам с учетом прав пользователей, регистрация входящих и исходящих документов, просмотр и редактирование документов, контроль версий документов, полнотекстовый поиск документов по их содержанию, работа с документами любых типов: офисными документами, текстами, изображениями, аудио- и видеофайлами, документами систем проектирования, архивами, приложениями и т.д., коллективная работа пользователей с возможностью согласования, утверждения и контроля исполнения документов</a:t>
            </a:r>
            <a:r>
              <a:rPr lang="ru-RU" dirty="0" smtClean="0"/>
              <a:t>, маршрутизация </a:t>
            </a:r>
            <a:r>
              <a:rPr lang="ru-RU" dirty="0"/>
              <a:t>документов, настраиваемая по каждому виду документов в отдельности, автоматизированная загрузка документов из электронной почты и со сканера, учет и контроль рабочего времени сотрудников. </a:t>
            </a:r>
            <a:endParaRPr lang="ru-RU" dirty="0" smtClean="0"/>
          </a:p>
          <a:p>
            <a:r>
              <a:rPr lang="ru-RU" dirty="0" smtClean="0"/>
              <a:t>Хранение </a:t>
            </a:r>
            <a:r>
              <a:rPr lang="ru-RU" dirty="0"/>
              <a:t>любых документов, Структура разделов, Права Доступа. Автоматическое хранение версий. Полнотекстовый Поиск. Рецензирование Документов. Рабочий стол. Дополнительные Свойства. Выдача Поручений. Бизнес-процессы. Отчеты Главный модуль. Управление структурой. Информационные блоки. Поиск. Веб-формы. Форумы. Подписка, рассылки. Опросы. Веб-аналитика. Реклама. Техподдержка. Почта. Компрессия. Обучение, тестирование. </a:t>
            </a:r>
            <a:endParaRPr lang="ru-RU" dirty="0" smtClean="0"/>
          </a:p>
          <a:p>
            <a:r>
              <a:rPr lang="ru-RU" dirty="0" smtClean="0"/>
              <a:t>может </a:t>
            </a:r>
            <a:r>
              <a:rPr lang="ru-RU" dirty="0"/>
              <a:t>эффективно использоваться как в бюджетном секторе, так и на коммерческих предприятиях </a:t>
            </a:r>
          </a:p>
        </p:txBody>
      </p:sp>
    </p:spTree>
    <p:extLst>
      <p:ext uri="{BB962C8B-B14F-4D97-AF65-F5344CB8AC3E}">
        <p14:creationId xmlns:p14="http://schemas.microsoft.com/office/powerpoint/2010/main" val="348801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g-Cyrl-TJ" sz="3200" dirty="0" smtClean="0"/>
              <a:t>Электронн</a:t>
            </a:r>
            <a:r>
              <a:rPr lang="ru-RU" sz="3200" dirty="0" err="1" smtClean="0"/>
              <a:t>ый</a:t>
            </a:r>
            <a:r>
              <a:rPr lang="ru-RU" sz="3200" dirty="0" smtClean="0"/>
              <a:t>  документооборот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Электронный </a:t>
            </a:r>
            <a:r>
              <a:rPr lang="ru-RU" dirty="0"/>
              <a:t>документооборот представляет собой современную технологию, которая позволяет не только развиваться, но и значительно упрощать все процессы на предприятии. </a:t>
            </a:r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/>
              <a:t>разных компаний упорядочение информации представляется по-разному, для одних это – главный инструмент в управлении персоналом, </a:t>
            </a:r>
            <a:r>
              <a:rPr lang="ru-RU" dirty="0" smtClean="0"/>
              <a:t>для других </a:t>
            </a:r>
            <a:r>
              <a:rPr lang="ru-RU" dirty="0"/>
              <a:t>– непосредственно сам продукт, который получается в процессе производства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 </a:t>
            </a:r>
            <a:r>
              <a:rPr lang="ru-RU" dirty="0"/>
              <a:t>этом выбор конкретной системы зависит от назначения данных, представляемых в бумажном </a:t>
            </a:r>
            <a:r>
              <a:rPr lang="ru-RU" dirty="0" smtClean="0"/>
              <a:t>виде.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004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5373216"/>
            <a:ext cx="8496944" cy="1143000"/>
          </a:xfrm>
        </p:spPr>
        <p:txBody>
          <a:bodyPr>
            <a:noAutofit/>
          </a:bodyPr>
          <a:lstStyle/>
          <a:p>
            <a:r>
              <a:rPr lang="ru-RU" sz="2800" dirty="0" smtClean="0"/>
              <a:t>Что такое автоматизация документооборота и в чем состоят ее достоинства? 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260648"/>
            <a:ext cx="8496944" cy="5040560"/>
          </a:xfrm>
        </p:spPr>
        <p:txBody>
          <a:bodyPr>
            <a:normAutofit fontScale="25000" lnSpcReduction="20000"/>
          </a:bodyPr>
          <a:lstStyle/>
          <a:p>
            <a:r>
              <a:rPr lang="ru-RU" sz="6400" dirty="0" smtClean="0"/>
              <a:t>Электронный </a:t>
            </a:r>
            <a:r>
              <a:rPr lang="ru-RU" sz="6400" dirty="0"/>
              <a:t>документооборот – это такая информационная система, которая способствует более рациональному и простому пользованию данными компании. </a:t>
            </a:r>
            <a:endParaRPr lang="ru-RU" sz="6400" dirty="0" smtClean="0"/>
          </a:p>
          <a:p>
            <a:r>
              <a:rPr lang="ru-RU" sz="6400" dirty="0" smtClean="0"/>
              <a:t>В </a:t>
            </a:r>
            <a:r>
              <a:rPr lang="ru-RU" sz="6400" dirty="0"/>
              <a:t>нее включены такие составляющие, как соответствующее программное обеспечение, электронная почта, дающая возможность оперативно связываться с подчиненными, интернет и много другое. </a:t>
            </a:r>
            <a:endParaRPr lang="ru-RU" sz="6400" dirty="0" smtClean="0"/>
          </a:p>
          <a:p>
            <a:r>
              <a:rPr lang="ru-RU" sz="6400" dirty="0" smtClean="0"/>
              <a:t>Для </a:t>
            </a:r>
            <a:r>
              <a:rPr lang="ru-RU" sz="6400" dirty="0"/>
              <a:t>каждой организации этот комплекс может состоять из различных компонентов</a:t>
            </a:r>
            <a:r>
              <a:rPr lang="ru-RU" sz="6400" dirty="0" smtClean="0"/>
              <a:t>.</a:t>
            </a:r>
          </a:p>
          <a:p>
            <a:r>
              <a:rPr lang="ru-RU" sz="6400" dirty="0" smtClean="0"/>
              <a:t> </a:t>
            </a:r>
            <a:r>
              <a:rPr lang="ru-RU" sz="6400" dirty="0"/>
              <a:t>Главными достоинствами электронного документооборота перед его аналогом – бумажным, являются: </a:t>
            </a:r>
            <a:endParaRPr lang="ru-RU" sz="6400" dirty="0" smtClean="0"/>
          </a:p>
          <a:p>
            <a:r>
              <a:rPr lang="ru-RU" sz="6400" dirty="0" smtClean="0"/>
              <a:t>Поиск </a:t>
            </a:r>
            <a:r>
              <a:rPr lang="ru-RU" sz="6400" dirty="0"/>
              <a:t>нужных файлов по многочисленным критериям. </a:t>
            </a:r>
            <a:endParaRPr lang="ru-RU" sz="6400" dirty="0" smtClean="0"/>
          </a:p>
          <a:p>
            <a:r>
              <a:rPr lang="ru-RU" sz="6400" dirty="0" smtClean="0"/>
              <a:t>Осуществление </a:t>
            </a:r>
            <a:r>
              <a:rPr lang="ru-RU" sz="6400" dirty="0"/>
              <a:t>регистрации производственной документации. </a:t>
            </a:r>
            <a:endParaRPr lang="ru-RU" sz="6400" dirty="0" smtClean="0"/>
          </a:p>
          <a:p>
            <a:r>
              <a:rPr lang="ru-RU" sz="6400" dirty="0" smtClean="0"/>
              <a:t>Составление </a:t>
            </a:r>
            <a:r>
              <a:rPr lang="ru-RU" sz="6400" dirty="0"/>
              <a:t>отчетов организации по итогам ее деятельности</a:t>
            </a:r>
            <a:r>
              <a:rPr lang="ru-RU" sz="6400" dirty="0" smtClean="0"/>
              <a:t>.</a:t>
            </a:r>
          </a:p>
          <a:p>
            <a:r>
              <a:rPr lang="ru-RU" sz="6400" dirty="0" smtClean="0"/>
              <a:t> </a:t>
            </a:r>
            <a:r>
              <a:rPr lang="ru-RU" sz="6400" dirty="0"/>
              <a:t>Возможность применять шаблоны для составления рабочих документов. </a:t>
            </a:r>
            <a:endParaRPr lang="ru-RU" sz="6400" dirty="0" smtClean="0"/>
          </a:p>
          <a:p>
            <a:r>
              <a:rPr lang="ru-RU" sz="6400" dirty="0" smtClean="0"/>
              <a:t>Передача </a:t>
            </a:r>
            <a:r>
              <a:rPr lang="ru-RU" sz="6400" dirty="0"/>
              <a:t>информации и управление персоналом посредством корпоративной почты. </a:t>
            </a:r>
            <a:endParaRPr lang="ru-RU" sz="6400" dirty="0" smtClean="0"/>
          </a:p>
          <a:p>
            <a:r>
              <a:rPr lang="ru-RU" sz="6400" dirty="0" smtClean="0"/>
              <a:t>осуществление </a:t>
            </a:r>
            <a:r>
              <a:rPr lang="ru-RU" sz="6400" dirty="0"/>
              <a:t>наблюдения и контроля над правильным выполнением обязанностей сотрудников. </a:t>
            </a:r>
            <a:endParaRPr lang="ru-RU" sz="6400" dirty="0" smtClean="0"/>
          </a:p>
          <a:p>
            <a:r>
              <a:rPr lang="ru-RU" sz="6400" dirty="0" smtClean="0"/>
              <a:t>Возможность </a:t>
            </a:r>
            <a:r>
              <a:rPr lang="ru-RU" sz="6400" dirty="0"/>
              <a:t>распределить права для доступа в определенные сегменты системы в зависимости от полномочий </a:t>
            </a:r>
            <a:r>
              <a:rPr lang="ru-RU" sz="6400" dirty="0" smtClean="0"/>
              <a:t>работника.</a:t>
            </a:r>
            <a:endParaRPr lang="ru-RU" sz="6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505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Как подготовить организацию к переходу от бумажной к цифровой документации?</a:t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Чтобы внедрить документооборот в электронной форме на предприятии, необходимо создать не только условия с технической точки зрения, но и обучить новой работе всех сотрудников и перестроить производственный процесс в компании</a:t>
            </a:r>
            <a:r>
              <a:rPr lang="ru-RU" dirty="0" smtClean="0"/>
              <a:t>.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573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712" y="5157192"/>
            <a:ext cx="6512511" cy="1143000"/>
          </a:xfrm>
        </p:spPr>
        <p:txBody>
          <a:bodyPr/>
          <a:lstStyle/>
          <a:p>
            <a:r>
              <a:rPr lang="ru-RU" sz="3200" dirty="0"/>
              <a:t>Если компания планирует внедрение </a:t>
            </a:r>
            <a:r>
              <a:rPr lang="ru-RU" sz="3200" dirty="0" smtClean="0"/>
              <a:t>СЭД 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548680"/>
            <a:ext cx="8352928" cy="4320480"/>
          </a:xfrm>
        </p:spPr>
        <p:txBody>
          <a:bodyPr>
            <a:normAutofit/>
          </a:bodyPr>
          <a:lstStyle/>
          <a:p>
            <a:r>
              <a:rPr lang="ru-RU" dirty="0" smtClean="0"/>
              <a:t>то </a:t>
            </a:r>
            <a:r>
              <a:rPr lang="ru-RU" dirty="0"/>
              <a:t>ей нужно осуществлять все постепенно, а по истечению какого-то времени уже получится полноценная система. Предварительным этапом для внедрения такого комплекса является создание автоматизированного делопроизводства, если такого не имеется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Данная </a:t>
            </a:r>
            <a:r>
              <a:rPr lang="ru-RU" dirty="0"/>
              <a:t>мера даст возможность не только легче перенести изменения в организации, но и обучить сотрудников работе с документацией, которая будет представлена в электронной </a:t>
            </a:r>
            <a:r>
              <a:rPr lang="ru-RU" dirty="0" smtClean="0"/>
              <a:t>форме.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000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3688" y="4725144"/>
            <a:ext cx="7243207" cy="1505104"/>
          </a:xfrm>
        </p:spPr>
        <p:txBody>
          <a:bodyPr/>
          <a:lstStyle/>
          <a:p>
            <a:r>
              <a:rPr lang="ru-RU" sz="3200" dirty="0"/>
              <a:t>Основные требования к электронному документообороту на предприятии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731520"/>
            <a:ext cx="7920880" cy="392161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это</a:t>
            </a:r>
            <a:r>
              <a:rPr lang="ru-RU" dirty="0"/>
              <a:t>: Наличие компьютерной техники, для которой имеется возможность установить необходимое программное обеспечение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Все работники предприятия, выполняющие обязанности в сфере документооборота, должны владеть собственными ПК. </a:t>
            </a:r>
            <a:endParaRPr lang="ru-RU" dirty="0" smtClean="0"/>
          </a:p>
          <a:p>
            <a:r>
              <a:rPr lang="ru-RU" dirty="0" smtClean="0"/>
              <a:t>Наличие </a:t>
            </a:r>
            <a:r>
              <a:rPr lang="ru-RU" dirty="0"/>
              <a:t>средств связи между трудовым коллективом (электронная почта). </a:t>
            </a:r>
            <a:endParaRPr lang="ru-RU" dirty="0" smtClean="0"/>
          </a:p>
          <a:p>
            <a:r>
              <a:rPr lang="ru-RU" dirty="0" smtClean="0"/>
              <a:t>Создание </a:t>
            </a:r>
            <a:r>
              <a:rPr lang="ru-RU" dirty="0"/>
              <a:t>специальных подразделений для обслуживания всей системы. </a:t>
            </a:r>
            <a:endParaRPr lang="ru-RU" dirty="0" smtClean="0"/>
          </a:p>
          <a:p>
            <a:r>
              <a:rPr lang="ru-RU" dirty="0" smtClean="0"/>
              <a:t>Готовность </a:t>
            </a:r>
            <a:r>
              <a:rPr lang="ru-RU" dirty="0"/>
              <a:t>руководящего состава компании к применению электронно-цифровой подписи вместо </a:t>
            </a:r>
            <a:r>
              <a:rPr lang="ru-RU" dirty="0" smtClean="0"/>
              <a:t>привычной собственноручной.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33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3688" y="5229200"/>
            <a:ext cx="6512511" cy="1143000"/>
          </a:xfrm>
        </p:spPr>
        <p:txBody>
          <a:bodyPr/>
          <a:lstStyle/>
          <a:p>
            <a:r>
              <a:rPr lang="ru-RU" sz="3200" dirty="0"/>
              <a:t>Задачи электронного документооборота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23528" y="476672"/>
            <a:ext cx="8280920" cy="432048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Онлайн-документооборот </a:t>
            </a:r>
            <a:r>
              <a:rPr lang="ru-RU" dirty="0"/>
              <a:t>призван выполнять большое количество задач.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первую очередь, такая система необходима для более эффективного управления и наблюдения за деятельностью всей организации и отдельных сотрудников. </a:t>
            </a:r>
            <a:endParaRPr lang="ru-RU" dirty="0" smtClean="0"/>
          </a:p>
          <a:p>
            <a:r>
              <a:rPr lang="ru-RU" dirty="0" smtClean="0"/>
              <a:t>Она </a:t>
            </a:r>
            <a:r>
              <a:rPr lang="ru-RU" dirty="0"/>
              <a:t>способна быстро обеспечить весь коллектив, в том числе руководящий состав предприятия, оперативной информацией при возникновении потребности в ней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Кадровая </a:t>
            </a:r>
            <a:r>
              <a:rPr lang="ru-RU" dirty="0"/>
              <a:t>гибкость – еще одна цель, на которую направлен электронный документооборот. Она означает, что деятельность каждого отдельного работника можно отследить по хранящейся в системе всей информации о выполнении его </a:t>
            </a:r>
            <a:r>
              <a:rPr lang="ru-RU" dirty="0" smtClean="0"/>
              <a:t>обязанностей.</a:t>
            </a:r>
          </a:p>
          <a:p>
            <a:r>
              <a:rPr lang="ru-RU" dirty="0" smtClean="0"/>
              <a:t>Компания </a:t>
            </a:r>
            <a:r>
              <a:rPr lang="ru-RU" dirty="0"/>
              <a:t>имеет возможность подводить итоги своей деятельности путем протоколирования результатов, что позволяет анализировать все процессы и находить «слабые» </a:t>
            </a:r>
            <a:r>
              <a:rPr lang="ru-RU" dirty="0" smtClean="0"/>
              <a:t>места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459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1720" y="5229200"/>
            <a:ext cx="6512511" cy="1143000"/>
          </a:xfrm>
        </p:spPr>
        <p:txBody>
          <a:bodyPr/>
          <a:lstStyle/>
          <a:p>
            <a:r>
              <a:rPr lang="ru-RU" sz="3200" dirty="0" smtClean="0"/>
              <a:t>Преимущества внедрения СЭД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731520"/>
            <a:ext cx="8136904" cy="384960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Актуальность электронного документооборота также связана и с отсутствием бумажной волокиты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После </a:t>
            </a:r>
            <a:r>
              <a:rPr lang="ru-RU" dirty="0"/>
              <a:t>внедрения соответствующей системы предприятию не придется хранить большие объемы информации и выделять для этого специальные помещения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Организация </a:t>
            </a:r>
            <a:r>
              <a:rPr lang="ru-RU" dirty="0"/>
              <a:t>при этом сможет существенно сэкономить свои бюджетные средства, которые могут пойти, к примеру, на расширение производства. </a:t>
            </a:r>
            <a:endParaRPr lang="ru-RU" dirty="0" smtClean="0"/>
          </a:p>
          <a:p>
            <a:r>
              <a:rPr lang="ru-RU" dirty="0" smtClean="0"/>
              <a:t>Нет </a:t>
            </a:r>
            <a:r>
              <a:rPr lang="ru-RU" dirty="0"/>
              <a:t>необходимости и в найме сотрудников на определенные должности, которые должны заниматься передачей документов или их постоянным </a:t>
            </a:r>
            <a:r>
              <a:rPr lang="ru-RU" dirty="0" smtClean="0"/>
              <a:t>составлением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7328369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140</TotalTime>
  <Words>1706</Words>
  <Application>Microsoft Office PowerPoint</Application>
  <PresentationFormat>Экран (4:3)</PresentationFormat>
  <Paragraphs>123</Paragraphs>
  <Slides>26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Воздушный поток</vt:lpstr>
      <vt:lpstr>Электронный документооборот</vt:lpstr>
      <vt:lpstr>Организация электронного (цифрового) документооборота на предприятии</vt:lpstr>
      <vt:lpstr>Электронный  документооборот</vt:lpstr>
      <vt:lpstr>Что такое автоматизация документооборота и в чем состоят ее достоинства? </vt:lpstr>
      <vt:lpstr>Как подготовить организацию к переходу от бумажной к цифровой документации? </vt:lpstr>
      <vt:lpstr>Если компания планирует внедрение СЭД </vt:lpstr>
      <vt:lpstr>Основные требования к электронному документообороту на предприятии</vt:lpstr>
      <vt:lpstr>Задачи электронного документооборота</vt:lpstr>
      <vt:lpstr>Преимущества внедрения СЭД</vt:lpstr>
      <vt:lpstr>Электронно-цифровая подпись</vt:lpstr>
      <vt:lpstr>Для чего применяется электронно-цифровая подпись в компаниях?</vt:lpstr>
      <vt:lpstr> Условия для правильного функционирования комплекса</vt:lpstr>
      <vt:lpstr>Электронный документооборот:</vt:lpstr>
      <vt:lpstr>Правительством РФ  была поставлена задача перевести большую часть документов в госструктурах в цифровой формат.</vt:lpstr>
      <vt:lpstr>Почему именно электронный документооборот</vt:lpstr>
      <vt:lpstr>Электронные документы ускоряют взаимодействие со всеми государственными структурами, а также филиалами отдельно взятого подразделения.  С помощью такого документооборота можно существенно увеличить скорость обслуживания населения, а также обеспечить прозрачность всей получаемой им информации.</vt:lpstr>
      <vt:lpstr>Как формируются виртуальные документы </vt:lpstr>
      <vt:lpstr>Презентация PowerPoint</vt:lpstr>
      <vt:lpstr>Плюсы электронной документации </vt:lpstr>
      <vt:lpstr>Плюсы электронной документации </vt:lpstr>
      <vt:lpstr>Плюсы электронной документации </vt:lpstr>
      <vt:lpstr>Групповая работа</vt:lpstr>
      <vt:lpstr>Презентация PowerPoint</vt:lpstr>
      <vt:lpstr>Основные функциональные возможности автоматизированных СЭД</vt:lpstr>
      <vt:lpstr>Система Directum</vt:lpstr>
      <vt:lpstr>Система 1С Документооборот 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user</cp:lastModifiedBy>
  <cp:revision>18</cp:revision>
  <cp:lastPrinted>2019-03-30T02:47:08Z</cp:lastPrinted>
  <dcterms:created xsi:type="dcterms:W3CDTF">2019-03-29T16:11:04Z</dcterms:created>
  <dcterms:modified xsi:type="dcterms:W3CDTF">2019-03-31T11:52:37Z</dcterms:modified>
</cp:coreProperties>
</file>