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44"/>
  </p:handoutMasterIdLst>
  <p:sldIdLst>
    <p:sldId id="256" r:id="rId2"/>
    <p:sldId id="257" r:id="rId3"/>
    <p:sldId id="258" r:id="rId4"/>
    <p:sldId id="259" r:id="rId5"/>
    <p:sldId id="260" r:id="rId6"/>
    <p:sldId id="261" r:id="rId7"/>
    <p:sldId id="262" r:id="rId8"/>
    <p:sldId id="263" r:id="rId9"/>
    <p:sldId id="293" r:id="rId10"/>
    <p:sldId id="264" r:id="rId11"/>
    <p:sldId id="285" r:id="rId12"/>
    <p:sldId id="294" r:id="rId13"/>
    <p:sldId id="267" r:id="rId14"/>
    <p:sldId id="295" r:id="rId15"/>
    <p:sldId id="268" r:id="rId16"/>
    <p:sldId id="269" r:id="rId17"/>
    <p:sldId id="270" r:id="rId18"/>
    <p:sldId id="271" r:id="rId19"/>
    <p:sldId id="272" r:id="rId20"/>
    <p:sldId id="273" r:id="rId21"/>
    <p:sldId id="274" r:id="rId22"/>
    <p:sldId id="275" r:id="rId23"/>
    <p:sldId id="276" r:id="rId24"/>
    <p:sldId id="297" r:id="rId25"/>
    <p:sldId id="278" r:id="rId26"/>
    <p:sldId id="279" r:id="rId27"/>
    <p:sldId id="296" r:id="rId28"/>
    <p:sldId id="281" r:id="rId29"/>
    <p:sldId id="298" r:id="rId30"/>
    <p:sldId id="282" r:id="rId31"/>
    <p:sldId id="283" r:id="rId32"/>
    <p:sldId id="286" r:id="rId33"/>
    <p:sldId id="284" r:id="rId34"/>
    <p:sldId id="287" r:id="rId35"/>
    <p:sldId id="288" r:id="rId36"/>
    <p:sldId id="289" r:id="rId37"/>
    <p:sldId id="290" r:id="rId38"/>
    <p:sldId id="291" r:id="rId39"/>
    <p:sldId id="292" r:id="rId40"/>
    <p:sldId id="299" r:id="rId41"/>
    <p:sldId id="300" r:id="rId42"/>
    <p:sldId id="301"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37C419-18A8-45DF-8F15-EE1570FFA494}" type="datetimeFigureOut">
              <a:rPr lang="ru-RU" smtClean="0"/>
              <a:t>20.03.2019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7D66BD-28A6-453B-9919-B9F982049040}" type="slidenum">
              <a:rPr lang="ru-RU" smtClean="0"/>
              <a:t>‹#›</a:t>
            </a:fld>
            <a:endParaRPr lang="ru-RU"/>
          </a:p>
        </p:txBody>
      </p:sp>
    </p:spTree>
    <p:extLst>
      <p:ext uri="{BB962C8B-B14F-4D97-AF65-F5344CB8AC3E}">
        <p14:creationId xmlns:p14="http://schemas.microsoft.com/office/powerpoint/2010/main" val="217010879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B525EE8-A0BA-43F6-8D98-8C2B89E59B1F}"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3F53DEB-2711-4A6E-9C18-3562CF48AC6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B525EE8-A0BA-43F6-8D98-8C2B89E59B1F}"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3F53DEB-2711-4A6E-9C18-3562CF48AC6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B525EE8-A0BA-43F6-8D98-8C2B89E59B1F}"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3F53DEB-2711-4A6E-9C18-3562CF48AC6C}"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B525EE8-A0BA-43F6-8D98-8C2B89E59B1F}"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3F53DEB-2711-4A6E-9C18-3562CF48AC6C}"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B525EE8-A0BA-43F6-8D98-8C2B89E59B1F}"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3F53DEB-2711-4A6E-9C18-3562CF48AC6C}"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0B525EE8-A0BA-43F6-8D98-8C2B89E59B1F}" type="datetimeFigureOut">
              <a:rPr lang="ru-RU" smtClean="0"/>
              <a:t>20.03.2019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3F53DEB-2711-4A6E-9C18-3562CF48AC6C}"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B525EE8-A0BA-43F6-8D98-8C2B89E59B1F}" type="datetimeFigureOut">
              <a:rPr lang="ru-RU" smtClean="0"/>
              <a:t>20.03.2019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3F53DEB-2711-4A6E-9C18-3562CF48AC6C}"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0B525EE8-A0BA-43F6-8D98-8C2B89E59B1F}" type="datetimeFigureOut">
              <a:rPr lang="ru-RU" smtClean="0"/>
              <a:t>20.03.2019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3F53DEB-2711-4A6E-9C18-3562CF48AC6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B525EE8-A0BA-43F6-8D98-8C2B89E59B1F}" type="datetimeFigureOut">
              <a:rPr lang="ru-RU" smtClean="0"/>
              <a:t>20.03.2019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3F53DEB-2711-4A6E-9C18-3562CF48AC6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B525EE8-A0BA-43F6-8D98-8C2B89E59B1F}" type="datetimeFigureOut">
              <a:rPr lang="ru-RU" smtClean="0"/>
              <a:t>20.03.2019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3F53DEB-2711-4A6E-9C18-3562CF48AC6C}"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B525EE8-A0BA-43F6-8D98-8C2B89E59B1F}" type="datetimeFigureOut">
              <a:rPr lang="ru-RU" smtClean="0"/>
              <a:t>20.03.2019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3F53DEB-2711-4A6E-9C18-3562CF48AC6C}"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B525EE8-A0BA-43F6-8D98-8C2B89E59B1F}" type="datetimeFigureOut">
              <a:rPr lang="ru-RU" smtClean="0"/>
              <a:t>20.03.2019</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3F53DEB-2711-4A6E-9C18-3562CF48AC6C}"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836712"/>
            <a:ext cx="7175351" cy="3096344"/>
          </a:xfrm>
        </p:spPr>
        <p:txBody>
          <a:bodyPr>
            <a:normAutofit/>
          </a:bodyPr>
          <a:lstStyle/>
          <a:p>
            <a:r>
              <a:rPr lang="ru-RU" sz="3600" dirty="0" smtClean="0"/>
              <a:t>ОБЩИЕ ПРАВИЛА ОФОРМЛЕНИЯ УПРАВЛЕНЧЕСКИХ ДОКУМЕНТОВ</a:t>
            </a:r>
            <a:r>
              <a:rPr lang="ru-RU" dirty="0" smtClean="0"/>
              <a:t/>
            </a:r>
            <a:br>
              <a:rPr lang="ru-RU" dirty="0" smtClean="0"/>
            </a:br>
            <a:endParaRPr lang="ru-RU" dirty="0"/>
          </a:p>
        </p:txBody>
      </p:sp>
      <p:sp>
        <p:nvSpPr>
          <p:cNvPr id="3" name="Подзаголовок 2"/>
          <p:cNvSpPr>
            <a:spLocks noGrp="1"/>
          </p:cNvSpPr>
          <p:nvPr>
            <p:ph type="subTitle" idx="1"/>
          </p:nvPr>
        </p:nvSpPr>
        <p:spPr>
          <a:xfrm>
            <a:off x="1331640" y="4869160"/>
            <a:ext cx="6400800" cy="1473200"/>
          </a:xfrm>
        </p:spPr>
        <p:txBody>
          <a:bodyPr>
            <a:normAutofit/>
          </a:bodyPr>
          <a:lstStyle/>
          <a:p>
            <a:r>
              <a:rPr lang="ru-RU" sz="3200" dirty="0" err="1" smtClean="0">
                <a:solidFill>
                  <a:schemeClr val="accent2">
                    <a:lumMod val="75000"/>
                  </a:schemeClr>
                </a:solidFill>
              </a:rPr>
              <a:t>Анварзода</a:t>
            </a:r>
            <a:r>
              <a:rPr lang="ru-RU" sz="3200" dirty="0" smtClean="0">
                <a:solidFill>
                  <a:schemeClr val="accent2">
                    <a:lumMod val="75000"/>
                  </a:schemeClr>
                </a:solidFill>
              </a:rPr>
              <a:t> С.А.</a:t>
            </a:r>
            <a:endParaRPr lang="ru-RU" sz="3200" dirty="0">
              <a:solidFill>
                <a:schemeClr val="accent2">
                  <a:lumMod val="75000"/>
                </a:schemeClr>
              </a:solidFill>
            </a:endParaRPr>
          </a:p>
        </p:txBody>
      </p:sp>
    </p:spTree>
    <p:extLst>
      <p:ext uri="{BB962C8B-B14F-4D97-AF65-F5344CB8AC3E}">
        <p14:creationId xmlns:p14="http://schemas.microsoft.com/office/powerpoint/2010/main" val="58143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a:bodyPr>
          <a:lstStyle/>
          <a:p>
            <a:pPr marL="0" indent="0">
              <a:buNone/>
            </a:pPr>
            <a:r>
              <a:rPr lang="ru-RU" sz="2800" dirty="0" smtClean="0"/>
              <a:t>Бланки </a:t>
            </a:r>
            <a:r>
              <a:rPr lang="ru-RU" sz="2800" dirty="0"/>
              <a:t>документов могут иметь продольное или угловое расположение </a:t>
            </a:r>
            <a:r>
              <a:rPr lang="ru-RU" sz="2800" dirty="0" smtClean="0"/>
              <a:t>реквизитов</a:t>
            </a:r>
          </a:p>
          <a:p>
            <a:pPr marL="0" indent="0">
              <a:buNone/>
            </a:pPr>
            <a:endParaRPr lang="ru-RU" sz="2800" dirty="0" smtClean="0"/>
          </a:p>
          <a:p>
            <a:pPr algn="just"/>
            <a:r>
              <a:rPr lang="ru-RU" sz="2800" dirty="0" smtClean="0"/>
              <a:t>При </a:t>
            </a:r>
            <a:r>
              <a:rPr lang="ru-RU" sz="2800" dirty="0"/>
              <a:t>продольном расположении реквизиты на бланке документа располагаются по центру вдоль верхней части </a:t>
            </a:r>
            <a:r>
              <a:rPr lang="ru-RU" sz="2800" dirty="0" smtClean="0"/>
              <a:t>листа; </a:t>
            </a:r>
          </a:p>
          <a:p>
            <a:pPr algn="just"/>
            <a:r>
              <a:rPr lang="ru-RU" sz="2800" dirty="0" smtClean="0"/>
              <a:t>При угловом расположении реквизитов в левой части  документа.</a:t>
            </a:r>
            <a:endParaRPr lang="ru-RU" sz="2800" dirty="0"/>
          </a:p>
          <a:p>
            <a:pPr marL="0" indent="0">
              <a:buNone/>
            </a:pPr>
            <a:endParaRPr lang="ru-RU" dirty="0"/>
          </a:p>
        </p:txBody>
      </p:sp>
    </p:spTree>
    <p:extLst>
      <p:ext uri="{BB962C8B-B14F-4D97-AF65-F5344CB8AC3E}">
        <p14:creationId xmlns:p14="http://schemas.microsoft.com/office/powerpoint/2010/main" val="3165508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descr="ÐÐ°ÑÑÐ¸Ð½ÐºÐ¸ Ð¿Ð¾ Ð·Ð°Ð¿ÑÐ¾ÑÑ ÑÐ³Ð»Ð¾Ð²Ð¾Ðµ ÑÐ°ÑÐ¿Ð¾Ð»Ð¾Ð¶ÐµÐ½Ð¸Ðµ ÑÐµÐºÐ²Ð¸Ð·Ð¸ÑÐ¾Ð²"/>
          <p:cNvPicPr>
            <a:picLocks noGrp="1"/>
          </p:cNvPicPr>
          <p:nvPr>
            <p:ph idx="4294967295"/>
          </p:nvPr>
        </p:nvPicPr>
        <p:blipFill>
          <a:blip>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317548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539552" y="620688"/>
            <a:ext cx="8280920" cy="1324744"/>
          </a:xfrm>
        </p:spPr>
        <p:txBody>
          <a:bodyPr>
            <a:normAutofit/>
          </a:bodyPr>
          <a:lstStyle/>
          <a:p>
            <a:r>
              <a:rPr lang="ru-RU" sz="3600" dirty="0"/>
              <a:t>Оформление управленческих документов</a:t>
            </a:r>
          </a:p>
        </p:txBody>
      </p:sp>
      <p:sp>
        <p:nvSpPr>
          <p:cNvPr id="3" name="Текст 2"/>
          <p:cNvSpPr>
            <a:spLocks noGrp="1"/>
          </p:cNvSpPr>
          <p:nvPr>
            <p:ph type="subTitle" idx="1"/>
          </p:nvPr>
        </p:nvSpPr>
        <p:spPr>
          <a:xfrm>
            <a:off x="467544" y="2132856"/>
            <a:ext cx="8424936" cy="4248472"/>
          </a:xfrm>
        </p:spPr>
        <p:txBody>
          <a:bodyPr>
            <a:normAutofit/>
          </a:bodyPr>
          <a:lstStyle/>
          <a:p>
            <a:pPr marL="0" indent="0" algn="just">
              <a:buNone/>
            </a:pPr>
            <a:r>
              <a:rPr lang="ru-RU" sz="3200" dirty="0" smtClean="0"/>
              <a:t>Система </a:t>
            </a:r>
            <a:r>
              <a:rPr lang="ru-RU" sz="3200" i="1" dirty="0" smtClean="0"/>
              <a:t>организационно-распорядительной документации (ОРД) </a:t>
            </a:r>
            <a:r>
              <a:rPr lang="ru-RU" sz="3200" dirty="0" smtClean="0"/>
              <a:t>используется для документирования </a:t>
            </a:r>
            <a:r>
              <a:rPr lang="ru-RU" sz="3200" i="1" dirty="0" smtClean="0"/>
              <a:t>различных управленческих действий</a:t>
            </a:r>
            <a:r>
              <a:rPr lang="ru-RU" sz="3200" dirty="0" smtClean="0"/>
              <a:t> на всех уровнях управления.</a:t>
            </a:r>
          </a:p>
          <a:p>
            <a:pPr marL="0" indent="0" algn="just">
              <a:buNone/>
            </a:pPr>
            <a:r>
              <a:rPr lang="ru-RU" sz="3200" dirty="0" smtClean="0"/>
              <a:t/>
            </a:r>
            <a:br>
              <a:rPr lang="ru-RU" sz="3200" dirty="0" smtClean="0"/>
            </a:br>
            <a:endParaRPr lang="ru-RU" sz="3200" dirty="0"/>
          </a:p>
        </p:txBody>
      </p:sp>
    </p:spTree>
    <p:extLst>
      <p:ext uri="{BB962C8B-B14F-4D97-AF65-F5344CB8AC3E}">
        <p14:creationId xmlns:p14="http://schemas.microsoft.com/office/powerpoint/2010/main" val="281696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107504" y="1340768"/>
            <a:ext cx="8856984" cy="5256584"/>
          </a:xfrm>
        </p:spPr>
        <p:txBody>
          <a:bodyPr>
            <a:normAutofit/>
          </a:bodyPr>
          <a:lstStyle/>
          <a:p>
            <a:pPr algn="just"/>
            <a:r>
              <a:rPr lang="ru-RU" sz="2800" b="1" dirty="0" smtClean="0"/>
              <a:t>Реквизит</a:t>
            </a:r>
            <a:r>
              <a:rPr lang="ru-RU" sz="2800" dirty="0"/>
              <a:t> - это </a:t>
            </a:r>
            <a:r>
              <a:rPr lang="ru-RU" sz="2800" b="1" i="1" dirty="0"/>
              <a:t>отдельный элемент</a:t>
            </a:r>
            <a:r>
              <a:rPr lang="ru-RU" sz="2800" dirty="0"/>
              <a:t> документа, </a:t>
            </a:r>
            <a:r>
              <a:rPr lang="ru-RU" sz="2800" dirty="0" smtClean="0"/>
              <a:t>имеющий определенное</a:t>
            </a:r>
            <a:r>
              <a:rPr lang="ru-RU" sz="2800" dirty="0"/>
              <a:t> </a:t>
            </a:r>
            <a:r>
              <a:rPr lang="ru-RU" sz="2800" b="1" i="1" dirty="0"/>
              <a:t>место</a:t>
            </a:r>
            <a:r>
              <a:rPr lang="ru-RU" sz="2800" dirty="0"/>
              <a:t>, </a:t>
            </a:r>
            <a:r>
              <a:rPr lang="ru-RU" sz="2800" b="1" i="1" dirty="0"/>
              <a:t>состав</a:t>
            </a:r>
            <a:r>
              <a:rPr lang="ru-RU" sz="2800" dirty="0"/>
              <a:t> и </a:t>
            </a:r>
            <a:r>
              <a:rPr lang="ru-RU" sz="2800" b="1" i="1" dirty="0"/>
              <a:t>форматирование</a:t>
            </a:r>
            <a:r>
              <a:rPr lang="ru-RU" sz="2800" dirty="0" smtClean="0"/>
              <a:t>.</a:t>
            </a:r>
          </a:p>
          <a:p>
            <a:pPr algn="just"/>
            <a:r>
              <a:rPr lang="ru-RU" sz="2800" b="1" dirty="0" smtClean="0"/>
              <a:t>Формуляр</a:t>
            </a:r>
            <a:r>
              <a:rPr lang="ru-RU" sz="2800" dirty="0"/>
              <a:t> - это </a:t>
            </a:r>
            <a:r>
              <a:rPr lang="ru-RU" sz="2800" b="1" i="1" dirty="0"/>
              <a:t>совокупность реквизитов</a:t>
            </a:r>
            <a:r>
              <a:rPr lang="ru-RU" sz="2800" dirty="0"/>
              <a:t>, определенным образом расположенных в документе. </a:t>
            </a:r>
            <a:r>
              <a:rPr lang="ru-RU" sz="2800" b="1" i="1" dirty="0"/>
              <a:t>Набор реквизитов</a:t>
            </a:r>
            <a:r>
              <a:rPr lang="ru-RU" sz="2800" dirty="0"/>
              <a:t> определяется назначением документа</a:t>
            </a:r>
            <a:r>
              <a:rPr lang="ru-RU" sz="2800" dirty="0" smtClean="0"/>
              <a:t>.</a:t>
            </a:r>
          </a:p>
          <a:p>
            <a:pPr algn="just"/>
            <a:r>
              <a:rPr lang="ru-RU" sz="2800" b="1" dirty="0" smtClean="0"/>
              <a:t>Типовой </a:t>
            </a:r>
            <a:r>
              <a:rPr lang="ru-RU" sz="2800" b="1" dirty="0"/>
              <a:t>формуляр</a:t>
            </a:r>
            <a:r>
              <a:rPr lang="ru-RU" sz="2800" dirty="0"/>
              <a:t> - это формуляр, характерный для определенного вида документа</a:t>
            </a:r>
            <a:r>
              <a:rPr lang="ru-RU" sz="2800" dirty="0" smtClean="0"/>
              <a:t>.</a:t>
            </a:r>
          </a:p>
        </p:txBody>
      </p:sp>
      <p:sp>
        <p:nvSpPr>
          <p:cNvPr id="5" name="Заголовок 4"/>
          <p:cNvSpPr>
            <a:spLocks noGrp="1"/>
          </p:cNvSpPr>
          <p:nvPr>
            <p:ph type="title"/>
          </p:nvPr>
        </p:nvSpPr>
        <p:spPr>
          <a:xfrm>
            <a:off x="457200" y="274638"/>
            <a:ext cx="8229600" cy="778098"/>
          </a:xfrm>
        </p:spPr>
        <p:txBody>
          <a:bodyPr>
            <a:noAutofit/>
          </a:bodyPr>
          <a:lstStyle/>
          <a:p>
            <a:r>
              <a:rPr lang="ru-RU" sz="3200" dirty="0" smtClean="0"/>
              <a:t>При оформлении документов используются следующие основные термины:</a:t>
            </a:r>
            <a:endParaRPr lang="ru-RU" sz="3200" dirty="0"/>
          </a:p>
        </p:txBody>
      </p:sp>
    </p:spTree>
    <p:extLst>
      <p:ext uri="{BB962C8B-B14F-4D97-AF65-F5344CB8AC3E}">
        <p14:creationId xmlns:p14="http://schemas.microsoft.com/office/powerpoint/2010/main" val="368434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600200"/>
            <a:ext cx="8640960" cy="4709120"/>
          </a:xfrm>
        </p:spPr>
        <p:txBody>
          <a:bodyPr>
            <a:normAutofit/>
          </a:bodyPr>
          <a:lstStyle/>
          <a:p>
            <a:pPr algn="just"/>
            <a:r>
              <a:rPr lang="ru-RU" b="1" dirty="0" smtClean="0"/>
              <a:t>Формуляр-образец</a:t>
            </a:r>
            <a:r>
              <a:rPr lang="ru-RU" dirty="0" smtClean="0"/>
              <a:t> </a:t>
            </a:r>
            <a:r>
              <a:rPr lang="ru-RU" dirty="0" smtClean="0">
                <a:solidFill>
                  <a:schemeClr val="tx2">
                    <a:lumMod val="75000"/>
                  </a:schemeClr>
                </a:solidFill>
              </a:rPr>
              <a:t>- это </a:t>
            </a:r>
            <a:r>
              <a:rPr lang="ru-RU" i="1" dirty="0">
                <a:solidFill>
                  <a:schemeClr val="tx2">
                    <a:lumMod val="75000"/>
                  </a:schemeClr>
                </a:solidFill>
              </a:rPr>
              <a:t>модель построения документа, устанавливающая область применения, форматы, размеры полей, требования к построению конструкционной сетки и основные реквизиты</a:t>
            </a:r>
            <a:r>
              <a:rPr lang="ru-RU" dirty="0" smtClean="0">
                <a:solidFill>
                  <a:schemeClr val="tx2">
                    <a:lumMod val="75000"/>
                  </a:schemeClr>
                </a:solidFill>
              </a:rPr>
              <a:t>.</a:t>
            </a:r>
          </a:p>
          <a:p>
            <a:pPr algn="just"/>
            <a:r>
              <a:rPr lang="ru-RU" b="1" dirty="0" smtClean="0"/>
              <a:t>Шаблон</a:t>
            </a:r>
            <a:r>
              <a:rPr lang="ru-RU" dirty="0" smtClean="0"/>
              <a:t> - это стандартная структура, каждый элемент которой имеет свойственное ему форматирование, который можно использовать постоянно, внося лишь некоторые изменения.</a:t>
            </a:r>
          </a:p>
          <a:p>
            <a:pPr algn="just"/>
            <a:r>
              <a:rPr lang="ru-RU" b="1" dirty="0" smtClean="0"/>
              <a:t>Стандартный формат</a:t>
            </a:r>
            <a:r>
              <a:rPr lang="ru-RU" dirty="0" smtClean="0"/>
              <a:t> - лист бумаги определенного размера с установленными полями и размером шрифта.</a:t>
            </a:r>
          </a:p>
          <a:p>
            <a:endParaRPr lang="ru-RU" dirty="0"/>
          </a:p>
        </p:txBody>
      </p:sp>
      <p:sp>
        <p:nvSpPr>
          <p:cNvPr id="2" name="Заголовок 1"/>
          <p:cNvSpPr>
            <a:spLocks noGrp="1"/>
          </p:cNvSpPr>
          <p:nvPr>
            <p:ph type="title"/>
          </p:nvPr>
        </p:nvSpPr>
        <p:spPr/>
        <p:txBody>
          <a:bodyPr>
            <a:normAutofit/>
          </a:bodyPr>
          <a:lstStyle/>
          <a:p>
            <a:r>
              <a:rPr lang="ru-RU" sz="3200" dirty="0" smtClean="0"/>
              <a:t>При оформлении документов используются следующие основные термины:</a:t>
            </a:r>
            <a:endParaRPr lang="ru-RU" sz="3200" dirty="0"/>
          </a:p>
        </p:txBody>
      </p:sp>
    </p:spTree>
    <p:extLst>
      <p:ext uri="{BB962C8B-B14F-4D97-AF65-F5344CB8AC3E}">
        <p14:creationId xmlns:p14="http://schemas.microsoft.com/office/powerpoint/2010/main" val="406653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1" y="1772816"/>
            <a:ext cx="8640960" cy="4353347"/>
          </a:xfrm>
        </p:spPr>
        <p:txBody>
          <a:bodyPr>
            <a:normAutofit/>
          </a:bodyPr>
          <a:lstStyle/>
          <a:p>
            <a:pPr algn="just"/>
            <a:r>
              <a:rPr lang="ru-RU" sz="2800" b="1" dirty="0" smtClean="0"/>
              <a:t>ГОСТ Р 6.30-2003</a:t>
            </a:r>
            <a:r>
              <a:rPr lang="ru-RU" sz="2800" dirty="0"/>
              <a:t> (</a:t>
            </a:r>
            <a:r>
              <a:rPr lang="ru-RU" sz="2800" i="1" dirty="0"/>
              <a:t>Унифицированные системы документации. Унифицированная система организационно-распорядительной документации. Требования к оформлению документов)</a:t>
            </a:r>
            <a:r>
              <a:rPr lang="ru-RU" sz="2800" dirty="0"/>
              <a:t>, устанавливает состав реквизитов, включающий </a:t>
            </a:r>
            <a:r>
              <a:rPr lang="ru-RU" sz="2800" b="1" dirty="0" smtClean="0"/>
              <a:t>29 </a:t>
            </a:r>
            <a:r>
              <a:rPr lang="ru-RU" sz="2800" b="1" dirty="0"/>
              <a:t>наименование</a:t>
            </a:r>
            <a:r>
              <a:rPr lang="ru-RU" sz="2800" dirty="0"/>
              <a:t>. Это максимальный перечень реквизитов, используемых в оформлении документов, составляющих систему ОРД.</a:t>
            </a:r>
          </a:p>
          <a:p>
            <a:endParaRPr lang="ru-RU" dirty="0"/>
          </a:p>
        </p:txBody>
      </p:sp>
      <p:sp>
        <p:nvSpPr>
          <p:cNvPr id="2" name="Заголовок 1"/>
          <p:cNvSpPr>
            <a:spLocks noGrp="1"/>
          </p:cNvSpPr>
          <p:nvPr>
            <p:ph type="title"/>
          </p:nvPr>
        </p:nvSpPr>
        <p:spPr/>
        <p:txBody>
          <a:bodyPr/>
          <a:lstStyle/>
          <a:p>
            <a:r>
              <a:rPr lang="ru-RU" b="1" dirty="0" smtClean="0"/>
              <a:t>ГОСТ Р 6.30-2003</a:t>
            </a:r>
            <a:endParaRPr lang="ru-RU" dirty="0"/>
          </a:p>
        </p:txBody>
      </p:sp>
    </p:spTree>
    <p:extLst>
      <p:ext uri="{BB962C8B-B14F-4D97-AF65-F5344CB8AC3E}">
        <p14:creationId xmlns:p14="http://schemas.microsoft.com/office/powerpoint/2010/main" val="220523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772816"/>
            <a:ext cx="8640960" cy="4608512"/>
          </a:xfrm>
        </p:spPr>
        <p:txBody>
          <a:bodyPr>
            <a:normAutofit/>
          </a:bodyPr>
          <a:lstStyle/>
          <a:p>
            <a:pPr marL="514350" lvl="0" indent="-514350" algn="just">
              <a:buFont typeface="+mj-lt"/>
              <a:buAutoNum type="arabicPeriod"/>
            </a:pPr>
            <a:r>
              <a:rPr lang="ru-RU" sz="2800" dirty="0"/>
              <a:t>Идентифицирующие </a:t>
            </a:r>
            <a:r>
              <a:rPr lang="ru-RU" sz="2800" b="1" i="1" dirty="0"/>
              <a:t>документ</a:t>
            </a:r>
            <a:r>
              <a:rPr lang="ru-RU" sz="2800" dirty="0"/>
              <a:t> (сведения о самом документе);</a:t>
            </a:r>
          </a:p>
          <a:p>
            <a:pPr marL="514350" lvl="0" indent="-514350" algn="just">
              <a:buFont typeface="+mj-lt"/>
              <a:buAutoNum type="arabicPeriod"/>
            </a:pPr>
            <a:r>
              <a:rPr lang="ru-RU" sz="2800" dirty="0"/>
              <a:t>Идентифицирующие </a:t>
            </a:r>
            <a:r>
              <a:rPr lang="ru-RU" sz="2800" b="1" i="1" dirty="0"/>
              <a:t>автора документа</a:t>
            </a:r>
            <a:r>
              <a:rPr lang="ru-RU" sz="2800" dirty="0"/>
              <a:t> (сведения об авторе документа);</a:t>
            </a:r>
          </a:p>
          <a:p>
            <a:pPr marL="514350" lvl="0" indent="-514350" algn="just">
              <a:buFont typeface="+mj-lt"/>
              <a:buAutoNum type="arabicPeriod"/>
            </a:pPr>
            <a:r>
              <a:rPr lang="ru-RU" sz="2800" dirty="0"/>
              <a:t>Содержание сведения об </a:t>
            </a:r>
            <a:r>
              <a:rPr lang="ru-RU" sz="2800" b="1" i="1" dirty="0"/>
              <a:t>адресате</a:t>
            </a:r>
            <a:r>
              <a:rPr lang="ru-RU" sz="2800" dirty="0"/>
              <a:t>;</a:t>
            </a:r>
          </a:p>
          <a:p>
            <a:pPr marL="514350" lvl="0" indent="-514350" algn="just">
              <a:buFont typeface="+mj-lt"/>
              <a:buAutoNum type="arabicPeriod"/>
            </a:pPr>
            <a:r>
              <a:rPr lang="ru-RU" sz="2800" dirty="0"/>
              <a:t>Определяющие </a:t>
            </a:r>
            <a:r>
              <a:rPr lang="ru-RU" sz="2800" b="1" i="1" dirty="0"/>
              <a:t>содержание</a:t>
            </a:r>
            <a:r>
              <a:rPr lang="ru-RU" sz="2800" dirty="0"/>
              <a:t> документа;</a:t>
            </a:r>
          </a:p>
          <a:p>
            <a:pPr marL="514350" lvl="0" indent="-514350" algn="just">
              <a:buFont typeface="+mj-lt"/>
              <a:buAutoNum type="arabicPeriod"/>
            </a:pPr>
            <a:r>
              <a:rPr lang="ru-RU" sz="2800" b="1" i="1" dirty="0"/>
              <a:t>Удостоверяющие</a:t>
            </a:r>
            <a:r>
              <a:rPr lang="ru-RU" sz="2800" dirty="0"/>
              <a:t> документ;</a:t>
            </a:r>
          </a:p>
          <a:p>
            <a:pPr marL="514350" lvl="0" indent="-514350" algn="just">
              <a:buFont typeface="+mj-lt"/>
              <a:buAutoNum type="arabicPeriod"/>
            </a:pPr>
            <a:r>
              <a:rPr lang="ru-RU" sz="2800" dirty="0"/>
              <a:t>Содержащие сведения о </a:t>
            </a:r>
            <a:r>
              <a:rPr lang="ru-RU" sz="2800" b="1" i="1" dirty="0"/>
              <a:t>прохождении и исполнении</a:t>
            </a:r>
            <a:r>
              <a:rPr lang="ru-RU" sz="2800" dirty="0"/>
              <a:t> документа.</a:t>
            </a:r>
          </a:p>
          <a:p>
            <a:endParaRPr lang="ru-RU" dirty="0"/>
          </a:p>
        </p:txBody>
      </p:sp>
      <p:sp>
        <p:nvSpPr>
          <p:cNvPr id="2" name="Заголовок 1"/>
          <p:cNvSpPr>
            <a:spLocks noGrp="1"/>
          </p:cNvSpPr>
          <p:nvPr>
            <p:ph type="title"/>
          </p:nvPr>
        </p:nvSpPr>
        <p:spPr>
          <a:xfrm>
            <a:off x="251520" y="274638"/>
            <a:ext cx="8712968" cy="1143000"/>
          </a:xfrm>
        </p:spPr>
        <p:txBody>
          <a:bodyPr>
            <a:noAutofit/>
          </a:bodyPr>
          <a:lstStyle/>
          <a:p>
            <a:r>
              <a:rPr lang="ru-RU" sz="2800" dirty="0"/>
              <a:t>Реквизиты документа, по </a:t>
            </a:r>
            <a:r>
              <a:rPr lang="ru-RU" sz="2800" dirty="0" smtClean="0"/>
              <a:t>своему назначению</a:t>
            </a:r>
            <a:r>
              <a:rPr lang="ru-RU" sz="2800" dirty="0"/>
              <a:t>, </a:t>
            </a:r>
            <a:r>
              <a:rPr lang="ru-RU" sz="2800" b="1" i="1" dirty="0"/>
              <a:t>условно</a:t>
            </a:r>
            <a:r>
              <a:rPr lang="ru-RU" sz="2800" dirty="0"/>
              <a:t> могут быть разбиты </a:t>
            </a:r>
            <a:r>
              <a:rPr lang="ru-RU" sz="2800" b="1" dirty="0"/>
              <a:t>на 6 групп</a:t>
            </a:r>
            <a:r>
              <a:rPr lang="ru-RU" sz="2800" dirty="0"/>
              <a:t>:</a:t>
            </a:r>
          </a:p>
        </p:txBody>
      </p:sp>
    </p:spTree>
    <p:extLst>
      <p:ext uri="{BB962C8B-B14F-4D97-AF65-F5344CB8AC3E}">
        <p14:creationId xmlns:p14="http://schemas.microsoft.com/office/powerpoint/2010/main" val="340240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844824"/>
            <a:ext cx="8568951" cy="4281339"/>
          </a:xfrm>
        </p:spPr>
        <p:txBody>
          <a:bodyPr>
            <a:normAutofit/>
          </a:bodyPr>
          <a:lstStyle/>
          <a:p>
            <a:pPr lvl="0" algn="just"/>
            <a:r>
              <a:rPr lang="ru-RU" sz="2800" dirty="0" smtClean="0"/>
              <a:t>Код </a:t>
            </a:r>
            <a:r>
              <a:rPr lang="ru-RU" sz="2800" dirty="0"/>
              <a:t>формы документа;</a:t>
            </a:r>
          </a:p>
          <a:p>
            <a:pPr lvl="0" algn="just"/>
            <a:r>
              <a:rPr lang="ru-RU" sz="2800" b="1" dirty="0"/>
              <a:t>Наименование вида документа;</a:t>
            </a:r>
            <a:endParaRPr lang="ru-RU" sz="2800" dirty="0"/>
          </a:p>
          <a:p>
            <a:pPr lvl="0" algn="just"/>
            <a:r>
              <a:rPr lang="ru-RU" sz="2800" b="1" dirty="0"/>
              <a:t>Дата документа;</a:t>
            </a:r>
            <a:endParaRPr lang="ru-RU" sz="2800" dirty="0"/>
          </a:p>
          <a:p>
            <a:pPr lvl="0" algn="just"/>
            <a:r>
              <a:rPr lang="ru-RU" sz="2800" b="1" dirty="0"/>
              <a:t>Регистрационный номер;</a:t>
            </a:r>
            <a:endParaRPr lang="ru-RU" sz="2800" dirty="0"/>
          </a:p>
          <a:p>
            <a:pPr lvl="0" algn="just"/>
            <a:r>
              <a:rPr lang="ru-RU" sz="2800" dirty="0"/>
              <a:t>Ссылка на регистрационный номер и дату документа;</a:t>
            </a:r>
          </a:p>
          <a:p>
            <a:pPr lvl="0" algn="just"/>
            <a:r>
              <a:rPr lang="ru-RU" sz="2800" dirty="0"/>
              <a:t>Место составления или издания документа;</a:t>
            </a:r>
          </a:p>
          <a:p>
            <a:pPr lvl="0" algn="just"/>
            <a:r>
              <a:rPr lang="ru-RU" sz="2800" dirty="0"/>
              <a:t>Гриф ограничения доступа.</a:t>
            </a:r>
          </a:p>
          <a:p>
            <a:endParaRPr lang="ru-RU" dirty="0"/>
          </a:p>
        </p:txBody>
      </p:sp>
      <p:sp>
        <p:nvSpPr>
          <p:cNvPr id="2" name="Заголовок 1"/>
          <p:cNvSpPr>
            <a:spLocks noGrp="1"/>
          </p:cNvSpPr>
          <p:nvPr>
            <p:ph type="title"/>
          </p:nvPr>
        </p:nvSpPr>
        <p:spPr/>
        <p:txBody>
          <a:bodyPr>
            <a:normAutofit/>
          </a:bodyPr>
          <a:lstStyle/>
          <a:p>
            <a:r>
              <a:rPr lang="ru-RU" sz="2800" dirty="0" smtClean="0"/>
              <a:t>1.Список реквизитов, </a:t>
            </a:r>
            <a:br>
              <a:rPr lang="ru-RU" sz="2800" dirty="0" smtClean="0"/>
            </a:br>
            <a:r>
              <a:rPr lang="ru-RU" sz="2800" b="1" i="1" dirty="0" smtClean="0"/>
              <a:t>идентифицирующих документ</a:t>
            </a:r>
            <a:r>
              <a:rPr lang="ru-RU" sz="2800" dirty="0" smtClean="0"/>
              <a:t>:</a:t>
            </a:r>
            <a:endParaRPr lang="ru-RU" sz="2800" dirty="0"/>
          </a:p>
        </p:txBody>
      </p:sp>
    </p:spTree>
    <p:extLst>
      <p:ext uri="{BB962C8B-B14F-4D97-AF65-F5344CB8AC3E}">
        <p14:creationId xmlns:p14="http://schemas.microsoft.com/office/powerpoint/2010/main" val="191698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772816"/>
            <a:ext cx="8568951" cy="4680520"/>
          </a:xfrm>
        </p:spPr>
        <p:txBody>
          <a:bodyPr>
            <a:normAutofit lnSpcReduction="10000"/>
          </a:bodyPr>
          <a:lstStyle/>
          <a:p>
            <a:pPr algn="just"/>
            <a:r>
              <a:rPr lang="ru-RU" sz="2800" dirty="0" smtClean="0"/>
              <a:t>Герб РФ;</a:t>
            </a:r>
          </a:p>
          <a:p>
            <a:pPr algn="just"/>
            <a:r>
              <a:rPr lang="ru-RU" sz="2800" dirty="0" smtClean="0"/>
              <a:t>Герб субъекта РФ;</a:t>
            </a:r>
          </a:p>
          <a:p>
            <a:pPr algn="just"/>
            <a:r>
              <a:rPr lang="ru-RU" sz="2800" dirty="0" smtClean="0"/>
              <a:t>Эмблема организации или товарный знак;</a:t>
            </a:r>
          </a:p>
          <a:p>
            <a:pPr algn="just"/>
            <a:r>
              <a:rPr lang="ru-RU" sz="2800" dirty="0" smtClean="0"/>
              <a:t>Код организации;</a:t>
            </a:r>
          </a:p>
          <a:p>
            <a:pPr algn="just"/>
            <a:r>
              <a:rPr lang="ru-RU" sz="2800" b="1" dirty="0" smtClean="0"/>
              <a:t>Наименование организации;</a:t>
            </a:r>
          </a:p>
          <a:p>
            <a:pPr algn="just"/>
            <a:r>
              <a:rPr lang="ru-RU" sz="2800" b="1" dirty="0" smtClean="0"/>
              <a:t>Справочные данные об организации;</a:t>
            </a:r>
          </a:p>
          <a:p>
            <a:pPr algn="just"/>
            <a:r>
              <a:rPr lang="ru-RU" sz="2800" dirty="0" smtClean="0"/>
              <a:t>Основной государственный регистрационный номер (ОГРН);</a:t>
            </a:r>
          </a:p>
          <a:p>
            <a:pPr algn="just"/>
            <a:r>
              <a:rPr lang="ru-RU" sz="2800" dirty="0" smtClean="0"/>
              <a:t>Идентификационный номер налогоплательщика/ код причины постановки на учет (ИНН/КПП).</a:t>
            </a:r>
            <a:endParaRPr lang="ru-RU" sz="2800" dirty="0"/>
          </a:p>
        </p:txBody>
      </p:sp>
      <p:sp>
        <p:nvSpPr>
          <p:cNvPr id="2" name="Заголовок 1"/>
          <p:cNvSpPr>
            <a:spLocks noGrp="1"/>
          </p:cNvSpPr>
          <p:nvPr>
            <p:ph type="title"/>
          </p:nvPr>
        </p:nvSpPr>
        <p:spPr/>
        <p:txBody>
          <a:bodyPr>
            <a:noAutofit/>
          </a:bodyPr>
          <a:lstStyle/>
          <a:p>
            <a:r>
              <a:rPr lang="ru-RU" sz="2800" dirty="0" smtClean="0"/>
              <a:t/>
            </a:r>
            <a:br>
              <a:rPr lang="ru-RU" sz="2800" dirty="0" smtClean="0"/>
            </a:br>
            <a:r>
              <a:rPr lang="ru-RU" sz="2800" dirty="0" smtClean="0"/>
              <a:t>2.Список </a:t>
            </a:r>
            <a:r>
              <a:rPr lang="ru-RU" sz="2800" dirty="0"/>
              <a:t>реквизитов</a:t>
            </a:r>
            <a:r>
              <a:rPr lang="ru-RU" sz="2800" dirty="0" smtClean="0"/>
              <a:t>,</a:t>
            </a:r>
            <a:br>
              <a:rPr lang="ru-RU" sz="2800" dirty="0" smtClean="0"/>
            </a:br>
            <a:r>
              <a:rPr lang="ru-RU" sz="2800" b="1" i="1" dirty="0" smtClean="0"/>
              <a:t>идентифицирующих </a:t>
            </a:r>
            <a:r>
              <a:rPr lang="ru-RU" sz="2800" b="1" i="1" dirty="0"/>
              <a:t>автора документа</a:t>
            </a:r>
            <a:r>
              <a:rPr lang="ru-RU" sz="2800" dirty="0" smtClean="0"/>
              <a:t>:</a:t>
            </a:r>
            <a:r>
              <a:rPr lang="ru-RU" sz="2800" dirty="0"/>
              <a:t/>
            </a:r>
            <a:br>
              <a:rPr lang="ru-RU" sz="2800" dirty="0"/>
            </a:br>
            <a:endParaRPr lang="ru-RU" sz="2800" dirty="0"/>
          </a:p>
        </p:txBody>
      </p:sp>
    </p:spTree>
    <p:extLst>
      <p:ext uri="{BB962C8B-B14F-4D97-AF65-F5344CB8AC3E}">
        <p14:creationId xmlns:p14="http://schemas.microsoft.com/office/powerpoint/2010/main" val="680032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lvl="0" indent="0">
              <a:buNone/>
            </a:pPr>
            <a:endParaRPr lang="ru-RU" dirty="0"/>
          </a:p>
          <a:p>
            <a:endParaRPr lang="ru-RU" dirty="0"/>
          </a:p>
        </p:txBody>
      </p:sp>
      <p:sp>
        <p:nvSpPr>
          <p:cNvPr id="2" name="Заголовок 1"/>
          <p:cNvSpPr>
            <a:spLocks noGrp="1"/>
          </p:cNvSpPr>
          <p:nvPr>
            <p:ph type="title"/>
          </p:nvPr>
        </p:nvSpPr>
        <p:spPr/>
        <p:txBody>
          <a:bodyPr>
            <a:normAutofit/>
          </a:bodyPr>
          <a:lstStyle/>
          <a:p>
            <a:r>
              <a:rPr lang="ru-RU" sz="2400" dirty="0" smtClean="0"/>
              <a:t>Список реквизитов, содержащих </a:t>
            </a:r>
            <a:r>
              <a:rPr lang="ru-RU" sz="2400" b="1" i="1" dirty="0" smtClean="0"/>
              <a:t>сведения об адресате</a:t>
            </a:r>
            <a:r>
              <a:rPr lang="ru-RU" sz="2400" dirty="0" smtClean="0"/>
              <a:t>:</a:t>
            </a:r>
            <a:br>
              <a:rPr lang="ru-RU" sz="2400" dirty="0" smtClean="0"/>
            </a:br>
            <a:endParaRPr lang="ru-RU" sz="2400" dirty="0"/>
          </a:p>
        </p:txBody>
      </p:sp>
      <p:pic>
        <p:nvPicPr>
          <p:cNvPr id="4" name="Рисунок 3" descr="ÐÐ°ÑÑÐ¸Ð½ÐºÐ¸ Ð¿Ð¾ Ð·Ð°Ð¿ÑÐ¾ÑÑ Ð°Ð´ÑÐµÑÐ°Ñ"/>
          <p:cNvPicPr/>
          <p:nvPr/>
        </p:nvPicPr>
        <p:blipFill rotWithShape="1">
          <a:blip r:embed="rId2">
            <a:extLst>
              <a:ext uri="{28A0092B-C50C-407E-A947-70E740481C1C}">
                <a14:useLocalDpi xmlns:a14="http://schemas.microsoft.com/office/drawing/2010/main" val="0"/>
              </a:ext>
            </a:extLst>
          </a:blip>
          <a:srcRect t="7752"/>
          <a:stretch/>
        </p:blipFill>
        <p:spPr bwMode="auto">
          <a:xfrm>
            <a:off x="179512" y="1196752"/>
            <a:ext cx="8856984" cy="55446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635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988840"/>
            <a:ext cx="8424935" cy="4137323"/>
          </a:xfrm>
        </p:spPr>
        <p:txBody>
          <a:bodyPr>
            <a:normAutofit/>
          </a:bodyPr>
          <a:lstStyle/>
          <a:p>
            <a:pPr algn="just"/>
            <a:r>
              <a:rPr lang="ru-RU" dirty="0"/>
              <a:t>Под </a:t>
            </a:r>
            <a:r>
              <a:rPr lang="ru-RU" b="1" dirty="0"/>
              <a:t>оформлением документов</a:t>
            </a:r>
            <a:r>
              <a:rPr lang="ru-RU" dirty="0"/>
              <a:t> понимается соблюдение установленных требований в ходе их </a:t>
            </a:r>
            <a:r>
              <a:rPr lang="ru-RU" b="1" i="1" dirty="0"/>
              <a:t>составления, подготовки, перепечатки, согласования, удостоверения, пересылки</a:t>
            </a:r>
            <a:r>
              <a:rPr lang="ru-RU" dirty="0"/>
              <a:t> в управленческих аппаратах учреждений.</a:t>
            </a:r>
          </a:p>
          <a:p>
            <a:pPr algn="just"/>
            <a:r>
              <a:rPr lang="ru-RU" b="1" i="1" dirty="0"/>
              <a:t>Основные правила</a:t>
            </a:r>
            <a:r>
              <a:rPr lang="ru-RU" dirty="0"/>
              <a:t> составления, и оформления управленческих документов, закреплены в государственных стандартах, которые являются основой для конкретизации правил работы с документами в каждой организации.</a:t>
            </a:r>
          </a:p>
          <a:p>
            <a:endParaRPr lang="ru-RU" dirty="0"/>
          </a:p>
        </p:txBody>
      </p:sp>
      <p:sp>
        <p:nvSpPr>
          <p:cNvPr id="2" name="Заголовок 1"/>
          <p:cNvSpPr>
            <a:spLocks noGrp="1"/>
          </p:cNvSpPr>
          <p:nvPr>
            <p:ph type="title"/>
          </p:nvPr>
        </p:nvSpPr>
        <p:spPr/>
        <p:txBody>
          <a:bodyPr/>
          <a:lstStyle/>
          <a:p>
            <a:r>
              <a:rPr lang="ru-RU" sz="3600" dirty="0"/>
              <a:t>Общие требования</a:t>
            </a:r>
          </a:p>
        </p:txBody>
      </p:sp>
    </p:spTree>
    <p:extLst>
      <p:ext uri="{BB962C8B-B14F-4D97-AF65-F5344CB8AC3E}">
        <p14:creationId xmlns:p14="http://schemas.microsoft.com/office/powerpoint/2010/main" val="127910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r>
              <a:rPr lang="ru-RU" b="1" dirty="0" smtClean="0"/>
              <a:t>Заголовок </a:t>
            </a:r>
            <a:r>
              <a:rPr lang="ru-RU" b="1" dirty="0"/>
              <a:t>к тексту;</a:t>
            </a:r>
            <a:endParaRPr lang="ru-RU" dirty="0"/>
          </a:p>
          <a:p>
            <a:pPr lvl="0"/>
            <a:r>
              <a:rPr lang="ru-RU" b="1" dirty="0"/>
              <a:t>Текст;</a:t>
            </a:r>
            <a:endParaRPr lang="ru-RU" dirty="0"/>
          </a:p>
          <a:p>
            <a:pPr lvl="0"/>
            <a:r>
              <a:rPr lang="ru-RU" dirty="0"/>
              <a:t>Отметка о наличии приложений.</a:t>
            </a:r>
          </a:p>
          <a:p>
            <a:endParaRPr lang="ru-RU" dirty="0"/>
          </a:p>
        </p:txBody>
      </p:sp>
      <p:sp>
        <p:nvSpPr>
          <p:cNvPr id="2" name="Заголовок 1"/>
          <p:cNvSpPr>
            <a:spLocks noGrp="1"/>
          </p:cNvSpPr>
          <p:nvPr>
            <p:ph type="title"/>
          </p:nvPr>
        </p:nvSpPr>
        <p:spPr/>
        <p:txBody>
          <a:bodyPr>
            <a:normAutofit/>
          </a:bodyPr>
          <a:lstStyle/>
          <a:p>
            <a:r>
              <a:rPr lang="ru-RU" sz="2800" dirty="0" smtClean="0"/>
              <a:t>Список реквизитов, определяющих </a:t>
            </a:r>
            <a:r>
              <a:rPr lang="ru-RU" sz="2800" b="1" i="1" dirty="0" smtClean="0"/>
              <a:t>содержание</a:t>
            </a:r>
            <a:r>
              <a:rPr lang="ru-RU" sz="2800" dirty="0" smtClean="0"/>
              <a:t> документов:</a:t>
            </a:r>
            <a:endParaRPr lang="ru-RU" sz="2800" dirty="0"/>
          </a:p>
        </p:txBody>
      </p:sp>
    </p:spTree>
    <p:extLst>
      <p:ext uri="{BB962C8B-B14F-4D97-AF65-F5344CB8AC3E}">
        <p14:creationId xmlns:p14="http://schemas.microsoft.com/office/powerpoint/2010/main" val="129629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endParaRPr lang="ru-RU" sz="2800" dirty="0"/>
          </a:p>
          <a:p>
            <a:pPr lvl="1"/>
            <a:r>
              <a:rPr lang="ru-RU" b="1" dirty="0"/>
              <a:t>Подпись;</a:t>
            </a:r>
            <a:endParaRPr lang="ru-RU" sz="2400" dirty="0"/>
          </a:p>
          <a:p>
            <a:pPr lvl="1"/>
            <a:r>
              <a:rPr lang="ru-RU" dirty="0"/>
              <a:t>Печать;</a:t>
            </a:r>
            <a:endParaRPr lang="ru-RU" sz="2400" dirty="0"/>
          </a:p>
          <a:p>
            <a:pPr lvl="1"/>
            <a:r>
              <a:rPr lang="ru-RU" b="1" dirty="0"/>
              <a:t>Гриф утверждения;</a:t>
            </a:r>
            <a:endParaRPr lang="ru-RU" sz="2400" dirty="0"/>
          </a:p>
          <a:p>
            <a:pPr lvl="1"/>
            <a:r>
              <a:rPr lang="ru-RU" dirty="0"/>
              <a:t>Гриф согласования;</a:t>
            </a:r>
            <a:endParaRPr lang="ru-RU" sz="2400" dirty="0"/>
          </a:p>
          <a:p>
            <a:pPr lvl="1"/>
            <a:r>
              <a:rPr lang="ru-RU" dirty="0"/>
              <a:t>Резолюция;</a:t>
            </a:r>
            <a:endParaRPr lang="ru-RU" sz="2400" dirty="0"/>
          </a:p>
          <a:p>
            <a:pPr lvl="1"/>
            <a:r>
              <a:rPr lang="ru-RU" dirty="0"/>
              <a:t>Виза согласования документа;</a:t>
            </a:r>
            <a:endParaRPr lang="ru-RU" sz="2400" dirty="0"/>
          </a:p>
          <a:p>
            <a:pPr lvl="1"/>
            <a:r>
              <a:rPr lang="ru-RU" dirty="0"/>
              <a:t>Отметка о заверении копии документа.</a:t>
            </a:r>
            <a:endParaRPr lang="ru-RU" sz="2400" dirty="0"/>
          </a:p>
        </p:txBody>
      </p:sp>
      <p:sp>
        <p:nvSpPr>
          <p:cNvPr id="2" name="Заголовок 1"/>
          <p:cNvSpPr>
            <a:spLocks noGrp="1"/>
          </p:cNvSpPr>
          <p:nvPr>
            <p:ph type="title"/>
          </p:nvPr>
        </p:nvSpPr>
        <p:spPr/>
        <p:txBody>
          <a:bodyPr>
            <a:normAutofit/>
          </a:bodyPr>
          <a:lstStyle/>
          <a:p>
            <a:r>
              <a:rPr lang="ru-RU" sz="2800" dirty="0" smtClean="0"/>
              <a:t>Список реквизитов, </a:t>
            </a:r>
            <a:br>
              <a:rPr lang="ru-RU" sz="2800" dirty="0" smtClean="0"/>
            </a:br>
            <a:r>
              <a:rPr lang="ru-RU" sz="2800" b="1" i="1" dirty="0" smtClean="0"/>
              <a:t>удостоверяющих</a:t>
            </a:r>
            <a:r>
              <a:rPr lang="ru-RU" sz="2800" dirty="0" smtClean="0"/>
              <a:t> документы:</a:t>
            </a:r>
            <a:endParaRPr lang="ru-RU" sz="2800" dirty="0"/>
          </a:p>
        </p:txBody>
      </p:sp>
    </p:spTree>
    <p:extLst>
      <p:ext uri="{BB962C8B-B14F-4D97-AF65-F5344CB8AC3E}">
        <p14:creationId xmlns:p14="http://schemas.microsoft.com/office/powerpoint/2010/main" val="4284052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lgn="just"/>
            <a:r>
              <a:rPr lang="ru-RU" dirty="0"/>
              <a:t>Отметка о контроле;</a:t>
            </a:r>
          </a:p>
          <a:p>
            <a:pPr lvl="0" algn="just"/>
            <a:r>
              <a:rPr lang="ru-RU" dirty="0"/>
              <a:t>Отметка об исполнителе;</a:t>
            </a:r>
          </a:p>
          <a:p>
            <a:pPr lvl="0" algn="just"/>
            <a:r>
              <a:rPr lang="ru-RU" b="1" dirty="0"/>
              <a:t>Отметка об исполнении документа;</a:t>
            </a:r>
            <a:endParaRPr lang="ru-RU" dirty="0"/>
          </a:p>
          <a:p>
            <a:pPr lvl="0" algn="just"/>
            <a:r>
              <a:rPr lang="ru-RU" b="1" dirty="0"/>
              <a:t>Отметка о поступлении документа в организацию;</a:t>
            </a:r>
            <a:endParaRPr lang="ru-RU" dirty="0"/>
          </a:p>
          <a:p>
            <a:pPr lvl="0" algn="just"/>
            <a:r>
              <a:rPr lang="ru-RU" dirty="0"/>
              <a:t>Идентификатор электронной копии документа.</a:t>
            </a:r>
          </a:p>
          <a:p>
            <a:pPr marL="0" indent="0">
              <a:buNone/>
            </a:pPr>
            <a:endParaRPr lang="ru-RU" dirty="0"/>
          </a:p>
        </p:txBody>
      </p:sp>
      <p:sp>
        <p:nvSpPr>
          <p:cNvPr id="2" name="Заголовок 1"/>
          <p:cNvSpPr>
            <a:spLocks noGrp="1"/>
          </p:cNvSpPr>
          <p:nvPr>
            <p:ph type="title"/>
          </p:nvPr>
        </p:nvSpPr>
        <p:spPr/>
        <p:txBody>
          <a:bodyPr>
            <a:normAutofit/>
          </a:bodyPr>
          <a:lstStyle/>
          <a:p>
            <a:r>
              <a:rPr lang="ru-RU" sz="2800" dirty="0" smtClean="0"/>
              <a:t>Список реквизитов, содержащих сведения о </a:t>
            </a:r>
            <a:r>
              <a:rPr lang="ru-RU" sz="2800" b="1" i="1" dirty="0" smtClean="0"/>
              <a:t>прохождении и исполнении</a:t>
            </a:r>
            <a:r>
              <a:rPr lang="ru-RU" sz="2800" dirty="0" smtClean="0"/>
              <a:t> документов:</a:t>
            </a:r>
            <a:endParaRPr lang="ru-RU" sz="2800" dirty="0"/>
          </a:p>
        </p:txBody>
      </p:sp>
    </p:spTree>
    <p:extLst>
      <p:ext uri="{BB962C8B-B14F-4D97-AF65-F5344CB8AC3E}">
        <p14:creationId xmlns:p14="http://schemas.microsoft.com/office/powerpoint/2010/main" val="215717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lgn="just"/>
            <a:r>
              <a:rPr lang="ru-RU" b="1" dirty="0" smtClean="0"/>
              <a:t>Заголовочная</a:t>
            </a:r>
            <a:r>
              <a:rPr lang="ru-RU" dirty="0"/>
              <a:t> - это реквизиты, расположенные до текста.</a:t>
            </a:r>
          </a:p>
          <a:p>
            <a:pPr lvl="0" algn="just"/>
            <a:r>
              <a:rPr lang="ru-RU" b="1" dirty="0"/>
              <a:t>Основная</a:t>
            </a:r>
            <a:r>
              <a:rPr lang="ru-RU" dirty="0"/>
              <a:t> - это реквизиты «Текст» и «Приложение».</a:t>
            </a:r>
          </a:p>
          <a:p>
            <a:pPr lvl="0" algn="just"/>
            <a:r>
              <a:rPr lang="ru-RU" b="1" dirty="0"/>
              <a:t>Оформляющая</a:t>
            </a:r>
            <a:r>
              <a:rPr lang="ru-RU" dirty="0"/>
              <a:t> - это реквизиты, расположенные ниже текста и приложения.</a:t>
            </a:r>
          </a:p>
        </p:txBody>
      </p:sp>
      <p:sp>
        <p:nvSpPr>
          <p:cNvPr id="2" name="Заголовок 1"/>
          <p:cNvSpPr>
            <a:spLocks noGrp="1"/>
          </p:cNvSpPr>
          <p:nvPr>
            <p:ph type="title"/>
          </p:nvPr>
        </p:nvSpPr>
        <p:spPr>
          <a:xfrm>
            <a:off x="251520" y="274638"/>
            <a:ext cx="8640960" cy="1143000"/>
          </a:xfrm>
        </p:spPr>
        <p:txBody>
          <a:bodyPr>
            <a:normAutofit/>
          </a:bodyPr>
          <a:lstStyle/>
          <a:p>
            <a:r>
              <a:rPr lang="ru-RU" sz="3200" dirty="0" smtClean="0"/>
              <a:t>Управленческий документ состоит из </a:t>
            </a:r>
            <a:br>
              <a:rPr lang="ru-RU" sz="3200" dirty="0" smtClean="0"/>
            </a:br>
            <a:r>
              <a:rPr lang="ru-RU" sz="3200" b="1" dirty="0" smtClean="0"/>
              <a:t>трех частей</a:t>
            </a:r>
            <a:r>
              <a:rPr lang="ru-RU" sz="3200" dirty="0" smtClean="0"/>
              <a:t>:</a:t>
            </a:r>
            <a:endParaRPr lang="ru-RU" sz="3200" dirty="0"/>
          </a:p>
        </p:txBody>
      </p:sp>
    </p:spTree>
    <p:extLst>
      <p:ext uri="{BB962C8B-B14F-4D97-AF65-F5344CB8AC3E}">
        <p14:creationId xmlns:p14="http://schemas.microsoft.com/office/powerpoint/2010/main" val="104793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r>
              <a:rPr lang="ru-RU" dirty="0" smtClean="0"/>
              <a:t>юридическую силу документов;</a:t>
            </a:r>
          </a:p>
          <a:p>
            <a:r>
              <a:rPr lang="ru-RU" dirty="0" smtClean="0"/>
              <a:t>оперативное и качественное составление и исполнение документов;</a:t>
            </a:r>
          </a:p>
          <a:p>
            <a:pPr lvl="0"/>
            <a:r>
              <a:rPr lang="ru-RU" dirty="0" smtClean="0"/>
              <a:t>организацию быстрого поиска документов;</a:t>
            </a:r>
          </a:p>
          <a:p>
            <a:r>
              <a:rPr lang="ru-RU" dirty="0" smtClean="0"/>
              <a:t>более активное использование компьютера при составлении документов.</a:t>
            </a:r>
          </a:p>
          <a:p>
            <a:pPr lvl="0"/>
            <a:endParaRPr lang="ru-RU" dirty="0" smtClean="0"/>
          </a:p>
          <a:p>
            <a:endParaRPr lang="ru-RU" dirty="0" smtClean="0"/>
          </a:p>
          <a:p>
            <a:pPr lvl="0"/>
            <a:endParaRPr lang="ru-RU" dirty="0" smtClean="0"/>
          </a:p>
          <a:p>
            <a:endParaRPr lang="ru-RU" dirty="0"/>
          </a:p>
        </p:txBody>
      </p:sp>
      <p:sp>
        <p:nvSpPr>
          <p:cNvPr id="2" name="Заголовок 1"/>
          <p:cNvSpPr>
            <a:spLocks noGrp="1"/>
          </p:cNvSpPr>
          <p:nvPr>
            <p:ph type="title"/>
          </p:nvPr>
        </p:nvSpPr>
        <p:spPr/>
        <p:txBody>
          <a:bodyPr>
            <a:normAutofit fontScale="90000"/>
          </a:bodyPr>
          <a:lstStyle/>
          <a:p>
            <a:r>
              <a:rPr lang="ru-RU" sz="3600" dirty="0"/>
              <a:t>В</a:t>
            </a:r>
            <a:r>
              <a:rPr lang="ru-RU" sz="3600" dirty="0" smtClean="0"/>
              <a:t>ыполнение единых правил оформления документов обеспечивает:</a:t>
            </a:r>
            <a:endParaRPr lang="ru-RU" dirty="0"/>
          </a:p>
        </p:txBody>
      </p:sp>
    </p:spTree>
    <p:extLst>
      <p:ext uri="{BB962C8B-B14F-4D97-AF65-F5344CB8AC3E}">
        <p14:creationId xmlns:p14="http://schemas.microsoft.com/office/powerpoint/2010/main" val="3490756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buNone/>
            </a:pPr>
            <a:r>
              <a:rPr lang="ru-RU" dirty="0" smtClean="0"/>
              <a:t>• </a:t>
            </a:r>
            <a:r>
              <a:rPr lang="ru-RU" dirty="0"/>
              <a:t>общий бланк;</a:t>
            </a:r>
          </a:p>
          <a:p>
            <a:pPr marL="0" indent="0">
              <a:buNone/>
            </a:pPr>
            <a:r>
              <a:rPr lang="ru-RU" dirty="0"/>
              <a:t>• бланк письма;</a:t>
            </a:r>
          </a:p>
          <a:p>
            <a:pPr marL="0" indent="0">
              <a:buNone/>
            </a:pPr>
            <a:r>
              <a:rPr lang="ru-RU" dirty="0"/>
              <a:t>• бланк конкретного вида документа, кроме письма.</a:t>
            </a:r>
          </a:p>
          <a:p>
            <a:pPr marL="0" indent="0">
              <a:buNone/>
            </a:pPr>
            <a:endParaRPr lang="ru-RU" dirty="0"/>
          </a:p>
        </p:txBody>
      </p:sp>
      <p:sp>
        <p:nvSpPr>
          <p:cNvPr id="2" name="Заголовок 1"/>
          <p:cNvSpPr>
            <a:spLocks noGrp="1"/>
          </p:cNvSpPr>
          <p:nvPr>
            <p:ph type="title"/>
          </p:nvPr>
        </p:nvSpPr>
        <p:spPr/>
        <p:txBody>
          <a:bodyPr>
            <a:noAutofit/>
          </a:bodyPr>
          <a:lstStyle/>
          <a:p>
            <a:r>
              <a:rPr lang="ru-RU" sz="2800" dirty="0" smtClean="0"/>
              <a:t>Виды бланков организации, ее структурного подразделения, должностного лица </a:t>
            </a:r>
            <a:br>
              <a:rPr lang="ru-RU" sz="2800" dirty="0" smtClean="0"/>
            </a:br>
            <a:r>
              <a:rPr lang="ru-RU" sz="2800" dirty="0" smtClean="0"/>
              <a:t>(по ГОСТ 6.30-2003):</a:t>
            </a:r>
            <a:endParaRPr lang="ru-RU" sz="2800" dirty="0"/>
          </a:p>
        </p:txBody>
      </p:sp>
    </p:spTree>
    <p:extLst>
      <p:ext uri="{BB962C8B-B14F-4D97-AF65-F5344CB8AC3E}">
        <p14:creationId xmlns:p14="http://schemas.microsoft.com/office/powerpoint/2010/main" val="1167245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988840"/>
            <a:ext cx="8507288" cy="4392488"/>
          </a:xfrm>
        </p:spPr>
        <p:txBody>
          <a:bodyPr>
            <a:normAutofit/>
          </a:bodyPr>
          <a:lstStyle/>
          <a:p>
            <a:pPr marL="0" indent="0" algn="just">
              <a:buNone/>
            </a:pPr>
            <a:r>
              <a:rPr lang="ru-RU" dirty="0" smtClean="0"/>
              <a:t>предусматривают возможность использования следующих видов бланков документов федерального органа исполнительной власти:</a:t>
            </a:r>
          </a:p>
          <a:p>
            <a:pPr marL="0" indent="0">
              <a:lnSpc>
                <a:spcPct val="120000"/>
              </a:lnSpc>
              <a:buNone/>
            </a:pPr>
            <a:r>
              <a:rPr lang="ru-RU" dirty="0" smtClean="0"/>
              <a:t>• бланк приказа;</a:t>
            </a:r>
          </a:p>
          <a:p>
            <a:pPr marL="0" indent="0">
              <a:lnSpc>
                <a:spcPct val="120000"/>
              </a:lnSpc>
              <a:buNone/>
            </a:pPr>
            <a:r>
              <a:rPr lang="ru-RU" dirty="0" smtClean="0"/>
              <a:t>• бланк распоряжения;</a:t>
            </a:r>
          </a:p>
          <a:p>
            <a:pPr marL="0" indent="0">
              <a:lnSpc>
                <a:spcPct val="120000"/>
              </a:lnSpc>
              <a:buNone/>
            </a:pPr>
            <a:r>
              <a:rPr lang="ru-RU" dirty="0" smtClean="0"/>
              <a:t>• бланк указания;</a:t>
            </a:r>
          </a:p>
          <a:p>
            <a:pPr marL="0" indent="0">
              <a:lnSpc>
                <a:spcPct val="120000"/>
              </a:lnSpc>
              <a:buNone/>
            </a:pPr>
            <a:r>
              <a:rPr lang="ru-RU" dirty="0" smtClean="0"/>
              <a:t>• бланк постановления;</a:t>
            </a:r>
          </a:p>
        </p:txBody>
      </p:sp>
      <p:sp>
        <p:nvSpPr>
          <p:cNvPr id="2" name="Заголовок 1"/>
          <p:cNvSpPr>
            <a:spLocks noGrp="1"/>
          </p:cNvSpPr>
          <p:nvPr>
            <p:ph type="title"/>
          </p:nvPr>
        </p:nvSpPr>
        <p:spPr>
          <a:xfrm>
            <a:off x="457200" y="274638"/>
            <a:ext cx="8229600" cy="1282154"/>
          </a:xfrm>
        </p:spPr>
        <p:txBody>
          <a:bodyPr>
            <a:normAutofit fontScale="90000"/>
          </a:bodyPr>
          <a:lstStyle/>
          <a:p>
            <a:r>
              <a:rPr lang="ru-RU" sz="2800" dirty="0" smtClean="0"/>
              <a:t>Методические рекомендации по разработке инструкций по делопроизводству в федеральных органах власти</a:t>
            </a:r>
            <a:r>
              <a:rPr lang="ru-RU" sz="2400" dirty="0" smtClean="0"/>
              <a:t/>
            </a:r>
            <a:br>
              <a:rPr lang="ru-RU" sz="2400" dirty="0" smtClean="0"/>
            </a:br>
            <a:r>
              <a:rPr lang="ru-RU" sz="2200" dirty="0" smtClean="0"/>
              <a:t> (утв. Приказом </a:t>
            </a:r>
            <a:r>
              <a:rPr lang="ru-RU" sz="2200" dirty="0" err="1" smtClean="0"/>
              <a:t>Росархива</a:t>
            </a:r>
            <a:r>
              <a:rPr lang="ru-RU" sz="2200" dirty="0" smtClean="0"/>
              <a:t> от 23 декабря 2009 г. № 76) </a:t>
            </a:r>
            <a:endParaRPr lang="ru-RU" sz="2200" dirty="0"/>
          </a:p>
        </p:txBody>
      </p:sp>
    </p:spTree>
    <p:extLst>
      <p:ext uri="{BB962C8B-B14F-4D97-AF65-F5344CB8AC3E}">
        <p14:creationId xmlns:p14="http://schemas.microsoft.com/office/powerpoint/2010/main" val="31776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132856"/>
            <a:ext cx="8363272" cy="3993307"/>
          </a:xfrm>
        </p:spPr>
        <p:txBody>
          <a:bodyPr>
            <a:normAutofit/>
          </a:bodyPr>
          <a:lstStyle/>
          <a:p>
            <a:pPr marL="0" indent="0">
              <a:lnSpc>
                <a:spcPct val="120000"/>
              </a:lnSpc>
              <a:buNone/>
            </a:pPr>
            <a:r>
              <a:rPr lang="ru-RU" dirty="0" smtClean="0"/>
              <a:t>• бланк протокола;</a:t>
            </a:r>
          </a:p>
          <a:p>
            <a:pPr marL="0" indent="0">
              <a:lnSpc>
                <a:spcPct val="120000"/>
              </a:lnSpc>
              <a:buNone/>
            </a:pPr>
            <a:r>
              <a:rPr lang="ru-RU" dirty="0" smtClean="0"/>
              <a:t>• бланк письма федерального органа исполнительной власти;</a:t>
            </a:r>
          </a:p>
          <a:p>
            <a:pPr marL="0" indent="0" algn="just">
              <a:lnSpc>
                <a:spcPct val="120000"/>
              </a:lnSpc>
              <a:buNone/>
            </a:pPr>
            <a:r>
              <a:rPr lang="ru-RU" dirty="0" smtClean="0"/>
              <a:t>• бланк письма должностного лица;</a:t>
            </a:r>
          </a:p>
          <a:p>
            <a:pPr marL="0" indent="0" algn="just">
              <a:lnSpc>
                <a:spcPct val="120000"/>
              </a:lnSpc>
              <a:buNone/>
            </a:pPr>
            <a:r>
              <a:rPr lang="ru-RU" dirty="0" smtClean="0"/>
              <a:t>•бланк структурного подразделения (координационного или совещательного органа).</a:t>
            </a:r>
          </a:p>
          <a:p>
            <a:pPr marL="0" indent="0" algn="just">
              <a:lnSpc>
                <a:spcPct val="120000"/>
              </a:lnSpc>
              <a:buNone/>
            </a:pPr>
            <a:r>
              <a:rPr lang="ru-RU" sz="1700" dirty="0" smtClean="0">
                <a:solidFill>
                  <a:schemeClr val="accent2">
                    <a:lumMod val="50000"/>
                  </a:schemeClr>
                </a:solidFill>
              </a:rPr>
              <a:t>Указывается, что при необходимости могут использоваться бланки других видов документов.</a:t>
            </a:r>
          </a:p>
          <a:p>
            <a:pPr marL="0" indent="0" algn="just">
              <a:lnSpc>
                <a:spcPct val="120000"/>
              </a:lnSpc>
              <a:buNone/>
            </a:pPr>
            <a:endParaRPr lang="ru-RU" dirty="0" smtClean="0"/>
          </a:p>
          <a:p>
            <a:pPr algn="just"/>
            <a:endParaRPr lang="ru-RU" dirty="0"/>
          </a:p>
        </p:txBody>
      </p:sp>
      <p:sp>
        <p:nvSpPr>
          <p:cNvPr id="2" name="Заголовок 1"/>
          <p:cNvSpPr>
            <a:spLocks noGrp="1"/>
          </p:cNvSpPr>
          <p:nvPr>
            <p:ph type="title"/>
          </p:nvPr>
        </p:nvSpPr>
        <p:spPr>
          <a:xfrm>
            <a:off x="457200" y="274638"/>
            <a:ext cx="8229600" cy="1714202"/>
          </a:xfrm>
        </p:spPr>
        <p:txBody>
          <a:bodyPr>
            <a:noAutofit/>
          </a:bodyPr>
          <a:lstStyle/>
          <a:p>
            <a:r>
              <a:rPr lang="ru-RU" sz="2600" dirty="0" smtClean="0"/>
              <a:t>Методические рекомендации по разработке инструкций по делопроизводству в федеральных органах власти</a:t>
            </a:r>
            <a:br>
              <a:rPr lang="ru-RU" sz="2600" dirty="0" smtClean="0"/>
            </a:br>
            <a:r>
              <a:rPr lang="ru-RU" sz="2800" dirty="0" smtClean="0"/>
              <a:t> </a:t>
            </a:r>
            <a:r>
              <a:rPr lang="ru-RU" sz="2000" dirty="0" smtClean="0"/>
              <a:t>(утв. </a:t>
            </a:r>
            <a:r>
              <a:rPr lang="ru-RU" sz="2000" dirty="0" smtClean="0">
                <a:solidFill>
                  <a:schemeClr val="tx1"/>
                </a:solidFill>
              </a:rPr>
              <a:t>Приказом </a:t>
            </a:r>
            <a:r>
              <a:rPr lang="ru-RU" sz="2000" dirty="0" err="1" smtClean="0">
                <a:solidFill>
                  <a:schemeClr val="tx1"/>
                </a:solidFill>
              </a:rPr>
              <a:t>Росархива</a:t>
            </a:r>
            <a:r>
              <a:rPr lang="ru-RU" sz="2000" dirty="0" smtClean="0">
                <a:solidFill>
                  <a:schemeClr val="tx1"/>
                </a:solidFill>
              </a:rPr>
              <a:t> от 23 декабря 2009 г. № 76) </a:t>
            </a:r>
            <a:endParaRPr lang="ru-RU" sz="2000" dirty="0">
              <a:solidFill>
                <a:schemeClr val="tx1"/>
              </a:solidFill>
            </a:endParaRPr>
          </a:p>
        </p:txBody>
      </p:sp>
    </p:spTree>
    <p:extLst>
      <p:ext uri="{BB962C8B-B14F-4D97-AF65-F5344CB8AC3E}">
        <p14:creationId xmlns:p14="http://schemas.microsoft.com/office/powerpoint/2010/main" val="3676553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426170"/>
          </a:xfrm>
        </p:spPr>
        <p:txBody>
          <a:bodyPr>
            <a:normAutofit/>
          </a:bodyPr>
          <a:lstStyle/>
          <a:p>
            <a:r>
              <a:rPr lang="ru-RU" sz="2400" b="1" dirty="0" smtClean="0"/>
              <a:t>2</a:t>
            </a:r>
            <a:r>
              <a:rPr lang="ru-RU" sz="2400" dirty="0" smtClean="0"/>
              <a:t>. Состав реквизитов документов, создаваемых в процессе деятельности федерального органа исполнительной власти (по Правилам 2009 г.):</a:t>
            </a:r>
            <a:endParaRPr lang="ru-RU" sz="2400" dirty="0"/>
          </a:p>
        </p:txBody>
      </p:sp>
      <p:sp>
        <p:nvSpPr>
          <p:cNvPr id="3" name="Объект 2"/>
          <p:cNvSpPr>
            <a:spLocks noGrp="1"/>
          </p:cNvSpPr>
          <p:nvPr>
            <p:ph sz="quarter" idx="13"/>
          </p:nvPr>
        </p:nvSpPr>
        <p:spPr>
          <a:xfrm>
            <a:off x="457200" y="1916832"/>
            <a:ext cx="4038600" cy="4209331"/>
          </a:xfrm>
        </p:spPr>
        <p:txBody>
          <a:bodyPr>
            <a:normAutofit fontScale="32500" lnSpcReduction="20000"/>
          </a:bodyPr>
          <a:lstStyle/>
          <a:p>
            <a:r>
              <a:rPr lang="ru-RU" sz="7400" dirty="0" smtClean="0"/>
              <a:t>а</a:t>
            </a:r>
            <a:r>
              <a:rPr lang="ru-RU" sz="7400" dirty="0"/>
              <a:t>) Государственный герб Российской Федерации;</a:t>
            </a:r>
          </a:p>
          <a:p>
            <a:r>
              <a:rPr lang="ru-RU" sz="7400" dirty="0"/>
              <a:t>б) наименование федерального органа исполнительной власти;</a:t>
            </a:r>
          </a:p>
          <a:p>
            <a:r>
              <a:rPr lang="ru-RU" sz="7400" dirty="0"/>
              <a:t>в) должность лица, подписавшего документ;</a:t>
            </a:r>
          </a:p>
          <a:p>
            <a:r>
              <a:rPr lang="ru-RU" sz="7400" dirty="0"/>
              <a:t>г) подпись должностного лица;</a:t>
            </a:r>
          </a:p>
          <a:p>
            <a:r>
              <a:rPr lang="ru-RU" sz="7400" dirty="0"/>
              <a:t>д) вид документа;</a:t>
            </a:r>
          </a:p>
          <a:p>
            <a:r>
              <a:rPr lang="ru-RU" sz="7400" dirty="0"/>
              <a:t>е) место составления (издания) документа;</a:t>
            </a:r>
          </a:p>
          <a:p>
            <a:pPr marL="0" indent="0">
              <a:buNone/>
            </a:pPr>
            <a:endParaRPr lang="ru-RU" sz="7400" dirty="0"/>
          </a:p>
          <a:p>
            <a:endParaRPr lang="ru-RU" dirty="0"/>
          </a:p>
        </p:txBody>
      </p:sp>
      <p:sp>
        <p:nvSpPr>
          <p:cNvPr id="4" name="Объект 3"/>
          <p:cNvSpPr>
            <a:spLocks noGrp="1"/>
          </p:cNvSpPr>
          <p:nvPr>
            <p:ph sz="quarter" idx="14"/>
          </p:nvPr>
        </p:nvSpPr>
        <p:spPr>
          <a:xfrm>
            <a:off x="4648200" y="1916832"/>
            <a:ext cx="4038600" cy="4209331"/>
          </a:xfrm>
        </p:spPr>
        <p:txBody>
          <a:bodyPr>
            <a:noAutofit/>
          </a:bodyPr>
          <a:lstStyle/>
          <a:p>
            <a:r>
              <a:rPr lang="ru-RU" sz="2400" dirty="0" smtClean="0"/>
              <a:t>ж) справочные данные о федеральном органе исполнительной власти;</a:t>
            </a:r>
          </a:p>
          <a:p>
            <a:r>
              <a:rPr lang="ru-RU" sz="2400" dirty="0" smtClean="0"/>
              <a:t>з) адресат;</a:t>
            </a:r>
          </a:p>
          <a:p>
            <a:r>
              <a:rPr lang="ru-RU" sz="2400" dirty="0" smtClean="0"/>
              <a:t>и) дата документа;</a:t>
            </a:r>
          </a:p>
          <a:p>
            <a:r>
              <a:rPr lang="ru-RU" sz="2400" dirty="0" smtClean="0"/>
              <a:t>к) регистрационный номер документа;</a:t>
            </a:r>
          </a:p>
          <a:p>
            <a:r>
              <a:rPr lang="ru-RU" sz="2400" dirty="0" smtClean="0"/>
              <a:t>л) наименование документа;</a:t>
            </a:r>
          </a:p>
          <a:p>
            <a:endParaRPr lang="ru-RU" sz="2400" dirty="0"/>
          </a:p>
        </p:txBody>
      </p:sp>
    </p:spTree>
    <p:extLst>
      <p:ext uri="{BB962C8B-B14F-4D97-AF65-F5344CB8AC3E}">
        <p14:creationId xmlns:p14="http://schemas.microsoft.com/office/powerpoint/2010/main" val="319927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600" b="1" dirty="0" smtClean="0"/>
              <a:t>2</a:t>
            </a:r>
            <a:r>
              <a:rPr lang="ru-RU" sz="2600" dirty="0" smtClean="0"/>
              <a:t>. Состав реквизитов документов, создаваемых в процессе деятельности федерального органа исполнительной власти (по Правилам 2009 г.):</a:t>
            </a:r>
            <a:endParaRPr lang="ru-RU" sz="2600" dirty="0"/>
          </a:p>
        </p:txBody>
      </p:sp>
      <p:sp>
        <p:nvSpPr>
          <p:cNvPr id="3" name="Объект 2"/>
          <p:cNvSpPr>
            <a:spLocks noGrp="1"/>
          </p:cNvSpPr>
          <p:nvPr>
            <p:ph sz="quarter" idx="13"/>
          </p:nvPr>
        </p:nvSpPr>
        <p:spPr>
          <a:xfrm>
            <a:off x="457200" y="1988840"/>
            <a:ext cx="4038600" cy="4137323"/>
          </a:xfrm>
        </p:spPr>
        <p:txBody>
          <a:bodyPr>
            <a:normAutofit fontScale="92500" lnSpcReduction="20000"/>
          </a:bodyPr>
          <a:lstStyle/>
          <a:p>
            <a:r>
              <a:rPr lang="ru-RU" sz="3100" dirty="0" smtClean="0"/>
              <a:t>м) текст документа;</a:t>
            </a:r>
          </a:p>
          <a:p>
            <a:r>
              <a:rPr lang="ru-RU" sz="3100" dirty="0" smtClean="0"/>
              <a:t>н) ссылка на исходящий номер и дату документа адресанта;</a:t>
            </a:r>
          </a:p>
          <a:p>
            <a:r>
              <a:rPr lang="ru-RU" sz="3100" dirty="0" smtClean="0"/>
              <a:t>о) отметка о наличии приложений;</a:t>
            </a:r>
          </a:p>
          <a:p>
            <a:r>
              <a:rPr lang="ru-RU" sz="3100" dirty="0" smtClean="0"/>
              <a:t>п) гриф согласования;</a:t>
            </a:r>
          </a:p>
          <a:p>
            <a:r>
              <a:rPr lang="ru-RU" sz="3100" dirty="0" smtClean="0"/>
              <a:t>р) гриф утверждения;</a:t>
            </a:r>
          </a:p>
          <a:p>
            <a:r>
              <a:rPr lang="ru-RU" sz="3100" dirty="0" smtClean="0"/>
              <a:t>с) виза; </a:t>
            </a:r>
          </a:p>
          <a:p>
            <a:endParaRPr lang="ru-RU" dirty="0"/>
          </a:p>
        </p:txBody>
      </p:sp>
      <p:sp>
        <p:nvSpPr>
          <p:cNvPr id="4" name="Объект 3"/>
          <p:cNvSpPr>
            <a:spLocks noGrp="1"/>
          </p:cNvSpPr>
          <p:nvPr>
            <p:ph sz="quarter" idx="14"/>
          </p:nvPr>
        </p:nvSpPr>
        <p:spPr>
          <a:xfrm>
            <a:off x="4355976" y="1844824"/>
            <a:ext cx="4330824" cy="4281339"/>
          </a:xfrm>
        </p:spPr>
        <p:txBody>
          <a:bodyPr>
            <a:normAutofit fontScale="77500" lnSpcReduction="20000"/>
          </a:bodyPr>
          <a:lstStyle/>
          <a:p>
            <a:r>
              <a:rPr lang="ru-RU" sz="3100" dirty="0" smtClean="0"/>
              <a:t>т) оттиск печати;</a:t>
            </a:r>
          </a:p>
          <a:p>
            <a:r>
              <a:rPr lang="ru-RU" sz="3100" dirty="0" smtClean="0"/>
              <a:t>у) отметка о заверении копии;</a:t>
            </a:r>
          </a:p>
          <a:p>
            <a:r>
              <a:rPr lang="ru-RU" sz="3100" dirty="0" smtClean="0"/>
              <a:t>ф) отметка об исполнителе;</a:t>
            </a:r>
          </a:p>
          <a:p>
            <a:r>
              <a:rPr lang="ru-RU" sz="3100" dirty="0" smtClean="0"/>
              <a:t>х) указания по исполнению документа;</a:t>
            </a:r>
          </a:p>
          <a:p>
            <a:r>
              <a:rPr lang="ru-RU" sz="3100" dirty="0" smtClean="0"/>
              <a:t>ц) отметка о контроле документа;</a:t>
            </a:r>
          </a:p>
          <a:p>
            <a:r>
              <a:rPr lang="ru-RU" sz="3100" dirty="0" smtClean="0"/>
              <a:t>ч) отметка об исполнении документа;</a:t>
            </a:r>
          </a:p>
          <a:p>
            <a:r>
              <a:rPr lang="ru-RU" sz="3100" dirty="0" smtClean="0"/>
              <a:t>ш) отметка о конфиденциальности</a:t>
            </a:r>
          </a:p>
          <a:p>
            <a:endParaRPr lang="ru-RU" dirty="0"/>
          </a:p>
        </p:txBody>
      </p:sp>
    </p:spTree>
    <p:extLst>
      <p:ext uri="{BB962C8B-B14F-4D97-AF65-F5344CB8AC3E}">
        <p14:creationId xmlns:p14="http://schemas.microsoft.com/office/powerpoint/2010/main" val="233333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772816"/>
            <a:ext cx="8568951" cy="4353347"/>
          </a:xfrm>
        </p:spPr>
        <p:txBody>
          <a:bodyPr>
            <a:normAutofit lnSpcReduction="10000"/>
          </a:bodyPr>
          <a:lstStyle/>
          <a:p>
            <a:pPr lvl="0" algn="just"/>
            <a:r>
              <a:rPr lang="ru-RU" b="1" i="1" dirty="0" smtClean="0"/>
              <a:t>права</a:t>
            </a:r>
            <a:r>
              <a:rPr lang="ru-RU" dirty="0"/>
              <a:t> и </a:t>
            </a:r>
            <a:r>
              <a:rPr lang="ru-RU" b="1" i="1" dirty="0"/>
              <a:t>обязанности</a:t>
            </a:r>
            <a:r>
              <a:rPr lang="ru-RU" dirty="0"/>
              <a:t> лиц, отдельных сотрудников в процедурах оформления документов;</a:t>
            </a:r>
          </a:p>
          <a:p>
            <a:pPr lvl="0" algn="just"/>
            <a:r>
              <a:rPr lang="ru-RU" b="1" i="1" dirty="0"/>
              <a:t>состав управленческих документов</a:t>
            </a:r>
            <a:r>
              <a:rPr lang="ru-RU" dirty="0"/>
              <a:t>, применяемых в аппарате;</a:t>
            </a:r>
          </a:p>
          <a:p>
            <a:pPr lvl="0" algn="just"/>
            <a:r>
              <a:rPr lang="ru-RU" b="1" i="1" dirty="0"/>
              <a:t>компетенция</a:t>
            </a:r>
            <a:r>
              <a:rPr lang="ru-RU" dirty="0"/>
              <a:t> руководителя, его заместителей и руководителей отделов, их </a:t>
            </a:r>
            <a:r>
              <a:rPr lang="ru-RU" b="1" i="1" dirty="0"/>
              <a:t>право на издание</a:t>
            </a:r>
            <a:r>
              <a:rPr lang="ru-RU" dirty="0"/>
              <a:t> различных видов распорядительных документов;</a:t>
            </a:r>
          </a:p>
          <a:p>
            <a:pPr lvl="0" algn="just"/>
            <a:r>
              <a:rPr lang="ru-RU" dirty="0"/>
              <a:t>порядок </a:t>
            </a:r>
            <a:r>
              <a:rPr lang="ru-RU" b="1" i="1" dirty="0"/>
              <a:t>подписания</a:t>
            </a:r>
            <a:r>
              <a:rPr lang="ru-RU" dirty="0"/>
              <a:t>, </a:t>
            </a:r>
            <a:r>
              <a:rPr lang="ru-RU" b="1" i="1" dirty="0"/>
              <a:t>согласования</a:t>
            </a:r>
            <a:r>
              <a:rPr lang="ru-RU" dirty="0"/>
              <a:t> и </a:t>
            </a:r>
            <a:r>
              <a:rPr lang="ru-RU" b="1" i="1" dirty="0"/>
              <a:t>визирования</a:t>
            </a:r>
            <a:r>
              <a:rPr lang="ru-RU" dirty="0"/>
              <a:t> документов, их </a:t>
            </a:r>
            <a:r>
              <a:rPr lang="ru-RU" b="1" i="1" dirty="0"/>
              <a:t>заверение печатью</a:t>
            </a:r>
            <a:r>
              <a:rPr lang="ru-RU" dirty="0"/>
              <a:t>;</a:t>
            </a:r>
          </a:p>
          <a:p>
            <a:pPr lvl="0" algn="just"/>
            <a:r>
              <a:rPr lang="ru-RU" dirty="0"/>
              <a:t>обязательные требования к </a:t>
            </a:r>
            <a:r>
              <a:rPr lang="ru-RU" b="1" i="1" dirty="0"/>
              <a:t>оформлению</a:t>
            </a:r>
            <a:r>
              <a:rPr lang="ru-RU" dirty="0"/>
              <a:t> и </a:t>
            </a:r>
            <a:r>
              <a:rPr lang="ru-RU" b="1" i="1" dirty="0"/>
              <a:t>порядок работы</a:t>
            </a:r>
            <a:r>
              <a:rPr lang="ru-RU" dirty="0"/>
              <a:t> с документами.</a:t>
            </a:r>
          </a:p>
          <a:p>
            <a:endParaRPr lang="ru-RU" dirty="0"/>
          </a:p>
        </p:txBody>
      </p:sp>
      <p:sp>
        <p:nvSpPr>
          <p:cNvPr id="2" name="Заголовок 1"/>
          <p:cNvSpPr>
            <a:spLocks noGrp="1"/>
          </p:cNvSpPr>
          <p:nvPr>
            <p:ph type="title"/>
          </p:nvPr>
        </p:nvSpPr>
        <p:spPr/>
        <p:txBody>
          <a:bodyPr>
            <a:normAutofit fontScale="90000"/>
          </a:bodyPr>
          <a:lstStyle/>
          <a:p>
            <a:r>
              <a:rPr lang="ru-RU" sz="2800" dirty="0" smtClean="0"/>
              <a:t>В уставе, регламентах, правилах, инструкциях закрепляются конкретные правила документирования, </a:t>
            </a:r>
            <a:br>
              <a:rPr lang="ru-RU" sz="2800" dirty="0" smtClean="0"/>
            </a:br>
            <a:r>
              <a:rPr lang="ru-RU" sz="2800" dirty="0" smtClean="0"/>
              <a:t>в том числе:</a:t>
            </a:r>
            <a:endParaRPr lang="ru-RU" sz="2800" dirty="0"/>
          </a:p>
        </p:txBody>
      </p:sp>
    </p:spTree>
    <p:extLst>
      <p:ext uri="{BB962C8B-B14F-4D97-AF65-F5344CB8AC3E}">
        <p14:creationId xmlns:p14="http://schemas.microsoft.com/office/powerpoint/2010/main" val="363606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p:txBody>
          <a:bodyPr>
            <a:normAutofit fontScale="85000" lnSpcReduction="20000"/>
          </a:bodyPr>
          <a:lstStyle/>
          <a:p>
            <a:pPr marL="0" indent="0" algn="just">
              <a:buNone/>
            </a:pPr>
            <a:r>
              <a:rPr lang="ru-RU" dirty="0"/>
              <a:t>П</a:t>
            </a:r>
            <a:r>
              <a:rPr lang="ru-RU" dirty="0" smtClean="0"/>
              <a:t>редусматривает </a:t>
            </a:r>
            <a:r>
              <a:rPr lang="ru-RU" dirty="0"/>
              <a:t>реквизиты организационно-распорядительных документов: </a:t>
            </a:r>
            <a:endParaRPr lang="ru-RU" dirty="0" smtClean="0"/>
          </a:p>
          <a:p>
            <a:pPr algn="just"/>
            <a:r>
              <a:rPr lang="ru-RU" dirty="0" smtClean="0"/>
              <a:t>герб </a:t>
            </a:r>
            <a:r>
              <a:rPr lang="ru-RU" dirty="0"/>
              <a:t>субъекта Российской Федерации</a:t>
            </a:r>
            <a:r>
              <a:rPr lang="ru-RU" dirty="0" smtClean="0"/>
              <a:t>,</a:t>
            </a:r>
          </a:p>
          <a:p>
            <a:pPr algn="just"/>
            <a:r>
              <a:rPr lang="ru-RU" dirty="0" smtClean="0"/>
              <a:t>эмблема </a:t>
            </a:r>
            <a:r>
              <a:rPr lang="ru-RU" dirty="0"/>
              <a:t>организации или товарный знак (знак обслуживания), </a:t>
            </a:r>
            <a:endParaRPr lang="ru-RU" dirty="0" smtClean="0"/>
          </a:p>
          <a:p>
            <a:pPr algn="just"/>
            <a:r>
              <a:rPr lang="ru-RU" dirty="0" smtClean="0"/>
              <a:t>код </a:t>
            </a:r>
            <a:r>
              <a:rPr lang="ru-RU" dirty="0"/>
              <a:t>организации</a:t>
            </a:r>
            <a:r>
              <a:rPr lang="ru-RU" dirty="0" smtClean="0"/>
              <a:t>,</a:t>
            </a:r>
          </a:p>
          <a:p>
            <a:pPr algn="just"/>
            <a:r>
              <a:rPr lang="ru-RU" dirty="0" smtClean="0"/>
              <a:t> </a:t>
            </a:r>
            <a:r>
              <a:rPr lang="ru-RU" dirty="0"/>
              <a:t>основной государственный регистрационный номер (ОГРН) юридического лица, </a:t>
            </a:r>
            <a:endParaRPr lang="ru-RU" dirty="0" smtClean="0"/>
          </a:p>
          <a:p>
            <a:pPr algn="just"/>
            <a:r>
              <a:rPr lang="ru-RU" dirty="0" smtClean="0"/>
              <a:t>идентификационный </a:t>
            </a:r>
            <a:r>
              <a:rPr lang="ru-RU" dirty="0"/>
              <a:t>номер налогоплательщика / код причины постановки на учет (ИНН / КПП</a:t>
            </a:r>
            <a:r>
              <a:rPr lang="ru-RU" dirty="0" smtClean="0"/>
              <a:t>),</a:t>
            </a:r>
          </a:p>
          <a:p>
            <a:pPr algn="just"/>
            <a:r>
              <a:rPr lang="ru-RU" dirty="0" smtClean="0"/>
              <a:t>код </a:t>
            </a:r>
            <a:r>
              <a:rPr lang="ru-RU" dirty="0"/>
              <a:t>формы документа, отметка о поступлении документа в организацию, идентификатор электронной копии документа.</a:t>
            </a:r>
          </a:p>
          <a:p>
            <a:endParaRPr lang="ru-RU" dirty="0"/>
          </a:p>
        </p:txBody>
      </p:sp>
      <p:sp>
        <p:nvSpPr>
          <p:cNvPr id="5" name="Заголовок 4"/>
          <p:cNvSpPr>
            <a:spLocks noGrp="1"/>
          </p:cNvSpPr>
          <p:nvPr>
            <p:ph type="title"/>
          </p:nvPr>
        </p:nvSpPr>
        <p:spPr/>
        <p:txBody>
          <a:bodyPr>
            <a:noAutofit/>
          </a:bodyPr>
          <a:lstStyle/>
          <a:p>
            <a:r>
              <a:rPr lang="ru-RU" sz="3600" dirty="0" smtClean="0"/>
              <a:t> помимо из вышеперечисленных, </a:t>
            </a:r>
            <a:br>
              <a:rPr lang="ru-RU" sz="3600" dirty="0" smtClean="0"/>
            </a:br>
            <a:r>
              <a:rPr lang="ru-RU" sz="3600" dirty="0" smtClean="0"/>
              <a:t>ГОСТ 6.30-2003</a:t>
            </a:r>
            <a:endParaRPr lang="ru-RU" sz="3600" dirty="0"/>
          </a:p>
        </p:txBody>
      </p:sp>
    </p:spTree>
    <p:extLst>
      <p:ext uri="{BB962C8B-B14F-4D97-AF65-F5344CB8AC3E}">
        <p14:creationId xmlns:p14="http://schemas.microsoft.com/office/powerpoint/2010/main" val="360926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half" idx="2"/>
          </p:nvPr>
        </p:nvSpPr>
        <p:spPr>
          <a:xfrm>
            <a:off x="251521" y="332657"/>
            <a:ext cx="2304256" cy="4752528"/>
          </a:xfrm>
        </p:spPr>
        <p:txBody>
          <a:bodyPr/>
          <a:lstStyle/>
          <a:p>
            <a:r>
              <a:rPr lang="ru-RU" dirty="0"/>
              <a:t>Государственный герб Российской Федерации </a:t>
            </a:r>
          </a:p>
        </p:txBody>
      </p:sp>
      <p:sp>
        <p:nvSpPr>
          <p:cNvPr id="3" name="Объект 2"/>
          <p:cNvSpPr>
            <a:spLocks noGrp="1"/>
          </p:cNvSpPr>
          <p:nvPr>
            <p:ph idx="1"/>
          </p:nvPr>
        </p:nvSpPr>
        <p:spPr>
          <a:xfrm>
            <a:off x="2843808" y="273050"/>
            <a:ext cx="6048672" cy="6468318"/>
          </a:xfrm>
        </p:spPr>
        <p:txBody>
          <a:bodyPr>
            <a:normAutofit lnSpcReduction="10000"/>
          </a:bodyPr>
          <a:lstStyle/>
          <a:p>
            <a:pPr algn="just"/>
            <a:r>
              <a:rPr lang="ru-RU" dirty="0"/>
              <a:t>П</a:t>
            </a:r>
            <a:r>
              <a:rPr lang="ru-RU" dirty="0" smtClean="0"/>
              <a:t>омещают </a:t>
            </a:r>
            <a:r>
              <a:rPr lang="ru-RU" dirty="0"/>
              <a:t>на бланках документов в соответствии с Федеральным конституционным законом от 25 декабря 2000 г. № 5-ФЗ «О государственном гербе Российской Федерации», </a:t>
            </a:r>
            <a:r>
              <a:rPr lang="ru-RU" dirty="0" smtClean="0"/>
              <a:t>герб </a:t>
            </a:r>
            <a:r>
              <a:rPr lang="ru-RU" dirty="0"/>
              <a:t>субъекта Российской Федерации – с правовыми актами субъектов Российской Федерации. </a:t>
            </a:r>
            <a:endParaRPr lang="ru-RU" dirty="0" smtClean="0"/>
          </a:p>
          <a:p>
            <a:pPr algn="just"/>
            <a:r>
              <a:rPr lang="ru-RU" dirty="0" smtClean="0"/>
              <a:t>Постановлением </a:t>
            </a:r>
            <a:r>
              <a:rPr lang="ru-RU" dirty="0"/>
              <a:t>Правительства РФ от 27 декабря 1995 г. № 1268 «Об упорядочении изготовления, хранения и уничтожения печатей и бланков с воспроизведением герба Российской Федерации» установлено, что </a:t>
            </a:r>
            <a:r>
              <a:rPr lang="ru-RU" dirty="0" smtClean="0"/>
              <a:t>изготовление </a:t>
            </a:r>
            <a:r>
              <a:rPr lang="ru-RU" dirty="0"/>
              <a:t>печатей и бланков с воспроизведением Государственного герба </a:t>
            </a:r>
            <a:r>
              <a:rPr lang="ru-RU" dirty="0" smtClean="0"/>
              <a:t>Российской </a:t>
            </a:r>
            <a:r>
              <a:rPr lang="ru-RU" dirty="0"/>
              <a:t>Федерации осуществляют только полиграфические и штемпельно- граверные предприятия, имеющие сертификаты о наличии указанного вида продукции на должном качественном уровне.</a:t>
            </a:r>
          </a:p>
          <a:p>
            <a:endParaRPr lang="ru-RU" dirty="0" smtClean="0"/>
          </a:p>
          <a:p>
            <a:endParaRPr lang="ru-RU" dirty="0"/>
          </a:p>
        </p:txBody>
      </p:sp>
      <p:pic>
        <p:nvPicPr>
          <p:cNvPr id="6" name="Рисунок 5" descr="ÐÐ°ÑÑÐ¸Ð½ÐºÐ¸ Ð¿Ð¾ Ð·Ð°Ð¿ÑÐ¾ÑÑ Ð³ÐµÑÐ± ÑÐ¾ÑÑÐ¸Ð¸"/>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2160240" cy="2880320"/>
          </a:xfrm>
          <a:prstGeom prst="rect">
            <a:avLst/>
          </a:prstGeom>
          <a:noFill/>
          <a:ln>
            <a:noFill/>
          </a:ln>
        </p:spPr>
      </p:pic>
    </p:spTree>
    <p:extLst>
      <p:ext uri="{BB962C8B-B14F-4D97-AF65-F5344CB8AC3E}">
        <p14:creationId xmlns:p14="http://schemas.microsoft.com/office/powerpoint/2010/main" val="1438364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ÐÐ°ÑÑÐ¸Ð½ÐºÐ¸ Ð¿Ð¾ Ð·Ð°Ð¿ÑÐ¾ÑÑ Ð±Ð»Ð°Ð½ÐºÐ¸ Ñ Ð³ÐµÑÐ± ÑÐ¾ÑÑÐ¸Ð¸"/>
          <p:cNvPicPr/>
          <p:nvPr/>
        </p:nvPicPr>
        <p:blipFill rotWithShape="1">
          <a:blip r:embed="rId2">
            <a:extLst>
              <a:ext uri="{28A0092B-C50C-407E-A947-70E740481C1C}">
                <a14:useLocalDpi xmlns:a14="http://schemas.microsoft.com/office/drawing/2010/main" val="0"/>
              </a:ext>
            </a:extLst>
          </a:blip>
          <a:srcRect t="-1" r="-1262" b="-1338"/>
          <a:stretch/>
        </p:blipFill>
        <p:spPr bwMode="auto">
          <a:xfrm>
            <a:off x="107505" y="260648"/>
            <a:ext cx="8895818" cy="6421506"/>
          </a:xfrm>
          <a:prstGeom prst="rect">
            <a:avLst/>
          </a:prstGeom>
          <a:noFill/>
          <a:ln>
            <a:noFill/>
          </a:ln>
        </p:spPr>
      </p:pic>
    </p:spTree>
    <p:extLst>
      <p:ext uri="{BB962C8B-B14F-4D97-AF65-F5344CB8AC3E}">
        <p14:creationId xmlns:p14="http://schemas.microsoft.com/office/powerpoint/2010/main" val="2684439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7482" y="980728"/>
            <a:ext cx="1944216" cy="532648"/>
          </a:xfrm>
        </p:spPr>
        <p:txBody>
          <a:bodyPr/>
          <a:lstStyle/>
          <a:p>
            <a:r>
              <a:rPr lang="ru-RU" sz="2800" dirty="0" smtClean="0"/>
              <a:t>ООО НДС</a:t>
            </a:r>
            <a:endParaRPr lang="ru-RU" sz="2800" dirty="0"/>
          </a:p>
        </p:txBody>
      </p:sp>
      <p:sp>
        <p:nvSpPr>
          <p:cNvPr id="3" name="Объект 2"/>
          <p:cNvSpPr>
            <a:spLocks noGrp="1"/>
          </p:cNvSpPr>
          <p:nvPr>
            <p:ph idx="1"/>
          </p:nvPr>
        </p:nvSpPr>
        <p:spPr>
          <a:xfrm>
            <a:off x="2843808" y="620688"/>
            <a:ext cx="6120680" cy="5976664"/>
          </a:xfrm>
        </p:spPr>
        <p:txBody>
          <a:bodyPr>
            <a:normAutofit fontScale="25000" lnSpcReduction="20000"/>
          </a:bodyPr>
          <a:lstStyle/>
          <a:p>
            <a:endParaRPr lang="ru-RU" dirty="0" smtClean="0"/>
          </a:p>
          <a:p>
            <a:pPr algn="just"/>
            <a:r>
              <a:rPr lang="ru-RU" sz="8000" dirty="0" smtClean="0"/>
              <a:t>Эмблему организации или товарный знак (знак обслуживания) помещают на бланках организаций в соответствии с уставом (положением об организации).</a:t>
            </a:r>
          </a:p>
          <a:p>
            <a:pPr marL="0" indent="0">
              <a:buNone/>
            </a:pPr>
            <a:endParaRPr lang="ru-RU" sz="6200" dirty="0" smtClean="0"/>
          </a:p>
          <a:p>
            <a:pPr algn="just"/>
            <a:r>
              <a:rPr lang="ru-RU" sz="8000" dirty="0"/>
              <a:t>Наименование организации, являющейся автором документа, должно соответствовать наименованию, закрепленному в ее учредительных документах. Над наименованием организации указывают сокращенное, а при его отсутствии – полное наименование вышестоящей организации (при ее наличии). Сокращенное наименование приводят в тех случаях, когда оно закреплено в учредительных документах организации. Сокращенное наименование (в скобках) помещают ниже полного или за ним. В 2010 г. сняты ограничения на использование слов «Россия» и Российская Федерация» в названиях организаций.</a:t>
            </a:r>
          </a:p>
          <a:p>
            <a:endParaRPr lang="ru-RU" sz="8000" dirty="0" smtClean="0"/>
          </a:p>
          <a:p>
            <a:endParaRPr lang="ru-RU" sz="8000" dirty="0"/>
          </a:p>
        </p:txBody>
      </p:sp>
      <p:pic>
        <p:nvPicPr>
          <p:cNvPr id="5" name="Рисунок 4" descr="C:\Users\User\Desktop\Новый рисунок.png"/>
          <p:cNvPicPr/>
          <p:nvPr/>
        </p:nvPicPr>
        <p:blipFill>
          <a:blip r:embed="rId2" cstate="print"/>
          <a:srcRect/>
          <a:stretch>
            <a:fillRect/>
          </a:stretch>
        </p:blipFill>
        <p:spPr bwMode="auto">
          <a:xfrm>
            <a:off x="467544" y="1628800"/>
            <a:ext cx="2232248" cy="1728192"/>
          </a:xfrm>
          <a:prstGeom prst="rect">
            <a:avLst/>
          </a:prstGeom>
          <a:noFill/>
          <a:ln w="9525">
            <a:noFill/>
            <a:miter lim="800000"/>
            <a:headEnd/>
            <a:tailEnd/>
          </a:ln>
        </p:spPr>
      </p:pic>
    </p:spTree>
    <p:extLst>
      <p:ext uri="{BB962C8B-B14F-4D97-AF65-F5344CB8AC3E}">
        <p14:creationId xmlns:p14="http://schemas.microsoft.com/office/powerpoint/2010/main" val="1519881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395537" y="1844824"/>
            <a:ext cx="8424936" cy="4608512"/>
          </a:xfrm>
        </p:spPr>
        <p:txBody>
          <a:bodyPr/>
          <a:lstStyle/>
          <a:p>
            <a:pPr algn="just"/>
            <a:r>
              <a:rPr lang="ru-RU" dirty="0"/>
              <a:t>Код организации и код формы документа проставляют в соответствии с соответствующими общероссийскими </a:t>
            </a:r>
            <a:r>
              <a:rPr lang="ru-RU" dirty="0" smtClean="0"/>
              <a:t>классификаторами</a:t>
            </a:r>
            <a:endParaRPr lang="ru-RU" dirty="0"/>
          </a:p>
        </p:txBody>
      </p:sp>
      <p:sp>
        <p:nvSpPr>
          <p:cNvPr id="5" name="Заголовок 4"/>
          <p:cNvSpPr>
            <a:spLocks noGrp="1"/>
          </p:cNvSpPr>
          <p:nvPr>
            <p:ph type="title"/>
          </p:nvPr>
        </p:nvSpPr>
        <p:spPr/>
        <p:txBody>
          <a:bodyPr>
            <a:normAutofit/>
          </a:bodyPr>
          <a:lstStyle/>
          <a:p>
            <a:r>
              <a:rPr lang="ru-RU" dirty="0" smtClean="0"/>
              <a:t>Реквизиты (ОКПО, ОКУД)</a:t>
            </a:r>
            <a:endParaRPr lang="ru-RU" dirty="0"/>
          </a:p>
        </p:txBody>
      </p:sp>
      <p:pic>
        <p:nvPicPr>
          <p:cNvPr id="7" name="Рисунок 6" descr="ÐÐ°ÑÑÐ¸Ð½ÐºÐ¸ Ð¿Ð¾ Ð·Ð°Ð¿ÑÐ¾ÑÑ ÐÐÐ£Ð"/>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45024"/>
            <a:ext cx="8496944" cy="2808312"/>
          </a:xfrm>
          <a:prstGeom prst="rect">
            <a:avLst/>
          </a:prstGeom>
          <a:noFill/>
          <a:ln>
            <a:noFill/>
          </a:ln>
        </p:spPr>
      </p:pic>
    </p:spTree>
    <p:extLst>
      <p:ext uri="{BB962C8B-B14F-4D97-AF65-F5344CB8AC3E}">
        <p14:creationId xmlns:p14="http://schemas.microsoft.com/office/powerpoint/2010/main" val="733648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ИНН</a:t>
            </a:r>
            <a:endParaRPr lang="ru-RU" sz="2800" dirty="0"/>
          </a:p>
        </p:txBody>
      </p:sp>
      <p:sp>
        <p:nvSpPr>
          <p:cNvPr id="3" name="Объект 2"/>
          <p:cNvSpPr>
            <a:spLocks noGrp="1"/>
          </p:cNvSpPr>
          <p:nvPr>
            <p:ph idx="1"/>
          </p:nvPr>
        </p:nvSpPr>
        <p:spPr>
          <a:xfrm>
            <a:off x="3851920" y="764703"/>
            <a:ext cx="5112568" cy="5328593"/>
          </a:xfrm>
        </p:spPr>
        <p:txBody>
          <a:bodyPr>
            <a:normAutofit/>
          </a:bodyPr>
          <a:lstStyle/>
          <a:p>
            <a:endParaRPr lang="ru-RU" sz="2000" dirty="0" smtClean="0"/>
          </a:p>
          <a:p>
            <a:pPr algn="just"/>
            <a:r>
              <a:rPr lang="ru-RU" sz="2800" dirty="0" smtClean="0"/>
              <a:t>Основной </a:t>
            </a:r>
            <a:r>
              <a:rPr lang="ru-RU" sz="2800" dirty="0"/>
              <a:t>государственный регистрационный номер и идентификационный номер налогоплательщика проставляют в соответствии с документами, выдаваемыми налоговыми органами.</a:t>
            </a:r>
          </a:p>
          <a:p>
            <a:pPr marL="0" indent="0">
              <a:buNone/>
            </a:pPr>
            <a:endParaRPr lang="ru-RU" dirty="0"/>
          </a:p>
        </p:txBody>
      </p:sp>
      <p:pic>
        <p:nvPicPr>
          <p:cNvPr id="4" name="Рисунок 3" descr="ÐÐ°ÑÑÐ¸Ð½ÐºÐ¸ Ð¿Ð¾ Ð·Ð°Ð¿ÑÐ¾ÑÑ Ð¸Ð½Ð½"/>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7"/>
            <a:ext cx="3240360" cy="4680520"/>
          </a:xfrm>
          <a:prstGeom prst="rect">
            <a:avLst/>
          </a:prstGeom>
          <a:noFill/>
          <a:ln>
            <a:noFill/>
          </a:ln>
        </p:spPr>
      </p:pic>
    </p:spTree>
    <p:extLst>
      <p:ext uri="{BB962C8B-B14F-4D97-AF65-F5344CB8AC3E}">
        <p14:creationId xmlns:p14="http://schemas.microsoft.com/office/powerpoint/2010/main" val="726247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539553" y="2276872"/>
            <a:ext cx="8352928" cy="3849291"/>
          </a:xfrm>
        </p:spPr>
        <p:txBody>
          <a:bodyPr>
            <a:normAutofit/>
          </a:bodyPr>
          <a:lstStyle/>
          <a:p>
            <a:pPr marL="0" indent="0" algn="just">
              <a:buNone/>
            </a:pPr>
            <a:r>
              <a:rPr lang="ru-RU" sz="3200" dirty="0" smtClean="0"/>
              <a:t>Один из </a:t>
            </a:r>
            <a:r>
              <a:rPr lang="ru-RU" sz="3200" dirty="0"/>
              <a:t>важнейших реквизитов, проставляемый на всех документах за исключениям писем и факсов. </a:t>
            </a:r>
            <a:endParaRPr lang="ru-RU" sz="3200" dirty="0" smtClean="0"/>
          </a:p>
          <a:p>
            <a:pPr marL="0" indent="0" algn="just">
              <a:buNone/>
            </a:pPr>
            <a:r>
              <a:rPr lang="ru-RU" sz="3200" dirty="0" smtClean="0"/>
              <a:t>Печатается </a:t>
            </a:r>
            <a:r>
              <a:rPr lang="ru-RU" sz="3200" dirty="0"/>
              <a:t>прописными буквами, например: ПРИКАЗ, РАСПОРЯЖЕНИЕ, АКТ.</a:t>
            </a:r>
          </a:p>
        </p:txBody>
      </p:sp>
      <p:sp>
        <p:nvSpPr>
          <p:cNvPr id="5" name="Заголовок 4"/>
          <p:cNvSpPr>
            <a:spLocks noGrp="1"/>
          </p:cNvSpPr>
          <p:nvPr>
            <p:ph type="title"/>
          </p:nvPr>
        </p:nvSpPr>
        <p:spPr/>
        <p:txBody>
          <a:bodyPr>
            <a:normAutofit/>
          </a:bodyPr>
          <a:lstStyle/>
          <a:p>
            <a:r>
              <a:rPr lang="ru-RU" sz="3600" dirty="0" smtClean="0"/>
              <a:t>Вид документа </a:t>
            </a:r>
            <a:endParaRPr lang="ru-RU" sz="3600" dirty="0"/>
          </a:p>
        </p:txBody>
      </p:sp>
    </p:spTree>
    <p:extLst>
      <p:ext uri="{BB962C8B-B14F-4D97-AF65-F5344CB8AC3E}">
        <p14:creationId xmlns:p14="http://schemas.microsoft.com/office/powerpoint/2010/main" val="3145284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700808"/>
            <a:ext cx="8712969" cy="4680520"/>
          </a:xfrm>
        </p:spPr>
        <p:txBody>
          <a:bodyPr>
            <a:normAutofit lnSpcReduction="10000"/>
          </a:bodyPr>
          <a:lstStyle/>
          <a:p>
            <a:pPr marL="0" indent="0" algn="just">
              <a:buNone/>
            </a:pPr>
            <a:r>
              <a:rPr lang="ru-RU" sz="2800" dirty="0" smtClean="0"/>
              <a:t>Реквизит, </a:t>
            </a:r>
            <a:r>
              <a:rPr lang="ru-RU" sz="2800" dirty="0"/>
              <a:t>содержащий указанное на документе время его создания или подписания, утверждения, принятия, согласования, опубликования. Датой документа является дата его подписания или утверждения; </a:t>
            </a:r>
            <a:endParaRPr lang="ru-RU" sz="2800" dirty="0" smtClean="0"/>
          </a:p>
          <a:p>
            <a:pPr marL="0" indent="0" algn="just">
              <a:buNone/>
            </a:pPr>
            <a:r>
              <a:rPr lang="ru-RU" sz="2800" dirty="0" smtClean="0"/>
              <a:t>для </a:t>
            </a:r>
            <a:r>
              <a:rPr lang="ru-RU" sz="2800" dirty="0"/>
              <a:t>протокола – дата заседания (принятия решения), для акта – дата события</a:t>
            </a:r>
            <a:r>
              <a:rPr lang="ru-RU" sz="2800" dirty="0" smtClean="0"/>
              <a:t>.</a:t>
            </a:r>
          </a:p>
          <a:p>
            <a:pPr marL="0" indent="0" algn="just">
              <a:buNone/>
            </a:pPr>
            <a:r>
              <a:rPr lang="ru-RU" sz="2800" dirty="0" smtClean="0"/>
              <a:t> </a:t>
            </a:r>
            <a:r>
              <a:rPr lang="ru-RU" sz="2800" dirty="0"/>
              <a:t>Российский стандарт – 07.10.2010; </a:t>
            </a:r>
            <a:endParaRPr lang="ru-RU" sz="2800" dirty="0" smtClean="0"/>
          </a:p>
          <a:p>
            <a:pPr marL="0" indent="0" algn="just">
              <a:buNone/>
            </a:pPr>
            <a:r>
              <a:rPr lang="ru-RU" sz="2800" dirty="0" smtClean="0"/>
              <a:t>международный стандарт – 2010.10.07.; </a:t>
            </a:r>
          </a:p>
          <a:p>
            <a:pPr marL="0" indent="0" algn="just">
              <a:buNone/>
            </a:pPr>
            <a:r>
              <a:rPr lang="ru-RU" sz="2800" dirty="0" smtClean="0"/>
              <a:t>в </a:t>
            </a:r>
            <a:r>
              <a:rPr lang="ru-RU" sz="2800" dirty="0"/>
              <a:t>нормативных и финансовых документах – 23 октября 2010 г.</a:t>
            </a:r>
          </a:p>
          <a:p>
            <a:endParaRPr lang="ru-RU" dirty="0"/>
          </a:p>
        </p:txBody>
      </p:sp>
      <p:sp>
        <p:nvSpPr>
          <p:cNvPr id="2" name="Заголовок 1"/>
          <p:cNvSpPr>
            <a:spLocks noGrp="1"/>
          </p:cNvSpPr>
          <p:nvPr>
            <p:ph type="title"/>
          </p:nvPr>
        </p:nvSpPr>
        <p:spPr/>
        <p:txBody>
          <a:bodyPr>
            <a:normAutofit/>
          </a:bodyPr>
          <a:lstStyle/>
          <a:p>
            <a:r>
              <a:rPr lang="ru-RU" sz="3600" dirty="0" smtClean="0"/>
              <a:t>Дата документа </a:t>
            </a:r>
            <a:endParaRPr lang="ru-RU" sz="3600" dirty="0"/>
          </a:p>
        </p:txBody>
      </p:sp>
    </p:spTree>
    <p:extLst>
      <p:ext uri="{BB962C8B-B14F-4D97-AF65-F5344CB8AC3E}">
        <p14:creationId xmlns:p14="http://schemas.microsoft.com/office/powerpoint/2010/main" val="2727197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9" y="2060848"/>
            <a:ext cx="8352928" cy="4065315"/>
          </a:xfrm>
        </p:spPr>
        <p:txBody>
          <a:bodyPr/>
          <a:lstStyle/>
          <a:p>
            <a:pPr algn="just"/>
            <a:r>
              <a:rPr lang="ru-RU" dirty="0" smtClean="0"/>
              <a:t>Гриф (секретно</a:t>
            </a:r>
            <a:r>
              <a:rPr lang="ru-RU" dirty="0"/>
              <a:t>, конфиденциально и др.) проставляется без кавычек на первом листе документа.</a:t>
            </a:r>
          </a:p>
          <a:p>
            <a:endParaRPr lang="ru-RU" dirty="0"/>
          </a:p>
        </p:txBody>
      </p:sp>
      <p:sp>
        <p:nvSpPr>
          <p:cNvPr id="2" name="Заголовок 1"/>
          <p:cNvSpPr>
            <a:spLocks noGrp="1"/>
          </p:cNvSpPr>
          <p:nvPr>
            <p:ph type="title"/>
          </p:nvPr>
        </p:nvSpPr>
        <p:spPr/>
        <p:txBody>
          <a:bodyPr>
            <a:normAutofit/>
          </a:bodyPr>
          <a:lstStyle/>
          <a:p>
            <a:r>
              <a:rPr lang="ru-RU" sz="3600" dirty="0" smtClean="0"/>
              <a:t>Гриф ограничения доступа к документу </a:t>
            </a:r>
            <a:endParaRPr lang="ru-RU" sz="3600" dirty="0"/>
          </a:p>
        </p:txBody>
      </p:sp>
      <p:pic>
        <p:nvPicPr>
          <p:cNvPr id="4" name="Рисунок 3" descr="ÐÐ°ÑÑÐ¸Ð½ÐºÐ¸ Ð¿Ð¾ Ð·Ð°Ð¿ÑÐ¾ÑÑ Ð³ÑÐ¸Ñ ÑÐµÐºÑÐµÑÐ½Ð¾ Ð´Ð¾ÐºÑÐ¼ÐµÐ½ÑÐ°"/>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73016"/>
            <a:ext cx="7632848" cy="2880320"/>
          </a:xfrm>
          <a:prstGeom prst="rect">
            <a:avLst/>
          </a:prstGeom>
          <a:noFill/>
          <a:ln>
            <a:noFill/>
          </a:ln>
        </p:spPr>
      </p:pic>
    </p:spTree>
    <p:extLst>
      <p:ext uri="{BB962C8B-B14F-4D97-AF65-F5344CB8AC3E}">
        <p14:creationId xmlns:p14="http://schemas.microsoft.com/office/powerpoint/2010/main" val="3205786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628800"/>
            <a:ext cx="8496943" cy="4608512"/>
          </a:xfrm>
        </p:spPr>
        <p:txBody>
          <a:bodyPr>
            <a:normAutofit/>
          </a:bodyPr>
          <a:lstStyle/>
          <a:p>
            <a:pPr algn="just"/>
            <a:r>
              <a:rPr lang="ru-RU" sz="2600" dirty="0"/>
              <a:t>Р</a:t>
            </a:r>
            <a:r>
              <a:rPr lang="ru-RU" sz="2600" dirty="0" smtClean="0"/>
              <a:t>еквизит </a:t>
            </a:r>
            <a:r>
              <a:rPr lang="ru-RU" sz="2600" dirty="0"/>
              <a:t>официального документа, придающий нормативный или правовой характер его содержанию (УТВЕРЖДЕН, УТВЕРЖДАЮ, УТВЕРЖДЕНО, УТВЕРЖДЕНА, УВЕРЖДЕНЫ). Документ утверждается должностным лицом или специально издаваемым документом. При утверждении документа должностным лицом гриф утверждения документа должен состоять из слова УТВЕРЖДАЮ (без кавычек), наименования должности лица, утверждающего документ, его подписи, инициалов, фамилии и даты утверждения.</a:t>
            </a:r>
          </a:p>
          <a:p>
            <a:endParaRPr lang="ru-RU" dirty="0"/>
          </a:p>
        </p:txBody>
      </p:sp>
      <p:sp>
        <p:nvSpPr>
          <p:cNvPr id="2" name="Заголовок 1"/>
          <p:cNvSpPr>
            <a:spLocks noGrp="1"/>
          </p:cNvSpPr>
          <p:nvPr>
            <p:ph type="title"/>
          </p:nvPr>
        </p:nvSpPr>
        <p:spPr/>
        <p:txBody>
          <a:bodyPr>
            <a:normAutofit/>
          </a:bodyPr>
          <a:lstStyle/>
          <a:p>
            <a:r>
              <a:rPr lang="ru-RU" sz="3600" dirty="0" smtClean="0"/>
              <a:t>Гриф утверждения</a:t>
            </a:r>
            <a:endParaRPr lang="ru-RU" sz="3600" dirty="0"/>
          </a:p>
        </p:txBody>
      </p:sp>
    </p:spTree>
    <p:extLst>
      <p:ext uri="{BB962C8B-B14F-4D97-AF65-F5344CB8AC3E}">
        <p14:creationId xmlns:p14="http://schemas.microsoft.com/office/powerpoint/2010/main" val="153949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2132856"/>
            <a:ext cx="8496943" cy="3993307"/>
          </a:xfrm>
        </p:spPr>
        <p:txBody>
          <a:bodyPr>
            <a:normAutofit/>
          </a:bodyPr>
          <a:lstStyle/>
          <a:p>
            <a:pPr lvl="0" algn="just"/>
            <a:r>
              <a:rPr lang="ru-RU" sz="2800" dirty="0" smtClean="0"/>
              <a:t>обеспечение</a:t>
            </a:r>
            <a:r>
              <a:rPr lang="ru-RU" sz="2800" dirty="0"/>
              <a:t> </a:t>
            </a:r>
            <a:r>
              <a:rPr lang="ru-RU" sz="2800" b="1" i="1" dirty="0"/>
              <a:t>юридической силы</a:t>
            </a:r>
            <a:r>
              <a:rPr lang="ru-RU" sz="2800" dirty="0"/>
              <a:t> документа;</a:t>
            </a:r>
          </a:p>
          <a:p>
            <a:pPr lvl="0" algn="just"/>
            <a:r>
              <a:rPr lang="ru-RU" sz="2800" dirty="0"/>
              <a:t>создание условий для </a:t>
            </a:r>
            <a:r>
              <a:rPr lang="ru-RU" sz="2800" b="1" i="1" dirty="0"/>
              <a:t>оперативного исполнения</a:t>
            </a:r>
            <a:r>
              <a:rPr lang="ru-RU" sz="2800" dirty="0"/>
              <a:t> документов;</a:t>
            </a:r>
          </a:p>
          <a:p>
            <a:pPr lvl="0" algn="just"/>
            <a:r>
              <a:rPr lang="ru-RU" sz="2800" dirty="0"/>
              <a:t>возможность </a:t>
            </a:r>
            <a:r>
              <a:rPr lang="ru-RU" sz="2800" b="1" i="1" dirty="0"/>
              <a:t>оперативного поиска</a:t>
            </a:r>
            <a:r>
              <a:rPr lang="ru-RU" sz="2800" dirty="0"/>
              <a:t> документов;</a:t>
            </a:r>
          </a:p>
          <a:p>
            <a:pPr lvl="0" algn="just"/>
            <a:r>
              <a:rPr lang="ru-RU" sz="2800" dirty="0"/>
              <a:t>возможность использовать для создания, копирования, обработки документов </a:t>
            </a:r>
            <a:r>
              <a:rPr lang="ru-RU" sz="2800" b="1" i="1" dirty="0"/>
              <a:t>средства вычислительной техники</a:t>
            </a:r>
            <a:r>
              <a:rPr lang="ru-RU" sz="2800" dirty="0"/>
              <a:t>.</a:t>
            </a:r>
          </a:p>
          <a:p>
            <a:endParaRPr lang="ru-RU" dirty="0"/>
          </a:p>
        </p:txBody>
      </p:sp>
      <p:sp>
        <p:nvSpPr>
          <p:cNvPr id="2" name="Заголовок 1"/>
          <p:cNvSpPr>
            <a:spLocks noGrp="1"/>
          </p:cNvSpPr>
          <p:nvPr>
            <p:ph type="title"/>
          </p:nvPr>
        </p:nvSpPr>
        <p:spPr>
          <a:xfrm>
            <a:off x="457200" y="338328"/>
            <a:ext cx="8229600" cy="1578504"/>
          </a:xfrm>
        </p:spPr>
        <p:txBody>
          <a:bodyPr>
            <a:normAutofit/>
          </a:bodyPr>
          <a:lstStyle/>
          <a:p>
            <a:r>
              <a:rPr lang="ru-RU" sz="2400" dirty="0" smtClean="0"/>
              <a:t>НЕЗАВИСИМО ОТ СПОСОБА ДОКУМЕНТИРОВАНИЯ И ВИДА НОСИТЕЛЯ К ДОКУМЕНТАМ ПРЕДЪЯВЛЯЮТСЯ СЛЕДУЮЩИЕ ОСНОВНЫЕ ТРЕБОВАНИЯ:</a:t>
            </a:r>
            <a:endParaRPr lang="ru-RU" sz="2400" dirty="0"/>
          </a:p>
        </p:txBody>
      </p:sp>
    </p:spTree>
    <p:extLst>
      <p:ext uri="{BB962C8B-B14F-4D97-AF65-F5344CB8AC3E}">
        <p14:creationId xmlns:p14="http://schemas.microsoft.com/office/powerpoint/2010/main" val="3521134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916832"/>
            <a:ext cx="8424935" cy="4209331"/>
          </a:xfrm>
        </p:spPr>
        <p:txBody>
          <a:bodyPr/>
          <a:lstStyle/>
          <a:p>
            <a:pPr algn="just"/>
            <a:r>
              <a:rPr lang="ru-RU" sz="3200" dirty="0" smtClean="0"/>
              <a:t>ГРИФ - </a:t>
            </a:r>
            <a:r>
              <a:rPr lang="ru-RU" sz="3200" dirty="0"/>
              <a:t>печать, штемпель с образцом подписи или каким-либо другим текстом, а также оттиск такой печати или штемпеля на документе; </a:t>
            </a:r>
          </a:p>
          <a:p>
            <a:pPr algn="just"/>
            <a:r>
              <a:rPr lang="ru-RU" sz="3200" dirty="0" smtClean="0"/>
              <a:t>Надпись </a:t>
            </a:r>
            <a:r>
              <a:rPr lang="ru-RU" sz="3200" dirty="0"/>
              <a:t>на документе или издании, определяющая особый порядок пользования им, напр. Г. "для служебного пользования".</a:t>
            </a:r>
          </a:p>
          <a:p>
            <a:endParaRPr lang="ru-RU" dirty="0"/>
          </a:p>
        </p:txBody>
      </p:sp>
      <p:sp>
        <p:nvSpPr>
          <p:cNvPr id="3" name="Заголовок 2"/>
          <p:cNvSpPr>
            <a:spLocks noGrp="1"/>
          </p:cNvSpPr>
          <p:nvPr>
            <p:ph type="title"/>
          </p:nvPr>
        </p:nvSpPr>
        <p:spPr/>
        <p:txBody>
          <a:bodyPr>
            <a:normAutofit fontScale="90000"/>
          </a:bodyPr>
          <a:lstStyle/>
          <a:p>
            <a:r>
              <a:rPr lang="ru-RU" dirty="0"/>
              <a:t> </a:t>
            </a:r>
            <a:r>
              <a:rPr lang="ru-RU" sz="3600" dirty="0"/>
              <a:t>ЗНАЧЕНИЕ ТЕРМИНА </a:t>
            </a:r>
            <a:r>
              <a:rPr lang="ru-RU" sz="3600" b="1" dirty="0"/>
              <a:t>ГРИФ</a:t>
            </a:r>
            <a:r>
              <a:rPr lang="ru-RU" sz="3600" dirty="0"/>
              <a:t> </a:t>
            </a:r>
            <a:r>
              <a:rPr lang="ru-RU" sz="8800" dirty="0"/>
              <a:t/>
            </a:r>
            <a:br>
              <a:rPr lang="ru-RU" sz="8800" dirty="0"/>
            </a:br>
            <a:r>
              <a:rPr lang="ru-RU" sz="1300" dirty="0"/>
              <a:t>Большой</a:t>
            </a:r>
            <a:r>
              <a:rPr lang="ru-RU" dirty="0"/>
              <a:t> </a:t>
            </a:r>
            <a:r>
              <a:rPr lang="ru-RU" sz="1800" dirty="0"/>
              <a:t>юридический словарь. 2012</a:t>
            </a:r>
          </a:p>
        </p:txBody>
      </p:sp>
    </p:spTree>
    <p:extLst>
      <p:ext uri="{BB962C8B-B14F-4D97-AF65-F5344CB8AC3E}">
        <p14:creationId xmlns:p14="http://schemas.microsoft.com/office/powerpoint/2010/main" val="2086874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descr="ÐÐ°ÑÑÐ¸Ð½ÐºÐ¸ Ð¿Ð¾ Ð·Ð°Ð¿ÑÐ¾ÑÑ Ð³ÑÐ¸Ñ Ð´Ð¾ÐºÑÐ¼ÐµÐ½ÑÐ°"/>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784976" cy="6264696"/>
          </a:xfrm>
          <a:prstGeom prst="rect">
            <a:avLst/>
          </a:prstGeom>
          <a:noFill/>
          <a:ln>
            <a:noFill/>
          </a:ln>
        </p:spPr>
      </p:pic>
    </p:spTree>
    <p:extLst>
      <p:ext uri="{BB962C8B-B14F-4D97-AF65-F5344CB8AC3E}">
        <p14:creationId xmlns:p14="http://schemas.microsoft.com/office/powerpoint/2010/main" val="2674162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97213" y="3244334"/>
            <a:ext cx="184731" cy="369332"/>
          </a:xfrm>
          <a:prstGeom prst="rect">
            <a:avLst/>
          </a:prstGeom>
        </p:spPr>
        <p:txBody>
          <a:bodyPr wrap="none">
            <a:spAutoFit/>
          </a:bodyPr>
          <a:lstStyle/>
          <a:p>
            <a:endParaRPr lang="ru-RU" dirty="0"/>
          </a:p>
        </p:txBody>
      </p:sp>
      <p:sp>
        <p:nvSpPr>
          <p:cNvPr id="3" name="Заголовок 2"/>
          <p:cNvSpPr>
            <a:spLocks noGrp="1"/>
          </p:cNvSpPr>
          <p:nvPr>
            <p:ph type="title"/>
          </p:nvPr>
        </p:nvSpPr>
        <p:spPr>
          <a:xfrm>
            <a:off x="457200" y="404664"/>
            <a:ext cx="8229600" cy="864096"/>
          </a:xfrm>
        </p:spPr>
        <p:txBody>
          <a:bodyPr>
            <a:normAutofit/>
          </a:bodyPr>
          <a:lstStyle/>
          <a:p>
            <a:r>
              <a:rPr lang="ru-RU" sz="4000" dirty="0"/>
              <a:t>Различные </a:t>
            </a:r>
            <a:r>
              <a:rPr lang="ru-RU" sz="4000" dirty="0" smtClean="0"/>
              <a:t>грифы</a:t>
            </a:r>
            <a:endParaRPr lang="ru-RU" sz="4000" dirty="0"/>
          </a:p>
        </p:txBody>
      </p:sp>
      <p:pic>
        <p:nvPicPr>
          <p:cNvPr id="5" name="Объект 4" descr="ÐÐ°ÑÑÐ¸Ð½ÐºÐ¸ Ð¿Ð¾ Ð·Ð°Ð¿ÑÐ¾ÑÑ Ð³ÑÐ¸Ñ Ð´Ð¾ÐºÑÐ¼ÐµÐ½ÑÐ°"/>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2594320" cy="2160240"/>
          </a:xfrm>
          <a:prstGeom prst="rect">
            <a:avLst/>
          </a:prstGeom>
          <a:noFill/>
          <a:ln>
            <a:noFill/>
          </a:ln>
        </p:spPr>
      </p:pic>
      <p:pic>
        <p:nvPicPr>
          <p:cNvPr id="6" name="Объект 3" descr="ÐÐ°ÑÑÐ¸Ð½ÐºÐ¸ Ð¿Ð¾ Ð·Ð°Ð¿ÑÐ¾ÑÑ Ð³ÑÐ¸Ñ Ð´Ð¾ÐºÑÐ¼ÐµÐ½ÑÐ°"/>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4320480" cy="2520280"/>
          </a:xfrm>
          <a:prstGeom prst="rect">
            <a:avLst/>
          </a:prstGeom>
          <a:noFill/>
          <a:ln>
            <a:noFill/>
          </a:ln>
        </p:spPr>
      </p:pic>
      <p:pic>
        <p:nvPicPr>
          <p:cNvPr id="7" name="Picture 2" descr="ÐÐ°ÑÑÐ¸Ð½ÐºÐ¸ Ð¿Ð¾ Ð·Ð°Ð¿ÑÐ¾ÑÑ Ð³ÑÐ¸Ñ Ð´Ð¾ÐºÑÐ¼ÐµÐ½Ñ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628800"/>
            <a:ext cx="4115949"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5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72067" y="2132856"/>
            <a:ext cx="7732381" cy="3993307"/>
          </a:xfrm>
        </p:spPr>
        <p:txBody>
          <a:bodyPr>
            <a:normAutofit/>
          </a:bodyPr>
          <a:lstStyle/>
          <a:p>
            <a:pPr algn="just"/>
            <a:r>
              <a:rPr lang="ru-RU" sz="2800" dirty="0"/>
              <a:t>В соответствии </a:t>
            </a:r>
            <a:r>
              <a:rPr lang="ru-RU" sz="2800" b="1" dirty="0" smtClean="0"/>
              <a:t>ГОСТа </a:t>
            </a:r>
            <a:r>
              <a:rPr lang="ru-RU" sz="2800" dirty="0" smtClean="0"/>
              <a:t> </a:t>
            </a:r>
            <a:r>
              <a:rPr lang="ru-RU" sz="2800" dirty="0"/>
              <a:t>обязательными являются стандартные форматы управленческих документов. </a:t>
            </a:r>
            <a:endParaRPr lang="ru-RU" sz="2800" dirty="0" smtClean="0"/>
          </a:p>
          <a:p>
            <a:pPr marL="0" indent="0" algn="just">
              <a:buNone/>
            </a:pPr>
            <a:r>
              <a:rPr lang="ru-RU" sz="2800" dirty="0"/>
              <a:t> </a:t>
            </a:r>
            <a:r>
              <a:rPr lang="ru-RU" sz="2800" dirty="0" smtClean="0"/>
              <a:t>Документы </a:t>
            </a:r>
            <a:r>
              <a:rPr lang="ru-RU" sz="2800" dirty="0"/>
              <a:t>оформляются главным образом на бумаге формата </a:t>
            </a:r>
            <a:endParaRPr lang="ru-RU" sz="2800" dirty="0" smtClean="0"/>
          </a:p>
          <a:p>
            <a:pPr marL="0" indent="0" algn="ctr">
              <a:buNone/>
            </a:pPr>
            <a:r>
              <a:rPr lang="ru-RU" sz="2800" b="1" dirty="0" smtClean="0"/>
              <a:t>А4 </a:t>
            </a:r>
            <a:r>
              <a:rPr lang="ru-RU" sz="2800" b="1" dirty="0"/>
              <a:t>(210-297)</a:t>
            </a:r>
            <a:r>
              <a:rPr lang="ru-RU" sz="2800" dirty="0"/>
              <a:t> и </a:t>
            </a:r>
            <a:r>
              <a:rPr lang="ru-RU" sz="2800" b="1" dirty="0"/>
              <a:t>А5 (148‑210)</a:t>
            </a:r>
            <a:endParaRPr lang="ru-RU" sz="2800" dirty="0"/>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ru-RU" b="1" dirty="0" smtClean="0"/>
              <a:t>ГОСТ 9327-60</a:t>
            </a:r>
            <a:r>
              <a:rPr lang="ru-RU" dirty="0" smtClean="0"/>
              <a:t> «</a:t>
            </a:r>
            <a:r>
              <a:rPr lang="ru-RU" b="1" i="1" dirty="0" smtClean="0"/>
              <a:t>Бумага. Потребительские форматы</a:t>
            </a:r>
            <a:r>
              <a:rPr lang="ru-RU" dirty="0" smtClean="0"/>
              <a:t>» </a:t>
            </a:r>
            <a:endParaRPr lang="ru-RU" dirty="0"/>
          </a:p>
        </p:txBody>
      </p:sp>
    </p:spTree>
    <p:extLst>
      <p:ext uri="{BB962C8B-B14F-4D97-AF65-F5344CB8AC3E}">
        <p14:creationId xmlns:p14="http://schemas.microsoft.com/office/powerpoint/2010/main" val="398061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72067" y="2132856"/>
            <a:ext cx="7408333" cy="3993307"/>
          </a:xfrm>
        </p:spPr>
        <p:txBody>
          <a:bodyPr/>
          <a:lstStyle/>
          <a:p>
            <a:r>
              <a:rPr lang="ru-RU" sz="2800" b="1" i="1" dirty="0" smtClean="0"/>
              <a:t>левое </a:t>
            </a:r>
            <a:r>
              <a:rPr lang="ru-RU" sz="2800" b="1" i="1" dirty="0"/>
              <a:t>- 20 + 10 (переплет</a:t>
            </a:r>
            <a:r>
              <a:rPr lang="ru-RU" sz="2800" b="1" i="1" dirty="0" smtClean="0"/>
              <a:t>);</a:t>
            </a:r>
          </a:p>
          <a:p>
            <a:r>
              <a:rPr lang="ru-RU" sz="2800" b="1" i="1" dirty="0" smtClean="0"/>
              <a:t>верхнее </a:t>
            </a:r>
            <a:r>
              <a:rPr lang="ru-RU" sz="2800" b="1" i="1" dirty="0"/>
              <a:t>- 15;</a:t>
            </a:r>
            <a:endParaRPr lang="ru-RU" sz="2800" dirty="0"/>
          </a:p>
          <a:p>
            <a:r>
              <a:rPr lang="ru-RU" sz="2800" b="1" i="1" dirty="0"/>
              <a:t>правое - 10</a:t>
            </a:r>
            <a:r>
              <a:rPr lang="ru-RU" sz="2800" b="1" i="1" dirty="0" smtClean="0"/>
              <a:t>;</a:t>
            </a:r>
          </a:p>
          <a:p>
            <a:r>
              <a:rPr lang="ru-RU" sz="2800" b="1" i="1" dirty="0" smtClean="0"/>
              <a:t>нижнее </a:t>
            </a:r>
            <a:r>
              <a:rPr lang="ru-RU" sz="2800" b="1" i="1" dirty="0"/>
              <a:t>- 20;</a:t>
            </a:r>
            <a:endParaRPr lang="ru-RU" sz="2800" dirty="0"/>
          </a:p>
          <a:p>
            <a:endParaRPr lang="ru-RU" dirty="0"/>
          </a:p>
        </p:txBody>
      </p:sp>
      <p:sp>
        <p:nvSpPr>
          <p:cNvPr id="2" name="Заголовок 1"/>
          <p:cNvSpPr>
            <a:spLocks noGrp="1"/>
          </p:cNvSpPr>
          <p:nvPr>
            <p:ph type="title"/>
          </p:nvPr>
        </p:nvSpPr>
        <p:spPr/>
        <p:txBody>
          <a:bodyPr>
            <a:normAutofit/>
          </a:bodyPr>
          <a:lstStyle/>
          <a:p>
            <a:r>
              <a:rPr lang="ru-RU" sz="2800" dirty="0" smtClean="0"/>
              <a:t>Любой документ должен иметь </a:t>
            </a:r>
            <a:r>
              <a:rPr lang="ru-RU" sz="2800" b="1" dirty="0" smtClean="0"/>
              <a:t>поля</a:t>
            </a:r>
            <a:r>
              <a:rPr lang="ru-RU" sz="2800" dirty="0" smtClean="0"/>
              <a:t>, которые должны быть не менее, мм:</a:t>
            </a:r>
            <a:endParaRPr lang="ru-RU" sz="2800" dirty="0"/>
          </a:p>
        </p:txBody>
      </p:sp>
    </p:spTree>
    <p:extLst>
      <p:ext uri="{BB962C8B-B14F-4D97-AF65-F5344CB8AC3E}">
        <p14:creationId xmlns:p14="http://schemas.microsoft.com/office/powerpoint/2010/main" val="359278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2204864"/>
            <a:ext cx="8496943" cy="3921299"/>
          </a:xfrm>
        </p:spPr>
        <p:txBody>
          <a:bodyPr>
            <a:normAutofit/>
          </a:bodyPr>
          <a:lstStyle/>
          <a:p>
            <a:pPr algn="just"/>
            <a:r>
              <a:rPr lang="ru-RU" sz="2800" b="1" dirty="0" smtClean="0"/>
              <a:t>Бланк </a:t>
            </a:r>
            <a:r>
              <a:rPr lang="ru-RU" sz="2800" b="1" dirty="0"/>
              <a:t>документа</a:t>
            </a:r>
            <a:r>
              <a:rPr lang="ru-RU" sz="2800" dirty="0"/>
              <a:t> - это лист бумаги с заранее воспроизведенными реквизитами, содержащими </a:t>
            </a:r>
            <a:r>
              <a:rPr lang="ru-RU" sz="2800" b="1" i="1" dirty="0"/>
              <a:t>постоянную информацию об организации</a:t>
            </a:r>
            <a:r>
              <a:rPr lang="ru-RU" sz="2800" dirty="0"/>
              <a:t> - авторе документа.</a:t>
            </a:r>
          </a:p>
          <a:p>
            <a:pPr algn="just"/>
            <a:r>
              <a:rPr lang="ru-RU" sz="2800" dirty="0"/>
              <a:t>На бланках изготавливают </a:t>
            </a:r>
            <a:r>
              <a:rPr lang="ru-RU" sz="2800" b="1" i="1" dirty="0"/>
              <a:t>только первую страницу</a:t>
            </a:r>
            <a:r>
              <a:rPr lang="ru-RU" sz="2800" dirty="0"/>
              <a:t> документа, для всех следующих страниц используют стандартные листы бумаги.</a:t>
            </a:r>
          </a:p>
          <a:p>
            <a:endParaRPr lang="ru-RU" dirty="0"/>
          </a:p>
        </p:txBody>
      </p:sp>
      <p:sp>
        <p:nvSpPr>
          <p:cNvPr id="2" name="Заголовок 1"/>
          <p:cNvSpPr>
            <a:spLocks noGrp="1"/>
          </p:cNvSpPr>
          <p:nvPr>
            <p:ph type="title"/>
          </p:nvPr>
        </p:nvSpPr>
        <p:spPr/>
        <p:txBody>
          <a:bodyPr>
            <a:noAutofit/>
          </a:bodyPr>
          <a:lstStyle/>
          <a:p>
            <a:r>
              <a:rPr lang="ru-RU" sz="3200" dirty="0" smtClean="0"/>
              <a:t>Официальные документы, как правило, создаются на </a:t>
            </a:r>
            <a:r>
              <a:rPr lang="ru-RU" sz="3200" b="1" dirty="0" smtClean="0"/>
              <a:t>бланках</a:t>
            </a:r>
            <a:r>
              <a:rPr lang="ru-RU" sz="3200" dirty="0" smtClean="0"/>
              <a:t> (</a:t>
            </a:r>
            <a:r>
              <a:rPr lang="ru-RU" sz="3200" b="1" dirty="0" smtClean="0"/>
              <a:t>ГОСТ Р 6.30-2003</a:t>
            </a:r>
            <a:r>
              <a:rPr lang="ru-RU" sz="3200" dirty="0" smtClean="0"/>
              <a:t>).</a:t>
            </a:r>
            <a:endParaRPr lang="ru-RU" sz="3200" dirty="0"/>
          </a:p>
        </p:txBody>
      </p:sp>
    </p:spTree>
    <p:extLst>
      <p:ext uri="{BB962C8B-B14F-4D97-AF65-F5344CB8AC3E}">
        <p14:creationId xmlns:p14="http://schemas.microsoft.com/office/powerpoint/2010/main" val="336140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124744"/>
            <a:ext cx="8568952" cy="5001419"/>
          </a:xfrm>
        </p:spPr>
        <p:txBody>
          <a:bodyPr>
            <a:normAutofit/>
          </a:bodyPr>
          <a:lstStyle/>
          <a:p>
            <a:pPr algn="just"/>
            <a:r>
              <a:rPr lang="ru-RU" sz="2800" b="1" dirty="0" smtClean="0"/>
              <a:t>Общие </a:t>
            </a:r>
            <a:r>
              <a:rPr lang="ru-RU" sz="2800" b="1" dirty="0"/>
              <a:t>бланки</a:t>
            </a:r>
            <a:r>
              <a:rPr lang="ru-RU" sz="2800" dirty="0"/>
              <a:t>, которые содержат реквизиты: </a:t>
            </a:r>
            <a:r>
              <a:rPr lang="ru-RU" sz="2800" i="1" dirty="0"/>
              <a:t>Герб РФ, эмблему организации, код организации, наименование организации (автора документа), место составления или издания документа</a:t>
            </a:r>
            <a:r>
              <a:rPr lang="ru-RU" sz="2800" dirty="0"/>
              <a:t>.</a:t>
            </a:r>
          </a:p>
          <a:p>
            <a:endParaRPr lang="ru-RU" dirty="0"/>
          </a:p>
        </p:txBody>
      </p:sp>
      <p:sp>
        <p:nvSpPr>
          <p:cNvPr id="2" name="Заголовок 1"/>
          <p:cNvSpPr>
            <a:spLocks noGrp="1"/>
          </p:cNvSpPr>
          <p:nvPr>
            <p:ph type="title"/>
          </p:nvPr>
        </p:nvSpPr>
        <p:spPr>
          <a:xfrm>
            <a:off x="457200" y="274638"/>
            <a:ext cx="8229600" cy="850106"/>
          </a:xfrm>
        </p:spPr>
        <p:txBody>
          <a:bodyPr>
            <a:normAutofit/>
          </a:bodyPr>
          <a:lstStyle/>
          <a:p>
            <a:r>
              <a:rPr lang="ru-RU" sz="3600" dirty="0" smtClean="0"/>
              <a:t>Бланки бывают:</a:t>
            </a:r>
            <a:endParaRPr lang="ru-RU" sz="3600" dirty="0"/>
          </a:p>
        </p:txBody>
      </p:sp>
      <p:pic>
        <p:nvPicPr>
          <p:cNvPr id="4" name="Рисунок 3" descr="ÐÐ°ÑÑÐ¸Ð½ÐºÐ¸ Ð¿Ð¾ Ð·Ð°Ð¿ÑÐ¾ÑÑ Ð¼ÐµÑÑÐ¾ ÑÐ¾ÑÑÐ°Ð²Ð»ÐµÐ½Ð¸Ðµ Ð¸Ð»Ð¸ Ð¸Ð·Ð´Ð°Ð½Ð¸Ñ Ð´Ð¾ÐºÑÐ¼ÐµÐ½ÑÐ°"/>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56992"/>
            <a:ext cx="8568952" cy="3024336"/>
          </a:xfrm>
          <a:prstGeom prst="rect">
            <a:avLst/>
          </a:prstGeom>
          <a:noFill/>
          <a:ln>
            <a:noFill/>
          </a:ln>
        </p:spPr>
      </p:pic>
    </p:spTree>
    <p:extLst>
      <p:ext uri="{BB962C8B-B14F-4D97-AF65-F5344CB8AC3E}">
        <p14:creationId xmlns:p14="http://schemas.microsoft.com/office/powerpoint/2010/main" val="35271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5" y="1988840"/>
            <a:ext cx="8424936" cy="4137323"/>
          </a:xfrm>
        </p:spPr>
        <p:txBody>
          <a:bodyPr/>
          <a:lstStyle/>
          <a:p>
            <a:pPr algn="just"/>
            <a:r>
              <a:rPr lang="ru-RU" sz="2800" b="1" dirty="0" smtClean="0"/>
              <a:t>Бланк письма</a:t>
            </a:r>
            <a:r>
              <a:rPr lang="ru-RU" sz="2800" dirty="0" smtClean="0"/>
              <a:t>, который содержит реквизиты: </a:t>
            </a:r>
            <a:r>
              <a:rPr lang="ru-RU" sz="2800" i="1" dirty="0" smtClean="0"/>
              <a:t>Герб РФ, эмблему организации, код организации, код формы документа, наименование организации, справочные данные об организации</a:t>
            </a:r>
            <a:r>
              <a:rPr lang="ru-RU" sz="2800" dirty="0" smtClean="0"/>
              <a:t>.</a:t>
            </a:r>
          </a:p>
          <a:p>
            <a:endParaRPr lang="ru-RU" dirty="0"/>
          </a:p>
        </p:txBody>
      </p:sp>
      <p:sp>
        <p:nvSpPr>
          <p:cNvPr id="2" name="Заголовок 1"/>
          <p:cNvSpPr>
            <a:spLocks noGrp="1"/>
          </p:cNvSpPr>
          <p:nvPr>
            <p:ph type="title"/>
          </p:nvPr>
        </p:nvSpPr>
        <p:spPr/>
        <p:txBody>
          <a:bodyPr/>
          <a:lstStyle/>
          <a:p>
            <a:r>
              <a:rPr lang="ru-RU" dirty="0" smtClean="0"/>
              <a:t>Бланки бывают:</a:t>
            </a:r>
            <a:endParaRPr lang="ru-RU" dirty="0"/>
          </a:p>
        </p:txBody>
      </p:sp>
    </p:spTree>
    <p:extLst>
      <p:ext uri="{BB962C8B-B14F-4D97-AF65-F5344CB8AC3E}">
        <p14:creationId xmlns:p14="http://schemas.microsoft.com/office/powerpoint/2010/main" val="1121094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328</TotalTime>
  <Words>1236</Words>
  <Application>Microsoft Office PowerPoint</Application>
  <PresentationFormat>Экран (4:3)</PresentationFormat>
  <Paragraphs>184</Paragraphs>
  <Slides>42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Волна</vt:lpstr>
      <vt:lpstr>ОБЩИЕ ПРАВИЛА ОФОРМЛЕНИЯ УПРАВЛЕНЧЕСКИХ ДОКУМЕНТОВ </vt:lpstr>
      <vt:lpstr>Общие требования</vt:lpstr>
      <vt:lpstr>В уставе, регламентах, правилах, инструкциях закрепляются конкретные правила документирования,  в том числе:</vt:lpstr>
      <vt:lpstr>НЕЗАВИСИМО ОТ СПОСОБА ДОКУМЕНТИРОВАНИЯ И ВИДА НОСИТЕЛЯ К ДОКУМЕНТАМ ПРЕДЪЯВЛЯЮТСЯ СЛЕДУЮЩИЕ ОСНОВНЫЕ ТРЕБОВАНИЯ:</vt:lpstr>
      <vt:lpstr>ГОСТ 9327-60 «Бумага. Потребительские форматы» </vt:lpstr>
      <vt:lpstr>Любой документ должен иметь поля, которые должны быть не менее, мм:</vt:lpstr>
      <vt:lpstr>Официальные документы, как правило, создаются на бланках (ГОСТ Р 6.30-2003).</vt:lpstr>
      <vt:lpstr>Бланки бывают:</vt:lpstr>
      <vt:lpstr>Бланки бывают:</vt:lpstr>
      <vt:lpstr>Презентация PowerPoint</vt:lpstr>
      <vt:lpstr>Презентация PowerPoint</vt:lpstr>
      <vt:lpstr>Оформление управленческих документов</vt:lpstr>
      <vt:lpstr>При оформлении документов используются следующие основные термины:</vt:lpstr>
      <vt:lpstr>При оформлении документов используются следующие основные термины:</vt:lpstr>
      <vt:lpstr>ГОСТ Р 6.30-2003</vt:lpstr>
      <vt:lpstr>Реквизиты документа, по своему назначению, условно могут быть разбиты на 6 групп:</vt:lpstr>
      <vt:lpstr>1.Список реквизитов,  идентифицирующих документ:</vt:lpstr>
      <vt:lpstr> 2.Список реквизитов, идентифицирующих автора документа: </vt:lpstr>
      <vt:lpstr>Список реквизитов, содержащих сведения об адресате: </vt:lpstr>
      <vt:lpstr>Список реквизитов, определяющих содержание документов:</vt:lpstr>
      <vt:lpstr>Список реквизитов,  удостоверяющих документы:</vt:lpstr>
      <vt:lpstr>Список реквизитов, содержащих сведения о прохождении и исполнении документов:</vt:lpstr>
      <vt:lpstr>Управленческий документ состоит из  трех частей:</vt:lpstr>
      <vt:lpstr>Выполнение единых правил оформления документов обеспечивает:</vt:lpstr>
      <vt:lpstr>Виды бланков организации, ее структурного подразделения, должностного лица  (по ГОСТ 6.30-2003):</vt:lpstr>
      <vt:lpstr>Методические рекомендации по разработке инструкций по делопроизводству в федеральных органах власти  (утв. Приказом Росархива от 23 декабря 2009 г. № 76) </vt:lpstr>
      <vt:lpstr>Методические рекомендации по разработке инструкций по делопроизводству в федеральных органах власти  (утв. Приказом Росархива от 23 декабря 2009 г. № 76) </vt:lpstr>
      <vt:lpstr>2. Состав реквизитов документов, создаваемых в процессе деятельности федерального органа исполнительной власти (по Правилам 2009 г.):</vt:lpstr>
      <vt:lpstr>2. Состав реквизитов документов, создаваемых в процессе деятельности федерального органа исполнительной власти (по Правилам 2009 г.):</vt:lpstr>
      <vt:lpstr> помимо из вышеперечисленных,  ГОСТ 6.30-2003</vt:lpstr>
      <vt:lpstr>Презентация PowerPoint</vt:lpstr>
      <vt:lpstr>Презентация PowerPoint</vt:lpstr>
      <vt:lpstr>ООО НДС</vt:lpstr>
      <vt:lpstr>Реквизиты (ОКПО, ОКУД)</vt:lpstr>
      <vt:lpstr>ИНН</vt:lpstr>
      <vt:lpstr>Вид документа </vt:lpstr>
      <vt:lpstr>Дата документа </vt:lpstr>
      <vt:lpstr>Гриф ограничения доступа к документу </vt:lpstr>
      <vt:lpstr>Гриф утверждения</vt:lpstr>
      <vt:lpstr> ЗНАЧЕНИЕ ТЕРМИНА ГРИФ  Большой юридический словарь. 2012</vt:lpstr>
      <vt:lpstr>Презентация PowerPoint</vt:lpstr>
      <vt:lpstr>Различные грифы</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Общие правила оформления управленческих документов</dc:title>
  <dc:creator>user</dc:creator>
  <cp:lastModifiedBy>user</cp:lastModifiedBy>
  <cp:revision>45</cp:revision>
  <cp:lastPrinted>2019-03-16T02:25:02Z</cp:lastPrinted>
  <dcterms:created xsi:type="dcterms:W3CDTF">2019-03-08T07:47:53Z</dcterms:created>
  <dcterms:modified xsi:type="dcterms:W3CDTF">2019-03-20T11:07:47Z</dcterms:modified>
</cp:coreProperties>
</file>