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4"/>
  </p:handoutMasterIdLst>
  <p:sldIdLst>
    <p:sldId id="256" r:id="rId2"/>
    <p:sldId id="260" r:id="rId3"/>
    <p:sldId id="261" r:id="rId4"/>
    <p:sldId id="262" r:id="rId5"/>
    <p:sldId id="263" r:id="rId6"/>
    <p:sldId id="264" r:id="rId7"/>
    <p:sldId id="265" r:id="rId8"/>
    <p:sldId id="266" r:id="rId9"/>
    <p:sldId id="267" r:id="rId10"/>
    <p:sldId id="268" r:id="rId11"/>
    <p:sldId id="280" r:id="rId12"/>
    <p:sldId id="269" r:id="rId13"/>
    <p:sldId id="270" r:id="rId14"/>
    <p:sldId id="271" r:id="rId15"/>
    <p:sldId id="272" r:id="rId16"/>
    <p:sldId id="273" r:id="rId17"/>
    <p:sldId id="274" r:id="rId18"/>
    <p:sldId id="275" r:id="rId19"/>
    <p:sldId id="276" r:id="rId20"/>
    <p:sldId id="277" r:id="rId21"/>
    <p:sldId id="279" r:id="rId22"/>
    <p:sldId id="278"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8D1C17-73F4-4AEF-88A0-727CE439DF07}" type="datetimeFigureOut">
              <a:rPr lang="ru-RU" smtClean="0"/>
              <a:t>15.03.2019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90EF0C-6B99-4C7E-B1B1-26675AD6820A}" type="slidenum">
              <a:rPr lang="ru-RU" smtClean="0"/>
              <a:t>‹#›</a:t>
            </a:fld>
            <a:endParaRPr lang="ru-RU"/>
          </a:p>
        </p:txBody>
      </p:sp>
    </p:spTree>
    <p:extLst>
      <p:ext uri="{BB962C8B-B14F-4D97-AF65-F5344CB8AC3E}">
        <p14:creationId xmlns:p14="http://schemas.microsoft.com/office/powerpoint/2010/main" val="2695151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BBD78CC-8F14-4E82-B0DB-F8168640CD7B}" type="datetimeFigureOut">
              <a:rPr lang="ru-RU" smtClean="0"/>
              <a:t>15.03.2019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4E1DD80-1732-4506-A6DC-5637CA191CC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BBD78CC-8F14-4E82-B0DB-F8168640CD7B}" type="datetimeFigureOut">
              <a:rPr lang="ru-RU" smtClean="0"/>
              <a:t>15.03.2019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4E1DD80-1732-4506-A6DC-5637CA191CC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BBD78CC-8F14-4E82-B0DB-F8168640CD7B}" type="datetimeFigureOut">
              <a:rPr lang="ru-RU" smtClean="0"/>
              <a:t>15.03.2019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4E1DD80-1732-4506-A6DC-5637CA191CC3}"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BBD78CC-8F14-4E82-B0DB-F8168640CD7B}" type="datetimeFigureOut">
              <a:rPr lang="ru-RU" smtClean="0"/>
              <a:t>15.03.2019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4E1DD80-1732-4506-A6DC-5637CA191CC3}"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BD78CC-8F14-4E82-B0DB-F8168640CD7B}" type="datetimeFigureOut">
              <a:rPr lang="ru-RU" smtClean="0"/>
              <a:t>15.03.2019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4E1DD80-1732-4506-A6DC-5637CA191CC3}"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9BBD78CC-8F14-4E82-B0DB-F8168640CD7B}" type="datetimeFigureOut">
              <a:rPr lang="ru-RU" smtClean="0"/>
              <a:t>15.03.2019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4E1DD80-1732-4506-A6DC-5637CA191CC3}"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BD78CC-8F14-4E82-B0DB-F8168640CD7B}" type="datetimeFigureOut">
              <a:rPr lang="ru-RU" smtClean="0"/>
              <a:t>15.03.2019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4E1DD80-1732-4506-A6DC-5637CA191CC3}"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9BBD78CC-8F14-4E82-B0DB-F8168640CD7B}" type="datetimeFigureOut">
              <a:rPr lang="ru-RU" smtClean="0"/>
              <a:t>15.03.2019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4E1DD80-1732-4506-A6DC-5637CA191CC3}"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BBD78CC-8F14-4E82-B0DB-F8168640CD7B}" type="datetimeFigureOut">
              <a:rPr lang="ru-RU" smtClean="0"/>
              <a:t>15.03.2019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4E1DD80-1732-4506-A6DC-5637CA191CC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BBD78CC-8F14-4E82-B0DB-F8168640CD7B}" type="datetimeFigureOut">
              <a:rPr lang="ru-RU" smtClean="0"/>
              <a:t>15.03.2019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4E1DD80-1732-4506-A6DC-5637CA191CC3}"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BBD78CC-8F14-4E82-B0DB-F8168640CD7B}" type="datetimeFigureOut">
              <a:rPr lang="ru-RU" smtClean="0"/>
              <a:t>15.03.2019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4E1DD80-1732-4506-A6DC-5637CA191CC3}"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BBD78CC-8F14-4E82-B0DB-F8168640CD7B}" type="datetimeFigureOut">
              <a:rPr lang="ru-RU" smtClean="0"/>
              <a:t>15.03.2019</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4E1DD80-1732-4506-A6DC-5637CA191CC3}"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 </a:t>
            </a:r>
            <a:r>
              <a:rPr lang="ru-RU" dirty="0" smtClean="0"/>
              <a:t>ПРАВИЛА ОФОРМЛЕНИЯ ДОКУМЕНТОВ</a:t>
            </a:r>
            <a:endParaRPr lang="ru-RU" dirty="0"/>
          </a:p>
        </p:txBody>
      </p:sp>
      <p:sp>
        <p:nvSpPr>
          <p:cNvPr id="3" name="Подзаголовок 2"/>
          <p:cNvSpPr>
            <a:spLocks noGrp="1"/>
          </p:cNvSpPr>
          <p:nvPr>
            <p:ph type="subTitle" idx="1"/>
          </p:nvPr>
        </p:nvSpPr>
        <p:spPr/>
        <p:txBody>
          <a:bodyPr>
            <a:normAutofit/>
          </a:bodyPr>
          <a:lstStyle/>
          <a:p>
            <a:r>
              <a:rPr lang="ru-RU" sz="5400" dirty="0" smtClean="0"/>
              <a:t>АКТ</a:t>
            </a:r>
            <a:endParaRPr lang="ru-RU" sz="5400" dirty="0"/>
          </a:p>
        </p:txBody>
      </p:sp>
    </p:spTree>
    <p:extLst>
      <p:ext uri="{BB962C8B-B14F-4D97-AF65-F5344CB8AC3E}">
        <p14:creationId xmlns:p14="http://schemas.microsoft.com/office/powerpoint/2010/main" val="105446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a:t>Акт оформляется на общем бланке организации или с использованием унифицированной формы акта.</a:t>
            </a:r>
          </a:p>
        </p:txBody>
      </p:sp>
    </p:spTree>
    <p:extLst>
      <p:ext uri="{BB962C8B-B14F-4D97-AF65-F5344CB8AC3E}">
        <p14:creationId xmlns:p14="http://schemas.microsoft.com/office/powerpoint/2010/main" val="287581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ÐÐ°ÑÑÐ¸Ð½ÐºÐ¸ Ð¿Ð¾ Ð·Ð°Ð¿ÑÐ¾ÑÑ Ð°ÐºÑ ÑÐ½Ð¸ÑÐ¸ÑÐ¸ÑÐ¾Ð²Ð°Ð½Ð½Ð¾Ð¹ ÑÐ¾ÑÐ¼Ñ ÑÐ¾ÑÐ³-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784976" cy="655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11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10000"/>
          </a:bodyPr>
          <a:lstStyle/>
          <a:p>
            <a:r>
              <a:rPr lang="ru-RU" dirty="0" smtClean="0"/>
              <a:t>название организации;</a:t>
            </a:r>
            <a:endParaRPr lang="ru-RU" dirty="0" smtClean="0"/>
          </a:p>
          <a:p>
            <a:r>
              <a:rPr lang="ru-RU" dirty="0" smtClean="0"/>
              <a:t>название </a:t>
            </a:r>
            <a:r>
              <a:rPr lang="ru-RU" dirty="0"/>
              <a:t>вида документа (АКТ</a:t>
            </a:r>
            <a:r>
              <a:rPr lang="ru-RU" dirty="0" smtClean="0"/>
              <a:t>); </a:t>
            </a:r>
          </a:p>
          <a:p>
            <a:r>
              <a:rPr lang="ru-RU" dirty="0" smtClean="0"/>
              <a:t>дата </a:t>
            </a:r>
            <a:r>
              <a:rPr lang="ru-RU" dirty="0"/>
              <a:t>и регистрационный номер </a:t>
            </a:r>
            <a:r>
              <a:rPr lang="ru-RU" dirty="0" smtClean="0"/>
              <a:t>документа; </a:t>
            </a:r>
          </a:p>
          <a:p>
            <a:r>
              <a:rPr lang="ru-RU" dirty="0" smtClean="0"/>
              <a:t>место составления; </a:t>
            </a:r>
          </a:p>
          <a:p>
            <a:r>
              <a:rPr lang="ru-RU" dirty="0" smtClean="0"/>
              <a:t>заголовок </a:t>
            </a:r>
            <a:r>
              <a:rPr lang="ru-RU" dirty="0"/>
              <a:t>к </a:t>
            </a:r>
            <a:r>
              <a:rPr lang="ru-RU" dirty="0" smtClean="0"/>
              <a:t>тексту</a:t>
            </a:r>
            <a:r>
              <a:rPr lang="ru-RU" dirty="0"/>
              <a:t>;</a:t>
            </a:r>
            <a:endParaRPr lang="ru-RU" dirty="0" smtClean="0"/>
          </a:p>
          <a:p>
            <a:r>
              <a:rPr lang="ru-RU" dirty="0" smtClean="0"/>
              <a:t> </a:t>
            </a:r>
            <a:r>
              <a:rPr lang="ru-RU" dirty="0"/>
              <a:t>подписи составителей (с указанием их должностей и, при необходимости, места работы</a:t>
            </a:r>
            <a:r>
              <a:rPr lang="ru-RU" dirty="0" smtClean="0"/>
              <a:t>).</a:t>
            </a:r>
          </a:p>
          <a:p>
            <a:pPr marL="0" indent="0" algn="ctr">
              <a:buNone/>
            </a:pPr>
            <a:r>
              <a:rPr lang="ru-RU" dirty="0" smtClean="0"/>
              <a:t>В </a:t>
            </a:r>
            <a:r>
              <a:rPr lang="ru-RU" dirty="0"/>
              <a:t>том случае, если акт утверждается руководителем, оформляется гриф утверждения</a:t>
            </a:r>
          </a:p>
        </p:txBody>
      </p:sp>
      <p:sp>
        <p:nvSpPr>
          <p:cNvPr id="2" name="Заголовок 1"/>
          <p:cNvSpPr>
            <a:spLocks noGrp="1"/>
          </p:cNvSpPr>
          <p:nvPr>
            <p:ph type="title"/>
          </p:nvPr>
        </p:nvSpPr>
        <p:spPr/>
        <p:txBody>
          <a:bodyPr>
            <a:normAutofit fontScale="90000"/>
          </a:bodyPr>
          <a:lstStyle/>
          <a:p>
            <a:r>
              <a:rPr lang="ru-RU" dirty="0" smtClean="0"/>
              <a:t>Обязательными реквизитами акта являются:</a:t>
            </a:r>
            <a:br>
              <a:rPr lang="ru-RU" dirty="0" smtClean="0"/>
            </a:br>
            <a:endParaRPr lang="ru-RU" dirty="0"/>
          </a:p>
        </p:txBody>
      </p:sp>
    </p:spTree>
    <p:extLst>
      <p:ext uri="{BB962C8B-B14F-4D97-AF65-F5344CB8AC3E}">
        <p14:creationId xmlns:p14="http://schemas.microsoft.com/office/powerpoint/2010/main" val="144788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ru-RU" dirty="0" smtClean="0"/>
              <a:t>– например</a:t>
            </a:r>
            <a:r>
              <a:rPr lang="ru-RU" dirty="0"/>
              <a:t>: Акт проверки финансово-хозяйственной деятельности</a:t>
            </a:r>
            <a:r>
              <a:rPr lang="ru-RU" dirty="0" smtClean="0"/>
              <a:t>,</a:t>
            </a:r>
          </a:p>
          <a:p>
            <a:r>
              <a:rPr lang="ru-RU" dirty="0" smtClean="0"/>
              <a:t> </a:t>
            </a:r>
            <a:r>
              <a:rPr lang="ru-RU" dirty="0"/>
              <a:t>Акт ликвидации торгово-закупочного кооператива «Феникс», </a:t>
            </a:r>
            <a:endParaRPr lang="ru-RU" dirty="0" smtClean="0"/>
          </a:p>
          <a:p>
            <a:r>
              <a:rPr lang="ru-RU" dirty="0" smtClean="0"/>
              <a:t>Акт </a:t>
            </a:r>
            <a:r>
              <a:rPr lang="ru-RU" dirty="0"/>
              <a:t>списания материальных ценностей</a:t>
            </a:r>
            <a:r>
              <a:rPr lang="ru-RU" dirty="0" smtClean="0"/>
              <a:t>,</a:t>
            </a:r>
          </a:p>
          <a:p>
            <a:pPr marL="0" indent="0">
              <a:buNone/>
            </a:pPr>
            <a:r>
              <a:rPr lang="ru-RU" dirty="0" smtClean="0"/>
              <a:t> </a:t>
            </a:r>
            <a:r>
              <a:rPr lang="ru-RU" dirty="0"/>
              <a:t>или формулируется с помощью предлога «о</a:t>
            </a:r>
            <a:r>
              <a:rPr lang="ru-RU" dirty="0" smtClean="0"/>
              <a:t>»,</a:t>
            </a:r>
          </a:p>
          <a:p>
            <a:pPr marL="0" indent="0">
              <a:buNone/>
            </a:pPr>
            <a:r>
              <a:rPr lang="ru-RU" dirty="0" smtClean="0"/>
              <a:t> </a:t>
            </a:r>
            <a:r>
              <a:rPr lang="ru-RU" dirty="0"/>
              <a:t>например: Акт об отсутствии на рабочем </a:t>
            </a:r>
            <a:r>
              <a:rPr lang="ru-RU" dirty="0" smtClean="0"/>
              <a:t>месте,</a:t>
            </a:r>
          </a:p>
          <a:p>
            <a:r>
              <a:rPr lang="ru-RU" dirty="0" smtClean="0"/>
              <a:t>Акт </a:t>
            </a:r>
            <a:r>
              <a:rPr lang="ru-RU" dirty="0"/>
              <a:t>о несчастном случае на производстве.</a:t>
            </a:r>
          </a:p>
        </p:txBody>
      </p:sp>
      <p:sp>
        <p:nvSpPr>
          <p:cNvPr id="2" name="Заголовок 1"/>
          <p:cNvSpPr>
            <a:spLocks noGrp="1"/>
          </p:cNvSpPr>
          <p:nvPr>
            <p:ph type="title"/>
          </p:nvPr>
        </p:nvSpPr>
        <p:spPr/>
        <p:txBody>
          <a:bodyPr>
            <a:normAutofit/>
          </a:bodyPr>
          <a:lstStyle/>
          <a:p>
            <a:r>
              <a:rPr lang="ru-RU" sz="3200" dirty="0" smtClean="0"/>
              <a:t>Заголовок к акту должен грамматически согласовываться со словом «акт», </a:t>
            </a:r>
            <a:endParaRPr lang="ru-RU" sz="3200" dirty="0"/>
          </a:p>
        </p:txBody>
      </p:sp>
    </p:spTree>
    <p:extLst>
      <p:ext uri="{BB962C8B-B14F-4D97-AF65-F5344CB8AC3E}">
        <p14:creationId xmlns:p14="http://schemas.microsoft.com/office/powerpoint/2010/main" val="225144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smtClean="0"/>
              <a:t>Если </a:t>
            </a:r>
            <a:r>
              <a:rPr lang="ru-RU" dirty="0"/>
              <a:t>составлению акта предшествовали какие-либо мероприятия (проверка и др.), в тексте акта указывается дата или период времени, в течение которого проводилось данное мероприятие, например: В период с 15.09.2003 по 18.09.2003 комиссия провела проверку хранения материальных ценностей на…</a:t>
            </a:r>
          </a:p>
        </p:txBody>
      </p:sp>
      <p:sp>
        <p:nvSpPr>
          <p:cNvPr id="2" name="Заголовок 1"/>
          <p:cNvSpPr>
            <a:spLocks noGrp="1"/>
          </p:cNvSpPr>
          <p:nvPr>
            <p:ph type="title"/>
          </p:nvPr>
        </p:nvSpPr>
        <p:spPr/>
        <p:txBody>
          <a:bodyPr>
            <a:normAutofit fontScale="90000"/>
          </a:bodyPr>
          <a:lstStyle/>
          <a:p>
            <a:r>
              <a:rPr lang="ru-RU" dirty="0" smtClean="0"/>
              <a:t>Датой акта является дата его составления</a:t>
            </a:r>
            <a:endParaRPr lang="ru-RU" dirty="0"/>
          </a:p>
        </p:txBody>
      </p:sp>
    </p:spTree>
    <p:extLst>
      <p:ext uri="{BB962C8B-B14F-4D97-AF65-F5344CB8AC3E}">
        <p14:creationId xmlns:p14="http://schemas.microsoft.com/office/powerpoint/2010/main" val="374374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Текст акта состоит из двух частей: </a:t>
            </a:r>
            <a:endParaRPr lang="ru-RU" dirty="0"/>
          </a:p>
        </p:txBody>
      </p:sp>
      <p:sp>
        <p:nvSpPr>
          <p:cNvPr id="5" name="Текст 4"/>
          <p:cNvSpPr>
            <a:spLocks noGrp="1"/>
          </p:cNvSpPr>
          <p:nvPr>
            <p:ph type="body" idx="1"/>
          </p:nvPr>
        </p:nvSpPr>
        <p:spPr/>
        <p:txBody>
          <a:bodyPr/>
          <a:lstStyle/>
          <a:p>
            <a:r>
              <a:rPr lang="ru-RU" dirty="0" smtClean="0"/>
              <a:t> вводной </a:t>
            </a:r>
            <a:endParaRPr lang="ru-RU" dirty="0"/>
          </a:p>
        </p:txBody>
      </p:sp>
      <p:sp>
        <p:nvSpPr>
          <p:cNvPr id="3" name="Объект 2"/>
          <p:cNvSpPr>
            <a:spLocks noGrp="1"/>
          </p:cNvSpPr>
          <p:nvPr>
            <p:ph sz="half" idx="2"/>
          </p:nvPr>
        </p:nvSpPr>
        <p:spPr/>
        <p:txBody>
          <a:bodyPr>
            <a:normAutofit fontScale="92500" lnSpcReduction="10000"/>
          </a:bodyPr>
          <a:lstStyle/>
          <a:p>
            <a:r>
              <a:rPr lang="ru-RU" dirty="0" smtClean="0"/>
              <a:t> </a:t>
            </a:r>
            <a:r>
              <a:rPr lang="ru-RU" dirty="0"/>
              <a:t>Во вводной части акта указывается основание его составления (распорядительный документ, нормативный документ, договор с указанием его даты и номера), называются председатель и члены комиссии. </a:t>
            </a:r>
          </a:p>
        </p:txBody>
      </p:sp>
      <p:sp>
        <p:nvSpPr>
          <p:cNvPr id="6" name="Текст 5"/>
          <p:cNvSpPr>
            <a:spLocks noGrp="1"/>
          </p:cNvSpPr>
          <p:nvPr>
            <p:ph type="body" sz="quarter" idx="3"/>
          </p:nvPr>
        </p:nvSpPr>
        <p:spPr/>
        <p:txBody>
          <a:bodyPr>
            <a:normAutofit fontScale="92500"/>
          </a:bodyPr>
          <a:lstStyle/>
          <a:p>
            <a:r>
              <a:rPr lang="ru-RU" dirty="0" smtClean="0"/>
              <a:t>основной(констатирующей)</a:t>
            </a:r>
          </a:p>
        </p:txBody>
      </p:sp>
      <p:sp>
        <p:nvSpPr>
          <p:cNvPr id="7" name="Объект 6"/>
          <p:cNvSpPr>
            <a:spLocks noGrp="1"/>
          </p:cNvSpPr>
          <p:nvPr>
            <p:ph sz="quarter" idx="4"/>
          </p:nvPr>
        </p:nvSpPr>
        <p:spPr/>
        <p:txBody>
          <a:bodyPr>
            <a:normAutofit fontScale="92500" lnSpcReduction="10000"/>
          </a:bodyPr>
          <a:lstStyle/>
          <a:p>
            <a:r>
              <a:rPr lang="ru-RU" dirty="0" smtClean="0"/>
              <a:t>В основной части излагается сущность, характер, методы и сроки проделанной работы, установленные факты, а также выводы, предложения и заключения. Содержание акта может излагаться по пунктам, материал может быть представлен в виде таблицы. </a:t>
            </a:r>
          </a:p>
          <a:p>
            <a:endParaRPr lang="ru-RU" dirty="0"/>
          </a:p>
        </p:txBody>
      </p:sp>
    </p:spTree>
    <p:extLst>
      <p:ext uri="{BB962C8B-B14F-4D97-AF65-F5344CB8AC3E}">
        <p14:creationId xmlns:p14="http://schemas.microsoft.com/office/powerpoint/2010/main" val="274147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7"/>
          <p:cNvSpPr>
            <a:spLocks noGrp="1"/>
          </p:cNvSpPr>
          <p:nvPr>
            <p:ph idx="1"/>
          </p:nvPr>
        </p:nvSpPr>
        <p:spPr/>
        <p:txBody>
          <a:bodyPr/>
          <a:lstStyle/>
          <a:p>
            <a:r>
              <a:rPr lang="ru-RU" dirty="0"/>
              <a:t>Акты проверок, обследований, ревизий и некоторые другие разновидности актов не только фиксируют установленные факты и события, но и содержат выводы, рекомендации и предложения, которые составляют заключительную часть акта.</a:t>
            </a:r>
          </a:p>
        </p:txBody>
      </p:sp>
      <p:sp>
        <p:nvSpPr>
          <p:cNvPr id="7" name="Заголовок 6"/>
          <p:cNvSpPr>
            <a:spLocks noGrp="1"/>
          </p:cNvSpPr>
          <p:nvPr>
            <p:ph type="title"/>
          </p:nvPr>
        </p:nvSpPr>
        <p:spPr/>
        <p:txBody>
          <a:bodyPr/>
          <a:lstStyle/>
          <a:p>
            <a:r>
              <a:rPr lang="ru-RU" dirty="0" smtClean="0"/>
              <a:t>заключительная часть акта</a:t>
            </a:r>
            <a:endParaRPr lang="ru-RU" dirty="0"/>
          </a:p>
        </p:txBody>
      </p:sp>
    </p:spTree>
    <p:extLst>
      <p:ext uri="{BB962C8B-B14F-4D97-AF65-F5344CB8AC3E}">
        <p14:creationId xmlns:p14="http://schemas.microsoft.com/office/powerpoint/2010/main" val="100977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r>
              <a:rPr lang="ru-RU" dirty="0"/>
              <a:t>В конце текста акта указывается количество составленных экземпляров и их местонахождение</a:t>
            </a:r>
            <a:r>
              <a:rPr lang="ru-RU" dirty="0" smtClean="0"/>
              <a:t>.</a:t>
            </a:r>
          </a:p>
          <a:p>
            <a:r>
              <a:rPr lang="ru-RU" dirty="0" smtClean="0"/>
              <a:t> </a:t>
            </a:r>
            <a:r>
              <a:rPr lang="ru-RU" dirty="0"/>
              <a:t>Количество экземпляров акта зависит от количества заинтересованных в его получении сторон или определяется нормативными документами. </a:t>
            </a:r>
            <a:endParaRPr lang="ru-RU" dirty="0" smtClean="0"/>
          </a:p>
          <a:p>
            <a:r>
              <a:rPr lang="ru-RU" dirty="0" smtClean="0"/>
              <a:t>После </a:t>
            </a:r>
            <a:r>
              <a:rPr lang="ru-RU" dirty="0"/>
              <a:t>отметки о количестве экземпляров акта следует отметка о наличии приложений к акту (если они имеются).</a:t>
            </a:r>
          </a:p>
        </p:txBody>
      </p:sp>
      <p:sp>
        <p:nvSpPr>
          <p:cNvPr id="2" name="Заголовок 1"/>
          <p:cNvSpPr>
            <a:spLocks noGrp="1"/>
          </p:cNvSpPr>
          <p:nvPr>
            <p:ph type="title"/>
          </p:nvPr>
        </p:nvSpPr>
        <p:spPr/>
        <p:txBody>
          <a:bodyPr/>
          <a:lstStyle/>
          <a:p>
            <a:r>
              <a:rPr lang="ru-RU" dirty="0" smtClean="0"/>
              <a:t>заключительная часть акта</a:t>
            </a:r>
            <a:endParaRPr lang="ru-RU" dirty="0"/>
          </a:p>
        </p:txBody>
      </p:sp>
    </p:spTree>
    <p:extLst>
      <p:ext uri="{BB962C8B-B14F-4D97-AF65-F5344CB8AC3E}">
        <p14:creationId xmlns:p14="http://schemas.microsoft.com/office/powerpoint/2010/main" val="179652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10000"/>
          </a:bodyPr>
          <a:lstStyle/>
          <a:p>
            <a:r>
              <a:rPr lang="ru-RU" dirty="0"/>
              <a:t>Содержание актов ревизий и обследований согласовывается с должностными лицами, деятельность которых отражается в акте. </a:t>
            </a:r>
            <a:endParaRPr lang="ru-RU" dirty="0" smtClean="0"/>
          </a:p>
          <a:p>
            <a:r>
              <a:rPr lang="ru-RU" dirty="0" smtClean="0"/>
              <a:t>Акт </a:t>
            </a:r>
            <a:r>
              <a:rPr lang="ru-RU" dirty="0"/>
              <a:t>считается принятым и вступает в действие после его подписания всеми членами комиссии или всеми лицами, участвовавшими в его составлении</a:t>
            </a:r>
            <a:r>
              <a:rPr lang="ru-RU" dirty="0" smtClean="0"/>
              <a:t>.</a:t>
            </a:r>
          </a:p>
          <a:p>
            <a:r>
              <a:rPr lang="ru-RU" dirty="0" smtClean="0"/>
              <a:t> </a:t>
            </a:r>
            <a:r>
              <a:rPr lang="ru-RU" dirty="0"/>
              <a:t>Лицо, не согласное с содержанием акта, обязано подписать его с оговоркой о своем несогласии. Особое мнение члена комиссии должно оформляться на отдельном листе и прилагаться к акту.</a:t>
            </a:r>
          </a:p>
        </p:txBody>
      </p:sp>
      <p:sp>
        <p:nvSpPr>
          <p:cNvPr id="2" name="Заголовок 1"/>
          <p:cNvSpPr>
            <a:spLocks noGrp="1"/>
          </p:cNvSpPr>
          <p:nvPr>
            <p:ph type="title"/>
          </p:nvPr>
        </p:nvSpPr>
        <p:spPr/>
        <p:txBody>
          <a:bodyPr/>
          <a:lstStyle/>
          <a:p>
            <a:r>
              <a:rPr lang="ru-RU" dirty="0" smtClean="0"/>
              <a:t>Подписание акта</a:t>
            </a:r>
            <a:endParaRPr lang="ru-RU" dirty="0"/>
          </a:p>
        </p:txBody>
      </p:sp>
    </p:spTree>
    <p:extLst>
      <p:ext uri="{BB962C8B-B14F-4D97-AF65-F5344CB8AC3E}">
        <p14:creationId xmlns:p14="http://schemas.microsoft.com/office/powerpoint/2010/main" val="2941850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a:t>В необходимых случаях, если этого требуют нормативные документы, акты утверждаются руководителем данной или вышестоящей организации, по распоряжению которого проводились действия, завершившиеся составлением акта.</a:t>
            </a:r>
          </a:p>
        </p:txBody>
      </p:sp>
      <p:sp>
        <p:nvSpPr>
          <p:cNvPr id="2" name="Заголовок 1"/>
          <p:cNvSpPr>
            <a:spLocks noGrp="1"/>
          </p:cNvSpPr>
          <p:nvPr>
            <p:ph type="title"/>
          </p:nvPr>
        </p:nvSpPr>
        <p:spPr/>
        <p:txBody>
          <a:bodyPr/>
          <a:lstStyle/>
          <a:p>
            <a:endParaRPr lang="ru-RU"/>
          </a:p>
        </p:txBody>
      </p:sp>
    </p:spTree>
    <p:extLst>
      <p:ext uri="{BB962C8B-B14F-4D97-AF65-F5344CB8AC3E}">
        <p14:creationId xmlns:p14="http://schemas.microsoft.com/office/powerpoint/2010/main" val="44512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b="1" dirty="0"/>
              <a:t>Акт</a:t>
            </a:r>
            <a:r>
              <a:rPr lang="ru-RU" dirty="0"/>
              <a:t> (</a:t>
            </a:r>
            <a:r>
              <a:rPr lang="ru-RU" dirty="0" smtClean="0"/>
              <a:t>от </a:t>
            </a:r>
            <a:r>
              <a:rPr lang="ru-RU" dirty="0" smtClean="0">
                <a:solidFill>
                  <a:srgbClr val="FF0000"/>
                </a:solidFill>
              </a:rPr>
              <a:t>лат</a:t>
            </a:r>
            <a:r>
              <a:rPr lang="ru-RU" dirty="0" smtClean="0"/>
              <a:t>.</a:t>
            </a:r>
            <a:r>
              <a:rPr lang="ru-RU" dirty="0"/>
              <a:t> </a:t>
            </a:r>
            <a:r>
              <a:rPr lang="ru-RU" dirty="0" err="1"/>
              <a:t>actus</a:t>
            </a:r>
            <a:r>
              <a:rPr lang="ru-RU" dirty="0"/>
              <a:t> «действие») — это </a:t>
            </a:r>
            <a:r>
              <a:rPr lang="ru-RU" dirty="0" smtClean="0"/>
              <a:t>официальный документ, </a:t>
            </a:r>
            <a:r>
              <a:rPr lang="ru-RU" dirty="0"/>
              <a:t>который констатирует </a:t>
            </a:r>
            <a:r>
              <a:rPr lang="ru-RU" dirty="0" smtClean="0"/>
              <a:t> произошедшее действие или</a:t>
            </a:r>
            <a:r>
              <a:rPr lang="ru-RU" dirty="0"/>
              <a:t> </a:t>
            </a:r>
            <a:r>
              <a:rPr lang="ru-RU" dirty="0" smtClean="0"/>
              <a:t>факт</a:t>
            </a:r>
            <a:r>
              <a:rPr lang="ru-RU" dirty="0"/>
              <a:t> хозяйственной жизни и </a:t>
            </a:r>
            <a:r>
              <a:rPr lang="ru-RU" dirty="0" smtClean="0"/>
              <a:t> подписывается уполномоченными</a:t>
            </a:r>
            <a:r>
              <a:rPr lang="ru-RU" dirty="0"/>
              <a:t> </a:t>
            </a:r>
            <a:r>
              <a:rPr lang="ru-RU" dirty="0" smtClean="0"/>
              <a:t> должностными лицами.</a:t>
            </a:r>
          </a:p>
        </p:txBody>
      </p:sp>
      <p:sp>
        <p:nvSpPr>
          <p:cNvPr id="2" name="Заголовок 1"/>
          <p:cNvSpPr>
            <a:spLocks noGrp="1"/>
          </p:cNvSpPr>
          <p:nvPr>
            <p:ph type="title"/>
          </p:nvPr>
        </p:nvSpPr>
        <p:spPr/>
        <p:txBody>
          <a:bodyPr/>
          <a:lstStyle/>
          <a:p>
            <a:r>
              <a:rPr lang="ru-RU" b="1" dirty="0" smtClean="0"/>
              <a:t>Акт</a:t>
            </a:r>
            <a:endParaRPr lang="ru-RU" dirty="0"/>
          </a:p>
        </p:txBody>
      </p:sp>
    </p:spTree>
    <p:extLst>
      <p:ext uri="{BB962C8B-B14F-4D97-AF65-F5344CB8AC3E}">
        <p14:creationId xmlns:p14="http://schemas.microsoft.com/office/powerpoint/2010/main" val="398475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descr="ÐÐ°ÑÑÐ¸Ð½ÐºÐ¸ Ð¿Ð¾ Ð·Ð°Ð¿ÑÐ¾ÑÑ Ð°ÐºÑ Ð¾ Ð²ÑÑÐ²Ð»ÐµÐ½Ð½ÑÑ Ð½Ð°ÑÑÑÐµÐ½Ð¸ÑÑ Ð¾Ð±ÑÐ°Ð·ÐµÑ"/>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5860" y="2914443"/>
            <a:ext cx="4420217" cy="2972215"/>
          </a:xfrm>
          <a:prstGeom prst="rect">
            <a:avLst/>
          </a:prstGeom>
          <a:noFill/>
          <a:ln>
            <a:noFill/>
          </a:ln>
        </p:spPr>
      </p:pic>
      <p:sp>
        <p:nvSpPr>
          <p:cNvPr id="2" name="Заголовок 1"/>
          <p:cNvSpPr>
            <a:spLocks noGrp="1"/>
          </p:cNvSpPr>
          <p:nvPr>
            <p:ph type="title"/>
          </p:nvPr>
        </p:nvSpPr>
        <p:spPr/>
        <p:txBody>
          <a:bodyPr/>
          <a:lstStyle/>
          <a:p>
            <a:r>
              <a:rPr lang="ru-RU" dirty="0" smtClean="0"/>
              <a:t>Акт о выявленных нарушениях</a:t>
            </a:r>
            <a:endParaRPr lang="ru-RU" dirty="0"/>
          </a:p>
        </p:txBody>
      </p:sp>
    </p:spTree>
    <p:extLst>
      <p:ext uri="{BB962C8B-B14F-4D97-AF65-F5344CB8AC3E}">
        <p14:creationId xmlns:p14="http://schemas.microsoft.com/office/powerpoint/2010/main" val="271608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ÐÐºÑ Ð¿ÑÐ¾Ð²ÐµÑÐºÐ¸ Ð¾ÑÐ³Ð°Ð½Ð¾Ð¼ Ð³Ð¾ÑÑÐ´Ð°ÑÑÑÐ²ÐµÐ½Ð½Ð¾Ð³Ð¾ ÐºÐ¾Ð½ÑÑÐ¾Ð»Ñ (Ð½Ð°Ð´pÑÑÐ°), Ð¾ÑÐ³Ð°Ð½Ð¾Ð¼ Ð¼ÑÐ½Ð¸ÑÐ¸Ð¿Ð°Ð»ÑÐ½Ð¾Ð³Ð¾ ÐºÐ¾Ð½ÑÑÐ¾Ð»Ñ ÑÑÐ¸Ð´Ð¸ÑÐµÑÐºÐ¾Ð³Ð¾ Ð»Ð¸ÑÐ°, Ð¸Ð½Ð´Ð¸Ð²Ð¸Ð´ÑÐ°Ð»ÑÐ½Ð¾Ð³Ð¾ Ð¿ÑÐµÐ´Ð¿ÑÐ¸Ð½Ð¸Ð¼Ð°ÑÐµÐ»Ñ â 0317/01-11 Ð¾Ñ 31.05.2011 Ð³."/>
          <p:cNvPicPr/>
          <p:nvPr/>
        </p:nvPicPr>
        <p:blipFill>
          <a:blip r:embed="rId2">
            <a:extLst>
              <a:ext uri="{28A0092B-C50C-407E-A947-70E740481C1C}">
                <a14:useLocalDpi xmlns:a14="http://schemas.microsoft.com/office/drawing/2010/main" val="0"/>
              </a:ext>
            </a:extLst>
          </a:blip>
          <a:srcRect/>
          <a:stretch>
            <a:fillRect/>
          </a:stretch>
        </p:blipFill>
        <p:spPr bwMode="auto">
          <a:xfrm>
            <a:off x="601506" y="188640"/>
            <a:ext cx="7920880" cy="6264696"/>
          </a:xfrm>
          <a:prstGeom prst="rect">
            <a:avLst/>
          </a:prstGeom>
          <a:noFill/>
          <a:ln>
            <a:noFill/>
          </a:ln>
        </p:spPr>
      </p:pic>
    </p:spTree>
    <p:extLst>
      <p:ext uri="{BB962C8B-B14F-4D97-AF65-F5344CB8AC3E}">
        <p14:creationId xmlns:p14="http://schemas.microsoft.com/office/powerpoint/2010/main" val="3140677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descr="ÐÐºÑ Ð¿ÑÐ¾Ð²ÐµÑÐºÐ¸ Ð¾ÑÐ³Ð°Ð½Ð¾Ð¼ Ð³Ð¾ÑÑÐ´Ð°ÑÑÑÐ²ÐµÐ½Ð½Ð¾Ð³Ð¾ ÐºÐ¾Ð½ÑÑÐ¾Ð»Ñ (Ð½Ð°Ð´pÑÑÐ°), Ð¾ÑÐ³Ð°Ð½Ð¾Ð¼ Ð¼ÑÐ½Ð¸ÑÐ¸Ð¿Ð°Ð»ÑÐ½Ð¾Ð³Ð¾ ÐºÐ¾Ð½ÑÑÐ¾Ð»Ñ ÑÑÐ¸Ð´Ð¸ÑÐµÑÐºÐ¾Ð³Ð¾ Ð»Ð¸ÑÐ°, Ð¸Ð½Ð´Ð¸Ð²Ð¸Ð´ÑÐ°Ð»ÑÐ½Ð¾Ð³Ð¾ Ð¿ÑÐµÐ´Ð¿ÑÐ¸Ð½Ð¸Ð¼Ð°ÑÐµÐ»Ñ â 0317/01-11 Ð¾Ñ 31.05.2011 Ð³."/>
          <p:cNvPicPr/>
          <p:nvPr/>
        </p:nvPicPr>
        <p:blipFill>
          <a:blip r:embed="rId2">
            <a:extLst>
              <a:ext uri="{28A0092B-C50C-407E-A947-70E740481C1C}">
                <a14:useLocalDpi xmlns:a14="http://schemas.microsoft.com/office/drawing/2010/main" val="0"/>
              </a:ext>
            </a:extLst>
          </a:blip>
          <a:srcRect/>
          <a:stretch>
            <a:fillRect/>
          </a:stretch>
        </p:blipFill>
        <p:spPr bwMode="auto">
          <a:xfrm>
            <a:off x="698666" y="620688"/>
            <a:ext cx="7992888" cy="6120680"/>
          </a:xfrm>
          <a:prstGeom prst="rect">
            <a:avLst/>
          </a:prstGeom>
          <a:noFill/>
          <a:ln>
            <a:noFill/>
          </a:ln>
        </p:spPr>
      </p:pic>
    </p:spTree>
    <p:extLst>
      <p:ext uri="{BB962C8B-B14F-4D97-AF65-F5344CB8AC3E}">
        <p14:creationId xmlns:p14="http://schemas.microsoft.com/office/powerpoint/2010/main" val="91581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ru-RU" dirty="0" smtClean="0"/>
              <a:t>В </a:t>
            </a:r>
            <a:r>
              <a:rPr lang="ru-RU" dirty="0"/>
              <a:t>разных сферах деятельности возникают ситуации, требующие документирования именно в форме акта, чем и определяется существование множества разновидностей актов. Различаются они как назначением, так и содержанием</a:t>
            </a:r>
          </a:p>
          <a:p>
            <a:endParaRPr lang="ru-RU" dirty="0"/>
          </a:p>
        </p:txBody>
      </p:sp>
      <p:sp>
        <p:nvSpPr>
          <p:cNvPr id="2" name="Заголовок 1"/>
          <p:cNvSpPr>
            <a:spLocks noGrp="1"/>
          </p:cNvSpPr>
          <p:nvPr>
            <p:ph type="title"/>
          </p:nvPr>
        </p:nvSpPr>
        <p:spPr/>
        <p:txBody>
          <a:bodyPr/>
          <a:lstStyle/>
          <a:p>
            <a:r>
              <a:rPr lang="ru-RU" dirty="0" smtClean="0"/>
              <a:t>Когда оформляются </a:t>
            </a:r>
            <a:r>
              <a:rPr lang="ru-RU" dirty="0" err="1" smtClean="0"/>
              <a:t>АКТы</a:t>
            </a:r>
            <a:endParaRPr lang="ru-RU" dirty="0"/>
          </a:p>
        </p:txBody>
      </p:sp>
    </p:spTree>
    <p:extLst>
      <p:ext uri="{BB962C8B-B14F-4D97-AF65-F5344CB8AC3E}">
        <p14:creationId xmlns:p14="http://schemas.microsoft.com/office/powerpoint/2010/main" val="418831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20000"/>
          </a:bodyPr>
          <a:lstStyle/>
          <a:p>
            <a:r>
              <a:rPr lang="ru-RU" dirty="0" smtClean="0"/>
              <a:t>приемки-сдачи </a:t>
            </a:r>
            <a:r>
              <a:rPr lang="ru-RU" dirty="0"/>
              <a:t>(работ, оборудования, материальных ценностей, документов);</a:t>
            </a:r>
          </a:p>
          <a:p>
            <a:r>
              <a:rPr lang="ru-RU" dirty="0"/>
              <a:t>обследования (состояния техники безопасности, противопожарной безопасности, условий труда, подготовки объектов);</a:t>
            </a:r>
          </a:p>
          <a:p>
            <a:r>
              <a:rPr lang="ru-RU" dirty="0"/>
              <a:t>испытаний (образцов, систем, технологий);</a:t>
            </a:r>
          </a:p>
          <a:p>
            <a:r>
              <a:rPr lang="ru-RU" dirty="0"/>
              <a:t>приема-сдачи (материальных ценностей, документов);</a:t>
            </a:r>
          </a:p>
          <a:p>
            <a:r>
              <a:rPr lang="ru-RU" dirty="0"/>
              <a:t>приема-передачи (дел, денежных средств и иных ценностей);</a:t>
            </a:r>
          </a:p>
          <a:p>
            <a:r>
              <a:rPr lang="ru-RU" dirty="0"/>
              <a:t>ревизии, инвентаризации;</a:t>
            </a:r>
          </a:p>
          <a:p>
            <a:r>
              <a:rPr lang="ru-RU" dirty="0"/>
              <a:t>расследования аварий, несчастных случаев;</a:t>
            </a:r>
          </a:p>
          <a:p>
            <a:r>
              <a:rPr lang="ru-RU" dirty="0"/>
              <a:t>ликвидации организации и т.д.</a:t>
            </a:r>
          </a:p>
          <a:p>
            <a:endParaRPr lang="ru-RU" dirty="0"/>
          </a:p>
        </p:txBody>
      </p:sp>
      <p:sp>
        <p:nvSpPr>
          <p:cNvPr id="2" name="Заголовок 1"/>
          <p:cNvSpPr>
            <a:spLocks noGrp="1"/>
          </p:cNvSpPr>
          <p:nvPr>
            <p:ph type="title"/>
          </p:nvPr>
        </p:nvSpPr>
        <p:spPr/>
        <p:txBody>
          <a:bodyPr>
            <a:normAutofit fontScale="90000"/>
          </a:bodyPr>
          <a:lstStyle/>
          <a:p>
            <a:r>
              <a:rPr lang="ru-RU" dirty="0" smtClean="0"/>
              <a:t>Это могут быть акты:</a:t>
            </a:r>
            <a:br>
              <a:rPr lang="ru-RU" dirty="0" smtClean="0"/>
            </a:br>
            <a:endParaRPr lang="ru-RU" dirty="0"/>
          </a:p>
        </p:txBody>
      </p:sp>
    </p:spTree>
    <p:extLst>
      <p:ext uri="{BB962C8B-B14F-4D97-AF65-F5344CB8AC3E}">
        <p14:creationId xmlns:p14="http://schemas.microsoft.com/office/powerpoint/2010/main" val="315043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ru-RU" dirty="0"/>
              <a:t>Отдельные разновидности актов имеют свои особенности составления и оформления, для многих разновидностей имеются унифицированные формы, утвержденные нормативными актами и обязательные для применения в определенной сфере деятельности. </a:t>
            </a:r>
          </a:p>
        </p:txBody>
      </p:sp>
      <p:sp>
        <p:nvSpPr>
          <p:cNvPr id="2" name="Заголовок 1"/>
          <p:cNvSpPr>
            <a:spLocks noGrp="1"/>
          </p:cNvSpPr>
          <p:nvPr>
            <p:ph type="title"/>
          </p:nvPr>
        </p:nvSpPr>
        <p:spPr/>
        <p:txBody>
          <a:bodyPr/>
          <a:lstStyle/>
          <a:p>
            <a:r>
              <a:rPr lang="ru-RU" dirty="0" smtClean="0"/>
              <a:t>Особенности  Актов</a:t>
            </a:r>
            <a:endParaRPr lang="ru-RU" dirty="0"/>
          </a:p>
        </p:txBody>
      </p:sp>
    </p:spTree>
    <p:extLst>
      <p:ext uri="{BB962C8B-B14F-4D97-AF65-F5344CB8AC3E}">
        <p14:creationId xmlns:p14="http://schemas.microsoft.com/office/powerpoint/2010/main" val="20760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600200"/>
            <a:ext cx="8435280" cy="4525963"/>
          </a:xfrm>
        </p:spPr>
        <p:txBody>
          <a:bodyPr>
            <a:normAutofit/>
          </a:bodyPr>
          <a:lstStyle/>
          <a:p>
            <a:r>
              <a:rPr lang="ru-RU" dirty="0" smtClean="0"/>
              <a:t>При  возникновении ситуации, требующей составления акта, прежде всего необходимо выяснить, нет ли утвержденной формы акта для документирования данной ситуации;</a:t>
            </a:r>
          </a:p>
          <a:p>
            <a:r>
              <a:rPr lang="ru-RU" dirty="0" smtClean="0"/>
              <a:t>Многими  </a:t>
            </a:r>
            <a:r>
              <a:rPr lang="ru-RU" dirty="0"/>
              <a:t>министерствами (ведомствами) утверждены специальные правила, инструкции о порядке составления актов.</a:t>
            </a:r>
          </a:p>
        </p:txBody>
      </p:sp>
      <p:sp>
        <p:nvSpPr>
          <p:cNvPr id="2" name="Заголовок 1"/>
          <p:cNvSpPr>
            <a:spLocks noGrp="1"/>
          </p:cNvSpPr>
          <p:nvPr>
            <p:ph type="title"/>
          </p:nvPr>
        </p:nvSpPr>
        <p:spPr/>
        <p:txBody>
          <a:bodyPr/>
          <a:lstStyle/>
          <a:p>
            <a:r>
              <a:rPr lang="ru-RU" dirty="0" smtClean="0"/>
              <a:t>Важно !</a:t>
            </a:r>
            <a:endParaRPr lang="ru-RU" dirty="0"/>
          </a:p>
        </p:txBody>
      </p:sp>
    </p:spTree>
    <p:extLst>
      <p:ext uri="{BB962C8B-B14F-4D97-AF65-F5344CB8AC3E}">
        <p14:creationId xmlns:p14="http://schemas.microsoft.com/office/powerpoint/2010/main" val="183931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smtClean="0"/>
              <a:t>При </a:t>
            </a:r>
            <a:r>
              <a:rPr lang="ru-RU" dirty="0"/>
              <a:t>всем многообразии актов с точки зрения их назначения и содержания имеется ряд общих правил, которых необходимо придерживаться при составлении актов.</a:t>
            </a:r>
          </a:p>
          <a:p>
            <a:endParaRPr lang="ru-RU" dirty="0"/>
          </a:p>
        </p:txBody>
      </p:sp>
      <p:sp>
        <p:nvSpPr>
          <p:cNvPr id="2" name="Заголовок 1"/>
          <p:cNvSpPr>
            <a:spLocks noGrp="1"/>
          </p:cNvSpPr>
          <p:nvPr>
            <p:ph type="title"/>
          </p:nvPr>
        </p:nvSpPr>
        <p:spPr/>
        <p:txBody>
          <a:bodyPr>
            <a:normAutofit fontScale="90000"/>
          </a:bodyPr>
          <a:lstStyle/>
          <a:p>
            <a:r>
              <a:rPr lang="ru-RU" dirty="0" smtClean="0"/>
              <a:t>Общие правила составления актов</a:t>
            </a:r>
            <a:br>
              <a:rPr lang="ru-RU" dirty="0" smtClean="0"/>
            </a:br>
            <a:endParaRPr lang="ru-RU" dirty="0"/>
          </a:p>
        </p:txBody>
      </p:sp>
    </p:spTree>
    <p:extLst>
      <p:ext uri="{BB962C8B-B14F-4D97-AF65-F5344CB8AC3E}">
        <p14:creationId xmlns:p14="http://schemas.microsoft.com/office/powerpoint/2010/main" val="136546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r>
              <a:rPr lang="ru-RU" dirty="0" smtClean="0"/>
              <a:t>Акты </a:t>
            </a:r>
            <a:r>
              <a:rPr lang="ru-RU" dirty="0"/>
              <a:t>составляются коллегиально (должно быть не менее двух составителей). Нередко акты составляются специально создаваемыми комиссиями, состав которых утверждается распорядительным документом руководителя данной организации, вышестоящей организации или органа управления, осуществляющего контрольные, надзорные или иные функции. Акты могут составляться и постоянно действующими комиссиями на регулярной основе.</a:t>
            </a:r>
          </a:p>
        </p:txBody>
      </p:sp>
      <p:sp>
        <p:nvSpPr>
          <p:cNvPr id="2" name="Заголовок 1"/>
          <p:cNvSpPr>
            <a:spLocks noGrp="1"/>
          </p:cNvSpPr>
          <p:nvPr>
            <p:ph type="title"/>
          </p:nvPr>
        </p:nvSpPr>
        <p:spPr/>
        <p:txBody>
          <a:bodyPr>
            <a:normAutofit fontScale="90000"/>
          </a:bodyPr>
          <a:lstStyle/>
          <a:p>
            <a:r>
              <a:rPr lang="ru-RU" dirty="0" smtClean="0"/>
              <a:t>Общие правила составления актов</a:t>
            </a:r>
            <a:endParaRPr lang="ru-RU" dirty="0"/>
          </a:p>
        </p:txBody>
      </p:sp>
    </p:spTree>
    <p:extLst>
      <p:ext uri="{BB962C8B-B14F-4D97-AF65-F5344CB8AC3E}">
        <p14:creationId xmlns:p14="http://schemas.microsoft.com/office/powerpoint/2010/main" val="312033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ru-RU" dirty="0"/>
              <a:t>Главное при составлении акта – определение фактического состояния дел и правильное отражение его в акте. Если составлению акта предшествовала предварительная работа (проверка, экспертиза, испытания), акт составляется на основе черновых записей, которые ведутся во время работы комиссии или группы лиц и содержат количественные показатели, фактические сведения и аналитические данные.</a:t>
            </a:r>
          </a:p>
        </p:txBody>
      </p:sp>
      <p:sp>
        <p:nvSpPr>
          <p:cNvPr id="2" name="Заголовок 1"/>
          <p:cNvSpPr>
            <a:spLocks noGrp="1"/>
          </p:cNvSpPr>
          <p:nvPr>
            <p:ph type="title"/>
          </p:nvPr>
        </p:nvSpPr>
        <p:spPr/>
        <p:txBody>
          <a:bodyPr>
            <a:normAutofit fontScale="90000"/>
          </a:bodyPr>
          <a:lstStyle/>
          <a:p>
            <a:r>
              <a:rPr lang="ru-RU" dirty="0" smtClean="0"/>
              <a:t>Общие правила составления актов</a:t>
            </a:r>
            <a:endParaRPr lang="ru-RU" dirty="0"/>
          </a:p>
        </p:txBody>
      </p:sp>
    </p:spTree>
    <p:extLst>
      <p:ext uri="{BB962C8B-B14F-4D97-AF65-F5344CB8AC3E}">
        <p14:creationId xmlns:p14="http://schemas.microsoft.com/office/powerpoint/2010/main" val="220662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89</TotalTime>
  <Words>714</Words>
  <Application>Microsoft Office PowerPoint</Application>
  <PresentationFormat>Экран (4:3)</PresentationFormat>
  <Paragraphs>61</Paragraphs>
  <Slides>22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Волна</vt:lpstr>
      <vt:lpstr> ПРАВИЛА ОФОРМЛЕНИЯ ДОКУМЕНТОВ</vt:lpstr>
      <vt:lpstr>Акт</vt:lpstr>
      <vt:lpstr>Когда оформляются АКТы</vt:lpstr>
      <vt:lpstr>Это могут быть акты: </vt:lpstr>
      <vt:lpstr>Особенности  Актов</vt:lpstr>
      <vt:lpstr>Важно !</vt:lpstr>
      <vt:lpstr>Общие правила составления актов </vt:lpstr>
      <vt:lpstr>Общие правила составления актов</vt:lpstr>
      <vt:lpstr>Общие правила составления актов</vt:lpstr>
      <vt:lpstr>Презентация PowerPoint</vt:lpstr>
      <vt:lpstr>Презентация PowerPoint</vt:lpstr>
      <vt:lpstr>Обязательными реквизитами акта являются: </vt:lpstr>
      <vt:lpstr>Заголовок к акту должен грамматически согласовываться со словом «акт», </vt:lpstr>
      <vt:lpstr>Датой акта является дата его составления</vt:lpstr>
      <vt:lpstr>Текст акта состоит из двух частей: </vt:lpstr>
      <vt:lpstr>заключительная часть акта</vt:lpstr>
      <vt:lpstr>заключительная часть акта</vt:lpstr>
      <vt:lpstr>Подписание акта</vt:lpstr>
      <vt:lpstr>Презентация PowerPoint</vt:lpstr>
      <vt:lpstr>Акт о выявленных нарушениях</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10</cp:revision>
  <cp:lastPrinted>2019-03-15T16:11:52Z</cp:lastPrinted>
  <dcterms:created xsi:type="dcterms:W3CDTF">2019-03-15T14:43:02Z</dcterms:created>
  <dcterms:modified xsi:type="dcterms:W3CDTF">2019-03-15T16:12:40Z</dcterms:modified>
</cp:coreProperties>
</file>