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4CECF-DE66-46E8-833D-8641607BA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D43F12-1734-4F63-8FEB-21A7D9158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2ED6A-37C6-4D50-9142-DBFBD12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2F77C-9675-40F4-9689-B526301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1A709-546B-4A71-870C-9D35DACD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7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B563-7FF9-4391-9C3E-9FE478F7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A5C6CE-57FB-4D37-A561-25CFA413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9ABFA-746F-4E34-BBF4-8A8224F9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3C272-515B-4E94-BEA2-0E99367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C4C61-ED59-4542-9650-94336C8F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3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365C49-7B9E-4DF2-B952-F36ECC85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5CE880-894C-4BAC-8FF5-CFB30A44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3D668-C0CF-42B8-A601-1DC0EDA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A5A6D-CE9B-4F3A-BF58-2419FE50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2A376-BDFA-4640-B29A-7463E7A3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0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0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3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16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1E676-595A-4690-83CC-0B91B1D1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724DD-995D-492F-8DED-103EFC3B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36F39-A152-43EF-B037-E0A8ED0A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87705-660D-4EA0-9714-53EC8FA6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B8C5F2-8BDF-43DC-AE81-4568B89D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58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1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0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01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696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60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481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51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33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82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7858D-EDED-455B-912D-18A4894B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AE407-BF1A-423E-8F1F-25AB5D3C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83022-D6E4-4AA5-BF09-6181E518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9F73F-4547-4F85-B1BF-E23B16BD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D957B8-B43B-42C4-AB65-4A8E38C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07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98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66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21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12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14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88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22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762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903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E8464-6C78-4B23-A6F7-722E3E55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59640-0F5D-4E34-9C9A-746992BE3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FE6A44-8AA2-4950-9053-15279F8D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3D7D7-2B9C-487E-B56D-D9A18FDE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3C16A-6BCA-4C97-BADD-6F540225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618612-2FC0-4E5C-9353-233B91C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93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74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83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80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917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431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01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4287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78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06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EDDF4-4934-4B91-9FE0-B91287ED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16C87-5C53-47EB-AEA8-79AC6479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EBBA1-93F3-49FB-861A-FD5F14FF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0400AE-C58F-4A91-B5F3-E71B29163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BD0B9B-97BC-4C91-A9F7-02C9904F1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B52A47-0817-4AE6-B870-FB5CA9D1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A7172-8FB1-4EC4-A033-797E517F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989D02-C3BF-4ACB-94CC-7192716F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329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66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07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48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390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2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181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4551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3720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7420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5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17331-FFEA-4491-9984-4352C2AC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016336-3183-4380-8D12-93B57B48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A0DC3B-CCF1-42F7-A76F-F5C9913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2AAAB0-DCF8-44D8-A761-D08B4DE1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697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30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61D5-24CC-4956-BAFC-C27A92D9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D8BD21-FD28-4A3E-A9C4-E87F8549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ACEC1-AB6C-4064-8ACA-08F3B33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5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E0149-2B62-48E8-BB00-1D520D71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BEE64-F481-4287-AFA0-736AB553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AB8CC0-7B72-468A-9748-B5BDBC0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74FE2-A8E5-4457-9058-291B7439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186EE9-6452-4B37-9C8D-2F60CB1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527688-8A3E-4A82-90D7-46E008A3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5579B-5560-4C1D-8253-F968B69C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285EC5-C377-4150-8E69-E75B2844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9D9A42-7A8D-4A92-A448-C9AD9048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C921EA-E84E-4C42-AF03-7EBC3D5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EDA44-D34D-46A5-9E98-08B389A9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85B58-739D-4995-A29B-CE7B11EF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3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25807-EAC9-49AF-93EE-698B48F8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91D18F-0D6B-40FA-A825-C6B63B9C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7932D-D33B-48FC-8785-46357C2AA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9523A-4AFD-4A6B-8B69-4299527C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5DE7D-F731-4225-8A23-0B8A368A1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657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15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9A4A-7BB7-449E-B985-426C55337D2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36A37A-2C50-463D-B501-F28433EA5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BF4B7DD6-3B06-4C16-B34D-4DC3E3F2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1F3F1F-C1AF-4861-A4B4-9116F469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91541"/>
            <a:ext cx="7189172" cy="36691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СЭД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Система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электронного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документооборота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ru-RU" dirty="0"/>
            </a:b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(Enterprise Content Management)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20582D2-07E2-46B9-8A77-58C7E6574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9BE836-705F-421E-897A-757A7893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815" y="1427017"/>
            <a:ext cx="4000156" cy="400015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33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D893A-27B0-45D5-AF12-FCAEF55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rgbClr val="FFFFFF"/>
                </a:solidFill>
              </a:rPr>
              <a:t>Больше конкурентных преимуществ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D0294-6EE7-45B2-B794-9294B9D3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4802404" cy="405310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   ECM-система напрямую влияет на конкурентные преимущества компании перед другими игроками рынка. Повышаются скорость и качество обслуживания клиентов за счёт быстрого движения информационных потоков и чёткого контроля всех процессов. Работа даже самого крупного предприятия становится более мобильной и меньше зависит от некоторых «незаменимых» сотрудников.</a:t>
            </a:r>
          </a:p>
        </p:txBody>
      </p:sp>
      <p:pic>
        <p:nvPicPr>
          <p:cNvPr id="5" name="Рисунок 4" descr="Изображение выглядит как компьютер, стол, рабочий стол,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841A371E-8061-4EC3-A541-8F6BDA33B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6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EE7A7-F3B3-420E-8C31-39F55756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 b="1"/>
              <a:t>Технологии ECM</a:t>
            </a:r>
            <a:endParaRPr lang="ru-RU" sz="4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7D86F-8177-4D3C-BCFB-B5FD6FE2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1" y="2330505"/>
            <a:ext cx="5340311" cy="3979585"/>
          </a:xfrm>
        </p:spPr>
        <p:txBody>
          <a:bodyPr anchor="ctr">
            <a:normAutofit/>
          </a:bodyPr>
          <a:lstStyle/>
          <a:p>
            <a:pPr lvl="0" fontAlgn="base"/>
            <a:r>
              <a:rPr lang="ru-RU" dirty="0"/>
              <a:t>захват (</a:t>
            </a:r>
            <a:r>
              <a:rPr lang="ru-RU" dirty="0" err="1"/>
              <a:t>Capture</a:t>
            </a:r>
            <a:r>
              <a:rPr lang="ru-RU" dirty="0"/>
              <a:t>),</a:t>
            </a:r>
          </a:p>
          <a:p>
            <a:pPr lvl="0" fontAlgn="base"/>
            <a:r>
              <a:rPr lang="ru-RU" dirty="0"/>
              <a:t>управление (</a:t>
            </a:r>
            <a:r>
              <a:rPr lang="ru-RU" dirty="0" err="1"/>
              <a:t>Manage</a:t>
            </a:r>
            <a:r>
              <a:rPr lang="ru-RU" dirty="0"/>
              <a:t>),</a:t>
            </a:r>
          </a:p>
          <a:p>
            <a:pPr lvl="0" fontAlgn="base"/>
            <a:r>
              <a:rPr lang="ru-RU" dirty="0"/>
              <a:t>хранение (</a:t>
            </a:r>
            <a:r>
              <a:rPr lang="ru-RU" dirty="0" err="1"/>
              <a:t>Store</a:t>
            </a:r>
            <a:r>
              <a:rPr lang="ru-RU" dirty="0"/>
              <a:t>),</a:t>
            </a:r>
          </a:p>
          <a:p>
            <a:pPr lvl="0" fontAlgn="base"/>
            <a:r>
              <a:rPr lang="ru-RU" dirty="0"/>
              <a:t>защита (</a:t>
            </a:r>
            <a:r>
              <a:rPr lang="ru-RU" dirty="0" err="1"/>
              <a:t>Preserve</a:t>
            </a:r>
            <a:r>
              <a:rPr lang="ru-RU" dirty="0"/>
              <a:t>),</a:t>
            </a:r>
          </a:p>
          <a:p>
            <a:r>
              <a:rPr lang="ru-RU" dirty="0"/>
              <a:t>доставка информации (</a:t>
            </a:r>
            <a:r>
              <a:rPr lang="ru-RU" dirty="0" err="1"/>
              <a:t>Deliver</a:t>
            </a:r>
            <a:r>
              <a:rPr lang="ru-RU" dirty="0"/>
              <a:t>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3449C-34DD-475B-95BE-AFB58052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58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3F24-886C-426B-A207-D35C37D1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3" y="433583"/>
            <a:ext cx="4310613" cy="809638"/>
          </a:xfrm>
        </p:spPr>
        <p:txBody>
          <a:bodyPr>
            <a:normAutofit fontScale="90000"/>
          </a:bodyPr>
          <a:lstStyle/>
          <a:p>
            <a:r>
              <a:rPr lang="ru-RU" sz="4800" b="1" dirty="0"/>
              <a:t>Функционал</a:t>
            </a:r>
            <a:endParaRPr lang="ru-RU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4C14A-2421-4458-96DF-68057555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550504"/>
            <a:ext cx="6144372" cy="4412974"/>
          </a:xfrm>
        </p:spPr>
        <p:txBody>
          <a:bodyPr>
            <a:normAutofit lnSpcReduction="10000"/>
          </a:bodyPr>
          <a:lstStyle/>
          <a:p>
            <a:pPr lvl="0" algn="just" fontAlgn="base">
              <a:lnSpc>
                <a:spcPct val="90000"/>
              </a:lnSpc>
            </a:pPr>
            <a:r>
              <a:rPr lang="ru-RU" sz="1600" dirty="0"/>
              <a:t>управление документами: выписка/возврат, контроль версий, безопасность, группировка документов и т.д.;</a:t>
            </a:r>
          </a:p>
          <a:p>
            <a:pPr lvl="0" algn="just" fontAlgn="base">
              <a:lnSpc>
                <a:spcPct val="90000"/>
              </a:lnSpc>
            </a:pPr>
            <a:r>
              <a:rPr lang="ru-RU" sz="1600" dirty="0"/>
              <a:t>совместная работа над общими документами и поддержка проектных команд;</a:t>
            </a:r>
          </a:p>
          <a:p>
            <a:pPr lvl="0" algn="just" fontAlgn="base">
              <a:lnSpc>
                <a:spcPct val="90000"/>
              </a:lnSpc>
            </a:pPr>
            <a:r>
              <a:rPr lang="ru-RU" sz="1600" dirty="0"/>
              <a:t>сканирование документов и управление образами бумажных документов;</a:t>
            </a:r>
          </a:p>
          <a:p>
            <a:pPr lvl="0" algn="just" fontAlgn="base">
              <a:lnSpc>
                <a:spcPct val="90000"/>
              </a:lnSpc>
            </a:pPr>
            <a:r>
              <a:rPr lang="ru-RU" sz="1600" dirty="0"/>
              <a:t>управление записями для долгосрочного архивного хранения, автоматизации правил и нормативов хранения, гарантирование соответствия записей законодательству и регулирующим правилам;</a:t>
            </a:r>
          </a:p>
          <a:p>
            <a:pPr lvl="0" algn="just" fontAlgn="base">
              <a:lnSpc>
                <a:spcPct val="90000"/>
              </a:lnSpc>
            </a:pPr>
            <a:r>
              <a:rPr lang="ru-RU" sz="1600" dirty="0" err="1"/>
              <a:t>workflow</a:t>
            </a:r>
            <a:r>
              <a:rPr lang="ru-RU" sz="1600" dirty="0"/>
              <a:t> для поддержки бизнес-процессов, маршрутизации контента, назначение рабочих задач и состояний, трассировка маршрутов и контроль исполнения;</a:t>
            </a:r>
          </a:p>
          <a:p>
            <a:pPr lvl="0" algn="just" fontAlgn="base">
              <a:lnSpc>
                <a:spcPct val="90000"/>
              </a:lnSpc>
            </a:pPr>
            <a:r>
              <a:rPr lang="ru-RU" sz="1600" dirty="0"/>
              <a:t>управление веб-контентом для автоматизации публикаций, управление динамическим контентом и взаимодействием пользователей для этих задач.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D6D40F-7735-475C-9363-4C106547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52" y="2279394"/>
            <a:ext cx="5864748" cy="2756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3E5626-5F4F-45F3-9146-CE0806F4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96" y="1180161"/>
            <a:ext cx="8395814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14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B80DE-0F6B-461F-90F6-B0263395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Базовые понятия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6C479-E4E2-490E-9BBF-0E255CF3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Электронный документ </a:t>
            </a:r>
          </a:p>
          <a:p>
            <a:r>
              <a:rPr lang="ru-RU" sz="2000" b="1" dirty="0" err="1">
                <a:solidFill>
                  <a:schemeClr val="bg1"/>
                </a:solidFill>
              </a:rPr>
              <a:t>Workflow</a:t>
            </a:r>
            <a:r>
              <a:rPr lang="ru-RU" sz="2000" b="1" dirty="0">
                <a:solidFill>
                  <a:schemeClr val="bg1"/>
                </a:solidFill>
              </a:rPr>
              <a:t> (поток работ) 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Электронный документооборот 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Система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электронного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документооборота</a:t>
            </a:r>
            <a:r>
              <a:rPr lang="en-US" sz="2000" b="1" dirty="0">
                <a:solidFill>
                  <a:schemeClr val="bg1"/>
                </a:solidFill>
              </a:rPr>
              <a:t> (</a:t>
            </a:r>
            <a:r>
              <a:rPr lang="ru-RU" sz="2000" b="1" dirty="0">
                <a:solidFill>
                  <a:schemeClr val="bg1"/>
                </a:solidFill>
              </a:rPr>
              <a:t>СЭД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 err="1">
                <a:solidFill>
                  <a:schemeClr val="bg1"/>
                </a:solidFill>
              </a:rPr>
              <a:t>Enterprise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Content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Management</a:t>
            </a:r>
            <a:r>
              <a:rPr lang="ru-RU" sz="2000" b="1" dirty="0">
                <a:solidFill>
                  <a:schemeClr val="bg1"/>
                </a:solidFill>
              </a:rPr>
              <a:t> (</a:t>
            </a:r>
            <a:r>
              <a:rPr lang="en-US" sz="2000" b="1" dirty="0">
                <a:solidFill>
                  <a:schemeClr val="bg1"/>
                </a:solidFill>
              </a:rPr>
              <a:t>ECM</a:t>
            </a:r>
            <a:r>
              <a:rPr lang="ru-RU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EB67-F6AC-46D8-8D15-98D523DA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77375"/>
            <a:ext cx="6596652" cy="33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C5E6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93DE0-C9BC-418E-8B7F-154F90BC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</a:rPr>
              <a:t>Прозрачность бизнес-процессов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EB43F8-5911-40AE-85D0-04EA8CE7F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1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B3C7D-7BDA-46A1-ABAD-9B911096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513" y="320624"/>
            <a:ext cx="4068417" cy="621453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FFFFFF"/>
                </a:solidFill>
              </a:rPr>
              <a:t>Благодаря системе можно отслеживать все этапы в деятельности организации. Бизнес-процессы становятся абсолютно прозрачными для руководства, их легче контролировать.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46273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D0EA6-A756-48C1-8304-BE7C5B14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rgbClr val="FFFFFF"/>
                </a:solidFill>
              </a:rPr>
              <a:t>Выше исполнительская дисциплина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7A84F-EDFE-408C-B464-BC8293BE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4673183" cy="4118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По статистике, 20% полученных заданий не выполняются ответственными за них работниками. С полным контролем всех этапов работ ECM-система напрямую влияет на исполнительскую дисциплину сотрудников.</a:t>
            </a:r>
          </a:p>
        </p:txBody>
      </p:sp>
      <p:pic>
        <p:nvPicPr>
          <p:cNvPr id="5" name="Рисунок 4" descr="Изображение выглядит как внутренний, маленький, ребено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B0D7DB6C-2D0B-4FA7-8312-0F9FB8C30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583B7-6FC9-4C2B-97A1-8E46F125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2500" b="1"/>
              <a:t>Ниже трудозатраты руководителей и сотрудников</a:t>
            </a:r>
            <a:endParaRPr lang="ru-RU" sz="25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06553-73DF-4EAE-802C-90A6E109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96" y="2145433"/>
            <a:ext cx="5038635" cy="428001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Система сокращает время, которое тратят работники практически на все рутинные операции с документами: создание, поиск, согласование и т.д. Ускоряется документооборот. И как следствие, быстрее проходят все процессы в организации.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63DF09D4-0181-4DB2-9A71-6471ED081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6D287-E205-4FDA-B2C0-331E2508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1">
                <a:solidFill>
                  <a:srgbClr val="EBEBEB"/>
                </a:solidFill>
              </a:rPr>
              <a:t>Обеспечивается конфиденциальность информации</a:t>
            </a:r>
            <a:endParaRPr lang="ru-RU" sz="3600">
              <a:solidFill>
                <a:srgbClr val="EBEBEB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59C83-4FFE-4E18-802B-57F1266E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2438400"/>
            <a:ext cx="6585328" cy="4041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rgbClr val="FFFFFF"/>
                </a:solidFill>
              </a:rPr>
              <a:t>   Утечка данных может повлечь за собой миллионные убытки организации. В отличие от традиционного «бумажного» документооборота, ECM-система обеспечивает доступ к документам строго в соответствии с назначенными правами пользователей. Все действия над документом (чтение, изменение, подписание) протоколируются.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комната&#10;&#10;Автоматически созданное описание">
            <a:extLst>
              <a:ext uri="{FF2B5EF4-FFF2-40B4-BE49-F238E27FC236}">
                <a16:creationId xmlns:a16="http://schemas.microsoft.com/office/drawing/2014/main" id="{897B78CA-38D1-45C5-868E-806204B6B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r="1379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B1636-E828-4405-B624-63F0372C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 b="1">
                <a:solidFill>
                  <a:srgbClr val="FFFFFF"/>
                </a:solidFill>
              </a:rPr>
              <a:t>Выполняются требования стандартов ISO 9000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3662F-A9D3-43BB-98CC-C75877B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04" y="2494450"/>
            <a:ext cx="4802405" cy="4131637"/>
          </a:xfrm>
        </p:spPr>
        <p:txBody>
          <a:bodyPr>
            <a:normAutofit/>
          </a:bodyPr>
          <a:lstStyle/>
          <a:p>
            <a:pPr lvl="0" algn="just" fontAlgn="base"/>
            <a:r>
              <a:rPr lang="ru-RU" sz="2400" dirty="0"/>
              <a:t>обеспечивается строгое выполнение разделов стандарта ISO 9001:2000 по управлению документами и записями;</a:t>
            </a:r>
          </a:p>
          <a:p>
            <a:pPr lvl="0" algn="just" fontAlgn="base"/>
            <a:r>
              <a:rPr lang="ru-RU" sz="2400" dirty="0"/>
              <a:t>сотрудники выполняют регламенты в рамках описанных бизнес-процессов;</a:t>
            </a:r>
          </a:p>
          <a:p>
            <a:pPr algn="just"/>
            <a:r>
              <a:rPr lang="ru-RU" sz="2400" dirty="0"/>
              <a:t>предоставляются средства для контроля со стороны руководства</a:t>
            </a:r>
          </a:p>
        </p:txBody>
      </p:sp>
      <p:pic>
        <p:nvPicPr>
          <p:cNvPr id="5" name="Рисунок 4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DF88C0D4-862A-4C02-B4C1-C973BE338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5" r="-2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C1E83-4377-4D65-9F4E-D0B4A275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2800" b="1"/>
              <a:t>Легко внедрять инновации и обучать новичков</a:t>
            </a:r>
            <a:endParaRPr lang="ru-RU" sz="2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2EAF2-5C5B-45C5-B6C5-4EEB0295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1" y="2330505"/>
            <a:ext cx="5234491" cy="417445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   Благодаря системе оповещения, построенной на базе ECM-системы, можно быстро довести новые правила работы до всех сотрудников. Сокращаются сроки обучения новых работников за счёт быстрого поиска необходимой информации (положений, инструкций и т.п.). Легко меняются маршруты прохождения и шаблоны документов, после чего сотрудники автоматически начинают работать по-новому.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F4859-2740-4623-A709-1A315649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9" r="6453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5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28EF5-B8D7-406F-BCFF-F5D6C2D9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900" b="1"/>
              <a:t>Развитие корпоративной культуры</a:t>
            </a:r>
            <a:endParaRPr lang="ru-RU" sz="290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70CE13-2898-486B-8CCB-2117D0216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" r="-1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2AD68-221D-4F4D-AEA7-F3A2491B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271252"/>
            <a:ext cx="4015408" cy="424881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2400" dirty="0"/>
              <a:t>   Внедрение ECM-системы налаживает и поддерживает внутреннюю политику компании, приводит к сплочению команды. В то же время возрастает ответственность каждого сотрудника за качественное выполнение выданного ему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36516628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Тема Office</vt:lpstr>
      <vt:lpstr>Ион</vt:lpstr>
      <vt:lpstr>1_Ион</vt:lpstr>
      <vt:lpstr>Легкий дым</vt:lpstr>
      <vt:lpstr>СЭД (Система электронного документооборота)  ECM (Enterprise Content Management)</vt:lpstr>
      <vt:lpstr>Базовые понятия</vt:lpstr>
      <vt:lpstr>Прозрачность бизнес-процессов</vt:lpstr>
      <vt:lpstr>Выше исполнительская дисциплина</vt:lpstr>
      <vt:lpstr>Ниже трудозатраты руководителей и сотрудников</vt:lpstr>
      <vt:lpstr>Обеспечивается конфиденциальность информации</vt:lpstr>
      <vt:lpstr>Выполняются требования стандартов ISO 9000</vt:lpstr>
      <vt:lpstr>Легко внедрять инновации и обучать новичков</vt:lpstr>
      <vt:lpstr>Развитие корпоративной культуры</vt:lpstr>
      <vt:lpstr>Больше конкурентных преимуществ</vt:lpstr>
      <vt:lpstr>Технологии ECM</vt:lpstr>
      <vt:lpstr>Функционал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СЭД (Система электронного документооборота)  ECM (Enterprise Content Management)</dc:title>
  <dc:creator>Beha</dc:creator>
  <cp:lastModifiedBy>Beha</cp:lastModifiedBy>
  <cp:revision>1</cp:revision>
  <dcterms:created xsi:type="dcterms:W3CDTF">2020-03-03T16:24:16Z</dcterms:created>
  <dcterms:modified xsi:type="dcterms:W3CDTF">2020-03-03T16:24:34Z</dcterms:modified>
</cp:coreProperties>
</file>