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DBD690-1B3F-42F0-83CA-FC466D9F902D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6"/>
            <p14:sldId id="262"/>
            <p14:sldId id="263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AD9-EC67-446E-BA68-2D29D5A825CE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498-D688-405F-A09B-654ADB6F0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8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AD9-EC67-446E-BA68-2D29D5A825CE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498-D688-405F-A09B-654ADB6F0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42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AD9-EC67-446E-BA68-2D29D5A825CE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498-D688-405F-A09B-654ADB6F0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9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AD9-EC67-446E-BA68-2D29D5A825CE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498-D688-405F-A09B-654ADB6F0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54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AD9-EC67-446E-BA68-2D29D5A825CE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498-D688-405F-A09B-654ADB6F0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11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AD9-EC67-446E-BA68-2D29D5A825CE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498-D688-405F-A09B-654ADB6F0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21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AD9-EC67-446E-BA68-2D29D5A825CE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498-D688-405F-A09B-654ADB6F0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8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AD9-EC67-446E-BA68-2D29D5A825CE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498-D688-405F-A09B-654ADB6F0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5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AD9-EC67-446E-BA68-2D29D5A825CE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498-D688-405F-A09B-654ADB6F0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7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AD9-EC67-446E-BA68-2D29D5A825CE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498-D688-405F-A09B-654ADB6F0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61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AAD9-EC67-446E-BA68-2D29D5A825CE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B7498-D688-405F-A09B-654ADB6F0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27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AAD9-EC67-446E-BA68-2D29D5A825CE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B7498-D688-405F-A09B-654ADB6F0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79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90803"/>
          </a:xfrm>
        </p:spPr>
        <p:txBody>
          <a:bodyPr/>
          <a:lstStyle/>
          <a:p>
            <a:r>
              <a:rPr lang="ru-RU" altLang="ru-RU" dirty="0"/>
              <a:t>Земельное право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239589"/>
            <a:ext cx="9144000" cy="201821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dirty="0"/>
              <a:t>Тема 1. </a:t>
            </a:r>
          </a:p>
          <a:p>
            <a:pPr>
              <a:lnSpc>
                <a:spcPct val="80000"/>
              </a:lnSpc>
            </a:pPr>
            <a:endParaRPr lang="ru-RU" altLang="ru-RU" dirty="0"/>
          </a:p>
          <a:p>
            <a:pPr>
              <a:lnSpc>
                <a:spcPct val="80000"/>
              </a:lnSpc>
            </a:pPr>
            <a:r>
              <a:rPr lang="ru-RU" altLang="ru-RU" dirty="0"/>
              <a:t>Предмет, метод, принципы и система земельного права </a:t>
            </a:r>
          </a:p>
          <a:p>
            <a:pPr>
              <a:lnSpc>
                <a:spcPct val="80000"/>
              </a:lnSpc>
            </a:pPr>
            <a:r>
              <a:rPr lang="ru-RU" alt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12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4000" b="1" dirty="0" smtClean="0"/>
              <a:t>диспозитивный метод.</a:t>
            </a:r>
            <a:r>
              <a:rPr lang="ru-RU" sz="4000" dirty="0" smtClean="0"/>
              <a:t> Это способ правового воздействия, при котором субъектам земельных отношений предоставляется свобода выбора своих действий. </a:t>
            </a:r>
            <a:r>
              <a:rPr lang="ru-RU" dirty="0"/>
              <a:t>Собственник вправе распоряжаться своим земельным участком: продавать его, дарить, сдавать в аренду или закладывать. Собственники земли имеют возможность сами в определенных пределах), регулировать взаимоотношения друг с другом (например, путем установления сервитутов, т. е. применяя методы частноправового регулирования земельных отношений).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363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 земельного права</a:t>
            </a:r>
          </a:p>
          <a:p>
            <a:r>
              <a:rPr lang="ru-RU" dirty="0" smtClean="0"/>
              <a:t>Общая часть </a:t>
            </a:r>
          </a:p>
          <a:p>
            <a:r>
              <a:rPr lang="ru-RU" dirty="0" smtClean="0"/>
              <a:t>Особая часть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91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>
                <a:solidFill>
                  <a:prstClr val="black"/>
                </a:solidFill>
                <a:latin typeface="Arial" charset="0"/>
              </a:rPr>
              <a:t>Право собственности, вещные и другие права на землю.</a:t>
            </a:r>
          </a:p>
          <a:p>
            <a:r>
              <a:rPr lang="ru-RU" b="1" i="1" dirty="0">
                <a:solidFill>
                  <a:prstClr val="black"/>
                </a:solidFill>
                <a:latin typeface="Arial" charset="0"/>
              </a:rPr>
              <a:t>Правовое регулирование сделок с землей</a:t>
            </a:r>
          </a:p>
          <a:p>
            <a:r>
              <a:rPr lang="ru-RU" b="1" i="1" dirty="0">
                <a:solidFill>
                  <a:prstClr val="black"/>
                </a:solidFill>
                <a:latin typeface="Arial" charset="0"/>
              </a:rPr>
              <a:t>Государственное управление землепользованием.</a:t>
            </a:r>
          </a:p>
          <a:p>
            <a:r>
              <a:rPr lang="ru-RU" b="1" i="1" dirty="0">
                <a:solidFill>
                  <a:prstClr val="black"/>
                </a:solidFill>
                <a:latin typeface="Arial" charset="0"/>
              </a:rPr>
              <a:t>Правовое обеспечение рационального использования и охраны земель по российскому законодательству</a:t>
            </a:r>
          </a:p>
          <a:p>
            <a:r>
              <a:rPr lang="ru-RU" b="1" i="1" dirty="0">
                <a:solidFill>
                  <a:prstClr val="black"/>
                </a:solidFill>
                <a:latin typeface="Arial" charset="0"/>
              </a:rPr>
              <a:t>Юридическая ответственность за земельные правонарушения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10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b="1" i="1" dirty="0">
                <a:solidFill>
                  <a:prstClr val="black"/>
                </a:solidFill>
                <a:latin typeface="Arial" charset="0"/>
              </a:rPr>
              <a:t> </a:t>
            </a:r>
            <a:r>
              <a:rPr lang="ru-RU" sz="2000" b="1" i="1" dirty="0">
                <a:solidFill>
                  <a:prstClr val="black"/>
                </a:solidFill>
                <a:latin typeface="Arial" charset="0"/>
              </a:rPr>
              <a:t>1. Правовой режим земель сельскохозяйственного назначения</a:t>
            </a:r>
            <a:r>
              <a:rPr lang="ru-RU" sz="2000" b="1" i="1" dirty="0" smtClean="0">
                <a:solidFill>
                  <a:prstClr val="black"/>
                </a:solidFill>
                <a:latin typeface="Arial" charset="0"/>
              </a:rPr>
              <a:t>.</a:t>
            </a:r>
          </a:p>
          <a:p>
            <a:r>
              <a:rPr lang="ru-RU" sz="2000" b="1" i="1" dirty="0">
                <a:solidFill>
                  <a:prstClr val="black"/>
                </a:solidFill>
                <a:latin typeface="Arial" charset="0"/>
              </a:rPr>
              <a:t> 2. </a:t>
            </a:r>
            <a:r>
              <a:rPr lang="ru-RU" sz="2000" b="1" i="1" dirty="0" smtClean="0">
                <a:solidFill>
                  <a:prstClr val="black"/>
                </a:solidFill>
                <a:latin typeface="Arial" charset="0"/>
              </a:rPr>
              <a:t>Правовой </a:t>
            </a:r>
            <a:r>
              <a:rPr lang="ru-RU" sz="2000" b="1" i="1" dirty="0">
                <a:solidFill>
                  <a:prstClr val="black"/>
                </a:solidFill>
                <a:latin typeface="Arial" charset="0"/>
              </a:rPr>
              <a:t>режим земель населенных </a:t>
            </a:r>
            <a:r>
              <a:rPr lang="ru-RU" sz="2000" b="1" i="1" dirty="0" smtClean="0">
                <a:solidFill>
                  <a:prstClr val="black"/>
                </a:solidFill>
                <a:latin typeface="Arial" charset="0"/>
              </a:rPr>
              <a:t>пунктов</a:t>
            </a:r>
          </a:p>
          <a:p>
            <a:r>
              <a:rPr lang="ru-RU" sz="2000" b="1" i="1" dirty="0">
                <a:solidFill>
                  <a:prstClr val="black"/>
                </a:solidFill>
                <a:latin typeface="Arial" charset="0"/>
              </a:rPr>
              <a:t> 3. Правовой режим земель промышленности, энергетики, транспорта, связи радиовещания, телевидения, информатики, земли для обеспечения космической деятельности, земли обороны, безопасности и земли иного специального </a:t>
            </a:r>
            <a:r>
              <a:rPr lang="ru-RU" sz="2000" b="1" i="1" dirty="0" smtClean="0">
                <a:solidFill>
                  <a:prstClr val="black"/>
                </a:solidFill>
                <a:latin typeface="Arial" charset="0"/>
              </a:rPr>
              <a:t>назначения</a:t>
            </a:r>
          </a:p>
          <a:p>
            <a:r>
              <a:rPr lang="ru-RU" sz="2000" b="1" i="1" dirty="0">
                <a:solidFill>
                  <a:prstClr val="black"/>
                </a:solidFill>
                <a:latin typeface="Arial" charset="0"/>
              </a:rPr>
              <a:t> 4. Правовой режим земель особо охраняемых </a:t>
            </a:r>
            <a:r>
              <a:rPr lang="ru-RU" sz="2000" b="1" i="1" dirty="0" smtClean="0">
                <a:solidFill>
                  <a:prstClr val="black"/>
                </a:solidFill>
                <a:latin typeface="Arial" charset="0"/>
              </a:rPr>
              <a:t>территорий</a:t>
            </a:r>
          </a:p>
          <a:p>
            <a:r>
              <a:rPr lang="ru-RU" sz="2000" b="1" i="1" dirty="0">
                <a:solidFill>
                  <a:prstClr val="black"/>
                </a:solidFill>
                <a:latin typeface="Arial" charset="0"/>
              </a:rPr>
              <a:t>Правовой режим земель лесного </a:t>
            </a:r>
            <a:r>
              <a:rPr lang="ru-RU" sz="2000" b="1" i="1" dirty="0" smtClean="0">
                <a:solidFill>
                  <a:prstClr val="black"/>
                </a:solidFill>
                <a:latin typeface="Arial" charset="0"/>
              </a:rPr>
              <a:t>фонда</a:t>
            </a:r>
          </a:p>
          <a:p>
            <a:r>
              <a:rPr lang="ru-RU" sz="2000" b="1" i="1" dirty="0">
                <a:solidFill>
                  <a:prstClr val="black"/>
                </a:solidFill>
                <a:latin typeface="Arial" charset="0"/>
              </a:rPr>
              <a:t>. Правовой режим земель водного </a:t>
            </a:r>
            <a:r>
              <a:rPr lang="ru-RU" sz="2000" b="1" i="1" dirty="0" smtClean="0">
                <a:solidFill>
                  <a:prstClr val="black"/>
                </a:solidFill>
                <a:latin typeface="Arial" charset="0"/>
              </a:rPr>
              <a:t>фонда</a:t>
            </a:r>
          </a:p>
          <a:p>
            <a:r>
              <a:rPr lang="ru-RU" sz="2000" b="1" i="1" dirty="0">
                <a:solidFill>
                  <a:prstClr val="black"/>
                </a:solidFill>
                <a:latin typeface="Arial" charset="0"/>
              </a:rPr>
              <a:t> 7. Правовой режим земель запаса</a:t>
            </a:r>
          </a:p>
          <a:p>
            <a:endParaRPr lang="ru-RU" b="1" i="1" dirty="0">
              <a:solidFill>
                <a:prstClr val="black"/>
              </a:solidFill>
              <a:latin typeface="Arial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900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Принципы земельного права.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</a:t>
            </a:r>
            <a:r>
              <a:rPr lang="ru-RU" u="sng" dirty="0" smtClean="0"/>
              <a:t>учет</a:t>
            </a:r>
            <a:r>
              <a:rPr lang="ru-RU" dirty="0" smtClean="0"/>
              <a:t> значения </a:t>
            </a:r>
            <a:r>
              <a:rPr lang="ru-RU" u="sng" dirty="0" smtClean="0"/>
              <a:t>земли </a:t>
            </a:r>
            <a:r>
              <a:rPr lang="ru-RU" dirty="0" smtClean="0"/>
              <a:t>как </a:t>
            </a:r>
            <a:r>
              <a:rPr lang="ru-RU" u="sng" dirty="0" smtClean="0"/>
              <a:t>основы жизни и деятельности человека</a:t>
            </a:r>
            <a:r>
              <a:rPr lang="ru-RU" dirty="0" smtClean="0"/>
              <a:t>, согласно которому регулирование отношений по использованию и охране земли осуществляется исходя из представлений о земле как о </a:t>
            </a:r>
            <a:r>
              <a:rPr lang="ru-RU" u="sng" dirty="0" smtClean="0"/>
              <a:t>природном объекте, </a:t>
            </a:r>
            <a:r>
              <a:rPr lang="ru-RU" dirty="0" smtClean="0"/>
              <a:t>охраняемом в качестве важнейшей составной части природы, </a:t>
            </a:r>
            <a:r>
              <a:rPr lang="ru-RU" u="sng" dirty="0" smtClean="0"/>
              <a:t>природном ресурсе, </a:t>
            </a:r>
            <a:r>
              <a:rPr lang="ru-RU" dirty="0" smtClean="0"/>
              <a:t>используемом в качестве средства производства в сельском хозяйстве и лесном хозяйстве и основы осуществления хозяйственной и иной деятельности на территории Российской Федерации, и одновременно как о </a:t>
            </a:r>
            <a:r>
              <a:rPr lang="ru-RU" u="sng" dirty="0" smtClean="0"/>
              <a:t>недвижимом имуществе</a:t>
            </a:r>
            <a:r>
              <a:rPr lang="ru-RU" dirty="0" smtClean="0"/>
              <a:t>, об объекте права собственности и иных прав на землю;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83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2) </a:t>
            </a:r>
            <a:r>
              <a:rPr lang="ru-RU" u="sng" dirty="0" smtClean="0"/>
              <a:t>приоритет охраны земли </a:t>
            </a:r>
            <a:r>
              <a:rPr lang="ru-RU" dirty="0" smtClean="0"/>
              <a:t>как важнейшего компонента окружающей среды и средства производства в сельском хозяйстве и лесном хозяйстве </a:t>
            </a:r>
            <a:r>
              <a:rPr lang="ru-RU" u="sng" dirty="0" smtClean="0"/>
              <a:t>перед использованием </a:t>
            </a:r>
            <a:r>
              <a:rPr lang="ru-RU" dirty="0" smtClean="0"/>
              <a:t>земли в качестве недвижимого имущества, согласно которому владение, пользование и распоряжение землей осуществляются собственниками земельных участков свободно, если это не наносит ущерб окружающей среде;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424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3) приоритет </a:t>
            </a:r>
            <a:r>
              <a:rPr lang="ru-RU" u="sng" dirty="0" smtClean="0"/>
              <a:t>охраны жизни и здоровья человека</a:t>
            </a:r>
            <a:r>
              <a:rPr lang="ru-RU" dirty="0" smtClean="0"/>
              <a:t>, согласно которому при осуществлении деятельности по использованию и охране земель должны быть приняты такие решения и осуществлены такие виды деятельности, которые позволили бы обеспечить сохранение жизни человека или предотвратить негативное (вредное) воздействие на здоровье человека, даже если это потребует больших затрат;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295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4) </a:t>
            </a:r>
            <a:r>
              <a:rPr lang="ru-RU" u="sng" dirty="0"/>
              <a:t>участие граждан</a:t>
            </a:r>
            <a:r>
              <a:rPr lang="ru-RU" dirty="0"/>
              <a:t>, общественных организаций (объединений) и религиозных организаций </a:t>
            </a:r>
            <a:r>
              <a:rPr lang="ru-RU" u="sng" dirty="0"/>
              <a:t>в решении вопросов, касающихся их прав на землю</a:t>
            </a:r>
            <a:r>
              <a:rPr lang="ru-RU" dirty="0"/>
              <a:t>, согласно которому граждане Российской Федерации, общественные организации (объединения) и религиозные организации имеют право принимать участие в подготовке решений, реализация которых может оказать воздействие на состояние земель при их использовании и охране, а органы государственной власти, органы местного самоуправления, субъекты хозяйственной и иной деятельности обязаны обеспечить возможность такого участия в порядке и в формах, которые установлены законодательством;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9514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5) </a:t>
            </a:r>
            <a:r>
              <a:rPr lang="ru-RU" u="sng" dirty="0" smtClean="0"/>
              <a:t>единство судьбы земельных участков и прочно связанных с ними объектов</a:t>
            </a:r>
            <a:r>
              <a:rPr lang="ru-RU" dirty="0" smtClean="0"/>
              <a:t>, согласно которому все прочно связанные с земельными участками объекты следуют судьбе земельных участков, за исключением случаев, установленных федеральными законами;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348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6) </a:t>
            </a:r>
            <a:r>
              <a:rPr lang="ru-RU" u="sng" dirty="0" smtClean="0"/>
              <a:t>приоритет сохранения особо ценных земель и земель особо охраняемых территорий</a:t>
            </a:r>
            <a:r>
              <a:rPr lang="ru-RU" dirty="0" smtClean="0"/>
              <a:t>, согласно которому изменение целевого назначения ценных земель сельскохозяйственного назначения, земель, занятых защитными лесами, земель особо охраняемых природных территорий и объектов, земель, занятых объектами культурного наследия, других особо ценных земель и земель особо охраняемых территорий для иных целей ограничивается или запрещается в порядке, установленном федеральными законами. Установление данного принципа не должно толковаться как отрицание или умаление значения земель других категорий;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38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u="sng" dirty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b="1" dirty="0">
                <a:solidFill>
                  <a:srgbClr val="000066"/>
                </a:solidFill>
                <a:latin typeface="Arial" panose="020B0604020202020204" pitchFamily="34" charset="0"/>
              </a:rPr>
              <a:t>Понятие, предмет, методы, система земельного права</a:t>
            </a:r>
          </a:p>
          <a:p>
            <a:r>
              <a:rPr lang="ru-RU" altLang="ru-RU" b="1" dirty="0">
                <a:solidFill>
                  <a:srgbClr val="000066"/>
                </a:solidFill>
                <a:latin typeface="Arial" panose="020B0604020202020204" pitchFamily="34" charset="0"/>
              </a:rPr>
              <a:t>Принципы земельного права</a:t>
            </a:r>
          </a:p>
          <a:p>
            <a:r>
              <a:rPr lang="ru-RU" altLang="ru-RU" b="1" dirty="0">
                <a:solidFill>
                  <a:srgbClr val="000066"/>
                </a:solidFill>
                <a:latin typeface="Arial" panose="020B0604020202020204" pitchFamily="34" charset="0"/>
              </a:rPr>
              <a:t>Источники земельного права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3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7) платность использования земли, согласно которому любое использование земли осуществляется за плату, за исключением случаев, установленных федеральными законами и законами субъектов Российской Федерации;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7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8) деление земель по целевому назначению на категории, согласно которому правовой режим земель определяется исходя из их принадлежности к определенной категории и разрешенного использования в соответствии с зонированием территорий и требованиями законодательства;</a:t>
            </a:r>
          </a:p>
          <a:p>
            <a:r>
              <a:rPr lang="ru-RU" dirty="0"/>
              <a:t>ЗК ст. </a:t>
            </a:r>
            <a:r>
              <a:rPr lang="ru-RU" dirty="0" smtClean="0"/>
              <a:t>7 РФ</a:t>
            </a:r>
            <a:endParaRPr lang="ru-RU" dirty="0"/>
          </a:p>
          <a:p>
            <a:r>
              <a:rPr lang="ru-RU" dirty="0"/>
              <a:t>1) земли сельскохозяйственного назначения;</a:t>
            </a:r>
          </a:p>
          <a:p>
            <a:r>
              <a:rPr lang="ru-RU" dirty="0"/>
              <a:t>2) земли населенных пунктов;</a:t>
            </a:r>
          </a:p>
          <a:p>
            <a:r>
              <a:rPr lang="ru-RU" dirty="0"/>
              <a:t>3) земли промышленности, энергетики, транспорта, связи, радиовещания, телевидения, информатики, земли для обеспечения космической деятельности, земли обороны, безопасности и земли иного специального назначения;</a:t>
            </a:r>
          </a:p>
          <a:p>
            <a:r>
              <a:rPr lang="ru-RU" dirty="0"/>
              <a:t>4) земли особо охраняемых территорий и объектов;</a:t>
            </a:r>
          </a:p>
          <a:p>
            <a:r>
              <a:rPr lang="ru-RU" dirty="0"/>
              <a:t>5) земли лесного фонда;</a:t>
            </a:r>
          </a:p>
          <a:p>
            <a:r>
              <a:rPr lang="ru-RU" dirty="0"/>
              <a:t>6) земли водного фонда;</a:t>
            </a:r>
          </a:p>
          <a:p>
            <a:r>
              <a:rPr lang="ru-RU" dirty="0"/>
              <a:t>7) земли запаса.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64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9) разграничение государственной собственности на землю на собственность Российской Федерации, собственность субъектов Российской Федерации и собственность муниципальных образований, согласно которому правовые основы и порядок такого разграничения устанавливаются федеральными законами;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282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10) </a:t>
            </a:r>
            <a:r>
              <a:rPr lang="ru-RU" u="sng" dirty="0" smtClean="0"/>
              <a:t>дифференцированный подход </a:t>
            </a:r>
            <a:r>
              <a:rPr lang="ru-RU" dirty="0" smtClean="0"/>
              <a:t>к установлению правового режима земель, в соответствии с которым при определении их правового режима должны учитываться природные, социальные, экономические и иные факторы;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268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48338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4">
                    <a:lumMod val="10000"/>
                  </a:schemeClr>
                </a:solidFill>
              </a:rPr>
              <a:t>ИСТОЧНИКИ ЗЕМЕЛЬНОГО ПРАВА</a:t>
            </a:r>
            <a:br>
              <a:rPr lang="ru-RU" b="1" dirty="0">
                <a:solidFill>
                  <a:schemeClr val="accent4">
                    <a:lumMod val="10000"/>
                  </a:schemeClr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sz="3200" dirty="0">
                <a:latin typeface="Arial" charset="0"/>
              </a:rPr>
              <a:t>Источники земельного права </a:t>
            </a:r>
            <a:r>
              <a:rPr lang="ru-RU" dirty="0">
                <a:latin typeface="Arial" charset="0"/>
              </a:rPr>
              <a:t>– это формы закрепления норм, </a:t>
            </a:r>
          </a:p>
          <a:p>
            <a:pPr>
              <a:defRPr/>
            </a:pPr>
            <a:r>
              <a:rPr lang="ru-RU" dirty="0">
                <a:latin typeface="Arial" charset="0"/>
              </a:rPr>
              <a:t>регулирующих земельные отношения:</a:t>
            </a:r>
          </a:p>
          <a:p>
            <a:pPr marL="285750" indent="-285750">
              <a:buFontTx/>
              <a:buChar char="-"/>
              <a:defRPr/>
            </a:pPr>
            <a:r>
              <a:rPr lang="ru-RU" dirty="0">
                <a:latin typeface="Arial" charset="0"/>
              </a:rPr>
              <a:t>Земельное законодательство;</a:t>
            </a:r>
          </a:p>
          <a:p>
            <a:pPr marL="285750" indent="-285750">
              <a:buFontTx/>
              <a:buChar char="-"/>
              <a:defRPr/>
            </a:pPr>
            <a:r>
              <a:rPr lang="ru-RU" dirty="0">
                <a:latin typeface="Arial" charset="0"/>
              </a:rPr>
              <a:t>Нормативный договор;</a:t>
            </a:r>
          </a:p>
          <a:p>
            <a:pPr marL="285750" indent="-285750">
              <a:buFontTx/>
              <a:buChar char="-"/>
              <a:defRPr/>
            </a:pPr>
            <a:r>
              <a:rPr lang="ru-RU" dirty="0">
                <a:latin typeface="Arial" charset="0"/>
              </a:rPr>
              <a:t>Правовой обычай.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4313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Земельное законодательство включает в себя: </a:t>
            </a:r>
            <a:r>
              <a:rPr lang="ru-RU" b="1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 panose="020B0806030902050204" pitchFamily="34" charset="0"/>
              </a:rPr>
              <a:t/>
            </a:r>
            <a:br>
              <a:rPr lang="ru-RU" b="1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 panose="020B080603090205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b="1" dirty="0"/>
              <a:t>Конституция РФ</a:t>
            </a:r>
          </a:p>
          <a:p>
            <a:pPr>
              <a:defRPr/>
            </a:pPr>
            <a:r>
              <a:rPr lang="ru-RU" b="1" dirty="0"/>
              <a:t>Федеральные конституционные законы </a:t>
            </a:r>
          </a:p>
          <a:p>
            <a:pPr>
              <a:defRPr/>
            </a:pPr>
            <a:r>
              <a:rPr lang="ru-RU" b="1" dirty="0"/>
              <a:t>Федеральные законы </a:t>
            </a:r>
          </a:p>
          <a:p>
            <a:pPr>
              <a:defRPr/>
            </a:pPr>
            <a:r>
              <a:rPr lang="ru-RU" b="1" dirty="0"/>
              <a:t>Подзаконные акты (Постановления Правительства и Указы Президента)</a:t>
            </a:r>
          </a:p>
          <a:p>
            <a:pPr>
              <a:defRPr/>
            </a:pPr>
            <a:r>
              <a:rPr lang="ru-RU" b="1" dirty="0"/>
              <a:t>Законы субъектов РФ</a:t>
            </a:r>
          </a:p>
          <a:p>
            <a:pPr>
              <a:defRPr/>
            </a:pPr>
            <a:r>
              <a:rPr lang="ru-RU" b="1" dirty="0"/>
              <a:t>Нормативные правовые акты, принимаемые органами местного самоуправления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4">
                    <a:lumMod val="10000"/>
                  </a:schemeClr>
                </a:solidFill>
              </a:rPr>
              <a:t>КОНСТИТУЦИОННЫЕ ОСНОВЫ ЗЕМЕЛЬНОГО ПРАВА</a:t>
            </a:r>
            <a:br>
              <a:rPr lang="ru-RU" b="1" dirty="0">
                <a:solidFill>
                  <a:schemeClr val="accent4">
                    <a:lumMod val="10000"/>
                  </a:schemeClr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/>
              <a:t>Ст. 8 Конституции РФ содержит общий перечень форм собственности, которые признаются и защищаются в </a:t>
            </a:r>
            <a:r>
              <a:rPr lang="ru-RU" sz="1800" dirty="0" smtClean="0"/>
              <a:t>РФ</a:t>
            </a:r>
          </a:p>
          <a:p>
            <a:r>
              <a:rPr lang="ru-RU" sz="1800" dirty="0"/>
              <a:t>Ст. 9 Конституции РФ провозглашает, что земля и другие природные ресурсы могут находиться в частной, государственной, </a:t>
            </a:r>
            <a:r>
              <a:rPr lang="ru-RU" sz="2000" dirty="0"/>
              <a:t>муниципальной и иных форм собственности. </a:t>
            </a:r>
            <a:r>
              <a:rPr lang="ru-RU" sz="1800" dirty="0" smtClean="0">
                <a:solidFill>
                  <a:schemeClr val="tx1"/>
                </a:solidFill>
              </a:rPr>
              <a:t>Земля и другие природные ресурсы используются и охраняются в РФ как основа жизни и деятельности народов, проживающих на соответствующей территории</a:t>
            </a:r>
            <a:endParaRPr lang="ru-RU" sz="2000" dirty="0"/>
          </a:p>
          <a:p>
            <a:r>
              <a:rPr lang="ru-RU" sz="1800" dirty="0"/>
              <a:t>Ст. 36 Конституции РФ подтверждает право граждан и их объединений иметь в частной собственности землю и закрепляет  право собственников земли свободно владеть, пользоваться и распоряжаться ими, в  той мере, в какой оно не будет наносить экологического ущерба, а также нарушать права и законные интересы иных </a:t>
            </a:r>
            <a:r>
              <a:rPr lang="ru-RU" sz="1800" dirty="0" smtClean="0"/>
              <a:t>лиц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Ст. 42 Конституции РФ провозглашает право каждого на благоприятную окружающую среду, достоверную информацию о ее состоянии и на возмещение ущерба, причиненного его имуществу и здоровью экологическим правонарушением.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В ст. 71,72 Конституции РФ определены соответственно предметы ведения РФ и совместного ведения РФ и субъектов РФ: регулирование земельных отношений преимущественно относится к совместному ведению, а за РФ остается право управления федеральными землями.</a:t>
            </a: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816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accent4">
                    <a:lumMod val="10000"/>
                  </a:schemeClr>
                </a:solidFill>
              </a:rPr>
              <a:t>ФЕДЕРАЛЬНОЕ ЗЕМЕЛЬНОЕ ЗАКОНОДАТЕЛЬСТВО</a:t>
            </a:r>
            <a:r>
              <a:rPr lang="ru-RU" b="1" dirty="0">
                <a:solidFill>
                  <a:schemeClr val="accent4">
                    <a:lumMod val="10000"/>
                  </a:schemeClr>
                </a:solidFill>
              </a:rPr>
              <a:t/>
            </a:r>
            <a:br>
              <a:rPr lang="ru-RU" b="1" dirty="0">
                <a:solidFill>
                  <a:schemeClr val="accent4">
                    <a:lumMod val="10000"/>
                  </a:schemeClr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Земельный кодекс РФ от 25 октября 2001 г. № 136-ФЗ</a:t>
            </a:r>
          </a:p>
          <a:p>
            <a:r>
              <a:rPr lang="ru-RU" dirty="0"/>
              <a:t>Федеральный закон от 25 октября 2001 г. № 137 ФЗ «О введении в действие Земельного кодекса РФ»</a:t>
            </a:r>
          </a:p>
          <a:p>
            <a:r>
              <a:rPr lang="ru-RU" dirty="0"/>
              <a:t>Федеральный закон от 24 июля 2002 г. № 101-ФЗ «Об обороте земель сельскохозяйственного назначения»</a:t>
            </a:r>
          </a:p>
          <a:p>
            <a:r>
              <a:rPr lang="ru-RU" dirty="0"/>
              <a:t>Федеральный закон от 21 декабря 2004 г. № 172-ФЗ «О переводе земель и земельных участков из одной категории в другую»</a:t>
            </a:r>
          </a:p>
          <a:p>
            <a:r>
              <a:rPr lang="ru-RU" dirty="0"/>
              <a:t>Федеральный закон от 10 января 1996 г. № 4-ФЗ «О мелиорации земель»</a:t>
            </a:r>
          </a:p>
          <a:p>
            <a:r>
              <a:rPr lang="ru-RU" dirty="0"/>
              <a:t>Федеральный закон от 16 июля 1998 г. № 101-ФЗ «О государственном регулировании обеспечения плодородия земель сельскохозяйственного назначения»</a:t>
            </a:r>
          </a:p>
          <a:p>
            <a:r>
              <a:rPr lang="ru-RU" dirty="0"/>
              <a:t>Федеральный закон от 18  июня 2001 г. № 78-ФЗ «О землеустройстве»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044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accent4">
                    <a:lumMod val="10000"/>
                  </a:schemeClr>
                </a:solidFill>
              </a:rPr>
              <a:t>ФЕДЕРАЛЬНОЕ ЗЕМЕЛЬНОЕ ЗАКОНОДАТЕЛЬСТВО</a:t>
            </a:r>
            <a:r>
              <a:rPr lang="ru-RU" b="1" dirty="0">
                <a:solidFill>
                  <a:schemeClr val="accent4">
                    <a:lumMod val="10000"/>
                  </a:schemeClr>
                </a:solidFill>
              </a:rPr>
              <a:t/>
            </a:r>
            <a:br>
              <a:rPr lang="ru-RU" b="1" dirty="0">
                <a:solidFill>
                  <a:schemeClr val="accent4">
                    <a:lumMod val="10000"/>
                  </a:schemeClr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Гражданский кодекс РФ (гл. 9, 17, 31, 32, 34, 36, 59)  </a:t>
            </a:r>
          </a:p>
          <a:p>
            <a:r>
              <a:rPr lang="ru-RU" dirty="0"/>
              <a:t>Федеральный закон от 24 июля 2007 г. № 221 ФЗ «О государственном кадастре недвижимости»</a:t>
            </a:r>
          </a:p>
          <a:p>
            <a:r>
              <a:rPr lang="ru-RU" dirty="0"/>
              <a:t>Федеральный закон от 21 июля 1997 г. № 122-ФЗ «О государственной регистрации прав на недвижимое имущество и сделок с ним»</a:t>
            </a:r>
          </a:p>
          <a:p>
            <a:r>
              <a:rPr lang="ru-RU" dirty="0"/>
              <a:t>Федеральный закон от 16 июля 1998 г. № 102-ФЗ «Об ипотеке»</a:t>
            </a:r>
          </a:p>
          <a:p>
            <a:r>
              <a:rPr lang="ru-RU" dirty="0"/>
              <a:t>Федеральный закон от 21 декабря 2001 г. № 178-ФЗ «О приватизации государственного и муниципального имущества»</a:t>
            </a:r>
          </a:p>
          <a:p>
            <a:r>
              <a:rPr lang="ru-RU" dirty="0"/>
              <a:t>Лесной кодекс РФ от 4 декабря 2006 г. № 200-ФЗ</a:t>
            </a:r>
          </a:p>
          <a:p>
            <a:r>
              <a:rPr lang="ru-RU" dirty="0"/>
              <a:t>Водный кодекс РФ от 3 июня 2006 г. № 74-ФЗ</a:t>
            </a:r>
          </a:p>
          <a:p>
            <a:r>
              <a:rPr lang="ru-RU" dirty="0"/>
              <a:t>Федеральный закон от 14 марта 1995 г. № 33-ФЗ «Об особо охраняемых природных территориях»</a:t>
            </a:r>
          </a:p>
          <a:p>
            <a:r>
              <a:rPr lang="ru-RU" dirty="0"/>
              <a:t>Градостроительный кодекс РФ от 29 декабря 2004 г. № 190-ФЗ</a:t>
            </a:r>
          </a:p>
          <a:p>
            <a:r>
              <a:rPr lang="ru-RU" dirty="0"/>
              <a:t>Жилищный кодекс РФ от 29 декабря 2004 г. № 188-ФЗ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324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0" lvl="6" indent="0">
              <a:buNone/>
            </a:pPr>
            <a:r>
              <a:rPr lang="ru-RU" sz="3200" dirty="0" smtClean="0"/>
              <a:t>Спасибо за внимание уважаемые студенты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6442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>
                <a:latin typeface="Arial" panose="020B0604020202020204" pitchFamily="34" charset="0"/>
              </a:rPr>
              <a:t>Земельное право – это самостоятельная отрасль российского права, представляющая собой систему норм, направленных на регулирование земельных отношений между субъектами земельных правоотношений в процессе и по поводу приобретения прав на земельные участки, распоряжения этими права, охраны земель, государственного управления в области использования и охраны земель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3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73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31817"/>
            <a:ext cx="10515600" cy="5245146"/>
          </a:xfrm>
        </p:spPr>
        <p:txBody>
          <a:bodyPr/>
          <a:lstStyle/>
          <a:p>
            <a:r>
              <a:rPr lang="ru-RU" altLang="ru-RU" b="1" i="1" dirty="0"/>
              <a:t>Земельное право как отрасль правовой науки</a:t>
            </a:r>
            <a:r>
              <a:rPr lang="ru-RU" altLang="ru-RU" dirty="0"/>
              <a:t> представляет собой совокупность научных взглядов (концепций, теорий) на развитие правового регулирования земельных отношений, связь со смежными отраслями правовой, экономической и технической науки, исторический аспект развития земельного законодательства, опыт соответствующего зарубежного законодательства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8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altLang="ja-JP" b="1" dirty="0"/>
              <a:t>Предметом любой отрасли права </a:t>
            </a:r>
          </a:p>
          <a:p>
            <a:pPr algn="just">
              <a:buNone/>
            </a:pPr>
            <a:r>
              <a:rPr lang="ru-RU" altLang="ja-JP" dirty="0"/>
              <a:t>   выступает обособленная группа общественных волевых отношений, выделяемых в зависимости от наличия особого объекта общественных отношений либо по признаку особого субъектного состава, либо определения особой сферы жизнедеятельности общества и др.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3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>
                <a:latin typeface="Arial" panose="020B0604020202020204" pitchFamily="34" charset="0"/>
              </a:rPr>
              <a:t>Предметом земельного права являются земельные отношения, которые представляют собой урегулированные нормами земельного законодательства правоотношения, возникающие между субъектами земельных отношений в процессе и по поводу приобретения прав на земельные участки, распоряжения этими правами, охраны земель, государственного управления в области использования и охраны земель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8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altLang="ru-RU" u="sng" dirty="0"/>
              <a:t>Предметом земельного права выступают следующие виды земельных отношений:</a:t>
            </a:r>
          </a:p>
          <a:p>
            <a:r>
              <a:rPr lang="ru-RU" altLang="ru-RU" i="1" dirty="0"/>
              <a:t>1. Отношения собственности, вещные и иные права на землю;</a:t>
            </a:r>
          </a:p>
          <a:p>
            <a:r>
              <a:rPr lang="ru-RU" altLang="ru-RU" i="1" dirty="0"/>
              <a:t>2. Экономические земельные общественные отношения;</a:t>
            </a:r>
          </a:p>
          <a:p>
            <a:r>
              <a:rPr lang="ru-RU" altLang="ru-RU" i="1" dirty="0"/>
              <a:t>3. Договорные земельные отношения, предметом которых выступают земельные участки;</a:t>
            </a:r>
            <a:r>
              <a:rPr lang="ru-RU" altLang="ru-RU" dirty="0"/>
              <a:t> </a:t>
            </a:r>
            <a:endParaRPr lang="ru-RU" altLang="ru-RU" i="1" dirty="0"/>
          </a:p>
          <a:p>
            <a:r>
              <a:rPr lang="ru-RU" altLang="ru-RU" i="1" dirty="0"/>
              <a:t>4. Отношения, связанные с управлением земельными ресурсами;</a:t>
            </a:r>
          </a:p>
          <a:p>
            <a:r>
              <a:rPr lang="ru-RU" altLang="ru-RU" i="1" dirty="0"/>
              <a:t>5.</a:t>
            </a:r>
            <a:r>
              <a:rPr lang="ru-RU" altLang="ru-RU" dirty="0"/>
              <a:t> </a:t>
            </a:r>
            <a:r>
              <a:rPr lang="ru-RU" altLang="ru-RU" i="1" dirty="0"/>
              <a:t>Отношения в сфере использования земель (земельных участков);</a:t>
            </a:r>
          </a:p>
          <a:p>
            <a:r>
              <a:rPr lang="ru-RU" altLang="ru-RU" i="1" dirty="0"/>
              <a:t>6. Отношения по защите законных земельных прав и земельных интересов граждан и юридических лиц;</a:t>
            </a:r>
            <a:r>
              <a:rPr lang="ru-RU" alt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1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i="1" dirty="0" smtClean="0"/>
              <a:t>7.</a:t>
            </a:r>
            <a:r>
              <a:rPr lang="ru-RU" altLang="ru-RU" dirty="0" smtClean="0"/>
              <a:t> </a:t>
            </a:r>
            <a:r>
              <a:rPr lang="ru-RU" altLang="ru-RU" i="1" dirty="0" smtClean="0"/>
              <a:t>Отношения, связанные с возмещением потерь сельскохозяйственного производства и потерь лесного хозяйства при переводе лесных земель в нелесные земли;</a:t>
            </a:r>
          </a:p>
          <a:p>
            <a:r>
              <a:rPr lang="ru-RU" altLang="ru-RU" i="1" dirty="0" smtClean="0"/>
              <a:t>8.</a:t>
            </a:r>
            <a:r>
              <a:rPr lang="ru-RU" altLang="ru-RU" dirty="0" smtClean="0"/>
              <a:t> </a:t>
            </a:r>
            <a:r>
              <a:rPr lang="ru-RU" altLang="ru-RU" i="1" dirty="0" smtClean="0"/>
              <a:t>Организационно-правовые отношения в сфере охраны земель;</a:t>
            </a:r>
          </a:p>
          <a:p>
            <a:r>
              <a:rPr lang="ru-RU" altLang="ru-RU" i="1" dirty="0" smtClean="0"/>
              <a:t>9. Охранительные земельные отношения, вытекающие из охранительной функции права.</a:t>
            </a:r>
            <a:r>
              <a:rPr lang="ru-RU" altLang="ru-RU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67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Метод земельного права</a:t>
            </a:r>
            <a:r>
              <a:rPr lang="ru-RU" dirty="0" smtClean="0"/>
              <a:t> - способ регулирования общественных отношений, непосредственно связанных с землей.</a:t>
            </a:r>
          </a:p>
          <a:p>
            <a:r>
              <a:rPr lang="ru-RU" sz="3600" b="1" dirty="0" smtClean="0"/>
              <a:t>В юридической литературе выделяют:</a:t>
            </a:r>
            <a:endParaRPr lang="ru-RU" sz="3600" dirty="0" smtClean="0"/>
          </a:p>
          <a:p>
            <a:r>
              <a:rPr lang="ru-RU" sz="3600" dirty="0" smtClean="0"/>
              <a:t>1) </a:t>
            </a:r>
            <a:r>
              <a:rPr lang="ru-RU" sz="3600" b="1" dirty="0" smtClean="0"/>
              <a:t>императивный метод,</a:t>
            </a:r>
            <a:r>
              <a:rPr lang="ru-RU" sz="3600" dirty="0" smtClean="0"/>
              <a:t> заключающийся в установлении для субъектов правоотношений обязанностей, вариантов должного поведения и запретов </a:t>
            </a:r>
          </a:p>
          <a:p>
            <a:pPr>
              <a:buNone/>
            </a:pPr>
            <a:r>
              <a:rPr lang="ru-RU" dirty="0"/>
              <a:t>(для ведения Государственного земельного кадастра собственники земли обязаны сообщать сведения об изменениях в составе находящихся у них земель в комитеты по земельным ресурсам и землеустройству).</a:t>
            </a:r>
            <a:endParaRPr lang="ru-RU" sz="36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1568</Words>
  <Application>Microsoft Office PowerPoint</Application>
  <PresentationFormat>Широкоэкранный</PresentationFormat>
  <Paragraphs>103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游ゴシック</vt:lpstr>
      <vt:lpstr>Arial</vt:lpstr>
      <vt:lpstr>Calibri</vt:lpstr>
      <vt:lpstr>Calibri Light</vt:lpstr>
      <vt:lpstr>Impact</vt:lpstr>
      <vt:lpstr>Тема Office</vt:lpstr>
      <vt:lpstr>Земельное право</vt:lpstr>
      <vt:lpstr>План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Принципы земельного права.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ИСТОЧНИКИ ЗЕМЕЛЬНОГО ПРАВА </vt:lpstr>
      <vt:lpstr>Земельное законодательство включает в себя:  </vt:lpstr>
      <vt:lpstr>КОНСТИТУЦИОННЫЕ ОСНОВЫ ЗЕМЕЛЬНОГО ПРАВА </vt:lpstr>
      <vt:lpstr>ФЕДЕРАЛЬНОЕ ЗЕМЕЛЬНОЕ ЗАКОНОДАТЕЛЬСТВО </vt:lpstr>
      <vt:lpstr>ФЕДЕРАЛЬНОЕ ЗЕМЕЛЬНОЕ ЗАКОНОДАТЕЛЬСТВО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Земельное право</dc:title>
  <dc:creator>Парвиз Мирзоев</dc:creator>
  <cp:lastModifiedBy>Парвиз Мирзоев</cp:lastModifiedBy>
  <cp:revision>5</cp:revision>
  <dcterms:created xsi:type="dcterms:W3CDTF">2019-09-03T10:19:11Z</dcterms:created>
  <dcterms:modified xsi:type="dcterms:W3CDTF">2019-09-03T10:53:31Z</dcterms:modified>
</cp:coreProperties>
</file>