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 id="273" r:id="rId19"/>
    <p:sldId id="274" r:id="rId20"/>
    <p:sldId id="275" r:id="rId21"/>
    <p:sldId id="276" r:id="rId22"/>
    <p:sldId id="277"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B93D80B-9EB0-4DE0-8271-3F97A3A38C0D}" type="datetimeFigureOut">
              <a:rPr lang="ru-RU" smtClean="0"/>
              <a:t>24.09.2019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69F00A-91DC-4C21-8CFD-AE53E482AD35}" type="slidenum">
              <a:rPr lang="ru-RU" smtClean="0"/>
              <a:t>‹#›</a:t>
            </a:fld>
            <a:endParaRPr lang="ru-RU"/>
          </a:p>
        </p:txBody>
      </p:sp>
    </p:spTree>
    <p:extLst>
      <p:ext uri="{BB962C8B-B14F-4D97-AF65-F5344CB8AC3E}">
        <p14:creationId xmlns:p14="http://schemas.microsoft.com/office/powerpoint/2010/main" val="58544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B93D80B-9EB0-4DE0-8271-3F97A3A38C0D}" type="datetimeFigureOut">
              <a:rPr lang="ru-RU" smtClean="0"/>
              <a:t>24.09.2019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69F00A-91DC-4C21-8CFD-AE53E482AD35}" type="slidenum">
              <a:rPr lang="ru-RU" smtClean="0"/>
              <a:t>‹#›</a:t>
            </a:fld>
            <a:endParaRPr lang="ru-RU"/>
          </a:p>
        </p:txBody>
      </p:sp>
    </p:spTree>
    <p:extLst>
      <p:ext uri="{BB962C8B-B14F-4D97-AF65-F5344CB8AC3E}">
        <p14:creationId xmlns:p14="http://schemas.microsoft.com/office/powerpoint/2010/main" val="303415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B93D80B-9EB0-4DE0-8271-3F97A3A38C0D}" type="datetimeFigureOut">
              <a:rPr lang="ru-RU" smtClean="0"/>
              <a:t>24.09.2019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69F00A-91DC-4C21-8CFD-AE53E482AD35}" type="slidenum">
              <a:rPr lang="ru-RU" smtClean="0"/>
              <a:t>‹#›</a:t>
            </a:fld>
            <a:endParaRPr lang="ru-RU"/>
          </a:p>
        </p:txBody>
      </p:sp>
    </p:spTree>
    <p:extLst>
      <p:ext uri="{BB962C8B-B14F-4D97-AF65-F5344CB8AC3E}">
        <p14:creationId xmlns:p14="http://schemas.microsoft.com/office/powerpoint/2010/main" val="157678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B93D80B-9EB0-4DE0-8271-3F97A3A38C0D}" type="datetimeFigureOut">
              <a:rPr lang="ru-RU" smtClean="0"/>
              <a:t>24.09.2019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69F00A-91DC-4C21-8CFD-AE53E482AD35}" type="slidenum">
              <a:rPr lang="ru-RU" smtClean="0"/>
              <a:t>‹#›</a:t>
            </a:fld>
            <a:endParaRPr lang="ru-RU"/>
          </a:p>
        </p:txBody>
      </p:sp>
    </p:spTree>
    <p:extLst>
      <p:ext uri="{BB962C8B-B14F-4D97-AF65-F5344CB8AC3E}">
        <p14:creationId xmlns:p14="http://schemas.microsoft.com/office/powerpoint/2010/main" val="111855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B93D80B-9EB0-4DE0-8271-3F97A3A38C0D}" type="datetimeFigureOut">
              <a:rPr lang="ru-RU" smtClean="0"/>
              <a:t>24.09.2019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69F00A-91DC-4C21-8CFD-AE53E482AD35}" type="slidenum">
              <a:rPr lang="ru-RU" smtClean="0"/>
              <a:t>‹#›</a:t>
            </a:fld>
            <a:endParaRPr lang="ru-RU"/>
          </a:p>
        </p:txBody>
      </p:sp>
    </p:spTree>
    <p:extLst>
      <p:ext uri="{BB962C8B-B14F-4D97-AF65-F5344CB8AC3E}">
        <p14:creationId xmlns:p14="http://schemas.microsoft.com/office/powerpoint/2010/main" val="9177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B93D80B-9EB0-4DE0-8271-3F97A3A38C0D}" type="datetimeFigureOut">
              <a:rPr lang="ru-RU" smtClean="0"/>
              <a:t>24.09.2019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069F00A-91DC-4C21-8CFD-AE53E482AD35}" type="slidenum">
              <a:rPr lang="ru-RU" smtClean="0"/>
              <a:t>‹#›</a:t>
            </a:fld>
            <a:endParaRPr lang="ru-RU"/>
          </a:p>
        </p:txBody>
      </p:sp>
    </p:spTree>
    <p:extLst>
      <p:ext uri="{BB962C8B-B14F-4D97-AF65-F5344CB8AC3E}">
        <p14:creationId xmlns:p14="http://schemas.microsoft.com/office/powerpoint/2010/main" val="2978713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B93D80B-9EB0-4DE0-8271-3F97A3A38C0D}" type="datetimeFigureOut">
              <a:rPr lang="ru-RU" smtClean="0"/>
              <a:t>24.09.2019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069F00A-91DC-4C21-8CFD-AE53E482AD35}" type="slidenum">
              <a:rPr lang="ru-RU" smtClean="0"/>
              <a:t>‹#›</a:t>
            </a:fld>
            <a:endParaRPr lang="ru-RU"/>
          </a:p>
        </p:txBody>
      </p:sp>
    </p:spTree>
    <p:extLst>
      <p:ext uri="{BB962C8B-B14F-4D97-AF65-F5344CB8AC3E}">
        <p14:creationId xmlns:p14="http://schemas.microsoft.com/office/powerpoint/2010/main" val="45910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B93D80B-9EB0-4DE0-8271-3F97A3A38C0D}" type="datetimeFigureOut">
              <a:rPr lang="ru-RU" smtClean="0"/>
              <a:t>24.09.2019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069F00A-91DC-4C21-8CFD-AE53E482AD35}" type="slidenum">
              <a:rPr lang="ru-RU" smtClean="0"/>
              <a:t>‹#›</a:t>
            </a:fld>
            <a:endParaRPr lang="ru-RU"/>
          </a:p>
        </p:txBody>
      </p:sp>
    </p:spTree>
    <p:extLst>
      <p:ext uri="{BB962C8B-B14F-4D97-AF65-F5344CB8AC3E}">
        <p14:creationId xmlns:p14="http://schemas.microsoft.com/office/powerpoint/2010/main" val="2818521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B93D80B-9EB0-4DE0-8271-3F97A3A38C0D}" type="datetimeFigureOut">
              <a:rPr lang="ru-RU" smtClean="0"/>
              <a:t>24.09.2019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069F00A-91DC-4C21-8CFD-AE53E482AD35}" type="slidenum">
              <a:rPr lang="ru-RU" smtClean="0"/>
              <a:t>‹#›</a:t>
            </a:fld>
            <a:endParaRPr lang="ru-RU"/>
          </a:p>
        </p:txBody>
      </p:sp>
    </p:spTree>
    <p:extLst>
      <p:ext uri="{BB962C8B-B14F-4D97-AF65-F5344CB8AC3E}">
        <p14:creationId xmlns:p14="http://schemas.microsoft.com/office/powerpoint/2010/main" val="204937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B93D80B-9EB0-4DE0-8271-3F97A3A38C0D}" type="datetimeFigureOut">
              <a:rPr lang="ru-RU" smtClean="0"/>
              <a:t>24.09.2019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069F00A-91DC-4C21-8CFD-AE53E482AD35}" type="slidenum">
              <a:rPr lang="ru-RU" smtClean="0"/>
              <a:t>‹#›</a:t>
            </a:fld>
            <a:endParaRPr lang="ru-RU"/>
          </a:p>
        </p:txBody>
      </p:sp>
    </p:spTree>
    <p:extLst>
      <p:ext uri="{BB962C8B-B14F-4D97-AF65-F5344CB8AC3E}">
        <p14:creationId xmlns:p14="http://schemas.microsoft.com/office/powerpoint/2010/main" val="2535304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B93D80B-9EB0-4DE0-8271-3F97A3A38C0D}" type="datetimeFigureOut">
              <a:rPr lang="ru-RU" smtClean="0"/>
              <a:t>24.09.2019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069F00A-91DC-4C21-8CFD-AE53E482AD35}" type="slidenum">
              <a:rPr lang="ru-RU" smtClean="0"/>
              <a:t>‹#›</a:t>
            </a:fld>
            <a:endParaRPr lang="ru-RU"/>
          </a:p>
        </p:txBody>
      </p:sp>
    </p:spTree>
    <p:extLst>
      <p:ext uri="{BB962C8B-B14F-4D97-AF65-F5344CB8AC3E}">
        <p14:creationId xmlns:p14="http://schemas.microsoft.com/office/powerpoint/2010/main" val="1738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3D80B-9EB0-4DE0-8271-3F97A3A38C0D}" type="datetimeFigureOut">
              <a:rPr lang="ru-RU" smtClean="0"/>
              <a:t>24.09.2019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9F00A-91DC-4C21-8CFD-AE53E482AD35}" type="slidenum">
              <a:rPr lang="ru-RU" smtClean="0"/>
              <a:t>‹#›</a:t>
            </a:fld>
            <a:endParaRPr lang="ru-RU"/>
          </a:p>
        </p:txBody>
      </p:sp>
    </p:spTree>
    <p:extLst>
      <p:ext uri="{BB962C8B-B14F-4D97-AF65-F5344CB8AC3E}">
        <p14:creationId xmlns:p14="http://schemas.microsoft.com/office/powerpoint/2010/main" val="2182305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sz="4000" dirty="0" smtClean="0"/>
              <a:t>Лекция №4</a:t>
            </a:r>
            <a:endParaRPr lang="ru-RU" sz="4000" dirty="0"/>
          </a:p>
        </p:txBody>
      </p:sp>
      <p:sp>
        <p:nvSpPr>
          <p:cNvPr id="3" name="Подзаголовок 2"/>
          <p:cNvSpPr>
            <a:spLocks noGrp="1"/>
          </p:cNvSpPr>
          <p:nvPr>
            <p:ph type="subTitle" idx="1"/>
          </p:nvPr>
        </p:nvSpPr>
        <p:spPr/>
        <p:txBody>
          <a:bodyPr>
            <a:normAutofit/>
          </a:bodyPr>
          <a:lstStyle/>
          <a:p>
            <a:r>
              <a:rPr lang="ru-RU" dirty="0" smtClean="0">
                <a:solidFill>
                  <a:srgbClr val="FF0000"/>
                </a:solidFill>
              </a:rPr>
              <a:t>ОСНОВАНИЯ ВОЗНИКНОВЕНИЯ И ПРЕКРАЩЕНИЯ ПРАВА НА ЗЕМЛЮ.</a:t>
            </a:r>
          </a:p>
          <a:p>
            <a:r>
              <a:rPr lang="ru-RU" dirty="0" smtClean="0">
                <a:solidFill>
                  <a:srgbClr val="FF0000"/>
                </a:solidFill>
              </a:rPr>
              <a:t>ОГРАНИЧЕННОЕ  ПРАВО ПОЛЬЗОВАНИЯ ЗЕМЕЛЬНЫМИ УЧАСТКАМИ ДРУГИХ ЗЕМЛЕПОЛЬЗОВАТЕЛЕЙ (СЕРВИТУТ)  </a:t>
            </a:r>
            <a:endParaRPr lang="ru-RU" dirty="0">
              <a:solidFill>
                <a:srgbClr val="FF0000"/>
              </a:solidFill>
            </a:endParaRPr>
          </a:p>
        </p:txBody>
      </p:sp>
    </p:spTree>
    <p:extLst>
      <p:ext uri="{BB962C8B-B14F-4D97-AF65-F5344CB8AC3E}">
        <p14:creationId xmlns:p14="http://schemas.microsoft.com/office/powerpoint/2010/main" val="2082668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Ограниченное  право пользования земельными участками других землепользователей</a:t>
            </a:r>
          </a:p>
        </p:txBody>
      </p:sp>
      <p:sp>
        <p:nvSpPr>
          <p:cNvPr id="3" name="Объект 2"/>
          <p:cNvSpPr>
            <a:spLocks noGrp="1"/>
          </p:cNvSpPr>
          <p:nvPr>
            <p:ph idx="1"/>
          </p:nvPr>
        </p:nvSpPr>
        <p:spPr/>
        <p:txBody>
          <a:bodyPr/>
          <a:lstStyle/>
          <a:p>
            <a:r>
              <a:rPr lang="ru-RU" b="1" dirty="0"/>
              <a:t>Ограниченное право пользования земельным участком (далее -сервитут) может устанавливаться с согласия сторон (далее - частный сервитут (основанный на согласии) или, в случае необходимости, на оснований решения местных исполнительных органов государственной власти городов и районов (далее - публичный (принудительный) сервитут).</a:t>
            </a:r>
            <a:endParaRPr lang="ru-RU" dirty="0"/>
          </a:p>
          <a:p>
            <a:r>
              <a:rPr lang="ru-RU" b="1" dirty="0"/>
              <a:t>Публичный (принудительный) сервитут может также устанавливаться судом по иску лица, в случае достижения соглашения об установлений частного сервитута (основанного на согласии).</a:t>
            </a:r>
            <a:endParaRPr lang="ru-RU" dirty="0"/>
          </a:p>
          <a:p>
            <a:endParaRPr lang="ru-RU" dirty="0"/>
          </a:p>
        </p:txBody>
      </p:sp>
    </p:spTree>
    <p:extLst>
      <p:ext uri="{BB962C8B-B14F-4D97-AF65-F5344CB8AC3E}">
        <p14:creationId xmlns:p14="http://schemas.microsoft.com/office/powerpoint/2010/main" val="4085410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100" b="1" dirty="0"/>
              <a:t>Публичные (принудительные) сервитуты могут устанавливаться в следующих случаях:</a:t>
            </a:r>
            <a:r>
              <a:rPr lang="ru-RU" dirty="0"/>
              <a:t/>
            </a:r>
            <a:br>
              <a:rPr lang="ru-RU" dirty="0"/>
            </a:br>
            <a:endParaRPr lang="ru-RU" dirty="0"/>
          </a:p>
        </p:txBody>
      </p:sp>
      <p:sp>
        <p:nvSpPr>
          <p:cNvPr id="3" name="Объект 2"/>
          <p:cNvSpPr>
            <a:spLocks noGrp="1"/>
          </p:cNvSpPr>
          <p:nvPr>
            <p:ph idx="1"/>
          </p:nvPr>
        </p:nvSpPr>
        <p:spPr/>
        <p:txBody>
          <a:bodyPr>
            <a:normAutofit fontScale="62500" lnSpcReduction="20000"/>
          </a:bodyPr>
          <a:lstStyle/>
          <a:p>
            <a:pPr lvl="0"/>
            <a:r>
              <a:rPr lang="ru-RU" b="1" dirty="0"/>
              <a:t>для прохода или проезда на транспорте через земельный участок к объектам общего пользования, кладбищам, погребениям и иным культовым объектам;</a:t>
            </a:r>
            <a:endParaRPr lang="ru-RU" dirty="0"/>
          </a:p>
          <a:p>
            <a:pPr lvl="0"/>
            <a:r>
              <a:rPr lang="ru-RU" b="1" dirty="0"/>
              <a:t>для временного использования части земельного участка в целях ремонта и обслуживания коммунальных, инженерно- технических, электрических сетей, а также объектов транспортной инфраструктуры;</a:t>
            </a:r>
            <a:endParaRPr lang="ru-RU" dirty="0"/>
          </a:p>
          <a:p>
            <a:pPr lvl="0"/>
            <a:r>
              <a:rPr lang="ru-RU" b="1" dirty="0"/>
              <a:t>для размещения на земельном участке межевых и геодезических законов и подъездов к ним;</a:t>
            </a:r>
            <a:endParaRPr lang="ru-RU" dirty="0"/>
          </a:p>
          <a:p>
            <a:pPr lvl="0"/>
            <a:r>
              <a:rPr lang="ru-RU" b="1" dirty="0"/>
              <a:t>для забора воды водопоя скота, полива земельного участка, прогона скота через земельный участок;</a:t>
            </a:r>
            <a:endParaRPr lang="ru-RU" dirty="0"/>
          </a:p>
          <a:p>
            <a:pPr lvl="0"/>
            <a:r>
              <a:rPr lang="ru-RU" b="1" dirty="0"/>
              <a:t>использования земельного участка в целях охоты, ловли рыбы в расположенном на земельном участке водоеме, сбора дикорастущих растений в установленные сроки и в установленном порядке;</a:t>
            </a:r>
            <a:endParaRPr lang="ru-RU" dirty="0"/>
          </a:p>
          <a:p>
            <a:pPr lvl="0"/>
            <a:r>
              <a:rPr lang="ru-RU" b="1" dirty="0"/>
              <a:t>для временного использования части земельного участка в целях проведения изыскательских, исследовательских и других работ;</a:t>
            </a:r>
            <a:endParaRPr lang="ru-RU" dirty="0"/>
          </a:p>
          <a:p>
            <a:pPr lvl="0"/>
            <a:r>
              <a:rPr lang="ru-RU" b="1" dirty="0"/>
              <a:t>для обеспечения свободного доступа к прибрежным землям;</a:t>
            </a:r>
            <a:endParaRPr lang="ru-RU" dirty="0"/>
          </a:p>
          <a:p>
            <a:pPr lvl="0"/>
            <a:r>
              <a:rPr lang="ru-RU" b="1" dirty="0"/>
              <a:t>в иных случаях, связанных с государственными и общественными интересами.</a:t>
            </a:r>
            <a:endParaRPr lang="ru-RU" dirty="0"/>
          </a:p>
          <a:p>
            <a:endParaRPr lang="ru-RU" dirty="0"/>
          </a:p>
        </p:txBody>
      </p:sp>
    </p:spTree>
    <p:extLst>
      <p:ext uri="{BB962C8B-B14F-4D97-AF65-F5344CB8AC3E}">
        <p14:creationId xmlns:p14="http://schemas.microsoft.com/office/powerpoint/2010/main" val="346623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b="1" dirty="0"/>
              <a:t>Частный (добровольный) сервитут на земельный участок устанавливается с согласия сторон, а в случае возникновения споров между землепользователями - на основании решения суда. Форма договора о частном (добровольном) сервитуте определяется Правительством Республики Таджикистан.</a:t>
            </a:r>
            <a:endParaRPr lang="ru-RU" dirty="0"/>
          </a:p>
          <a:p>
            <a:endParaRPr lang="ru-RU" dirty="0"/>
          </a:p>
        </p:txBody>
      </p:sp>
    </p:spTree>
    <p:extLst>
      <p:ext uri="{BB962C8B-B14F-4D97-AF65-F5344CB8AC3E}">
        <p14:creationId xmlns:p14="http://schemas.microsoft.com/office/powerpoint/2010/main" val="167188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b="1" dirty="0"/>
              <a:t>Сервитут, возникающий по договору, может устанавливаться на неопределенный или определенный срок. Публичный (принудительный) сервитут может быть прекращен ввиду отпадения оснований, в соответствии с которым сервитут был установлен, по решению местных исполнительных органов государственной власти городов и районов или суда. .(ЗРТ от 01.08.2012., №891)</a:t>
            </a:r>
            <a:endParaRPr lang="ru-RU" dirty="0"/>
          </a:p>
          <a:p>
            <a:endParaRPr lang="ru-RU" dirty="0"/>
          </a:p>
        </p:txBody>
      </p:sp>
    </p:spTree>
    <p:extLst>
      <p:ext uri="{BB962C8B-B14F-4D97-AF65-F5344CB8AC3E}">
        <p14:creationId xmlns:p14="http://schemas.microsoft.com/office/powerpoint/2010/main" val="2086522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Picture 2" descr="https://ppt.ru/fls/26664/servitu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0687" y="108628"/>
            <a:ext cx="6627222" cy="6656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936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Государственная регистрация сервитутов</a:t>
            </a:r>
          </a:p>
        </p:txBody>
      </p:sp>
      <p:sp>
        <p:nvSpPr>
          <p:cNvPr id="3" name="Объект 2"/>
          <p:cNvSpPr>
            <a:spLocks noGrp="1"/>
          </p:cNvSpPr>
          <p:nvPr>
            <p:ph idx="1"/>
          </p:nvPr>
        </p:nvSpPr>
        <p:spPr/>
        <p:txBody>
          <a:bodyPr>
            <a:normAutofit fontScale="55000" lnSpcReduction="20000"/>
          </a:bodyPr>
          <a:lstStyle/>
          <a:p>
            <a:pPr marL="0" indent="452438" algn="just">
              <a:buNone/>
              <a:defRPr/>
            </a:pPr>
            <a:r>
              <a:rPr lang="ru-RU" dirty="0"/>
              <a:t>. Государственная регистрация сервитутов проводится в Едином государственном реестре прав на основании заявления собственника недвижимого имущества или лица, в пользу которого установлен сервитут, при наличии у последнего соглашения о сервитуте. Сервитут вступает в силу после его регистрации в Едином государственном реестре прав. С заявлением о государственной регистрации сервитута, установленного в отношении земельного участка, находящегося в государственной или муниципальной собственности, также вправе обратиться лицо, которому земельный участок предоставлен на праве постоянного (бессрочного) пользования, пожизненного наследуемого владения либо безвозмездного пользования или аренды на срок более чем один год.</a:t>
            </a:r>
          </a:p>
          <a:p>
            <a:pPr marL="0" indent="452438" algn="just">
              <a:buNone/>
              <a:defRPr/>
            </a:pPr>
            <a:r>
              <a:rPr lang="ru-RU" dirty="0"/>
              <a:t>2. Если сервитут относится к части земельного участка или иного объекта недвижимости, к документам, в которых указываются содержание и сфера действия сервитута, прилагается кадастровый паспорт такого объекта недвижимости, на котором отмечена сфера действия сервитута, или кадастровая выписка о таком объекте недвижимости, содержащая внесенные в государственный кадастр недвижимости сведения о части такого объекта недвижимости, на которую распространяется сфера действия сервитута.</a:t>
            </a:r>
          </a:p>
          <a:p>
            <a:pPr marL="0" indent="452438" algn="just">
              <a:buNone/>
              <a:defRPr/>
            </a:pPr>
            <a:r>
              <a:rPr lang="ru-RU" dirty="0"/>
              <a:t>Если сервитут относится ко всему земельному участку, предоставление кадастрового паспорта земельного участка или кадастровой выписки о земельном участке не требуется.</a:t>
            </a:r>
          </a:p>
          <a:p>
            <a:pPr marL="0" indent="452438" algn="just">
              <a:buNone/>
              <a:defRPr/>
            </a:pPr>
            <a:r>
              <a:rPr lang="ru-RU" dirty="0"/>
              <a:t>3. В случае, если заключение соглашения об установлении сервитута в отношении земельного участка, находящегося в государственной или муниципальной собственности, допускается при наличии согласия органа государственной власти или органа местного самоуправления, к документам, представляемым для проведения государственной регистрации сервитута, прилагается согласие таких органа государственной власти или органа местного самоуправления.</a:t>
            </a:r>
          </a:p>
          <a:p>
            <a:pPr marL="0" indent="452438" algn="just">
              <a:buNone/>
              <a:defRPr/>
            </a:pPr>
            <a:r>
              <a:rPr lang="ru-RU" dirty="0"/>
              <a:t>4. Отсутствие в Едином государственном реестре прав сведений о зарегистрированном праве собственности на земельный участок, государственная собственность на который не разграничена и в отношении которого или части которого устанавливается сервитут, не является основанием для приостановления сервитута или отказа в его государственной регистрации.</a:t>
            </a:r>
          </a:p>
          <a:p>
            <a:endParaRPr lang="ru-RU" dirty="0"/>
          </a:p>
        </p:txBody>
      </p:sp>
    </p:spTree>
    <p:extLst>
      <p:ext uri="{BB962C8B-B14F-4D97-AF65-F5344CB8AC3E}">
        <p14:creationId xmlns:p14="http://schemas.microsoft.com/office/powerpoint/2010/main" val="3664052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Основания прекращения сервитута</a:t>
            </a:r>
          </a:p>
        </p:txBody>
      </p:sp>
      <p:sp>
        <p:nvSpPr>
          <p:cNvPr id="3" name="Объект 2"/>
          <p:cNvSpPr>
            <a:spLocks noGrp="1"/>
          </p:cNvSpPr>
          <p:nvPr>
            <p:ph idx="1"/>
          </p:nvPr>
        </p:nvSpPr>
        <p:spPr/>
        <p:txBody>
          <a:bodyPr/>
          <a:lstStyle/>
          <a:p>
            <a:pPr marL="0" indent="452438" algn="just">
              <a:buNone/>
              <a:defRPr/>
            </a:pPr>
            <a:r>
              <a:rPr lang="ru-RU" dirty="0"/>
              <a:t>Сервитут может быть прекращен по основаниям, предусмотренным гражданским законодательством.</a:t>
            </a:r>
          </a:p>
          <a:p>
            <a:pPr marL="0" indent="452438" algn="just">
              <a:buNone/>
              <a:defRPr/>
            </a:pPr>
            <a:r>
              <a:rPr lang="ru-RU" dirty="0" smtClean="0"/>
              <a:t> </a:t>
            </a:r>
            <a:r>
              <a:rPr lang="ru-RU" dirty="0"/>
              <a:t>Публичный сервитут может быть прекращен в </a:t>
            </a:r>
            <a:r>
              <a:rPr lang="ru-RU" i="1" u="sng" dirty="0"/>
              <a:t>случае отсутствия общественных нужд</a:t>
            </a:r>
            <a:r>
              <a:rPr lang="ru-RU" dirty="0"/>
              <a:t>, для которых он был установлен, путем принятия акта об отмене сервитута.</a:t>
            </a:r>
          </a:p>
          <a:p>
            <a:endParaRPr lang="ru-RU" dirty="0"/>
          </a:p>
        </p:txBody>
      </p:sp>
    </p:spTree>
    <p:extLst>
      <p:ext uri="{BB962C8B-B14F-4D97-AF65-F5344CB8AC3E}">
        <p14:creationId xmlns:p14="http://schemas.microsoft.com/office/powerpoint/2010/main" val="3915823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Порядок государственной регистрации права на землю</a:t>
            </a:r>
            <a:br>
              <a:rPr lang="ru-RU" dirty="0" smtClean="0"/>
            </a:br>
            <a:endParaRPr lang="ru-RU" dirty="0"/>
          </a:p>
        </p:txBody>
      </p:sp>
      <p:sp>
        <p:nvSpPr>
          <p:cNvPr id="3" name="Объект 2"/>
          <p:cNvSpPr>
            <a:spLocks noGrp="1"/>
          </p:cNvSpPr>
          <p:nvPr>
            <p:ph idx="1"/>
          </p:nvPr>
        </p:nvSpPr>
        <p:spPr/>
        <p:txBody>
          <a:bodyPr>
            <a:normAutofit fontScale="85000" lnSpcReduction="20000"/>
          </a:bodyPr>
          <a:lstStyle/>
          <a:p>
            <a:pPr>
              <a:lnSpc>
                <a:spcPct val="115000"/>
              </a:lnSpc>
              <a:spcAft>
                <a:spcPts val="0"/>
              </a:spcAft>
            </a:pPr>
            <a:r>
              <a:rPr lang="ru-RU" dirty="0">
                <a:latin typeface="Times New Roman" panose="02020603050405020304" pitchFamily="18" charset="0"/>
                <a:ea typeface="Times New Roman"/>
                <a:cs typeface="Times New Roman" panose="02020603050405020304" pitchFamily="18" charset="0"/>
              </a:rPr>
              <a:t>Согласно Земельного кодекса РФ, если именуемая земля ограничена по использованию или снята с оборота, она не может быть передана в частную собственность. </a:t>
            </a:r>
          </a:p>
          <a:p>
            <a:pPr>
              <a:lnSpc>
                <a:spcPct val="115000"/>
              </a:lnSpc>
              <a:spcAft>
                <a:spcPts val="0"/>
              </a:spcAft>
            </a:pPr>
            <a:r>
              <a:rPr lang="ru-RU" b="1" u="sng" dirty="0">
                <a:latin typeface="Times New Roman" panose="02020603050405020304" pitchFamily="18" charset="0"/>
                <a:ea typeface="Times New Roman"/>
                <a:cs typeface="Times New Roman" panose="02020603050405020304" pitchFamily="18" charset="0"/>
              </a:rPr>
              <a:t>Перечень таких земель: </a:t>
            </a:r>
          </a:p>
          <a:p>
            <a:pPr>
              <a:lnSpc>
                <a:spcPct val="115000"/>
              </a:lnSpc>
              <a:spcAft>
                <a:spcPts val="0"/>
              </a:spcAft>
            </a:pPr>
            <a:r>
              <a:rPr lang="ru-RU" dirty="0">
                <a:latin typeface="Times New Roman" panose="02020603050405020304" pitchFamily="18" charset="0"/>
                <a:ea typeface="Times New Roman"/>
                <a:cs typeface="Times New Roman" panose="02020603050405020304" pitchFamily="18" charset="0"/>
              </a:rPr>
              <a:t>Территории кладбищ; </a:t>
            </a:r>
          </a:p>
          <a:p>
            <a:pPr>
              <a:lnSpc>
                <a:spcPct val="115000"/>
              </a:lnSpc>
              <a:spcAft>
                <a:spcPts val="0"/>
              </a:spcAft>
            </a:pPr>
            <a:r>
              <a:rPr lang="ru-RU" dirty="0">
                <a:latin typeface="Times New Roman" panose="02020603050405020304" pitchFamily="18" charset="0"/>
                <a:ea typeface="Times New Roman"/>
                <a:cs typeface="Times New Roman" panose="02020603050405020304" pitchFamily="18" charset="0"/>
              </a:rPr>
              <a:t>Земли общего пользования; </a:t>
            </a:r>
          </a:p>
          <a:p>
            <a:pPr>
              <a:lnSpc>
                <a:spcPct val="115000"/>
              </a:lnSpc>
              <a:spcAft>
                <a:spcPts val="0"/>
              </a:spcAft>
            </a:pPr>
            <a:r>
              <a:rPr lang="ru-RU" dirty="0">
                <a:latin typeface="Times New Roman" panose="02020603050405020304" pitchFamily="18" charset="0"/>
                <a:ea typeface="Times New Roman"/>
                <a:cs typeface="Times New Roman" panose="02020603050405020304" pitchFamily="18" charset="0"/>
              </a:rPr>
              <a:t>Особо охраняемые объекты и земли из лесного и водного фонда; </a:t>
            </a:r>
          </a:p>
          <a:p>
            <a:pPr>
              <a:lnSpc>
                <a:spcPct val="115000"/>
              </a:lnSpc>
              <a:spcAft>
                <a:spcPts val="0"/>
              </a:spcAft>
            </a:pPr>
            <a:r>
              <a:rPr lang="ru-RU" dirty="0">
                <a:latin typeface="Times New Roman" panose="02020603050405020304" pitchFamily="18" charset="0"/>
                <a:ea typeface="Times New Roman"/>
                <a:cs typeface="Times New Roman" panose="02020603050405020304" pitchFamily="18" charset="0"/>
              </a:rPr>
              <a:t>Земли, находящиеся под объектами, принадлежащими Вооруженным Силам РФ, а также другим Воинским формированиям, военным судам; Государственные национальные парки, заповедники.</a:t>
            </a:r>
            <a:endParaRPr lang="ru-RU" dirty="0">
              <a:latin typeface="Times New Roman" panose="02020603050405020304" pitchFamily="18" charset="0"/>
              <a:ea typeface="Calibri"/>
              <a:cs typeface="Times New Roman" panose="02020603050405020304" pitchFamily="18" charset="0"/>
            </a:endParaRPr>
          </a:p>
          <a:p>
            <a:endParaRPr lang="ru-RU" dirty="0"/>
          </a:p>
        </p:txBody>
      </p:sp>
      <p:sp>
        <p:nvSpPr>
          <p:cNvPr id="4" name="Rectangle 1"/>
          <p:cNvSpPr>
            <a:spLocks noChangeArrowheads="1"/>
          </p:cNvSpPr>
          <p:nvPr/>
        </p:nvSpPr>
        <p:spPr bwMode="auto">
          <a:xfrm>
            <a:off x="0" y="-138499"/>
            <a:ext cx="27122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333333"/>
                </a:solidFill>
                <a:effectLst/>
                <a:latin typeface="Roboto"/>
              </a:rPr>
              <a:t>  </a:t>
            </a:r>
            <a:endParaRPr kumimoji="0" lang="ru-RU" altLang="ru-RU" sz="40300" b="0" i="0" u="none" strike="noStrike" cap="none" normalizeH="0" baseline="0" dirty="0" smtClean="0">
              <a:ln>
                <a:noFill/>
              </a:ln>
              <a:solidFill>
                <a:srgbClr val="333333"/>
              </a:solidFill>
              <a:effectLst/>
              <a:latin typeface="Roboto"/>
            </a:endParaRPr>
          </a:p>
        </p:txBody>
      </p:sp>
    </p:spTree>
    <p:extLst>
      <p:ext uri="{BB962C8B-B14F-4D97-AF65-F5344CB8AC3E}">
        <p14:creationId xmlns:p14="http://schemas.microsoft.com/office/powerpoint/2010/main" val="3346532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b="1" i="1" dirty="0">
                <a:latin typeface="Times New Roman" panose="02020603050405020304" pitchFamily="18" charset="0"/>
                <a:ea typeface="Times New Roman"/>
                <a:cs typeface="Times New Roman" panose="02020603050405020304" pitchFamily="18" charset="0"/>
              </a:rPr>
              <a:t>Что нужно сделать прежде, чем приступить к действиям</a:t>
            </a:r>
            <a:r>
              <a:rPr lang="ru-RU" dirty="0">
                <a:latin typeface="Times New Roman" panose="02020603050405020304" pitchFamily="18" charset="0"/>
                <a:ea typeface="Times New Roman"/>
                <a:cs typeface="Times New Roman" panose="02020603050405020304" pitchFamily="18" charset="0"/>
              </a:rPr>
              <a:t>, — определиться со способом оформления и подготовить перечень необходимых документов. </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005128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000" b="1" dirty="0" smtClean="0">
                <a:solidFill>
                  <a:srgbClr val="000000"/>
                </a:solidFill>
                <a:latin typeface="Georgia"/>
                <a:ea typeface="Times New Roman"/>
                <a:cs typeface="Times New Roman"/>
              </a:rPr>
              <a:t>ПЕРЕЧЕНЬ ДОКУМЕНТОВ, ПРЕДСТАВЛЯЕМЫХ ДЛЯ ГОСУДАРСТВЕННОЙ РЕГИСТРАЦИИ ДОГОВОРА КУПЛИ - ПРОДАЖИ (МЕНЫ, ДАРЕНИЯ) ЗЕМЕЛЬНОГО УЧАСТКА</a:t>
            </a:r>
            <a:r>
              <a:rPr lang="ru-RU" sz="3200" dirty="0" smtClean="0">
                <a:latin typeface="Calibri"/>
                <a:ea typeface="Calibri"/>
                <a:cs typeface="Times New Roman"/>
              </a:rPr>
              <a:t/>
            </a:r>
            <a:br>
              <a:rPr lang="ru-RU" sz="3200" dirty="0" smtClean="0">
                <a:latin typeface="Calibri"/>
                <a:ea typeface="Calibri"/>
                <a:cs typeface="Times New Roman"/>
              </a:rPr>
            </a:br>
            <a:endParaRPr lang="ru-RU" sz="2000" dirty="0"/>
          </a:p>
        </p:txBody>
      </p:sp>
      <p:sp>
        <p:nvSpPr>
          <p:cNvPr id="3" name="Объект 2"/>
          <p:cNvSpPr>
            <a:spLocks noGrp="1"/>
          </p:cNvSpPr>
          <p:nvPr>
            <p:ph idx="1"/>
          </p:nvPr>
        </p:nvSpPr>
        <p:spPr/>
        <p:txBody>
          <a:bodyPr>
            <a:normAutofit fontScale="62500" lnSpcReduction="20000"/>
          </a:bodyPr>
          <a:lstStyle/>
          <a:p>
            <a:pPr marL="342900" lvl="0" indent="-342900">
              <a:lnSpc>
                <a:spcPct val="115000"/>
              </a:lnSpc>
              <a:buSzPts val="1000"/>
              <a:buFont typeface="Wingdings"/>
              <a:buChar char=""/>
              <a:tabLst>
                <a:tab pos="457200" algn="l"/>
              </a:tabLst>
            </a:pPr>
            <a:r>
              <a:rPr lang="ru-RU" dirty="0" smtClean="0">
                <a:solidFill>
                  <a:srgbClr val="000000"/>
                </a:solidFill>
                <a:latin typeface="Times New Roman" panose="02020603050405020304" pitchFamily="18" charset="0"/>
                <a:ea typeface="Times New Roman"/>
                <a:cs typeface="Times New Roman" panose="02020603050405020304" pitchFamily="18" charset="0"/>
              </a:rPr>
              <a:t>заявление о государственной регистрации</a:t>
            </a:r>
            <a:endParaRPr lang="ru-RU" dirty="0">
              <a:latin typeface="Times New Roman" panose="02020603050405020304" pitchFamily="18" charset="0"/>
              <a:ea typeface="Calibri"/>
              <a:cs typeface="Times New Roman" panose="02020603050405020304" pitchFamily="18" charset="0"/>
            </a:endParaRPr>
          </a:p>
          <a:p>
            <a:pPr marL="342900" lvl="0" indent="-342900">
              <a:lnSpc>
                <a:spcPct val="115000"/>
              </a:lnSpc>
              <a:buSzPts val="1000"/>
              <a:buFont typeface="Wingdings"/>
              <a:buChar char=""/>
              <a:tabLst>
                <a:tab pos="457200" algn="l"/>
              </a:tabLst>
            </a:pPr>
            <a:r>
              <a:rPr lang="ru-RU" dirty="0" smtClean="0">
                <a:solidFill>
                  <a:srgbClr val="000000"/>
                </a:solidFill>
                <a:latin typeface="Times New Roman" panose="02020603050405020304" pitchFamily="18" charset="0"/>
                <a:ea typeface="Times New Roman"/>
                <a:cs typeface="Times New Roman" panose="02020603050405020304" pitchFamily="18" charset="0"/>
              </a:rPr>
              <a:t>документ, удостоверяющий личность заявителя</a:t>
            </a:r>
            <a:endParaRPr lang="ru-RU" dirty="0">
              <a:latin typeface="Times New Roman" panose="02020603050405020304" pitchFamily="18" charset="0"/>
              <a:ea typeface="Calibri"/>
              <a:cs typeface="Times New Roman" panose="02020603050405020304" pitchFamily="18" charset="0"/>
            </a:endParaRPr>
          </a:p>
          <a:p>
            <a:pPr marL="342900" lvl="0" indent="-342900">
              <a:lnSpc>
                <a:spcPct val="115000"/>
              </a:lnSpc>
              <a:buSzPts val="1000"/>
              <a:buFont typeface="Wingdings"/>
              <a:buChar char=""/>
              <a:tabLst>
                <a:tab pos="457200" algn="l"/>
              </a:tabLst>
            </a:pPr>
            <a:r>
              <a:rPr lang="ru-RU" dirty="0" smtClean="0">
                <a:solidFill>
                  <a:srgbClr val="000000"/>
                </a:solidFill>
                <a:latin typeface="Times New Roman" panose="02020603050405020304" pitchFamily="18" charset="0"/>
                <a:ea typeface="Times New Roman"/>
                <a:cs typeface="Times New Roman" panose="02020603050405020304" pitchFamily="18" charset="0"/>
              </a:rPr>
              <a:t>нотариально удостоверенная доверенность (в случае, если заявитель является доверенным лицом)</a:t>
            </a:r>
            <a:endParaRPr lang="ru-RU" dirty="0">
              <a:latin typeface="Times New Roman" panose="02020603050405020304" pitchFamily="18" charset="0"/>
              <a:ea typeface="Calibri"/>
              <a:cs typeface="Times New Roman" panose="02020603050405020304" pitchFamily="18" charset="0"/>
            </a:endParaRPr>
          </a:p>
          <a:p>
            <a:pPr marL="342900" lvl="0" indent="-342900">
              <a:lnSpc>
                <a:spcPct val="115000"/>
              </a:lnSpc>
              <a:buSzPts val="1000"/>
              <a:buFont typeface="Wingdings"/>
              <a:buChar char=""/>
              <a:tabLst>
                <a:tab pos="457200" algn="l"/>
              </a:tabLst>
            </a:pPr>
            <a:r>
              <a:rPr lang="ru-RU" dirty="0" smtClean="0">
                <a:solidFill>
                  <a:srgbClr val="000000"/>
                </a:solidFill>
                <a:latin typeface="Times New Roman" panose="02020603050405020304" pitchFamily="18" charset="0"/>
                <a:ea typeface="Times New Roman"/>
                <a:cs typeface="Times New Roman" panose="02020603050405020304" pitchFamily="18" charset="0"/>
              </a:rPr>
              <a:t>платежный документ о внесении платы за государственную регистрацию (подлинник и копия)</a:t>
            </a:r>
            <a:endParaRPr lang="ru-RU" dirty="0">
              <a:latin typeface="Times New Roman" panose="02020603050405020304" pitchFamily="18" charset="0"/>
              <a:ea typeface="Calibri"/>
              <a:cs typeface="Times New Roman" panose="02020603050405020304" pitchFamily="18" charset="0"/>
            </a:endParaRPr>
          </a:p>
          <a:p>
            <a:pPr marL="342900" lvl="0" indent="-342900">
              <a:lnSpc>
                <a:spcPct val="115000"/>
              </a:lnSpc>
              <a:buSzPts val="1000"/>
              <a:buFont typeface="Wingdings"/>
              <a:buChar char=""/>
              <a:tabLst>
                <a:tab pos="457200" algn="l"/>
              </a:tabLst>
            </a:pPr>
            <a:r>
              <a:rPr lang="ru-RU" dirty="0" smtClean="0">
                <a:solidFill>
                  <a:srgbClr val="000000"/>
                </a:solidFill>
                <a:latin typeface="Times New Roman" panose="02020603050405020304" pitchFamily="18" charset="0"/>
                <a:ea typeface="Times New Roman"/>
                <a:cs typeface="Times New Roman" panose="02020603050405020304" pitchFamily="18" charset="0"/>
              </a:rPr>
              <a:t>удостоверенный органом кадастрового учета план земельного участка (выписка из кадастрового плана земельного участка)</a:t>
            </a:r>
            <a:endParaRPr lang="ru-RU" dirty="0">
              <a:latin typeface="Times New Roman" panose="02020603050405020304" pitchFamily="18" charset="0"/>
              <a:ea typeface="Calibri"/>
              <a:cs typeface="Times New Roman" panose="02020603050405020304" pitchFamily="18" charset="0"/>
            </a:endParaRPr>
          </a:p>
          <a:p>
            <a:pPr marL="342900" lvl="0" indent="-342900">
              <a:lnSpc>
                <a:spcPct val="115000"/>
              </a:lnSpc>
              <a:buSzPts val="1000"/>
              <a:buFont typeface="Wingdings"/>
              <a:buChar char=""/>
              <a:tabLst>
                <a:tab pos="457200" algn="l"/>
              </a:tabLst>
            </a:pPr>
            <a:r>
              <a:rPr lang="ru-RU" dirty="0" smtClean="0">
                <a:solidFill>
                  <a:srgbClr val="000000"/>
                </a:solidFill>
                <a:latin typeface="Times New Roman" panose="02020603050405020304" pitchFamily="18" charset="0"/>
                <a:ea typeface="Times New Roman"/>
                <a:cs typeface="Times New Roman" panose="02020603050405020304" pitchFamily="18" charset="0"/>
              </a:rPr>
              <a:t>документы, представляемые продавцом и покупателем:</a:t>
            </a:r>
            <a:endParaRPr lang="ru-RU" dirty="0">
              <a:latin typeface="Times New Roman" panose="02020603050405020304" pitchFamily="18" charset="0"/>
              <a:ea typeface="Calibri"/>
              <a:cs typeface="Times New Roman" panose="02020603050405020304" pitchFamily="18" charset="0"/>
            </a:endParaRPr>
          </a:p>
          <a:p>
            <a:pPr marL="742950" lvl="1" indent="-285750">
              <a:lnSpc>
                <a:spcPct val="115000"/>
              </a:lnSpc>
              <a:buSzPts val="1000"/>
              <a:buFont typeface="Wingdings"/>
              <a:buChar char=""/>
              <a:tabLst>
                <a:tab pos="914400" algn="l"/>
              </a:tabLst>
            </a:pPr>
            <a:r>
              <a:rPr lang="ru-RU" dirty="0" smtClean="0">
                <a:solidFill>
                  <a:srgbClr val="000000"/>
                </a:solidFill>
                <a:latin typeface="Times New Roman" panose="02020603050405020304" pitchFamily="18" charset="0"/>
                <a:ea typeface="Times New Roman"/>
                <a:cs typeface="Times New Roman" panose="02020603050405020304" pitchFamily="18" charset="0"/>
              </a:rPr>
              <a:t>договор (совершенный в простой письменной форме или нотариально удостоверенный)</a:t>
            </a:r>
            <a:endParaRPr lang="ru-RU" sz="2800" dirty="0" smtClean="0">
              <a:latin typeface="Times New Roman" panose="02020603050405020304" pitchFamily="18" charset="0"/>
              <a:ea typeface="Calibri"/>
              <a:cs typeface="Times New Roman" panose="02020603050405020304" pitchFamily="18" charset="0"/>
            </a:endParaRPr>
          </a:p>
          <a:p>
            <a:pPr marL="742950" lvl="1" indent="-285750">
              <a:lnSpc>
                <a:spcPct val="115000"/>
              </a:lnSpc>
              <a:buSzPts val="1000"/>
              <a:buFont typeface="Wingdings"/>
              <a:buChar char=""/>
              <a:tabLst>
                <a:tab pos="914400" algn="l"/>
              </a:tabLst>
            </a:pPr>
            <a:r>
              <a:rPr lang="ru-RU" dirty="0" smtClean="0">
                <a:solidFill>
                  <a:srgbClr val="000000"/>
                </a:solidFill>
                <a:latin typeface="Times New Roman" panose="02020603050405020304" pitchFamily="18" charset="0"/>
                <a:ea typeface="Times New Roman"/>
                <a:cs typeface="Times New Roman" panose="02020603050405020304" pitchFamily="18" charset="0"/>
              </a:rPr>
              <a:t>согласие супруга (супруги) на совершение сделки (нотариально удостоверенное)</a:t>
            </a:r>
            <a:endParaRPr lang="ru-RU" sz="2800" dirty="0" smtClean="0">
              <a:latin typeface="Times New Roman" panose="02020603050405020304" pitchFamily="18" charset="0"/>
              <a:ea typeface="Calibri"/>
              <a:cs typeface="Times New Roman" panose="02020603050405020304" pitchFamily="18" charset="0"/>
            </a:endParaRPr>
          </a:p>
          <a:p>
            <a:pPr marL="342900" lvl="0" indent="-342900">
              <a:lnSpc>
                <a:spcPct val="115000"/>
              </a:lnSpc>
              <a:buSzPts val="1000"/>
              <a:buFont typeface="Wingdings"/>
              <a:buChar char=""/>
              <a:tabLst>
                <a:tab pos="457200" algn="l"/>
              </a:tabLst>
            </a:pPr>
            <a:r>
              <a:rPr lang="ru-RU" dirty="0" smtClean="0">
                <a:solidFill>
                  <a:srgbClr val="000000"/>
                </a:solidFill>
                <a:latin typeface="Times New Roman" panose="02020603050405020304" pitchFamily="18" charset="0"/>
                <a:ea typeface="Times New Roman"/>
                <a:cs typeface="Times New Roman" panose="02020603050405020304" pitchFamily="18" charset="0"/>
              </a:rPr>
              <a:t>документы, представляемые только продавцом:</a:t>
            </a:r>
            <a:endParaRPr lang="ru-RU" dirty="0">
              <a:latin typeface="Times New Roman" panose="02020603050405020304" pitchFamily="18" charset="0"/>
              <a:ea typeface="Calibri"/>
              <a:cs typeface="Times New Roman" panose="02020603050405020304" pitchFamily="18" charset="0"/>
            </a:endParaRPr>
          </a:p>
          <a:p>
            <a:pPr marL="742950" lvl="1" indent="-285750">
              <a:lnSpc>
                <a:spcPct val="115000"/>
              </a:lnSpc>
              <a:buSzPts val="1000"/>
              <a:buFont typeface="Wingdings"/>
              <a:buChar char=""/>
              <a:tabLst>
                <a:tab pos="914400" algn="l"/>
              </a:tabLst>
            </a:pPr>
            <a:r>
              <a:rPr lang="ru-RU" dirty="0" smtClean="0">
                <a:solidFill>
                  <a:srgbClr val="000000"/>
                </a:solidFill>
                <a:latin typeface="Times New Roman" panose="02020603050405020304" pitchFamily="18" charset="0"/>
                <a:ea typeface="Times New Roman"/>
                <a:cs typeface="Times New Roman" panose="02020603050405020304" pitchFamily="18" charset="0"/>
              </a:rPr>
              <a:t>документ, подтверждающий права на земельный участок, являющийся предметом договора</a:t>
            </a:r>
            <a:endParaRPr lang="ru-RU" sz="2800" dirty="0" smtClean="0">
              <a:latin typeface="Times New Roman" panose="02020603050405020304" pitchFamily="18" charset="0"/>
              <a:ea typeface="Calibri"/>
              <a:cs typeface="Times New Roman" panose="02020603050405020304" pitchFamily="18" charset="0"/>
            </a:endParaRPr>
          </a:p>
          <a:p>
            <a:pPr marL="742950" lvl="1" indent="-285750">
              <a:lnSpc>
                <a:spcPct val="115000"/>
              </a:lnSpc>
              <a:buSzPts val="1000"/>
              <a:buFont typeface="Wingdings"/>
              <a:buChar char=""/>
              <a:tabLst>
                <a:tab pos="914400" algn="l"/>
              </a:tabLst>
            </a:pPr>
            <a:r>
              <a:rPr lang="ru-RU" dirty="0" smtClean="0">
                <a:solidFill>
                  <a:srgbClr val="000000"/>
                </a:solidFill>
                <a:latin typeface="Times New Roman" panose="02020603050405020304" pitchFamily="18" charset="0"/>
                <a:ea typeface="Times New Roman"/>
                <a:cs typeface="Times New Roman" panose="02020603050405020304" pitchFamily="18" charset="0"/>
              </a:rPr>
              <a:t>свидетельство о государственной регистрации права</a:t>
            </a:r>
            <a:endParaRPr lang="ru-RU" sz="2800" dirty="0" smtClean="0">
              <a:latin typeface="Times New Roman" panose="02020603050405020304" pitchFamily="18" charset="0"/>
              <a:ea typeface="Calibri"/>
              <a:cs typeface="Times New Roman" panose="02020603050405020304" pitchFamily="18" charset="0"/>
            </a:endParaRPr>
          </a:p>
          <a:p>
            <a:pPr marL="742950" lvl="1" indent="-285750">
              <a:lnSpc>
                <a:spcPct val="115000"/>
              </a:lnSpc>
              <a:buSzPts val="1000"/>
              <a:buFont typeface="Wingdings"/>
              <a:buChar char=""/>
              <a:tabLst>
                <a:tab pos="914400" algn="l"/>
              </a:tabLst>
            </a:pPr>
            <a:r>
              <a:rPr lang="ru-RU" dirty="0" smtClean="0">
                <a:solidFill>
                  <a:srgbClr val="000000"/>
                </a:solidFill>
                <a:latin typeface="Times New Roman" panose="02020603050405020304" pitchFamily="18" charset="0"/>
                <a:ea typeface="Times New Roman"/>
                <a:cs typeface="Times New Roman" panose="02020603050405020304" pitchFamily="18" charset="0"/>
              </a:rPr>
              <a:t>согласие залогодержателя на сделку, если отчуждаемый земельный участок обременен залогом</a:t>
            </a:r>
            <a:endParaRPr lang="ru-RU" sz="2800" dirty="0" smtClean="0">
              <a:effectLst/>
              <a:latin typeface="Times New Roman" panose="02020603050405020304" pitchFamily="18" charset="0"/>
              <a:ea typeface="Calibri"/>
              <a:cs typeface="Times New Roman" panose="02020603050405020304" pitchFamily="18" charset="0"/>
            </a:endParaRPr>
          </a:p>
          <a:p>
            <a:endParaRPr lang="ru-RU" dirty="0"/>
          </a:p>
        </p:txBody>
      </p:sp>
    </p:spTree>
    <p:extLst>
      <p:ext uri="{BB962C8B-B14F-4D97-AF65-F5344CB8AC3E}">
        <p14:creationId xmlns:p14="http://schemas.microsoft.com/office/powerpoint/2010/main" val="2173412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План:	</a:t>
            </a:r>
            <a:endParaRPr lang="ru-RU" dirty="0"/>
          </a:p>
        </p:txBody>
      </p:sp>
      <p:sp>
        <p:nvSpPr>
          <p:cNvPr id="3" name="Объект 2"/>
          <p:cNvSpPr>
            <a:spLocks noGrp="1"/>
          </p:cNvSpPr>
          <p:nvPr>
            <p:ph idx="1"/>
          </p:nvPr>
        </p:nvSpPr>
        <p:spPr/>
        <p:txBody>
          <a:bodyPr/>
          <a:lstStyle/>
          <a:p>
            <a:r>
              <a:rPr lang="ru-RU" dirty="0" smtClean="0"/>
              <a:t>Юридические факты как основа возникновения права на землю</a:t>
            </a:r>
          </a:p>
          <a:p>
            <a:r>
              <a:rPr lang="ru-RU" dirty="0" smtClean="0"/>
              <a:t>Основания возникновения и прекращения права на землю</a:t>
            </a:r>
          </a:p>
          <a:p>
            <a:r>
              <a:rPr lang="ru-RU" dirty="0" smtClean="0"/>
              <a:t>Ограниченное право пользования земельным участком  </a:t>
            </a:r>
          </a:p>
          <a:p>
            <a:r>
              <a:rPr lang="ru-RU" dirty="0" smtClean="0"/>
              <a:t>Порядок государственной регистрации права на землю</a:t>
            </a:r>
          </a:p>
          <a:p>
            <a:endParaRPr lang="ru-RU" dirty="0" smtClean="0"/>
          </a:p>
        </p:txBody>
      </p:sp>
    </p:spTree>
    <p:extLst>
      <p:ext uri="{BB962C8B-B14F-4D97-AF65-F5344CB8AC3E}">
        <p14:creationId xmlns:p14="http://schemas.microsoft.com/office/powerpoint/2010/main" val="2729337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1800" b="1" dirty="0" smtClean="0">
                <a:solidFill>
                  <a:srgbClr val="000000"/>
                </a:solidFill>
                <a:latin typeface="Georgia"/>
                <a:ea typeface="Times New Roman"/>
                <a:cs typeface="Times New Roman"/>
              </a:rPr>
              <a:t>ПЕРЕЧЕНЬ ДОКУМЕНТОВ, ПРЕДСТАВЛЯЕМЫХ ДЛЯ ГОСУДАРСТВЕННОЙ РЕГИСТРАЦИИ ВЕЩНЫХ ПРАВ НА ЗЕМЕЛЬНЫЙ УЧАСТОК, ПРЕДОСТАВЛЕННЫЙ ИЗ СОСТАВА ЗЕМЕЛЬ, НАХОДЯЩИХСЯ В ГОСУДАРСТВЕННОЙ ИЛИ МУНИЦИПАЛЬНОЙ СОБСТВЕННОСТИ</a:t>
            </a:r>
            <a:r>
              <a:rPr lang="ru-RU" sz="2800" dirty="0" smtClean="0">
                <a:latin typeface="Calibri"/>
                <a:ea typeface="Calibri"/>
                <a:cs typeface="Times New Roman"/>
              </a:rPr>
              <a:t/>
            </a:r>
            <a:br>
              <a:rPr lang="ru-RU" sz="2800" dirty="0" smtClean="0">
                <a:latin typeface="Calibri"/>
                <a:ea typeface="Calibri"/>
                <a:cs typeface="Times New Roman"/>
              </a:rPr>
            </a:br>
            <a:endParaRPr lang="ru-RU" sz="1800" dirty="0"/>
          </a:p>
        </p:txBody>
      </p:sp>
      <p:sp>
        <p:nvSpPr>
          <p:cNvPr id="3" name="Объект 2"/>
          <p:cNvSpPr>
            <a:spLocks noGrp="1"/>
          </p:cNvSpPr>
          <p:nvPr>
            <p:ph idx="1"/>
          </p:nvPr>
        </p:nvSpPr>
        <p:spPr/>
        <p:txBody>
          <a:bodyPr>
            <a:normAutofit fontScale="55000" lnSpcReduction="20000"/>
          </a:bodyPr>
          <a:lstStyle/>
          <a:p>
            <a:pPr marL="342900" lvl="0" indent="-342900">
              <a:lnSpc>
                <a:spcPct val="115000"/>
              </a:lnSpc>
              <a:spcAft>
                <a:spcPts val="375"/>
              </a:spcAft>
              <a:buSzPts val="1000"/>
              <a:buFont typeface="Wingdings"/>
              <a:buChar char=""/>
              <a:tabLst>
                <a:tab pos="457200" algn="l"/>
              </a:tabLst>
            </a:pPr>
            <a:r>
              <a:rPr lang="ru-RU" dirty="0" smtClean="0">
                <a:solidFill>
                  <a:srgbClr val="000000"/>
                </a:solidFill>
                <a:latin typeface="Georgia"/>
                <a:ea typeface="Times New Roman"/>
                <a:cs typeface="Times New Roman"/>
              </a:rPr>
              <a:t>заявление о государственной регистрации</a:t>
            </a:r>
            <a:endParaRPr lang="ru-RU" sz="4000" dirty="0">
              <a:ea typeface="Calibri"/>
              <a:cs typeface="Times New Roman"/>
            </a:endParaRPr>
          </a:p>
          <a:p>
            <a:pPr marL="342900" lvl="0" indent="-342900">
              <a:lnSpc>
                <a:spcPct val="115000"/>
              </a:lnSpc>
              <a:spcAft>
                <a:spcPts val="375"/>
              </a:spcAft>
              <a:buSzPts val="1000"/>
              <a:buFont typeface="Wingdings"/>
              <a:buChar char=""/>
              <a:tabLst>
                <a:tab pos="457200" algn="l"/>
              </a:tabLst>
            </a:pPr>
            <a:r>
              <a:rPr lang="ru-RU" dirty="0" smtClean="0">
                <a:solidFill>
                  <a:srgbClr val="000000"/>
                </a:solidFill>
                <a:latin typeface="Georgia"/>
                <a:ea typeface="Times New Roman"/>
                <a:cs typeface="Times New Roman"/>
              </a:rPr>
              <a:t>документ, удостоверяющий личность заявителя</a:t>
            </a:r>
            <a:endParaRPr lang="ru-RU" sz="4000" dirty="0">
              <a:ea typeface="Calibri"/>
              <a:cs typeface="Times New Roman"/>
            </a:endParaRPr>
          </a:p>
          <a:p>
            <a:pPr marL="342900" lvl="0" indent="-342900">
              <a:lnSpc>
                <a:spcPct val="115000"/>
              </a:lnSpc>
              <a:spcAft>
                <a:spcPts val="375"/>
              </a:spcAft>
              <a:buSzPts val="1000"/>
              <a:buFont typeface="Wingdings"/>
              <a:buChar char=""/>
              <a:tabLst>
                <a:tab pos="457200" algn="l"/>
              </a:tabLst>
            </a:pPr>
            <a:r>
              <a:rPr lang="ru-RU" dirty="0" smtClean="0">
                <a:solidFill>
                  <a:srgbClr val="000000"/>
                </a:solidFill>
                <a:latin typeface="Georgia"/>
                <a:ea typeface="Times New Roman"/>
                <a:cs typeface="Times New Roman"/>
              </a:rPr>
              <a:t>нотариально удостоверенная доверенность (в случае, если заявитель является доверенным лицом)</a:t>
            </a:r>
            <a:endParaRPr lang="ru-RU" sz="4000" dirty="0">
              <a:ea typeface="Calibri"/>
              <a:cs typeface="Times New Roman"/>
            </a:endParaRPr>
          </a:p>
          <a:p>
            <a:pPr marL="342900" lvl="0" indent="-342900">
              <a:lnSpc>
                <a:spcPct val="115000"/>
              </a:lnSpc>
              <a:spcAft>
                <a:spcPts val="375"/>
              </a:spcAft>
              <a:buSzPts val="1000"/>
              <a:buFont typeface="Wingdings"/>
              <a:buChar char=""/>
              <a:tabLst>
                <a:tab pos="457200" algn="l"/>
              </a:tabLst>
            </a:pPr>
            <a:r>
              <a:rPr lang="ru-RU" dirty="0" smtClean="0">
                <a:solidFill>
                  <a:srgbClr val="000000"/>
                </a:solidFill>
                <a:latin typeface="Georgia"/>
                <a:ea typeface="Times New Roman"/>
                <a:cs typeface="Times New Roman"/>
              </a:rPr>
              <a:t>платежный документ о внесении платы за государственную регистрацию (подлинник и копия)</a:t>
            </a:r>
            <a:endParaRPr lang="ru-RU" sz="4000" dirty="0">
              <a:ea typeface="Calibri"/>
              <a:cs typeface="Times New Roman"/>
            </a:endParaRPr>
          </a:p>
          <a:p>
            <a:pPr marL="342900" lvl="0" indent="-342900">
              <a:lnSpc>
                <a:spcPct val="115000"/>
              </a:lnSpc>
              <a:spcAft>
                <a:spcPts val="375"/>
              </a:spcAft>
              <a:buSzPts val="1000"/>
              <a:buFont typeface="Wingdings"/>
              <a:buChar char=""/>
              <a:tabLst>
                <a:tab pos="457200" algn="l"/>
              </a:tabLst>
            </a:pPr>
            <a:r>
              <a:rPr lang="ru-RU" dirty="0" smtClean="0">
                <a:solidFill>
                  <a:srgbClr val="000000"/>
                </a:solidFill>
                <a:latin typeface="Georgia"/>
                <a:ea typeface="Times New Roman"/>
                <a:cs typeface="Times New Roman"/>
              </a:rPr>
              <a:t>удостоверенный органом кадастрового учета план земельного участка (выписка из кадастрового плана земельного участка)</a:t>
            </a:r>
            <a:endParaRPr lang="ru-RU" sz="4000" dirty="0">
              <a:ea typeface="Calibri"/>
              <a:cs typeface="Times New Roman"/>
            </a:endParaRPr>
          </a:p>
          <a:p>
            <a:pPr marL="342900" lvl="0" indent="-342900">
              <a:lnSpc>
                <a:spcPct val="115000"/>
              </a:lnSpc>
              <a:spcAft>
                <a:spcPts val="375"/>
              </a:spcAft>
              <a:buSzPts val="1000"/>
              <a:buFont typeface="Wingdings"/>
              <a:buChar char=""/>
              <a:tabLst>
                <a:tab pos="457200" algn="l"/>
              </a:tabLst>
            </a:pPr>
            <a:r>
              <a:rPr lang="ru-RU" dirty="0" smtClean="0">
                <a:solidFill>
                  <a:srgbClr val="000000"/>
                </a:solidFill>
                <a:latin typeface="Georgia"/>
                <a:ea typeface="Times New Roman"/>
                <a:cs typeface="Times New Roman"/>
              </a:rPr>
              <a:t>постановление (решение, распоряжение) органа государственной власти или органа местного самоуправления вступившее в законную силу решение суда</a:t>
            </a:r>
            <a:endParaRPr lang="ru-RU" sz="4000" dirty="0">
              <a:ea typeface="Calibri"/>
              <a:cs typeface="Times New Roman"/>
            </a:endParaRPr>
          </a:p>
          <a:p>
            <a:pPr marL="342900" lvl="0" indent="-342900">
              <a:lnSpc>
                <a:spcPct val="115000"/>
              </a:lnSpc>
              <a:spcAft>
                <a:spcPts val="375"/>
              </a:spcAft>
              <a:buSzPts val="1000"/>
              <a:buFont typeface="Wingdings"/>
              <a:buChar char=""/>
              <a:tabLst>
                <a:tab pos="457200" algn="l"/>
              </a:tabLst>
            </a:pPr>
            <a:r>
              <a:rPr lang="ru-RU" dirty="0" smtClean="0">
                <a:solidFill>
                  <a:srgbClr val="000000"/>
                </a:solidFill>
                <a:latin typeface="Georgia"/>
                <a:ea typeface="Times New Roman"/>
                <a:cs typeface="Times New Roman"/>
              </a:rPr>
              <a:t>протокол о результатах торгов</a:t>
            </a:r>
            <a:endParaRPr lang="ru-RU" sz="4000" dirty="0">
              <a:ea typeface="Calibri"/>
              <a:cs typeface="Times New Roman"/>
            </a:endParaRPr>
          </a:p>
          <a:p>
            <a:pPr marL="342900" lvl="0" indent="-342900">
              <a:lnSpc>
                <a:spcPct val="115000"/>
              </a:lnSpc>
              <a:spcAft>
                <a:spcPts val="375"/>
              </a:spcAft>
              <a:buSzPts val="1000"/>
              <a:buFont typeface="Wingdings"/>
              <a:buChar char=""/>
              <a:tabLst>
                <a:tab pos="457200" algn="l"/>
              </a:tabLst>
            </a:pPr>
            <a:r>
              <a:rPr lang="ru-RU" dirty="0" smtClean="0">
                <a:solidFill>
                  <a:srgbClr val="000000"/>
                </a:solidFill>
                <a:latin typeface="Georgia"/>
                <a:ea typeface="Times New Roman"/>
                <a:cs typeface="Times New Roman"/>
              </a:rPr>
              <a:t>заключенный в соответствии с протоколом о результатах торгов договор купли-продажи земельного участка (в случае приобретения земельного участка на торгах)</a:t>
            </a:r>
            <a:endParaRPr lang="ru-RU" sz="4000" dirty="0">
              <a:ea typeface="Calibri"/>
              <a:cs typeface="Times New Roman"/>
            </a:endParaRPr>
          </a:p>
          <a:p>
            <a:endParaRPr lang="ru-RU" dirty="0"/>
          </a:p>
        </p:txBody>
      </p:sp>
    </p:spTree>
    <p:extLst>
      <p:ext uri="{BB962C8B-B14F-4D97-AF65-F5344CB8AC3E}">
        <p14:creationId xmlns:p14="http://schemas.microsoft.com/office/powerpoint/2010/main" val="1377142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000" b="1" dirty="0" smtClean="0">
                <a:solidFill>
                  <a:srgbClr val="000000"/>
                </a:solidFill>
                <a:latin typeface="Georgia"/>
                <a:ea typeface="Times New Roman"/>
                <a:cs typeface="Times New Roman"/>
              </a:rPr>
              <a:t>ПЕРЕЧЕНЬ ДОКУМЕНТОВ, ПРЕДСТАВЛЯЕМЫХ ДЛЯ ГОСУДАРСТВЕННОЙ РЕГИСТРАЦИИ ДОГОВОРА О ЗАЛОГЕ ЗЕМЕЛЬНОГО УЧАСТКА</a:t>
            </a:r>
            <a:r>
              <a:rPr lang="ru-RU" sz="3200" dirty="0" smtClean="0">
                <a:latin typeface="Calibri"/>
                <a:ea typeface="Calibri"/>
                <a:cs typeface="Times New Roman"/>
              </a:rPr>
              <a:t/>
            </a:r>
            <a:br>
              <a:rPr lang="ru-RU" sz="3200" dirty="0" smtClean="0">
                <a:latin typeface="Calibri"/>
                <a:ea typeface="Calibri"/>
                <a:cs typeface="Times New Roman"/>
              </a:rPr>
            </a:br>
            <a:endParaRPr lang="ru-RU" sz="2000" dirty="0"/>
          </a:p>
        </p:txBody>
      </p:sp>
      <p:sp>
        <p:nvSpPr>
          <p:cNvPr id="3" name="Объект 2"/>
          <p:cNvSpPr>
            <a:spLocks noGrp="1"/>
          </p:cNvSpPr>
          <p:nvPr>
            <p:ph idx="1"/>
          </p:nvPr>
        </p:nvSpPr>
        <p:spPr/>
        <p:txBody>
          <a:bodyPr>
            <a:normAutofit fontScale="55000" lnSpcReduction="20000"/>
          </a:bodyPr>
          <a:lstStyle/>
          <a:p>
            <a:pPr marL="342900" lvl="0" indent="-342900">
              <a:lnSpc>
                <a:spcPct val="115000"/>
              </a:lnSpc>
              <a:buSzPts val="1000"/>
              <a:buFont typeface="Wingdings"/>
              <a:buChar char=""/>
              <a:tabLst>
                <a:tab pos="457200" algn="l"/>
              </a:tabLst>
            </a:pPr>
            <a:r>
              <a:rPr lang="ru-RU" dirty="0" smtClean="0">
                <a:solidFill>
                  <a:srgbClr val="000000"/>
                </a:solidFill>
                <a:latin typeface="Georgia"/>
                <a:ea typeface="Times New Roman"/>
                <a:cs typeface="Times New Roman"/>
              </a:rPr>
              <a:t>заявление о государственной регистрации права</a:t>
            </a:r>
            <a:endParaRPr lang="ru-RU" dirty="0">
              <a:ea typeface="Calibri"/>
              <a:cs typeface="Times New Roman"/>
            </a:endParaRPr>
          </a:p>
          <a:p>
            <a:pPr marL="342900" lvl="0" indent="-342900">
              <a:lnSpc>
                <a:spcPct val="115000"/>
              </a:lnSpc>
              <a:buSzPts val="1000"/>
              <a:buFont typeface="Wingdings"/>
              <a:buChar char=""/>
              <a:tabLst>
                <a:tab pos="457200" algn="l"/>
              </a:tabLst>
            </a:pPr>
            <a:r>
              <a:rPr lang="ru-RU" dirty="0" smtClean="0">
                <a:solidFill>
                  <a:srgbClr val="000000"/>
                </a:solidFill>
                <a:latin typeface="Georgia"/>
                <a:ea typeface="Times New Roman"/>
                <a:cs typeface="Times New Roman"/>
              </a:rPr>
              <a:t>документ, удостоверяющий личность заявителя либо его представителя (при наличии нотариально удостоверенной доверенности)</a:t>
            </a:r>
            <a:endParaRPr lang="ru-RU" dirty="0">
              <a:ea typeface="Calibri"/>
              <a:cs typeface="Times New Roman"/>
            </a:endParaRPr>
          </a:p>
          <a:p>
            <a:pPr marL="342900" lvl="0" indent="-342900">
              <a:lnSpc>
                <a:spcPct val="115000"/>
              </a:lnSpc>
              <a:buSzPts val="1000"/>
              <a:buFont typeface="Wingdings"/>
              <a:buChar char=""/>
              <a:tabLst>
                <a:tab pos="457200" algn="l"/>
              </a:tabLst>
            </a:pPr>
            <a:r>
              <a:rPr lang="ru-RU" dirty="0" smtClean="0">
                <a:solidFill>
                  <a:srgbClr val="000000"/>
                </a:solidFill>
                <a:latin typeface="Georgia"/>
                <a:ea typeface="Times New Roman"/>
                <a:cs typeface="Times New Roman"/>
              </a:rPr>
              <a:t>платежный документ о внесении платы за государственную регистрацию (подлинник и копия)</a:t>
            </a:r>
            <a:endParaRPr lang="ru-RU" dirty="0">
              <a:ea typeface="Calibri"/>
              <a:cs typeface="Times New Roman"/>
            </a:endParaRPr>
          </a:p>
          <a:p>
            <a:pPr marL="342900" lvl="0" indent="-342900">
              <a:lnSpc>
                <a:spcPct val="115000"/>
              </a:lnSpc>
              <a:buSzPts val="1000"/>
              <a:buFont typeface="Wingdings"/>
              <a:buChar char=""/>
              <a:tabLst>
                <a:tab pos="457200" algn="l"/>
              </a:tabLst>
            </a:pPr>
            <a:r>
              <a:rPr lang="ru-RU" dirty="0" smtClean="0">
                <a:solidFill>
                  <a:srgbClr val="000000"/>
                </a:solidFill>
                <a:latin typeface="Georgia"/>
                <a:ea typeface="Times New Roman"/>
                <a:cs typeface="Times New Roman"/>
              </a:rPr>
              <a:t>удостоверенный органом кадастрового учета план земельного участка (выписка из кадастрового плана земельного участка)</a:t>
            </a:r>
            <a:endParaRPr lang="ru-RU" dirty="0">
              <a:ea typeface="Calibri"/>
              <a:cs typeface="Times New Roman"/>
            </a:endParaRPr>
          </a:p>
          <a:p>
            <a:pPr marL="342900" lvl="0" indent="-342900">
              <a:lnSpc>
                <a:spcPct val="115000"/>
              </a:lnSpc>
              <a:buSzPts val="1000"/>
              <a:buFont typeface="Wingdings"/>
              <a:buChar char=""/>
              <a:tabLst>
                <a:tab pos="457200" algn="l"/>
              </a:tabLst>
            </a:pPr>
            <a:r>
              <a:rPr lang="ru-RU" dirty="0" smtClean="0">
                <a:solidFill>
                  <a:srgbClr val="000000"/>
                </a:solidFill>
                <a:latin typeface="Georgia"/>
                <a:ea typeface="Times New Roman"/>
                <a:cs typeface="Times New Roman"/>
              </a:rPr>
              <a:t>документы, представляемые залогодателем и залогодержателем:</a:t>
            </a:r>
            <a:endParaRPr lang="ru-RU" dirty="0">
              <a:ea typeface="Calibri"/>
              <a:cs typeface="Times New Roman"/>
            </a:endParaRPr>
          </a:p>
          <a:p>
            <a:pPr marL="742950" lvl="1" indent="-285750">
              <a:lnSpc>
                <a:spcPct val="115000"/>
              </a:lnSpc>
              <a:buSzPts val="1000"/>
              <a:buFont typeface="Wingdings"/>
              <a:buChar char=""/>
              <a:tabLst>
                <a:tab pos="914400" algn="l"/>
              </a:tabLst>
            </a:pPr>
            <a:r>
              <a:rPr lang="ru-RU" dirty="0" smtClean="0">
                <a:solidFill>
                  <a:srgbClr val="000000"/>
                </a:solidFill>
                <a:latin typeface="Georgia"/>
                <a:ea typeface="Times New Roman"/>
                <a:cs typeface="Times New Roman"/>
              </a:rPr>
              <a:t>договор залога земельного участка (нотариально удостоверенный)</a:t>
            </a:r>
            <a:endParaRPr lang="ru-RU" sz="2800" dirty="0">
              <a:ea typeface="Calibri"/>
              <a:cs typeface="Times New Roman"/>
            </a:endParaRPr>
          </a:p>
          <a:p>
            <a:pPr marL="342900" lvl="0" indent="-342900">
              <a:lnSpc>
                <a:spcPct val="115000"/>
              </a:lnSpc>
              <a:buSzPts val="1000"/>
              <a:buFont typeface="Wingdings"/>
              <a:buChar char=""/>
              <a:tabLst>
                <a:tab pos="457200" algn="l"/>
              </a:tabLst>
            </a:pPr>
            <a:r>
              <a:rPr lang="ru-RU" dirty="0" smtClean="0">
                <a:solidFill>
                  <a:srgbClr val="000000"/>
                </a:solidFill>
                <a:latin typeface="Georgia"/>
                <a:ea typeface="Times New Roman"/>
                <a:cs typeface="Times New Roman"/>
              </a:rPr>
              <a:t>документы, представляемые только залогодателем:</a:t>
            </a:r>
            <a:endParaRPr lang="ru-RU" dirty="0">
              <a:ea typeface="Calibri"/>
              <a:cs typeface="Times New Roman"/>
            </a:endParaRPr>
          </a:p>
          <a:p>
            <a:pPr marL="742950" lvl="1" indent="-285750">
              <a:lnSpc>
                <a:spcPct val="115000"/>
              </a:lnSpc>
              <a:buSzPts val="1000"/>
              <a:buFont typeface="Wingdings"/>
              <a:buChar char=""/>
              <a:tabLst>
                <a:tab pos="914400" algn="l"/>
              </a:tabLst>
            </a:pPr>
            <a:r>
              <a:rPr lang="ru-RU" dirty="0" smtClean="0">
                <a:solidFill>
                  <a:srgbClr val="000000"/>
                </a:solidFill>
                <a:latin typeface="Georgia"/>
                <a:ea typeface="Times New Roman"/>
                <a:cs typeface="Times New Roman"/>
              </a:rPr>
              <a:t>документ, подтверждающий права на земельный участок, являющийся предметом договора, со штампом о государственной регистрации права</a:t>
            </a:r>
            <a:endParaRPr lang="ru-RU" sz="2800" dirty="0">
              <a:ea typeface="Calibri"/>
              <a:cs typeface="Times New Roman"/>
            </a:endParaRPr>
          </a:p>
          <a:p>
            <a:pPr marL="742950" lvl="1" indent="-285750">
              <a:lnSpc>
                <a:spcPct val="115000"/>
              </a:lnSpc>
              <a:buSzPts val="1000"/>
              <a:buFont typeface="Wingdings"/>
              <a:buChar char=""/>
              <a:tabLst>
                <a:tab pos="914400" algn="l"/>
              </a:tabLst>
            </a:pPr>
            <a:r>
              <a:rPr lang="ru-RU" dirty="0" smtClean="0">
                <a:solidFill>
                  <a:srgbClr val="000000"/>
                </a:solidFill>
                <a:latin typeface="Georgia"/>
                <a:ea typeface="Times New Roman"/>
                <a:cs typeface="Times New Roman"/>
              </a:rPr>
              <a:t>свидетельство о государственной регистрации права собственности либо аренды земельного участка</a:t>
            </a:r>
            <a:endParaRPr lang="ru-RU" sz="2800" dirty="0">
              <a:ea typeface="Calibri"/>
              <a:cs typeface="Times New Roman"/>
            </a:endParaRPr>
          </a:p>
          <a:p>
            <a:pPr marL="742950" lvl="1" indent="-285750">
              <a:lnSpc>
                <a:spcPct val="115000"/>
              </a:lnSpc>
              <a:buSzPts val="1000"/>
              <a:buFont typeface="Wingdings"/>
              <a:buChar char=""/>
              <a:tabLst>
                <a:tab pos="914400" algn="l"/>
              </a:tabLst>
            </a:pPr>
            <a:r>
              <a:rPr lang="ru-RU" dirty="0" smtClean="0">
                <a:solidFill>
                  <a:srgbClr val="000000"/>
                </a:solidFill>
                <a:latin typeface="Georgia"/>
                <a:ea typeface="Times New Roman"/>
                <a:cs typeface="Times New Roman"/>
              </a:rPr>
              <a:t>документы, названные в договоре в качестве приложения (кредитный договор и др.)</a:t>
            </a:r>
            <a:endParaRPr lang="ru-RU" sz="2800" dirty="0">
              <a:ea typeface="Calibri"/>
              <a:cs typeface="Times New Roman"/>
            </a:endParaRPr>
          </a:p>
          <a:p>
            <a:pPr marL="742950" lvl="1" indent="-285750">
              <a:lnSpc>
                <a:spcPct val="115000"/>
              </a:lnSpc>
              <a:buSzPts val="1000"/>
              <a:buFont typeface="Wingdings"/>
              <a:buChar char=""/>
              <a:tabLst>
                <a:tab pos="914400" algn="l"/>
              </a:tabLst>
            </a:pPr>
            <a:r>
              <a:rPr lang="ru-RU" dirty="0" smtClean="0">
                <a:solidFill>
                  <a:srgbClr val="000000"/>
                </a:solidFill>
                <a:latin typeface="Georgia"/>
                <a:ea typeface="Times New Roman"/>
                <a:cs typeface="Times New Roman"/>
              </a:rPr>
              <a:t>платежный документ об оплате государственной пошлины в местный бюджет (подлинник и копия)</a:t>
            </a:r>
            <a:endParaRPr lang="ru-RU" sz="2800" dirty="0">
              <a:ea typeface="Calibri"/>
              <a:cs typeface="Times New Roman"/>
            </a:endParaRPr>
          </a:p>
          <a:p>
            <a:endParaRPr lang="ru-RU" dirty="0"/>
          </a:p>
        </p:txBody>
      </p:sp>
    </p:spTree>
    <p:extLst>
      <p:ext uri="{BB962C8B-B14F-4D97-AF65-F5344CB8AC3E}">
        <p14:creationId xmlns:p14="http://schemas.microsoft.com/office/powerpoint/2010/main" val="4213029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201328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smtClean="0"/>
              <a:t>Юридические факты как основа возникновения права на землю</a:t>
            </a:r>
            <a:br>
              <a:rPr lang="ru-RU" sz="3200" dirty="0" smtClean="0"/>
            </a:br>
            <a:endParaRPr lang="ru-RU" sz="3200" dirty="0"/>
          </a:p>
        </p:txBody>
      </p:sp>
      <p:sp>
        <p:nvSpPr>
          <p:cNvPr id="3" name="Объект 2"/>
          <p:cNvSpPr>
            <a:spLocks noGrp="1"/>
          </p:cNvSpPr>
          <p:nvPr>
            <p:ph idx="1"/>
          </p:nvPr>
        </p:nvSpPr>
        <p:spPr/>
        <p:txBody>
          <a:bodyPr>
            <a:normAutofit lnSpcReduction="10000"/>
          </a:bodyPr>
          <a:lstStyle/>
          <a:p>
            <a:pPr algn="just"/>
            <a:r>
              <a:rPr lang="ru-RU" altLang="ru-RU" sz="2200" b="1" u="sng" dirty="0">
                <a:latin typeface="Times New Roman" panose="02020603050405020304" pitchFamily="18" charset="0"/>
                <a:cs typeface="Times New Roman" panose="02020603050405020304" pitchFamily="18" charset="0"/>
              </a:rPr>
              <a:t>Основаниями возникновения земельных прав и обязанностей п.1 ст.8 ГК РФ признает:</a:t>
            </a:r>
          </a:p>
          <a:p>
            <a:pPr algn="just" eaLnBrk="0" hangingPunct="0"/>
            <a:r>
              <a:rPr lang="ru-RU" altLang="ru-RU" sz="2200" b="1" i="1" dirty="0">
                <a:latin typeface="Times New Roman" panose="02020603050405020304" pitchFamily="18" charset="0"/>
                <a:cs typeface="Times New Roman" panose="02020603050405020304" pitchFamily="18" charset="0"/>
              </a:rPr>
              <a:t> юридически значимые факты, в качестве которых могут выступать либо события или волевые действия, непосредственно не направленные на юридические цели, но с которыми закон или иной правовой акт связывают наступление гражданско-правовых последствий, либо непосредственно направленные на возникновение или прекращение правовых отношений юридически значимые действия граждан или юридических лиц. </a:t>
            </a:r>
          </a:p>
          <a:p>
            <a:pPr algn="just" eaLnBrk="0" hangingPunct="0"/>
            <a:r>
              <a:rPr lang="ru-RU" altLang="ru-RU" sz="1700" b="1" u="sng" dirty="0" smtClean="0">
                <a:latin typeface="Times New Roman" panose="02020603050405020304" pitchFamily="18" charset="0"/>
                <a:cs typeface="Times New Roman" panose="02020603050405020304" pitchFamily="18" charset="0"/>
              </a:rPr>
              <a:t>Последние в свою очередь подразделяются на:</a:t>
            </a:r>
          </a:p>
          <a:p>
            <a:pPr algn="just" eaLnBrk="0" hangingPunct="0"/>
            <a:r>
              <a:rPr lang="ru-RU" altLang="ru-RU" sz="1700" b="1" dirty="0" smtClean="0">
                <a:latin typeface="Times New Roman" panose="02020603050405020304" pitchFamily="18" charset="0"/>
                <a:cs typeface="Times New Roman" panose="02020603050405020304" pitchFamily="18" charset="0"/>
              </a:rPr>
              <a:t>Односторонние </a:t>
            </a:r>
            <a:r>
              <a:rPr lang="ru-RU" altLang="ru-RU" sz="1700" b="1" dirty="0">
                <a:latin typeface="Times New Roman" panose="02020603050405020304" pitchFamily="18" charset="0"/>
                <a:cs typeface="Times New Roman" panose="02020603050405020304" pitchFamily="18" charset="0"/>
              </a:rPr>
              <a:t>и двусторонние сделки (договоры); </a:t>
            </a:r>
          </a:p>
          <a:p>
            <a:pPr algn="just" eaLnBrk="0" hangingPunct="0">
              <a:buFontTx/>
              <a:buChar char="-"/>
            </a:pPr>
            <a:r>
              <a:rPr lang="ru-RU" altLang="ru-RU" sz="1700" b="1" dirty="0" smtClean="0">
                <a:latin typeface="Times New Roman" panose="02020603050405020304" pitchFamily="18" charset="0"/>
                <a:cs typeface="Times New Roman" panose="02020603050405020304" pitchFamily="18" charset="0"/>
              </a:rPr>
              <a:t>Административные </a:t>
            </a:r>
            <a:r>
              <a:rPr lang="ru-RU" altLang="ru-RU" sz="1700" b="1" dirty="0">
                <a:latin typeface="Times New Roman" panose="02020603050405020304" pitchFamily="18" charset="0"/>
                <a:cs typeface="Times New Roman" panose="02020603050405020304" pitchFamily="18" charset="0"/>
              </a:rPr>
              <a:t>акты компетентных государственных органов и органов местного    </a:t>
            </a:r>
            <a:r>
              <a:rPr lang="ru-RU" altLang="ru-RU" sz="1700" b="1" dirty="0" smtClean="0">
                <a:latin typeface="Times New Roman" panose="02020603050405020304" pitchFamily="18" charset="0"/>
                <a:cs typeface="Times New Roman" panose="02020603050405020304" pitchFamily="18" charset="0"/>
              </a:rPr>
              <a:t>самоуправления</a:t>
            </a:r>
            <a:r>
              <a:rPr lang="ru-RU" altLang="ru-RU" sz="1700" b="1" dirty="0">
                <a:latin typeface="Times New Roman" panose="02020603050405020304" pitchFamily="18" charset="0"/>
                <a:cs typeface="Times New Roman" panose="02020603050405020304" pitchFamily="18" charset="0"/>
              </a:rPr>
              <a:t>;</a:t>
            </a:r>
          </a:p>
          <a:p>
            <a:pPr algn="just" eaLnBrk="0" hangingPunct="0"/>
            <a:r>
              <a:rPr lang="ru-RU" altLang="ru-RU" sz="1700" b="1" dirty="0" smtClean="0">
                <a:latin typeface="Times New Roman" panose="02020603050405020304" pitchFamily="18" charset="0"/>
                <a:cs typeface="Times New Roman" panose="02020603050405020304" pitchFamily="18" charset="0"/>
              </a:rPr>
              <a:t>Судебные </a:t>
            </a:r>
            <a:r>
              <a:rPr lang="ru-RU" altLang="ru-RU" sz="1700" b="1" dirty="0">
                <a:latin typeface="Times New Roman" panose="02020603050405020304" pitchFamily="18" charset="0"/>
                <a:cs typeface="Times New Roman" panose="02020603050405020304" pitchFamily="18" charset="0"/>
              </a:rPr>
              <a:t>решения. </a:t>
            </a:r>
          </a:p>
          <a:p>
            <a:pPr algn="just" eaLnBrk="0" hangingPunct="0"/>
            <a:r>
              <a:rPr lang="ru-RU" altLang="ru-RU" sz="1700" b="1" dirty="0" smtClean="0">
                <a:latin typeface="Times New Roman" panose="02020603050405020304" pitchFamily="18" charset="0"/>
                <a:cs typeface="Times New Roman" panose="02020603050405020304" pitchFamily="18" charset="0"/>
              </a:rPr>
              <a:t>Акты </a:t>
            </a:r>
            <a:r>
              <a:rPr lang="ru-RU" altLang="ru-RU" sz="1700" b="1" dirty="0">
                <a:latin typeface="Times New Roman" panose="02020603050405020304" pitchFamily="18" charset="0"/>
                <a:cs typeface="Times New Roman" panose="02020603050405020304" pitchFamily="18" charset="0"/>
              </a:rPr>
              <a:t>приватизации в ходе проведения земельной реформы</a:t>
            </a:r>
            <a:endParaRPr lang="ru-RU" sz="1700" dirty="0"/>
          </a:p>
        </p:txBody>
      </p:sp>
    </p:spTree>
    <p:extLst>
      <p:ext uri="{BB962C8B-B14F-4D97-AF65-F5344CB8AC3E}">
        <p14:creationId xmlns:p14="http://schemas.microsoft.com/office/powerpoint/2010/main" val="3957978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70000" lnSpcReduction="20000"/>
          </a:bodyPr>
          <a:lstStyle/>
          <a:p>
            <a:pPr algn="just">
              <a:buFont typeface="Wingdings" panose="05000000000000000000" pitchFamily="2" charset="2"/>
              <a:buNone/>
            </a:pPr>
            <a:r>
              <a:rPr lang="ru-RU" altLang="ru-RU" b="1" dirty="0">
                <a:latin typeface="Times New Roman" panose="02020603050405020304" pitchFamily="18" charset="0"/>
              </a:rPr>
              <a:t>Из смысла ст.8 ГК РФ вытекает, что возникновение гражданских прав и обязанностей обусловливается наличием как определенных юридических фактов, предусмотренных законом, так и действий граждан и юридических лиц, которые хотя и не предусмотрены законом, но в силу общих начал и смысла гражданского законодательства порождающих как гражданские, так и земельные права и обязанности. </a:t>
            </a:r>
          </a:p>
          <a:p>
            <a:pPr algn="just"/>
            <a:r>
              <a:rPr lang="ru-RU" altLang="ru-RU" b="1" dirty="0">
                <a:latin typeface="Times New Roman" panose="02020603050405020304" pitchFamily="18" charset="0"/>
              </a:rPr>
              <a:t>В части, касающейся </a:t>
            </a:r>
            <a:r>
              <a:rPr lang="ru-RU" altLang="ru-RU" b="1" i="1" u="sng" dirty="0">
                <a:latin typeface="Times New Roman" panose="02020603050405020304" pitchFamily="18" charset="0"/>
              </a:rPr>
              <a:t>оснований возникновения прав на землю</a:t>
            </a:r>
            <a:r>
              <a:rPr lang="ru-RU" altLang="ru-RU" b="1" dirty="0">
                <a:latin typeface="Times New Roman" panose="02020603050405020304" pitchFamily="18" charset="0"/>
              </a:rPr>
              <a:t>, ст.25 ЗК РФ содержит также отсылку к актам гражданского законодательства и федеральным законам, выделяющим </a:t>
            </a:r>
            <a:r>
              <a:rPr lang="ru-RU" altLang="ru-RU" b="1" i="1" u="sng" dirty="0">
                <a:latin typeface="Times New Roman" panose="02020603050405020304" pitchFamily="18" charset="0"/>
              </a:rPr>
              <a:t>юридические события - правомерные действия, которые служат основанием возникновения, прекращения и ограничения прав на землю, а именно: </a:t>
            </a:r>
          </a:p>
          <a:p>
            <a:pPr algn="just"/>
            <a:r>
              <a:rPr lang="ru-RU" altLang="ru-RU" b="1" dirty="0">
                <a:latin typeface="Times New Roman" panose="02020603050405020304" pitchFamily="18" charset="0"/>
              </a:rPr>
              <a:t>- приобретение прав на земельные участки, на которых находятся сооружения, входящие в состав кондоминиума; </a:t>
            </a:r>
          </a:p>
          <a:p>
            <a:pPr algn="just"/>
            <a:r>
              <a:rPr lang="ru-RU" altLang="ru-RU" b="1" dirty="0">
                <a:latin typeface="Times New Roman" panose="02020603050405020304" pitchFamily="18" charset="0"/>
              </a:rPr>
              <a:t>- предоставление в общую собственность домовладельцев земельных участков, на которых находятся сооружения, входящие в состав кондоминиума, жилые здания и иные строения;</a:t>
            </a:r>
          </a:p>
          <a:p>
            <a:pPr algn="just"/>
            <a:r>
              <a:rPr lang="ru-RU" altLang="ru-RU" b="1" dirty="0">
                <a:latin typeface="Times New Roman" panose="02020603050405020304" pitchFamily="18" charset="0"/>
              </a:rPr>
              <a:t>- другие юридические факты.</a:t>
            </a:r>
            <a:endParaRPr lang="ru-RU" altLang="ru-RU" dirty="0">
              <a:latin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662452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altLang="ru-RU" sz="3200" b="1" dirty="0" smtClean="0"/>
              <a:t>Возникновение Права собственности на земельные участки</a:t>
            </a:r>
            <a:endParaRPr lang="ru-RU" sz="3200" dirty="0"/>
          </a:p>
        </p:txBody>
      </p:sp>
      <p:sp>
        <p:nvSpPr>
          <p:cNvPr id="3" name="Объект 2"/>
          <p:cNvSpPr>
            <a:spLocks noGrp="1"/>
          </p:cNvSpPr>
          <p:nvPr>
            <p:ph idx="1"/>
          </p:nvPr>
        </p:nvSpPr>
        <p:spPr/>
        <p:txBody>
          <a:bodyPr>
            <a:normAutofit fontScale="62500" lnSpcReduction="20000"/>
          </a:bodyPr>
          <a:lstStyle/>
          <a:p>
            <a:pPr algn="just"/>
            <a:r>
              <a:rPr lang="ru-RU" altLang="ru-RU" b="1" dirty="0"/>
              <a:t>Право собственности граждан на земельные участки возникает по основаниям, установленным гражданским законодательством, федеральными законами, и подлежит государственной регистрации в соответствии с Федеральным законом "О государственной регистрации прав на недвижимое имущество и сделок с ним" (далее - Закон о государственной регистрации недвижимости), </a:t>
            </a:r>
          </a:p>
          <a:p>
            <a:pPr algn="just"/>
            <a:r>
              <a:rPr lang="ru-RU" altLang="ru-RU" b="1" dirty="0"/>
              <a:t>Согласно п.1 ст.25 ЗК РФ в соответствии со ст. 129 ГК РФ устанавливаются случаи </a:t>
            </a:r>
            <a:r>
              <a:rPr lang="ru-RU" altLang="ru-RU" b="1" dirty="0" err="1"/>
              <a:t>оборотоспособности</a:t>
            </a:r>
            <a:r>
              <a:rPr lang="ru-RU" altLang="ru-RU" b="1" dirty="0"/>
              <a:t> земельных участков, то есть по смыслу ГК РФ можно заключить лишь сделки, предусмотренные законом. </a:t>
            </a:r>
          </a:p>
          <a:p>
            <a:pPr algn="just"/>
            <a:r>
              <a:rPr lang="ru-RU" altLang="ru-RU" b="1" i="1" u="sng" dirty="0"/>
              <a:t>Отсюда делается вывод, что права на земельные участки возникают далеко не по всем основаниям. Так, исходя из положений ГК РФ и ЗК РФ, в качестве оснований могут выступать: </a:t>
            </a:r>
          </a:p>
          <a:p>
            <a:pPr algn="just">
              <a:buFont typeface="Wingdings" panose="05000000000000000000" pitchFamily="2" charset="2"/>
              <a:buNone/>
            </a:pPr>
            <a:r>
              <a:rPr lang="ru-RU" altLang="ru-RU" b="1" dirty="0"/>
              <a:t>          - акты государственных органов и органов местного самоуправления, которые предусмотрены в качестве оснований возникновения прав на землю;</a:t>
            </a:r>
          </a:p>
          <a:p>
            <a:pPr algn="just">
              <a:buFont typeface="Wingdings" panose="05000000000000000000" pitchFamily="2" charset="2"/>
              <a:buNone/>
            </a:pPr>
            <a:r>
              <a:rPr lang="ru-RU" altLang="ru-RU" b="1" dirty="0"/>
              <a:t>           -  договоры и другие сделки, предусмотренные законом; приобретение земельного участка по основаниям, установленным законом (например, в случае перехода прав на земельный участок при переходе права собственности на расположенные на нем строения и сооружения); </a:t>
            </a:r>
          </a:p>
          <a:p>
            <a:pPr algn="just">
              <a:buFont typeface="Wingdings" panose="05000000000000000000" pitchFamily="2" charset="2"/>
              <a:buNone/>
            </a:pPr>
            <a:r>
              <a:rPr lang="ru-RU" altLang="ru-RU" b="1" dirty="0"/>
              <a:t>           - судебные решения. </a:t>
            </a:r>
          </a:p>
          <a:p>
            <a:endParaRPr lang="ru-RU" dirty="0"/>
          </a:p>
        </p:txBody>
      </p:sp>
    </p:spTree>
    <p:extLst>
      <p:ext uri="{BB962C8B-B14F-4D97-AF65-F5344CB8AC3E}">
        <p14:creationId xmlns:p14="http://schemas.microsoft.com/office/powerpoint/2010/main" val="2816850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Юридические действия </a:t>
            </a:r>
            <a:endParaRPr lang="ru-RU" dirty="0"/>
          </a:p>
        </p:txBody>
      </p:sp>
      <p:sp>
        <p:nvSpPr>
          <p:cNvPr id="3" name="Объект 2"/>
          <p:cNvSpPr>
            <a:spLocks noGrp="1"/>
          </p:cNvSpPr>
          <p:nvPr>
            <p:ph idx="1"/>
          </p:nvPr>
        </p:nvSpPr>
        <p:spPr/>
        <p:txBody>
          <a:bodyPr/>
          <a:lstStyle/>
          <a:p>
            <a:pPr lvl="1"/>
            <a:r>
              <a:rPr lang="ru-RU" altLang="ru-RU" sz="2800" dirty="0" smtClean="0">
                <a:latin typeface="Times New Roman" panose="02020603050405020304" pitchFamily="18" charset="0"/>
              </a:rPr>
              <a:t>административные акты компетентных органов государства</a:t>
            </a:r>
          </a:p>
          <a:p>
            <a:pPr lvl="1"/>
            <a:r>
              <a:rPr lang="ru-RU" altLang="ru-RU" sz="2800" dirty="0" smtClean="0">
                <a:latin typeface="Times New Roman" panose="02020603050405020304" pitchFamily="18" charset="0"/>
              </a:rPr>
              <a:t>гражданско-правовые сделки с земельными участками</a:t>
            </a:r>
          </a:p>
          <a:p>
            <a:pPr lvl="1"/>
            <a:r>
              <a:rPr lang="ru-RU" altLang="ru-RU" sz="2800" dirty="0" smtClean="0">
                <a:latin typeface="Times New Roman" panose="02020603050405020304" pitchFamily="18" charset="0"/>
              </a:rPr>
              <a:t>волевые действия граждан</a:t>
            </a:r>
          </a:p>
          <a:p>
            <a:pPr lvl="1"/>
            <a:r>
              <a:rPr lang="ru-RU" altLang="ru-RU" sz="2800" dirty="0" err="1" smtClean="0">
                <a:latin typeface="Times New Roman" panose="02020603050405020304" pitchFamily="18" charset="0"/>
              </a:rPr>
              <a:t>юрисдикционные</a:t>
            </a:r>
            <a:r>
              <a:rPr lang="ru-RU" altLang="ru-RU" sz="2800" dirty="0" smtClean="0">
                <a:latin typeface="Times New Roman" panose="02020603050405020304" pitchFamily="18" charset="0"/>
              </a:rPr>
              <a:t> акты судов</a:t>
            </a:r>
          </a:p>
          <a:p>
            <a:pPr lvl="1"/>
            <a:r>
              <a:rPr lang="ru-RU" altLang="ru-RU" sz="2800" dirty="0" smtClean="0">
                <a:latin typeface="Times New Roman" panose="02020603050405020304" pitchFamily="18" charset="0"/>
              </a:rPr>
              <a:t>административные акты компетентных органов местного самоуправления</a:t>
            </a:r>
          </a:p>
          <a:p>
            <a:pPr lvl="1"/>
            <a:endParaRPr lang="ru-RU" dirty="0"/>
          </a:p>
        </p:txBody>
      </p:sp>
    </p:spTree>
    <p:extLst>
      <p:ext uri="{BB962C8B-B14F-4D97-AF65-F5344CB8AC3E}">
        <p14:creationId xmlns:p14="http://schemas.microsoft.com/office/powerpoint/2010/main" val="159599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62500" lnSpcReduction="20000"/>
          </a:bodyPr>
          <a:lstStyle/>
          <a:p>
            <a:pPr algn="just">
              <a:buFont typeface="Wingdings" panose="05000000000000000000" pitchFamily="2" charset="2"/>
              <a:buNone/>
            </a:pPr>
            <a:r>
              <a:rPr lang="ru-RU" altLang="ru-RU" sz="2900" b="1" dirty="0">
                <a:latin typeface="Times New Roman" panose="02020603050405020304" pitchFamily="18" charset="0"/>
              </a:rPr>
              <a:t>Согласно гл.14, 17 ГК РФ позволяет сделать вывод о том, что право собственности на землю может быть приобретено на основании договора купли-продажи, мены, дарения или иной сделки об отчуждении земельного участка, который имеет частного собственника. </a:t>
            </a:r>
          </a:p>
          <a:p>
            <a:pPr algn="just">
              <a:buFont typeface="Wingdings" panose="05000000000000000000" pitchFamily="2" charset="2"/>
              <a:buNone/>
            </a:pPr>
            <a:r>
              <a:rPr lang="ru-RU" altLang="ru-RU" sz="2900" b="1" dirty="0">
                <a:latin typeface="Times New Roman" panose="02020603050405020304" pitchFamily="18" charset="0"/>
              </a:rPr>
              <a:t>В случае смерти гражданина право собственности переходит по наследству к другим лицам в соответствии с завещанием или законом. </a:t>
            </a:r>
          </a:p>
          <a:p>
            <a:pPr algn="just">
              <a:buFont typeface="Wingdings" panose="05000000000000000000" pitchFamily="2" charset="2"/>
              <a:buNone/>
            </a:pPr>
            <a:r>
              <a:rPr lang="ru-RU" altLang="ru-RU" sz="2900" b="1" dirty="0">
                <a:latin typeface="Times New Roman" panose="02020603050405020304" pitchFamily="18" charset="0"/>
              </a:rPr>
              <a:t>Граждане, имеющие в собственности земельный участок, вправе продавать его, дарить, отдавать в залог или сдавать в аренду и распоряжаться иным образом согласно ст. 260 Гражданского кодекса РФ. </a:t>
            </a:r>
          </a:p>
          <a:p>
            <a:pPr algn="just">
              <a:buFont typeface="Wingdings" panose="05000000000000000000" pitchFamily="2" charset="2"/>
              <a:buNone/>
            </a:pPr>
            <a:r>
              <a:rPr lang="ru-RU" altLang="ru-RU" sz="2900" b="1" dirty="0">
                <a:latin typeface="Times New Roman" panose="02020603050405020304" pitchFamily="18" charset="0"/>
              </a:rPr>
              <a:t>Помимо оснований, установленных гражданским законодательством, к ним относятся, в частности, нормы ст. 20 - 21 ЗК РФ о праве граждан закрепить земельные участки, используемые на праве постоянного (бессрочного) пользования или пожизненного наследуемого владения, в собственность или заключить договор аренды. </a:t>
            </a:r>
          </a:p>
          <a:p>
            <a:pPr algn="just">
              <a:buFont typeface="Wingdings" panose="05000000000000000000" pitchFamily="2" charset="2"/>
              <a:buNone/>
            </a:pPr>
            <a:r>
              <a:rPr lang="ru-RU" altLang="ru-RU" sz="2900" b="1" dirty="0">
                <a:latin typeface="Times New Roman" panose="02020603050405020304" pitchFamily="18" charset="0"/>
              </a:rPr>
              <a:t>Если имущество собственника не имеет, собственник его неизвестен или отказался от имущества либо утратил на него право собственности по иным основаниям, на такое имущество возможно приобретение права собственности по основаниям, предусмотренным законом. В качестве такого основания предусмотрен институт </a:t>
            </a:r>
            <a:r>
              <a:rPr lang="ru-RU" altLang="ru-RU" sz="2900" b="1" dirty="0" err="1">
                <a:latin typeface="Times New Roman" panose="02020603050405020304" pitchFamily="18" charset="0"/>
              </a:rPr>
              <a:t>приобретательной</a:t>
            </a:r>
            <a:r>
              <a:rPr lang="ru-RU" altLang="ru-RU" sz="2900" b="1" dirty="0">
                <a:latin typeface="Times New Roman" panose="02020603050405020304" pitchFamily="18" charset="0"/>
              </a:rPr>
              <a:t> давности.</a:t>
            </a:r>
            <a:endParaRPr lang="ru-RU" altLang="ru-RU" sz="2900" dirty="0">
              <a:latin typeface="Times New Roman" panose="02020603050405020304" pitchFamily="18" charset="0"/>
            </a:endParaRPr>
          </a:p>
          <a:p>
            <a:endParaRPr lang="ru-RU" dirty="0"/>
          </a:p>
        </p:txBody>
      </p:sp>
    </p:spTree>
    <p:extLst>
      <p:ext uri="{BB962C8B-B14F-4D97-AF65-F5344CB8AC3E}">
        <p14:creationId xmlns:p14="http://schemas.microsoft.com/office/powerpoint/2010/main" val="4261257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600" b="1" dirty="0"/>
              <a:t>Статья </a:t>
            </a:r>
            <a:r>
              <a:rPr lang="ru-RU" sz="3600" b="1" dirty="0" smtClean="0"/>
              <a:t>17</a:t>
            </a:r>
            <a:r>
              <a:rPr lang="ru-RU" sz="3600" b="1" baseline="30000" dirty="0" smtClean="0"/>
              <a:t>1</a:t>
            </a:r>
            <a:r>
              <a:rPr lang="ru-RU" sz="3600" b="1" dirty="0"/>
              <a:t> </a:t>
            </a:r>
            <a:r>
              <a:rPr lang="ru-RU" sz="3600" b="1" dirty="0" smtClean="0"/>
              <a:t>ЗК РТ. </a:t>
            </a:r>
            <a:r>
              <a:rPr lang="ru-RU" sz="3600" b="1" dirty="0"/>
              <a:t>Основания для возникновения права пользования земельным участком с правом его отчуждения</a:t>
            </a:r>
            <a:r>
              <a:rPr lang="ru-RU" b="1" dirty="0"/>
              <a:t/>
            </a:r>
            <a:br>
              <a:rPr lang="ru-RU" b="1" dirty="0"/>
            </a:br>
            <a:endParaRPr lang="ru-RU" dirty="0"/>
          </a:p>
        </p:txBody>
      </p:sp>
      <p:sp>
        <p:nvSpPr>
          <p:cNvPr id="3" name="Объект 2"/>
          <p:cNvSpPr>
            <a:spLocks noGrp="1"/>
          </p:cNvSpPr>
          <p:nvPr>
            <p:ph idx="1"/>
          </p:nvPr>
        </p:nvSpPr>
        <p:spPr/>
        <p:txBody>
          <a:bodyPr>
            <a:normAutofit fontScale="85000" lnSpcReduction="20000"/>
          </a:bodyPr>
          <a:lstStyle/>
          <a:p>
            <a:r>
              <a:rPr lang="ru-RU" b="1" dirty="0"/>
              <a:t>Основаниями для возникновения права пользования земельным участком с правом его отчуждения являются:</a:t>
            </a:r>
            <a:endParaRPr lang="ru-RU" dirty="0"/>
          </a:p>
          <a:p>
            <a:pPr lvl="0"/>
            <a:r>
              <a:rPr lang="ru-RU" b="1" dirty="0"/>
              <a:t>предоставление земельного участка с правом его отчуждения на оснований решений Правительства Республики Таджикистан или местных исполнительных органов государственной власти;</a:t>
            </a:r>
            <a:endParaRPr lang="ru-RU" dirty="0"/>
          </a:p>
          <a:p>
            <a:pPr lvl="0"/>
            <a:r>
              <a:rPr lang="ru-RU" b="1" dirty="0"/>
              <a:t>приобретение права пользования земельным-участком на рынке прав землепользования в соответствии с правилами, установленными Правительством Республики Таджикистан;</a:t>
            </a:r>
            <a:endParaRPr lang="ru-RU" dirty="0"/>
          </a:p>
          <a:p>
            <a:pPr lvl="0"/>
            <a:r>
              <a:rPr lang="ru-RU" b="1" dirty="0"/>
              <a:t>приобретение права пользования земельным участком с правом его отчуждения в порядке наследования или универсального правопреемства;</a:t>
            </a:r>
            <a:endParaRPr lang="ru-RU" dirty="0"/>
          </a:p>
          <a:p>
            <a:pPr lvl="0"/>
            <a:r>
              <a:rPr lang="ru-RU" b="1" dirty="0"/>
              <a:t>приобретение права пользования земельным участком с правом отчуждения в результате гражданско-правовых сделок и иных оснований, предусмотренных законодательством Республики Таджикистан.</a:t>
            </a:r>
            <a:endParaRPr lang="ru-RU" dirty="0"/>
          </a:p>
          <a:p>
            <a:endParaRPr lang="ru-RU" dirty="0"/>
          </a:p>
        </p:txBody>
      </p:sp>
    </p:spTree>
    <p:extLst>
      <p:ext uri="{BB962C8B-B14F-4D97-AF65-F5344CB8AC3E}">
        <p14:creationId xmlns:p14="http://schemas.microsoft.com/office/powerpoint/2010/main" val="4279746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ru-RU" sz="3600" b="1" dirty="0"/>
              <a:t>Прекращение права на землю</a:t>
            </a:r>
            <a:r>
              <a:rPr lang="ru-RU" altLang="ru-RU" b="1" dirty="0">
                <a:effectLst>
                  <a:outerShdw blurRad="38100" dist="38100" dir="2700000" algn="tl">
                    <a:srgbClr val="000000"/>
                  </a:outerShdw>
                </a:effectLst>
              </a:rPr>
              <a:t/>
            </a:r>
            <a:br>
              <a:rPr lang="ru-RU" altLang="ru-RU" b="1" dirty="0">
                <a:effectLst>
                  <a:outerShdw blurRad="38100" dist="38100" dir="2700000" algn="tl">
                    <a:srgbClr val="000000"/>
                  </a:outerShdw>
                </a:effectLst>
              </a:rPr>
            </a:br>
            <a:endParaRPr lang="ru-RU" dirty="0"/>
          </a:p>
        </p:txBody>
      </p:sp>
      <p:sp>
        <p:nvSpPr>
          <p:cNvPr id="3" name="Объект 2"/>
          <p:cNvSpPr>
            <a:spLocks noGrp="1"/>
          </p:cNvSpPr>
          <p:nvPr>
            <p:ph idx="1"/>
          </p:nvPr>
        </p:nvSpPr>
        <p:spPr>
          <a:xfrm>
            <a:off x="748937" y="1297576"/>
            <a:ext cx="10859589" cy="5268687"/>
          </a:xfrm>
        </p:spPr>
        <p:txBody>
          <a:bodyPr>
            <a:normAutofit fontScale="25000" lnSpcReduction="20000"/>
          </a:bodyPr>
          <a:lstStyle/>
          <a:p>
            <a:pPr marL="0" indent="0">
              <a:buNone/>
            </a:pPr>
            <a:r>
              <a:rPr lang="ru-RU" sz="6400" b="1" dirty="0"/>
              <a:t>Статья 37. Основания прекращения права пользования земельным </a:t>
            </a:r>
            <a:r>
              <a:rPr lang="ru-RU" sz="6400" b="1" dirty="0" smtClean="0"/>
              <a:t>участком (ЗК РТ):</a:t>
            </a:r>
          </a:p>
          <a:p>
            <a:r>
              <a:rPr lang="ru-RU" sz="7200" dirty="0"/>
              <a:t>Право пользования землей или его частью прекращается в случаях:</a:t>
            </a:r>
          </a:p>
          <a:p>
            <a:r>
              <a:rPr lang="ru-RU" sz="7200" dirty="0"/>
              <a:t>а) письменного отказа от земельного участка, подписанного землепользователями;</a:t>
            </a:r>
          </a:p>
          <a:p>
            <a:r>
              <a:rPr lang="ru-RU" sz="7200" dirty="0"/>
              <a:t>б) прекращения деятельности землепользователей;</a:t>
            </a:r>
          </a:p>
          <a:p>
            <a:r>
              <a:rPr lang="ru-RU" sz="7200" dirty="0"/>
              <a:t>в) не использования земельного участка для сельскохозяйственных нужд в течение двух лет и откладывание строительства на землях несельскохозяйственного назначение в течение трех лет;</a:t>
            </a:r>
          </a:p>
          <a:p>
            <a:r>
              <a:rPr lang="ru-RU" sz="7200" dirty="0"/>
              <a:t>г) использования земли не по целевому  назначению,  указанному  в документах, удостоверяющих право пользования землей;</a:t>
            </a:r>
          </a:p>
          <a:p>
            <a:r>
              <a:rPr lang="ru-RU" sz="7200" dirty="0"/>
              <a:t> д) использования земельного участка способами, приводящими к снижению плодородия почв,  их химическому, радиоактивному и иному загрязнению, ухудшению экологической обстановки;</a:t>
            </a:r>
          </a:p>
          <a:p>
            <a:r>
              <a:rPr lang="ru-RU" sz="7200" dirty="0"/>
              <a:t>е) истечения  срока,  на который был предоставлен земельный участок;</a:t>
            </a:r>
          </a:p>
          <a:p>
            <a:r>
              <a:rPr lang="ru-RU" sz="7200" dirty="0"/>
              <a:t>ж) изъятия земель для государственных или общественных нужд, в случаях, предусмотренных  настоящим  Кодексом. (ЗРТ от 5.01.08 №357)</a:t>
            </a:r>
          </a:p>
          <a:p>
            <a:r>
              <a:rPr lang="ru-RU" sz="7200" b="1" dirty="0"/>
              <a:t>з) вывода из членства в дехканском хозяйстве по основаниям, предусмотренным законодательством Республики Таджикистан;</a:t>
            </a:r>
            <a:endParaRPr lang="ru-RU" sz="7200" dirty="0"/>
          </a:p>
          <a:p>
            <a:r>
              <a:rPr lang="ru-RU" sz="7200" b="1" i="1" dirty="0"/>
              <a:t>и) досрочного прекращения или завершения срока действия соглашения о государственно-частном партнерстве.  </a:t>
            </a:r>
            <a:r>
              <a:rPr lang="ru-RU" sz="7200" b="1" dirty="0"/>
              <a:t>(ЗРТ от 14.11.16 г., №1363)</a:t>
            </a:r>
            <a:endParaRPr lang="ru-RU" sz="7200" dirty="0"/>
          </a:p>
          <a:p>
            <a:r>
              <a:rPr lang="ru-RU" sz="7200" b="1" dirty="0"/>
              <a:t> При прекращении права пользования земельным участком с правом его отчуждения на основаниях, определенных частью первой настоящей статьи, землепользователю возмещается рыночная стоимость права пользования его земельным участком.  (ЗРТ от 01.08.2012., №891)</a:t>
            </a:r>
            <a:endParaRPr lang="ru-RU" sz="7200" dirty="0"/>
          </a:p>
          <a:p>
            <a:pPr marL="0" indent="0">
              <a:buNone/>
            </a:pPr>
            <a:endParaRPr lang="ru-RU" b="1" dirty="0"/>
          </a:p>
          <a:p>
            <a:endParaRPr lang="ru-RU" dirty="0"/>
          </a:p>
        </p:txBody>
      </p:sp>
    </p:spTree>
    <p:extLst>
      <p:ext uri="{BB962C8B-B14F-4D97-AF65-F5344CB8AC3E}">
        <p14:creationId xmlns:p14="http://schemas.microsoft.com/office/powerpoint/2010/main" val="3194928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2004</Words>
  <Application>Microsoft Office PowerPoint</Application>
  <PresentationFormat>Широкоэкранный</PresentationFormat>
  <Paragraphs>124</Paragraphs>
  <Slides>22</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22</vt:i4>
      </vt:variant>
    </vt:vector>
  </HeadingPairs>
  <TitlesOfParts>
    <vt:vector size="30" baseType="lpstr">
      <vt:lpstr>Arial</vt:lpstr>
      <vt:lpstr>Calibri</vt:lpstr>
      <vt:lpstr>Calibri Light</vt:lpstr>
      <vt:lpstr>Georgia</vt:lpstr>
      <vt:lpstr>Roboto</vt:lpstr>
      <vt:lpstr>Times New Roman</vt:lpstr>
      <vt:lpstr>Wingdings</vt:lpstr>
      <vt:lpstr>Тема Office</vt:lpstr>
      <vt:lpstr>Лекция №4</vt:lpstr>
      <vt:lpstr>План: </vt:lpstr>
      <vt:lpstr>Юридические факты как основа возникновения права на землю </vt:lpstr>
      <vt:lpstr>Презентация PowerPoint</vt:lpstr>
      <vt:lpstr>Возникновение Права собственности на земельные участки</vt:lpstr>
      <vt:lpstr>Юридические действия </vt:lpstr>
      <vt:lpstr>Презентация PowerPoint</vt:lpstr>
      <vt:lpstr>Статья 171 ЗК РТ. Основания для возникновения права пользования земельным участком с правом его отчуждения </vt:lpstr>
      <vt:lpstr>Прекращение права на землю </vt:lpstr>
      <vt:lpstr>Ограниченное  право пользования земельными участками других землепользователей</vt:lpstr>
      <vt:lpstr>Публичные (принудительные) сервитуты могут устанавливаться в следующих случаях: </vt:lpstr>
      <vt:lpstr>Презентация PowerPoint</vt:lpstr>
      <vt:lpstr>Презентация PowerPoint</vt:lpstr>
      <vt:lpstr>Презентация PowerPoint</vt:lpstr>
      <vt:lpstr>Государственная регистрация сервитутов</vt:lpstr>
      <vt:lpstr>Основания прекращения сервитута</vt:lpstr>
      <vt:lpstr>Порядок государственной регистрации права на землю </vt:lpstr>
      <vt:lpstr>Презентация PowerPoint</vt:lpstr>
      <vt:lpstr>ПЕРЕЧЕНЬ ДОКУМЕНТОВ, ПРЕДСТАВЛЯЕМЫХ ДЛЯ ГОСУДАРСТВЕННОЙ РЕГИСТРАЦИИ ДОГОВОРА КУПЛИ - ПРОДАЖИ (МЕНЫ, ДАРЕНИЯ) ЗЕМЕЛЬНОГО УЧАСТКА </vt:lpstr>
      <vt:lpstr>ПЕРЕЧЕНЬ ДОКУМЕНТОВ, ПРЕДСТАВЛЯЕМЫХ ДЛЯ ГОСУДАРСТВЕННОЙ РЕГИСТРАЦИИ ВЕЩНЫХ ПРАВ НА ЗЕМЕЛЬНЫЙ УЧАСТОК, ПРЕДОСТАВЛЕННЫЙ ИЗ СОСТАВА ЗЕМЕЛЬ, НАХОДЯЩИХСЯ В ГОСУДАРСТВЕННОЙ ИЛИ МУНИЦИПАЛЬНОЙ СОБСТВЕННОСТИ </vt:lpstr>
      <vt:lpstr>ПЕРЕЧЕНЬ ДОКУМЕНТОВ, ПРЕДСТАВЛЯЕМЫХ ДЛЯ ГОСУДАРСТВЕННОЙ РЕГИСТРАЦИИ ДОГОВОРА О ЗАЛОГЕ ЗЕМЕЛЬНОГО УЧАСТКА </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№4</dc:title>
  <dc:creator>Парвиз Мирзоев</dc:creator>
  <cp:lastModifiedBy>Парвиз Мирзоев</cp:lastModifiedBy>
  <cp:revision>9</cp:revision>
  <dcterms:created xsi:type="dcterms:W3CDTF">2019-09-24T07:11:37Z</dcterms:created>
  <dcterms:modified xsi:type="dcterms:W3CDTF">2019-09-24T09:49:39Z</dcterms:modified>
</cp:coreProperties>
</file>