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9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8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8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26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4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9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5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0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4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F716-8AE8-4D8D-B2D6-EB25F1D29360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CD21-363E-46FE-A5F2-51764857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4448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Лекция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682240"/>
            <a:ext cx="9144000" cy="2575560"/>
          </a:xfrm>
        </p:spPr>
        <p:txBody>
          <a:bodyPr/>
          <a:lstStyle/>
          <a:p>
            <a:r>
              <a:rPr lang="ru-RU" sz="3200" dirty="0"/>
              <a:t>Земельные правоотношения. </a:t>
            </a:r>
          </a:p>
          <a:p>
            <a:r>
              <a:rPr lang="ru-RU" sz="3200" dirty="0" smtClean="0"/>
              <a:t>Основания возникновения и прекращения земельных правоотношения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30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Физические и юридические лица и лица без гражданства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Землепользователи: </a:t>
            </a:r>
          </a:p>
          <a:p>
            <a:r>
              <a:rPr lang="ru-RU" dirty="0"/>
              <a:t>Землепользователями в Республике Таджикистан являются физические и юридические  лица.</a:t>
            </a:r>
          </a:p>
          <a:p>
            <a:r>
              <a:rPr lang="ru-RU" dirty="0"/>
              <a:t>Физические и  юридические лица могут быть первичными или вторичными землепользователями</a:t>
            </a:r>
            <a:r>
              <a:rPr lang="ru-RU" dirty="0" smtClean="0"/>
              <a:t>. (ст. 10 ЗК РТ)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Первичными землепользователями являются физические и юридические лица, пользующиеся земельными участками в бессрочном, срочном или пожизненном наследуемом пользовании.</a:t>
            </a:r>
          </a:p>
          <a:p>
            <a:r>
              <a:rPr lang="ru-RU" dirty="0"/>
              <a:t>Вторичными землепользователями являются физические и юридические лица, </a:t>
            </a:r>
            <a:r>
              <a:rPr lang="ru-RU" b="1" dirty="0"/>
              <a:t>пользующиеся земельными участками на условиях договора аренды </a:t>
            </a:r>
            <a:r>
              <a:rPr lang="ru-RU" b="1" i="1" dirty="0"/>
              <a:t>или соглашения о государственно-частном партнерстве</a:t>
            </a:r>
            <a:r>
              <a:rPr lang="ru-RU" b="1" dirty="0" smtClean="0"/>
              <a:t>.</a:t>
            </a:r>
          </a:p>
          <a:p>
            <a:r>
              <a:rPr lang="ru-RU" b="1" dirty="0" smtClean="0"/>
              <a:t>(Соглашение </a:t>
            </a:r>
            <a:r>
              <a:rPr lang="ru-RU" b="1" dirty="0"/>
              <a:t>о государственно-частном партнерстве </a:t>
            </a:r>
            <a:r>
              <a:rPr lang="ru-RU" dirty="0"/>
              <a:t>– юридически оформленное на определенный срок и основанное на объединении ресурсов, распределении рисков сотрудничество публичного партнера, с одной стороны, и частного партнера, с другой стороны, в целях привлечения в экономику частных инвестиций, обеспечения органами государственной власти и органами местного самоуправления доступности товаров, работ, услуг и повышения их качества</a:t>
            </a:r>
            <a:r>
              <a:rPr lang="ru-RU" dirty="0" smtClean="0"/>
              <a:t>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7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Бессрочное пользование земельным участком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Бессрочным признается пользование земельным участком без срока, установленного заранее.</a:t>
            </a:r>
            <a:endParaRPr lang="ru-RU" dirty="0"/>
          </a:p>
          <a:p>
            <a:r>
              <a:rPr lang="ru-RU" b="1" dirty="0"/>
              <a:t>Земельный участок предоставляется  физическим и юридическим лицам Республики Таджикистан в бессрочное пользование.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61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Пожизненное наследуемое пользование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пожизненное наследуемое пользование земля предостав­ляется физическим лицам или коллективам граждан для организации дехканского (фермерского) хозяйства и тради­ционных народных промыслов, а также гражданам как приусадебный земельный участок.</a:t>
            </a:r>
          </a:p>
          <a:p>
            <a:r>
              <a:rPr lang="ru-RU" dirty="0"/>
              <a:t>Земельные участки, предоставленные на право пожизненного наследуемого пользования, в случае открытия наследства подлежат перерегистрации.</a:t>
            </a:r>
          </a:p>
          <a:p>
            <a:r>
              <a:rPr lang="ru-RU" b="1" dirty="0"/>
              <a:t>При переходе приусадебных земельных участков граждан юридическим лицам, этот земельный участок предоставляется в бессрочное пользование.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7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Срочное пользование землей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срочное пользование земельные участки могут передаваться  физическим и юриди­ческим лицам на определенный срок.</a:t>
            </a:r>
          </a:p>
          <a:p>
            <a:r>
              <a:rPr lang="ru-RU" dirty="0"/>
              <a:t>Срочное пользование землей может быть краткосрочным - до трех лет и долгосрочным — от трех до двадцати лет за </a:t>
            </a:r>
            <a:r>
              <a:rPr lang="ru-RU" b="1" dirty="0"/>
              <a:t>исключением случаев, предусмотренных настоящим Кодексом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08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u="sng" dirty="0" smtClean="0"/>
              <a:t>Объект правоотношений</a:t>
            </a:r>
            <a:r>
              <a:rPr lang="ru-RU" sz="2800" dirty="0"/>
              <a:t> </a:t>
            </a:r>
            <a:r>
              <a:rPr lang="ru-RU" sz="2800" b="1" dirty="0"/>
              <a:t>– то, по поводу чего складываются правоотношения.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8433"/>
            <a:ext cx="10515600" cy="3431177"/>
          </a:xfrm>
        </p:spPr>
        <p:txBody>
          <a:bodyPr/>
          <a:lstStyle/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Земля как природный объект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Земля как природный ресурс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Земля как недвижимое имущества – земельный участок или часть земельного участка.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96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u="sng" dirty="0" smtClean="0"/>
              <a:t>Содержание земельных правоотношений</a:t>
            </a:r>
            <a:r>
              <a:rPr lang="ru-RU" sz="4000" dirty="0" smtClean="0"/>
              <a:t> </a:t>
            </a:r>
            <a:r>
              <a:rPr lang="ru-RU" sz="3600" b="1" dirty="0"/>
              <a:t>– взаимосвязанные между собой права и обязанности участников земельных правоотношений, реализуемые ими путем совершения определенных действий или воздержания от совершения действий указанных в законе.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15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ru-RU" u="sng" dirty="0"/>
              <a:t>Конкретные права и обязанности участников правоотношений зависят от</a:t>
            </a:r>
            <a:r>
              <a:rPr lang="en-US" u="sng" dirty="0"/>
              <a:t>:</a:t>
            </a:r>
            <a:endParaRPr lang="ru-RU" u="sng" dirty="0"/>
          </a:p>
          <a:p>
            <a:pPr>
              <a:buNone/>
              <a:defRPr/>
            </a:pPr>
            <a:endParaRPr lang="ru-RU" u="sng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Правового статуса субъекта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Особенностей объекта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Основания возникновения и изменения земельных правоотношений (юридического  факта).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80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chemeClr val="folHlink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b="1" dirty="0">
                <a:solidFill>
                  <a:srgbClr val="FF0000"/>
                </a:solidFill>
              </a:rPr>
              <a:t>Понятие и виды земельных правоотношений.</a:t>
            </a:r>
          </a:p>
          <a:p>
            <a:pPr marL="609600" indent="-609600">
              <a:buClr>
                <a:schemeClr val="folHlink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b="1" dirty="0">
                <a:solidFill>
                  <a:srgbClr val="FF0000"/>
                </a:solidFill>
              </a:rPr>
              <a:t>Структура земельных правоотношений.</a:t>
            </a:r>
          </a:p>
          <a:p>
            <a:pPr marL="609600" indent="-609600">
              <a:buClr>
                <a:schemeClr val="folHlink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b="1" dirty="0">
                <a:solidFill>
                  <a:srgbClr val="FF0000"/>
                </a:solidFill>
              </a:rPr>
              <a:t>Основания возникновения, изменения и прекращения земельных правоотношений.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55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ru-RU" b="1" u="sng" dirty="0"/>
              <a:t>Земельные правоотношения</a:t>
            </a:r>
            <a:r>
              <a:rPr lang="ru-RU" dirty="0"/>
              <a:t> – это общественные отношения складывающиеся по поводу использования и охраны земли, урегулированные нормами права.</a:t>
            </a:r>
          </a:p>
          <a:p>
            <a:pPr>
              <a:buNone/>
              <a:defRPr/>
            </a:pPr>
            <a:endParaRPr lang="ru-RU" dirty="0">
              <a:solidFill>
                <a:srgbClr val="FFCCCC"/>
              </a:solidFill>
            </a:endParaRPr>
          </a:p>
          <a:p>
            <a:r>
              <a:rPr lang="ru-RU" b="1" u="sng" dirty="0" smtClean="0">
                <a:solidFill>
                  <a:srgbClr val="FF0000"/>
                </a:solidFill>
              </a:rPr>
              <a:t>Земельные правоотношения</a:t>
            </a:r>
            <a:r>
              <a:rPr lang="ru-RU" dirty="0">
                <a:solidFill>
                  <a:srgbClr val="FF0000"/>
                </a:solidFill>
              </a:rPr>
              <a:t> – это правовая форма </a:t>
            </a:r>
            <a:r>
              <a:rPr lang="ru-RU" dirty="0" err="1">
                <a:solidFill>
                  <a:srgbClr val="FF0000"/>
                </a:solidFill>
              </a:rPr>
              <a:t>опосредования</a:t>
            </a:r>
            <a:r>
              <a:rPr lang="ru-RU" dirty="0">
                <a:solidFill>
                  <a:srgbClr val="FF0000"/>
                </a:solidFill>
              </a:rPr>
              <a:t> (упорядочения) земельно-правовыми нормами общественных отношений по поводу земли.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56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Основания возникновения, изменения и прекращения земельных правоотношений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u="sng" dirty="0" smtClean="0"/>
              <a:t>Юридические факты</a:t>
            </a:r>
            <a:r>
              <a:rPr lang="ru-RU" dirty="0"/>
              <a:t> </a:t>
            </a:r>
            <a:r>
              <a:rPr lang="ru-RU" b="1" dirty="0"/>
              <a:t>(основания возникновения, изменения и прекращения земельных правоотношений) – это конкретные жизненные обстоятельства, с которыми нормы права связывают возникновения, изменения или прекращения правоотношений.</a:t>
            </a:r>
            <a:r>
              <a:rPr lang="ru-RU" sz="3200" b="1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68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Виды земельных правоотношений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Clr>
                <a:srgbClr val="FFCCCC"/>
              </a:buClr>
              <a:buFont typeface="Wingdings" panose="05000000000000000000" pitchFamily="2" charset="2"/>
              <a:buChar char="q"/>
              <a:defRPr/>
            </a:pPr>
            <a:r>
              <a:rPr lang="ru-RU" b="1" dirty="0"/>
              <a:t>Правоотношения собственности на землю.</a:t>
            </a:r>
          </a:p>
          <a:p>
            <a:pPr marL="533400" indent="-533400">
              <a:buClr>
                <a:srgbClr val="FFCCCC"/>
              </a:buClr>
              <a:buFont typeface="Wingdings" panose="05000000000000000000" pitchFamily="2" charset="2"/>
              <a:buChar char="q"/>
              <a:defRPr/>
            </a:pPr>
            <a:r>
              <a:rPr lang="ru-RU" b="1" dirty="0"/>
              <a:t>Правоотношения по использованию земельных участках на правах, производных от права собственности.</a:t>
            </a:r>
          </a:p>
          <a:p>
            <a:pPr marL="533400" indent="-533400">
              <a:buClr>
                <a:srgbClr val="FFCCCC"/>
              </a:buClr>
              <a:buFont typeface="Wingdings" panose="05000000000000000000" pitchFamily="2" charset="2"/>
              <a:buChar char="q"/>
              <a:defRPr/>
            </a:pPr>
            <a:r>
              <a:rPr lang="ru-RU" b="1" dirty="0"/>
              <a:t>Правоотношения в сфере управления земельным фондом.</a:t>
            </a:r>
          </a:p>
          <a:p>
            <a:pPr marL="533400" indent="-533400">
              <a:buClr>
                <a:srgbClr val="FFCCCC"/>
              </a:buClr>
              <a:buFont typeface="Wingdings" panose="05000000000000000000" pitchFamily="2" charset="2"/>
              <a:buChar char="q"/>
              <a:defRPr/>
            </a:pPr>
            <a:r>
              <a:rPr lang="ru-RU" b="1" dirty="0"/>
              <a:t>Охранительные земельные отношения.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0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u="sng" dirty="0"/>
              <a:t>Критерий классификации – характера регулирования правоотношений</a:t>
            </a:r>
            <a:r>
              <a:rPr lang="en-US" b="1" u="sng" dirty="0"/>
              <a:t>:</a:t>
            </a:r>
            <a:r>
              <a:rPr lang="ru-RU" sz="5400" dirty="0" smtClean="0"/>
              <a:t> </a:t>
            </a:r>
            <a:br>
              <a:rPr lang="ru-RU" sz="5400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Земельные правоотношения:</a:t>
            </a:r>
          </a:p>
          <a:p>
            <a:r>
              <a:rPr lang="ru-RU" b="1" u="sng" dirty="0"/>
              <a:t>Материальные земельные правоотношения</a:t>
            </a:r>
            <a:r>
              <a:rPr lang="ru-RU" dirty="0"/>
              <a:t> </a:t>
            </a:r>
            <a:r>
              <a:rPr lang="ru-RU" b="1" dirty="0"/>
              <a:t>– </a:t>
            </a:r>
            <a:r>
              <a:rPr lang="ru-RU" dirty="0"/>
              <a:t>это урегулированные номами материального земельного права взаимные права и обязанности частников земельных отношений.</a:t>
            </a:r>
          </a:p>
          <a:p>
            <a:r>
              <a:rPr lang="ru-RU" b="1" u="sng" dirty="0"/>
              <a:t>Процессуальные земельные правоотношения</a:t>
            </a:r>
            <a:r>
              <a:rPr lang="ru-RU" dirty="0"/>
              <a:t> – это урегулированное процессуальными нормами земельного права, отношения, связанное с деятельностью соответствующих органов государства, имеющих целью реализации земельных материальных правоотношений</a:t>
            </a:r>
          </a:p>
        </p:txBody>
      </p:sp>
    </p:spTree>
    <p:extLst>
      <p:ext uri="{BB962C8B-B14F-4D97-AF65-F5344CB8AC3E}">
        <p14:creationId xmlns:p14="http://schemas.microsoft.com/office/powerpoint/2010/main" val="266531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земельных правоотношений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rgbClr val="FFCCCC"/>
              </a:buClr>
              <a:buFont typeface="Wingdings" panose="05000000000000000000" pitchFamily="2" charset="2"/>
              <a:buChar char="q"/>
              <a:defRPr/>
            </a:pPr>
            <a:r>
              <a:rPr lang="ru-RU" b="1" u="sng" dirty="0"/>
              <a:t>Субъекты</a:t>
            </a:r>
            <a:r>
              <a:rPr lang="en-US" b="1" u="sng" dirty="0" smtClean="0"/>
              <a:t>;</a:t>
            </a:r>
            <a:endParaRPr lang="ru-RU" b="1" u="sng" dirty="0" smtClean="0"/>
          </a:p>
          <a:p>
            <a:pPr>
              <a:lnSpc>
                <a:spcPct val="80000"/>
              </a:lnSpc>
              <a:buClr>
                <a:srgbClr val="FFCCCC"/>
              </a:buClr>
              <a:buFont typeface="Wingdings" panose="05000000000000000000" pitchFamily="2" charset="2"/>
              <a:buChar char="q"/>
              <a:defRPr/>
            </a:pPr>
            <a:r>
              <a:rPr lang="ru-RU" b="1" u="sng" dirty="0" smtClean="0"/>
              <a:t>Объект</a:t>
            </a:r>
            <a:r>
              <a:rPr lang="en-US" b="1" u="sng" dirty="0" smtClean="0"/>
              <a:t>;</a:t>
            </a:r>
            <a:endParaRPr lang="ru-RU" dirty="0" smtClean="0"/>
          </a:p>
          <a:p>
            <a:pPr>
              <a:lnSpc>
                <a:spcPct val="80000"/>
              </a:lnSpc>
              <a:buClr>
                <a:srgbClr val="FFCCCC"/>
              </a:buClr>
              <a:buFont typeface="Wingdings" panose="05000000000000000000" pitchFamily="2" charset="2"/>
              <a:buChar char="q"/>
              <a:defRPr/>
            </a:pPr>
            <a:r>
              <a:rPr lang="ru-RU" b="1" u="sng" dirty="0" smtClean="0"/>
              <a:t>Содержание</a:t>
            </a:r>
            <a:r>
              <a:rPr lang="ru-RU" b="1" u="sng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16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4"/>
            <a:ext cx="10604863" cy="1350465"/>
          </a:xfrm>
        </p:spPr>
        <p:txBody>
          <a:bodyPr>
            <a:noAutofit/>
          </a:bodyPr>
          <a:lstStyle/>
          <a:p>
            <a:r>
              <a:rPr lang="ru-RU" sz="2800" b="1" u="sng" dirty="0"/>
              <a:t>Субъекты земельных правоотношений</a:t>
            </a:r>
            <a:r>
              <a:rPr lang="ru-RU" sz="2400" dirty="0" smtClean="0"/>
              <a:t> </a:t>
            </a:r>
            <a:r>
              <a:rPr lang="ru-RU" sz="2800" dirty="0"/>
              <a:t>– лица или образования, наделенные земельными правами и обязанностями, предусмотренные земельным законодательством.</a:t>
            </a:r>
            <a:r>
              <a:rPr lang="ru-RU" sz="2400" dirty="0" smtClean="0"/>
              <a:t>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Российская Федерация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Субъекты Российской Федерации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Муниципальные образования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Органы государственной власти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Органы местного самоуправления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Юридические лица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FFCC99"/>
              </a:buClr>
              <a:buFont typeface="Wingdings" panose="05000000000000000000" pitchFamily="2" charset="2"/>
              <a:buChar char="q"/>
              <a:defRPr/>
            </a:pPr>
            <a:r>
              <a:rPr lang="ru-RU" dirty="0"/>
              <a:t>Физические лица (граждане РФ, лица без гражданства, иностранные граждане).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7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Органы государственной власти как субъект земельных правоотношений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Маджлиси</a:t>
            </a:r>
            <a:r>
              <a:rPr lang="ru-RU" dirty="0"/>
              <a:t> </a:t>
            </a:r>
            <a:r>
              <a:rPr lang="ru-RU" dirty="0" err="1"/>
              <a:t>милли</a:t>
            </a:r>
            <a:r>
              <a:rPr lang="ru-RU" dirty="0"/>
              <a:t> </a:t>
            </a:r>
            <a:r>
              <a:rPr lang="ru-RU" dirty="0" err="1"/>
              <a:t>Маджлиси</a:t>
            </a:r>
            <a:r>
              <a:rPr lang="ru-RU" dirty="0"/>
              <a:t> </a:t>
            </a:r>
            <a:r>
              <a:rPr lang="ru-RU" dirty="0" err="1"/>
              <a:t>намояндагон</a:t>
            </a:r>
            <a:r>
              <a:rPr lang="ru-RU" dirty="0"/>
              <a:t> </a:t>
            </a:r>
            <a:r>
              <a:rPr lang="ru-RU" dirty="0" err="1"/>
              <a:t>Маджлиси</a:t>
            </a:r>
            <a:r>
              <a:rPr lang="ru-RU" dirty="0"/>
              <a:t> Оли Республики Таджикистан в области регулирования земельных  </a:t>
            </a:r>
            <a:r>
              <a:rPr lang="ru-RU" dirty="0" smtClean="0"/>
              <a:t>отношений</a:t>
            </a:r>
          </a:p>
          <a:p>
            <a:r>
              <a:rPr lang="ru-RU" dirty="0"/>
              <a:t>Правительства Республики </a:t>
            </a:r>
            <a:r>
              <a:rPr lang="ru-RU" dirty="0" smtClean="0"/>
              <a:t>Таджикистан</a:t>
            </a:r>
          </a:p>
          <a:p>
            <a:r>
              <a:rPr lang="ru-RU" dirty="0" smtClean="0"/>
              <a:t>Исполнительные органы </a:t>
            </a:r>
            <a:r>
              <a:rPr lang="ru-RU" dirty="0"/>
              <a:t>государственной власти Горно-Бадахшанской автономной области, областей городов и </a:t>
            </a:r>
            <a:r>
              <a:rPr lang="ru-RU" dirty="0" smtClean="0"/>
              <a:t>районов</a:t>
            </a:r>
          </a:p>
          <a:p>
            <a:r>
              <a:rPr lang="ru-RU" dirty="0" err="1" smtClean="0"/>
              <a:t>Джамоат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296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519</Words>
  <Application>Microsoft Office PowerPoint</Application>
  <PresentationFormat>Широкоэкранный</PresentationFormat>
  <Paragraphs>65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Лекция 2</vt:lpstr>
      <vt:lpstr>План </vt:lpstr>
      <vt:lpstr>Презентация PowerPoint</vt:lpstr>
      <vt:lpstr>Основания возникновения, изменения и прекращения земельных правоотношений</vt:lpstr>
      <vt:lpstr>Виды земельных правоотношений</vt:lpstr>
      <vt:lpstr>Критерий классификации – характера регулирования правоотношений:  </vt:lpstr>
      <vt:lpstr>Структура земельных правоотношений</vt:lpstr>
      <vt:lpstr>Субъекты земельных правоотношений – лица или образования, наделенные земельными правами и обязанностями, предусмотренные земельным законодательством. </vt:lpstr>
      <vt:lpstr>Органы государственной власти как субъект земельных правоотношений</vt:lpstr>
      <vt:lpstr>Физические и юридические лица и лица без гражданства </vt:lpstr>
      <vt:lpstr>Презентация PowerPoint</vt:lpstr>
      <vt:lpstr>Бессрочное пользование земельным участком</vt:lpstr>
      <vt:lpstr>Пожизненное наследуемое пользование</vt:lpstr>
      <vt:lpstr>Срочное пользование землей</vt:lpstr>
      <vt:lpstr>Объект правоотношений – то, по поводу чего складываются правоотношения.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Парвиз Мирзоев</dc:creator>
  <cp:lastModifiedBy>Парвиз Мирзоев</cp:lastModifiedBy>
  <cp:revision>7</cp:revision>
  <dcterms:created xsi:type="dcterms:W3CDTF">2019-09-10T08:30:17Z</dcterms:created>
  <dcterms:modified xsi:type="dcterms:W3CDTF">2019-09-10T10:49:21Z</dcterms:modified>
</cp:coreProperties>
</file>