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  <p:sldMasterId id="2147483649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type="screen16x9" cy="6858000" cx="12192000"/>
  <p:notesSz cx="6858000" cy="9144000"/>
  <p:defaultTextStyle>
    <a:defPPr>
      <a:defRPr lang="ru-RU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 snapToGrid="0">
      <p:cViewPr varScale="1">
        <p:scale>
          <a:sx n="64" d="100"/>
          <a:sy n="64" d="100"/>
        </p:scale>
        <p:origin x="90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8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8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8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8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8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ый слайд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ah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b="0" sz="20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90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791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94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4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dirty="0" lang="en-US"/>
          </a:p>
        </p:txBody>
      </p:sp>
      <p:sp>
        <p:nvSpPr>
          <p:cNvPr id="104874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45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84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87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3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3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36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  <p:sp>
        <p:nvSpPr>
          <p:cNvPr id="1048738" name="TextBox 13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39" name="TextBox 14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b="0" sz="48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488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8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806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80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5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5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487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56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  <p:sp>
        <p:nvSpPr>
          <p:cNvPr id="1048758" name="TextBox 16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59" name="TextBox 17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b="0" sz="48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8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815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488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8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818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8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7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7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8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anchor="ctr" vert="eaVert"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2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ый слайд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70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104870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D18CEB-43D3-4EED-AB47-A0A235969968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0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0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8696AD-B710-4C73-8745-F5DB7DA259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1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76" name="Объект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67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D18CEB-43D3-4EED-AB47-A0A235969968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67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7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8696AD-B710-4C73-8745-F5DB7DA259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Заголовок раздела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81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8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D18CEB-43D3-4EED-AB47-A0A235969968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68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8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8696AD-B710-4C73-8745-F5DB7DA259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86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687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68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D18CEB-43D3-4EED-AB47-A0A235969968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68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9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8696AD-B710-4C73-8745-F5DB7DA259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68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69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670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71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672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D18CEB-43D3-4EED-AB47-A0A235969968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673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74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8696AD-B710-4C73-8745-F5DB7DA259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61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D18CEB-43D3-4EED-AB47-A0A235969968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662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6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8696AD-B710-4C73-8745-F5DB7DA259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D18CEB-43D3-4EED-AB47-A0A235969968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66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6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8696AD-B710-4C73-8745-F5DB7DA259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98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699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00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D18CEB-43D3-4EED-AB47-A0A235969968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01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02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8696AD-B710-4C73-8745-F5DB7DA259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92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ru-RU"/>
          </a:p>
        </p:txBody>
      </p:sp>
      <p:sp>
        <p:nvSpPr>
          <p:cNvPr id="1048693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94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D18CEB-43D3-4EED-AB47-A0A235969968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69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9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8696AD-B710-4C73-8745-F5DB7DA259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709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710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D18CEB-43D3-4EED-AB47-A0A235969968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11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1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8696AD-B710-4C73-8745-F5DB7DA259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714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71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D18CEB-43D3-4EED-AB47-A0A235969968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1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1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A8696AD-B710-4C73-8745-F5DB7DA259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761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62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6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ый слайд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87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1048880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80B589-756C-4158-9B75-866B98BD979C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881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88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9A6B-F255-4EB5-A586-E1AAF55577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826" name="Объект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82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80B589-756C-4158-9B75-866B98BD979C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82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82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9A6B-F255-4EB5-A586-E1AAF55577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Заголовок раздела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831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83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80B589-756C-4158-9B75-866B98BD979C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83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83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9A6B-F255-4EB5-A586-E1AAF55577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87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87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87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80B589-756C-4158-9B75-866B98BD979C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87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87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9A6B-F255-4EB5-A586-E1AAF55577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865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866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867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868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869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80B589-756C-4158-9B75-866B98BD979C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870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871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9A6B-F255-4EB5-A586-E1AAF55577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836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80B589-756C-4158-9B75-866B98BD979C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837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838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9A6B-F255-4EB5-A586-E1AAF55577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80B589-756C-4158-9B75-866B98BD979C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852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85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9A6B-F255-4EB5-A586-E1AAF55577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846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847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84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80B589-756C-4158-9B75-866B98BD979C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84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85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9A6B-F255-4EB5-A586-E1AAF55577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840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ru-RU"/>
          </a:p>
        </p:txBody>
      </p:sp>
      <p:sp>
        <p:nvSpPr>
          <p:cNvPr id="1048841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842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80B589-756C-4158-9B75-866B98BD979C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843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84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9A6B-F255-4EB5-A586-E1AAF55577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855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85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80B589-756C-4158-9B75-866B98BD979C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85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85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9A6B-F255-4EB5-A586-E1AAF55577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Заголовок раздела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 t="-6000" b="-6000"/>
          </a:stretch>
        </a:blipFill>
      </p:bgPr>
    </p:bg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dirty="0" lang="ru-RU" smtClean="0"/>
              <a:t>Образец заголовка</a:t>
            </a:r>
            <a:endParaRPr dirty="0" lang="en-US"/>
          </a:p>
        </p:txBody>
      </p:sp>
      <p:sp>
        <p:nvSpPr>
          <p:cNvPr id="1048797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800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8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860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861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80B589-756C-4158-9B75-866B98BD979C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86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86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9A6B-F255-4EB5-A586-E1AAF55577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765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66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6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25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726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7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2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7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80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8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81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8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7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4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0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5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/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A637-3635-473D-A92A-0DFF95B1CE62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E3D977-1FC6-4C2F-996F-C8F020E091A4}" type="slidenum">
              <a:rPr lang="ru-RU" smtClean="0"/>
              <a:t>‹#›</a:t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timing/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Century Gothic"/>
          <a:ea typeface="宋体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Century Gothic"/>
          <a:ea typeface="宋体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Century Gothic"/>
          <a:ea typeface="宋体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Century Gothic"/>
          <a:ea typeface="宋体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Century Gothic"/>
          <a:ea typeface="宋体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Century Gothic"/>
          <a:ea typeface="宋体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Century Gothic"/>
          <a:ea typeface="宋体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Century Gothic"/>
          <a:ea typeface="宋体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Century Gothic"/>
          <a:ea typeface="宋体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Century Gothic"/>
          <a:ea typeface="宋体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Century Gothic"/>
          <a:ea typeface="宋体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656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657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18CEB-43D3-4EED-AB47-A0A235969968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65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4865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696AD-B710-4C73-8745-F5DB7DA259D9}" type="slidenum">
              <a:rPr lang="ru-RU" smtClean="0"/>
              <a:t>‹#›</a:t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宋体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/>
          <a:ea typeface="宋体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</p:bgPr>
    </p:bg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821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822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B589-756C-4158-9B75-866B98BD979C}" type="datetimeFigureOut">
              <a:rPr lang="ru-RU" smtClean="0"/>
              <a:t>04.07.2017</a:t>
            </a:fld>
            <a:endParaRPr lang="ru-RU"/>
          </a:p>
        </p:txBody>
      </p:sp>
      <p:sp>
        <p:nvSpPr>
          <p:cNvPr id="104882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4882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9A6B-F255-4EB5-A586-E1AAF55577FC}" type="slidenum">
              <a:rPr lang="ru-RU" smtClean="0"/>
              <a:t>‹#›</a:t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宋体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/>
          <a:ea typeface="宋体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slide1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bg><p:bgPr><a:blipFill rotWithShape="1" dpi="0"><a:blip xmlns:r="http://schemas.openxmlformats.org/officeDocument/2006/relationships" r:embed="rId1"><a:alphaModFix amt="57000"/><a:lum/></a:blip><a:srcRect/><a:stretch><a:fillRect l="-12000" r="-12000"/></a:stretch></a:blipFill></p:bgPr></p:bg><p:spTree><p:nvGrpSpPr><p:cNvPr id="35" name=""/><p:cNvGrpSpPr/><p:nvPr/></p:nvGrpSpPr><p:grpSpPr><a:xfrm><a:off x="0" y="0"/><a:ext cx="0" cy="0"/><a:chOff x="0" y="0"/><a:chExt cx="0" cy="0"/></a:xfrm></p:grpSpPr><p:sp><p:nvSpPr><p:cNvPr id="1048612" name="Заголовок 1"/><p:cNvSpPr><a:spLocks noGrp="1"/></p:cNvSpPr><p:nvPr><p:ph type="ctrTitle"/></p:nvPr></p:nvSpPr><p:spPr><a:xfrm><a:off x="410151" y="709914"/><a:ext cx="11371698" cy="2262781"/></a:xfrm></p:spPr><p:txBody><a:bodyPr><a:normAutofit fontScale="90000"/></a:bodyPr><a:p><a:pPr algn="ctr"/><a:r><a:rPr b="1" dirty="0" sz="3600" lang="ru-RU" smtClean="0"><a:solidFill><a:schemeClr val="accent3"><a:lumMod val="75000"/></a:schemeClr></a:solidFill></a:rPr><a:t>Министерство науки и высшего образования РФМинистерство образования и науки РТФилиал Московского государственного университета им. М.В. Ломоносова в г. Душанбе</a:t></a:r><a:br><a:rPr b="1" dirty="0" sz="3600" lang="ru-RU" smtClean="0"><a:solidFill><a:schemeClr val="accent3"><a:lumMod val="75000"/></a:schemeClr></a:solidFill></a:rPr></a:br><a:r><a:rPr b="1" dirty="0" sz="4000" lang="ru-RU" smtClean="0"><a:solidFill><a:srgbClr val="FFFFFF"/></a:solidFill></a:rPr><a:t>Перевод земель и земельных участков из одной категории в другую</a:t></a:r><a:endParaRPr b="1" dirty="0" sz="4000" lang="ru-RU"><a:solidFill><a:srgbClr val="FFFFFF"/></a:solidFill></a:endParaRPr></a:p></p:txBody></p:sp><p:sp><p:nvSpPr><p:cNvPr id="1048889" name="Заголовок 1"/><p:cNvSpPr><a:spLocks noGrp="1"/></p:cNvSpPr><p:nvPr><p:ph type="ctrTitle"/></p:nvPr></p:nvSpPr><p:spPr><a:xfrm><a:off x="8114734" y="3683776"/><a:ext cx="3685550" cy="2262781"/></a:xfrm><a:prstGeom prst="rect"/></p:spPr><p:txBody><a:bodyPr anchor="b" bIns="45720" lIns="91440" rIns="91440" rtlCol="0" tIns="45720" vert="horz"><a:noAutofit/></a:bodyPr><a:lstStyle><a:lvl1pPr algn="l" defTabSz="457200" eaLnBrk="1" hangingPunct="1" latinLnBrk="0" rtl="0"><a:buNone/><a:defRPr sz="5400"/></a:lvl1pPr><a:lvl2pPr eaLnBrk="1" hangingPunct="1"><a:defRPr><a:solidFill><a:schemeClr val="tx2"/></a:solidFill></a:defRPr></a:lvl2pPr><a:lvl3pPr eaLnBrk="1" hangingPunct="1"><a:defRPr><a:solidFill><a:schemeClr val="tx2"/></a:solidFill></a:defRPr></a:lvl3pPr><a:lvl4pPr eaLnBrk="1" hangingPunct="1"><a:defRPr><a:solidFill><a:schemeClr val="tx2"/></a:solidFill></a:defRPr></a:lvl4pPr><a:lvl5pPr eaLnBrk="1" hangingPunct="1"><a:defRPr><a:solidFill><a:schemeClr val="tx2"/></a:solidFill></a:defRPr></a:lvl5pPr><a:lvl6pPr eaLnBrk="1" hangingPunct="1"><a:defRPr><a:solidFill><a:schemeClr val="tx2"/></a:solidFill></a:defRPr></a:lvl6pPr><a:lvl7pPr eaLnBrk="1" hangingPunct="1"><a:defRPr><a:solidFill><a:schemeClr val="tx2"/></a:solidFill></a:defRPr></a:lvl7pPr><a:lvl8pPr eaLnBrk="1" hangingPunct="1"><a:defRPr><a:solidFill><a:schemeClr val="tx2"/></a:solidFill></a:defRPr></a:lvl8pPr><a:lvl9pPr eaLnBrk="1" hangingPunct="1"><a:defRPr><a:solidFill><a:schemeClr val="tx2"/></a:solidFill></a:defRPr></a:lvl9pPr></a:lstStyle><a:p><a:pPr algn="ctr"/><a:r><a:rPr b="1" dirty="0" sz="2900" lang="ru-RU" smtClean="0"><a:solidFill><a:schemeClr val="accent3"><a:lumMod val="75000"/></a:schemeClr></a:solidFill></a:rPr><a:t>Подготовил</a:t></a:r><a:r><a:rPr b="1" dirty="0" sz="2900" lang="en-US" smtClean="0"><a:solidFill><a:schemeClr val="accent3"><a:lumMod val="75000"/></a:schemeClr></a:solidFill></a:rPr><a:t>:</a:t></a:r><a:br><a:rPr b="1" dirty="0" sz="2900" lang="en-US" smtClean="0"><a:solidFill><a:schemeClr val="accent3"><a:lumMod val="75000"/></a:schemeClr></a:solidFill></a:rPr></a:br><a:r><a:rPr b="1" dirty="0" sz="2900" lang="en-US" smtClean="0"><a:solidFill><a:schemeClr val="accent3"><a:lumMod val="75000"/></a:schemeClr></a:solidFill></a:rPr><a:t>К</a:t></a:r><a:r><a:rPr b="1" dirty="0" sz="2900" lang="en-US" smtClean="0"><a:solidFill><a:schemeClr val="accent3"><a:lumMod val="75000"/></a:schemeClr></a:solidFill></a:rPr><a:t>и</a:t></a:r><a:r><a:rPr b="1" dirty="0" sz="2900" lang="en-US" smtClean="0"><a:solidFill><a:schemeClr val="accent3"><a:lumMod val="75000"/></a:schemeClr></a:solidFill></a:rPr><a:t>р</a:t></a:r><a:r><a:rPr b="1" dirty="0" sz="2900" lang="en-US" smtClean="0"><a:solidFill><a:schemeClr val="accent3"><a:lumMod val="75000"/></a:schemeClr></a:solidFill></a:rPr><a:t>о</a:t></a:r><a:r><a:rPr b="1" dirty="0" sz="2900" lang="en-US" smtClean="0"><a:solidFill><a:schemeClr val="accent3"><a:lumMod val="75000"/></a:schemeClr></a:solidFill></a:rPr><a:t>м</a:t></a:r><a:r><a:rPr b="1" dirty="0" sz="2900" lang="en-US" smtClean="0"><a:solidFill><a:schemeClr val="accent3"><a:lumMod val="75000"/></a:schemeClr></a:solidFill></a:rPr><a:t> </a:t></a:r><a:r><a:rPr b="1" dirty="0" sz="2900" lang="en-US" smtClean="0"><a:solidFill><a:schemeClr val="accent3"><a:lumMod val="75000"/></a:schemeClr></a:solidFill></a:rPr><a:t>М</a:t></a:r><a:r><a:rPr b="1" dirty="0" sz="2900" lang="en-US" smtClean="0"><a:solidFill><a:schemeClr val="accent3"><a:lumMod val="75000"/></a:schemeClr></a:solidFill></a:rPr><a:t>у</a:t></a:r><a:r><a:rPr b="1" dirty="0" sz="2900" lang="en-US" smtClean="0"><a:solidFill><a:schemeClr val="accent3"><a:lumMod val="75000"/></a:schemeClr></a:solidFill></a:rPr><a:t>к</a:t></a:r><a:r><a:rPr b="1" dirty="0" sz="2900" lang="en-US" smtClean="0"><a:solidFill><a:schemeClr val="accent3"><a:lumMod val="75000"/></a:schemeClr></a:solidFill></a:rPr><a:t>а</a:t></a:r><a:r><a:rPr b="1" dirty="0" sz="2900" lang="en-US" smtClean="0"><a:solidFill><a:schemeClr val="accent3"><a:lumMod val="75000"/></a:schemeClr></a:solidFill></a:rPr><a:t>н</a:t></a:r><a:r><a:rPr b="1" dirty="0" sz="2900" lang="en-US" smtClean="0"><a:solidFill><a:schemeClr val="accent3"><a:lumMod val="75000"/></a:schemeClr></a:solidFill></a:rPr><a:t>н</a:t></a:r><a:r><a:rPr b="1" dirty="0" sz="2900" lang="en-US" smtClean="0"><a:solidFill><a:schemeClr val="accent3"><a:lumMod val="75000"/></a:schemeClr></a:solidFill></a:rPr><a:t>а</a:t></a:r><a:r><a:rPr b="1" dirty="0" sz="2900" lang="en-US" smtClean="0"><a:solidFill><a:schemeClr val="accent3"><a:lumMod val="75000"/></a:schemeClr></a:solidFill></a:rPr><a:t> </a:t></a:r><a:r><a:rPr b="1" dirty="0" sz="2900" lang="en-US" smtClean="0"><a:solidFill><a:schemeClr val="accent3"><a:lumMod val="75000"/></a:schemeClr></a:solidFill></a:rPr><a:t>С</a:t></a:r><a:r><a:rPr b="1" dirty="0" sz="2900" lang="en-US" smtClean="0"><a:solidFill><a:schemeClr val="accent3"><a:lumMod val="75000"/></a:schemeClr></a:solidFill></a:rPr><a:t>а</a:t></a:r><a:r><a:rPr b="1" dirty="0" sz="2900" lang="en-US" smtClean="0"><a:solidFill><a:schemeClr val="accent3"><a:lumMod val="75000"/></a:schemeClr></a:solidFill></a:rPr><a:t>л</a:t></a:r><a:r><a:rPr b="1" dirty="0" sz="2900" lang="en-US" smtClean="0"><a:solidFill><a:schemeClr val="accent3"><a:lumMod val="75000"/></a:schemeClr></a:solidFill></a:rPr><a:t>о</a:t></a:r><a:r><a:rPr b="1" dirty="0" sz="2900" lang="en-US" smtClean="0"><a:solidFill><a:schemeClr val="accent3"><a:lumMod val="75000"/></a:schemeClr></a:solidFill></a:rPr><a:t>х</a:t></a:r><a:r><a:rPr b="1" dirty="0" sz="2900" lang="en-US" smtClean="0"><a:solidFill><a:schemeClr val="accent3"><a:lumMod val="75000"/></a:schemeClr></a:solidFill></a:rPr><a:t>и</a:t></a:r><a:r><a:rPr b="1" dirty="0" sz="2900" lang="en-US" smtClean="0"><a:solidFill><a:schemeClr val="accent3"><a:lumMod val="75000"/></a:schemeClr></a:solidFill></a:rPr><a:t>д</a:t></a:r><a:r><a:rPr b="1" dirty="0" sz="2900" lang="en-US" smtClean="0"><a:solidFill><a:schemeClr val="accent3"><a:lumMod val="75000"/></a:schemeClr></a:solidFill></a:rPr><a:t>д</a:t></a:r><a:r><a:rPr b="1" dirty="0" sz="2900" lang="en-US" smtClean="0"><a:solidFill><a:schemeClr val="accent3"><a:lumMod val="75000"/></a:schemeClr></a:solidFill></a:rPr><a:t>и</a:t></a:r><a:r><a:rPr b="1" dirty="0" sz="2900" lang="en-US" smtClean="0"><a:solidFill><a:schemeClr val="accent3"><a:lumMod val="75000"/></a:schemeClr></a:solidFill></a:rPr><a:t>н</a:t></a:r><a:br><a:rPr b="1" dirty="0" sz="2900" lang="en-US" smtClean="0"><a:solidFill><a:schemeClr val="accent3"><a:lumMod val="75000"/></a:schemeClr></a:solidFill></a:rPr></a:br><a:r><a:rPr b="1" dirty="0" sz="2900" lang="en-US" smtClean="0"><a:solidFill><a:schemeClr val="accent3"><a:lumMod val="75000"/></a:schemeClr></a:solidFill></a:rPr><a:t>Принял</a:t></a:r><a:r><a:rPr b="1" dirty="0" sz="2900" lang="en-US" smtClean="0"><a:solidFill><a:schemeClr val="accent3"><a:lumMod val="75000"/></a:schemeClr></a:solidFill></a:rPr><a:t>:</a:t></a:r><a:br><a:rPr b="1" dirty="0" sz="2900" lang="en-US" smtClean="0"><a:solidFill><a:schemeClr val="accent3"><a:lumMod val="75000"/></a:schemeClr></a:solidFill></a:rPr></a:br><a:r><a:rPr b="1" dirty="0" sz="2900" lang="en-US" smtClean="0"><a:solidFill><a:schemeClr val="accent3"><a:lumMod val="75000"/></a:schemeClr></a:solidFill></a:rPr><a:t>к</a:t></a:r><a:r><a:rPr b="1" dirty="0" sz="2900" lang="en-US" smtClean="0"><a:solidFill><a:schemeClr val="accent3"><a:lumMod val="75000"/></a:schemeClr></a:solidFill></a:rPr><a:t>.</a:t></a:r><a:r><a:rPr b="1" dirty="0" sz="2900" lang="en-US" smtClean="0"><a:solidFill><a:schemeClr val="accent3"><a:lumMod val="75000"/></a:schemeClr></a:solidFill></a:rPr><a:t>ю</a:t></a:r><a:r><a:rPr b="1" dirty="0" sz="2900" lang="en-US" smtClean="0"><a:solidFill><a:schemeClr val="accent3"><a:lumMod val="75000"/></a:schemeClr></a:solidFill></a:rPr><a:t>.</a:t></a:r><a:r><a:rPr b="1" dirty="0" sz="2900" lang="en-US" smtClean="0"><a:solidFill><a:schemeClr val="accent3"><a:lumMod val="75000"/></a:schemeClr></a:solidFill></a:rPr><a:t>н</a:t></a:r><a:r><a:rPr b="1" dirty="0" sz="2900" lang="en-US" smtClean="0"><a:solidFill><a:schemeClr val="accent3"><a:lumMod val="75000"/></a:schemeClr></a:solidFill></a:rPr><a:t>.</a:t></a:r><a:r><a:rPr b="1" dirty="0" sz="2900" lang="en-US" smtClean="0"><a:solidFill><a:schemeClr val="accent3"><a:lumMod val="75000"/></a:schemeClr></a:solidFill></a:rPr><a:t> </a:t></a:r><a:r><a:rPr b="1" dirty="0" sz="2900" lang="en-US" smtClean="0"><a:solidFill><a:schemeClr val="accent3"><a:lumMod val="75000"/></a:schemeClr></a:solidFill></a:rPr><a:t>М</a:t></a:r><a:r><a:rPr b="1" dirty="0" sz="2900" lang="en-US" smtClean="0"><a:solidFill><a:schemeClr val="accent3"><a:lumMod val="75000"/></a:schemeClr></a:solidFill></a:rPr><a:t>и</a:t></a:r><a:r><a:rPr b="1" dirty="0" sz="2900" lang="en-US" smtClean="0"><a:solidFill><a:schemeClr val="accent3"><a:lumMod val="75000"/></a:schemeClr></a:solidFill></a:rPr><a:t>р</a:t></a:r><a:r><a:rPr b="1" dirty="0" sz="2900" lang="en-US" smtClean="0"><a:solidFill><a:schemeClr val="accent3"><a:lumMod val="75000"/></a:schemeClr></a:solidFill></a:rPr><a:t>з</a:t></a:r><a:r><a:rPr b="1" dirty="0" sz="2900" lang="en-US" smtClean="0"><a:solidFill><a:schemeClr val="accent3"><a:lumMod val="75000"/></a:schemeClr></a:solidFill></a:rPr><a:t>о</a:t></a:r><a:r><a:rPr b="1" dirty="0" sz="2900" lang="en-US" smtClean="0"><a:solidFill><a:schemeClr val="accent3"><a:lumMod val="75000"/></a:schemeClr></a:solidFill></a:rPr><a:t>е</a:t></a:r><a:r><a:rPr b="1" dirty="0" sz="2900" lang="en-US" smtClean="0"><a:solidFill><a:schemeClr val="accent3"><a:lumMod val="75000"/></a:schemeClr></a:solidFill></a:rPr><a:t>в</a:t></a:r><a:r><a:rPr b="1" dirty="0" sz="2900" lang="en-US" smtClean="0"><a:solidFill><a:schemeClr val="accent3"><a:lumMod val="75000"/></a:schemeClr></a:solidFill></a:rPr><a:t> </a:t></a:r><a:r><a:rPr b="1" dirty="0" sz="2900" lang="en-US" smtClean="0"><a:solidFill><a:schemeClr val="accent3"><a:lumMod val="75000"/></a:schemeClr></a:solidFill></a:rPr><a:t>П</a:t></a:r><a:r><a:rPr b="1" dirty="0" sz="2900" lang="en-US" smtClean="0"><a:solidFill><a:schemeClr val="accent3"><a:lumMod val="75000"/></a:schemeClr></a:solidFill></a:rPr><a:t>.</a:t></a:r><a:r><a:rPr b="1" dirty="0" sz="2900" lang="en-US" smtClean="0"><a:solidFill><a:schemeClr val="accent3"><a:lumMod val="75000"/></a:schemeClr></a:solidFill></a:rPr><a:t>И</a:t></a:r><a:endParaRPr b="1" dirty="0" sz="2900" lang="ru-RU"><a:solidFill><a:schemeClr val="accent3"><a:lumMod val="75000"/></a:schemeClr></a:solidFill></a:endParaRPr></a:p></p:txBody></p:sp></p:spTree></p:cSld><p:clrMapOvr><a:masterClrMapping/></p:clrMapOvr><p:timing><p:tnLst><p:par><p:cTn dur="indefinite" id="1" nodeType="tmRoot" restart="never"><p:childTnLst><p:seq concurrent="1" nextAc="seek"><p:cTn dur="indefinite" id="2" nodeType="mainSeq"><p:childTnLst><p:par><p:cTn fill="hold" id="3"><p:stCondLst><p:cond delay="indefinite"/></p:stCondLst><p:childTnLst><p:par><p:cTn fill="hold" id="4"><p:stCondLst><p:cond delay="0"/></p:stCondLst><p:childTnLst><p:par><p:cTn fill="hold" grpId="0" id="5" nodeType="clickEffect" presetClass="entr" presetID="22" presetSubtype="4"><p:stCondLst><p:cond delay="0"/></p:stCondLst><p:childTnLst><p:set><p:cBhvr><p:cTn dur="1" fill="hold" id="6"><p:stCondLst><p:cond delay="0"/></p:stCondLst></p:cTn><p:tgtEl><p:spTgt spid="1048612"/></p:tgtEl><p:attrNameLst><p:attrName>style.visibility</p:attrName></p:attrNameLst></p:cBhvr><p:to><p:strVal val="visible"/></p:to></p:set><p:animEffect transition="in" filter="wipe(down)"><p:cBhvr><p:cTn dur="500" id="7"/><p:tgtEl><p:spTgt spid="1048612"/></p:tgtEl></p:cBhvr></p:animEffect></p:childTnLst></p:cTn></p:par></p:childTnLst></p:cTn></p:par></p:childTnLst></p:cTn></p:par></p:childTnLst></p:cTn><p:prevCondLst><p:cond evt="onPrev" delay="0"><p:tgtEl><p:sldTgt/></p:tgtEl></p:cond></p:prevCondLst><p:nextCondLst><p:cond evt="onNext" delay="0"><p:tgtEl><p:sldTgt/></p:tgtEl></p:cond></p:nextCondLst></p:seq></p:childTnLst></p:cTn></p:par></p:tnLst><p:bldLst><p:bldP spid="1048612" grpId="0"/></p:bldLst></p:timing>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 dpi="0">
          <a:blip xmlns:r="http://schemas.openxmlformats.org/officeDocument/2006/relationships" r:embed="rId1">
            <a:alphaModFix amt="30000"/>
            <a:lum/>
          </a:blip>
          <a:srcRect/>
          <a:stretch>
            <a:fillRect l="-12000" r="-12000"/>
          </a:stretch>
        </a:blip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Заголовок 1"/>
          <p:cNvSpPr>
            <a:spLocks noGrp="1"/>
          </p:cNvSpPr>
          <p:nvPr>
            <p:ph type="title"/>
          </p:nvPr>
        </p:nvSpPr>
        <p:spPr>
          <a:xfrm>
            <a:off x="567559" y="135379"/>
            <a:ext cx="11624441" cy="1280890"/>
          </a:xfrm>
        </p:spPr>
        <p:txBody>
          <a:bodyPr>
            <a:noAutofit/>
          </a:bodyPr>
          <a:p>
            <a:pPr algn="ctr"/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Перевод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земельных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участков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из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состава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земель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одной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категории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другую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случае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изъятия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, в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том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числе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путем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выкупа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земельных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участков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для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государственных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муниципальных</a:t>
            </a:r>
            <a:r>
              <a:rPr b="1" dirty="0" sz="2800"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sz="2800" lang="en-US" err="1">
                <a:solidFill>
                  <a:schemeClr val="tx2">
                    <a:lumMod val="75000"/>
                  </a:schemeClr>
                </a:solidFill>
              </a:rPr>
              <a:t>нужд</a:t>
            </a:r>
            <a:endParaRPr dirty="0" sz="2800"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8638" name="Объект 2"/>
          <p:cNvSpPr>
            <a:spLocks noGrp="1"/>
          </p:cNvSpPr>
          <p:nvPr>
            <p:ph idx="1"/>
          </p:nvPr>
        </p:nvSpPr>
        <p:spPr>
          <a:xfrm>
            <a:off x="567559" y="1844566"/>
            <a:ext cx="11493062" cy="5013434"/>
          </a:xfrm>
        </p:spPr>
        <p:txBody>
          <a:bodyPr/>
          <a:p>
            <a:pPr algn="just" indent="0" marL="0">
              <a:buNone/>
            </a:pPr>
            <a:r>
              <a:rPr b="1" dirty="0" sz="2400" lang="ru-RU">
                <a:solidFill>
                  <a:schemeClr val="tx2">
                    <a:lumMod val="75000"/>
                  </a:schemeClr>
                </a:solidFill>
              </a:rPr>
              <a:t>1. В случае необходимости изменения целевого назначения земельного участка в связи с его изъятием, в том числе путем выкупа, для государственных или муниципальных нужд перевод этого земельного участка из состава земель одной категории в другую осуществляется после его изъятия, выкупа.</a:t>
            </a:r>
          </a:p>
          <a:p>
            <a:pPr algn="just" indent="0" marL="0">
              <a:buNone/>
            </a:pPr>
            <a:r>
              <a:rPr b="1" dirty="0" sz="2400" lang="ru-RU">
                <a:solidFill>
                  <a:schemeClr val="tx2">
                    <a:lumMod val="75000"/>
                  </a:schemeClr>
                </a:solidFill>
              </a:rPr>
              <a:t>2. Исполнительные органы государственной власти или органы местного самоуправления до предоставления заинтересованным гражданину или юридическому лицу изъятого, в том числе путем выкупа, земельного участка обязаны осуществить его перевод из состава земель определенной категории в категорию, обеспечивающую разрешенное использование этого земельного участка по целевому назначению.</a:t>
            </a:r>
          </a:p>
          <a:p>
            <a:endParaRPr dirty="0" lang="ru-RU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59000"/>
            <a:lum/>
          </a:blip>
          <a:srcRect/>
          <a:stretch>
            <a:fillRect l="-12000" r="-12000"/>
          </a:stretch>
        </a:blip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Заголовок 1"/>
          <p:cNvSpPr>
            <a:spLocks noGrp="1"/>
          </p:cNvSpPr>
          <p:nvPr>
            <p:ph type="title"/>
          </p:nvPr>
        </p:nvSpPr>
        <p:spPr>
          <a:xfrm>
            <a:off x="709449" y="624110"/>
            <a:ext cx="10795164" cy="4531214"/>
          </a:xfrm>
        </p:spPr>
        <p:txBody>
          <a:bodyPr>
            <a:normAutofit/>
          </a:bodyPr>
          <a:p>
            <a:pPr algn="ctr"/>
            <a:r>
              <a:rPr b="1" dirty="0" lang="ru-RU">
                <a:solidFill>
                  <a:schemeClr val="tx2">
                    <a:lumMod val="75000"/>
                  </a:schemeClr>
                </a:solidFill>
              </a:rPr>
              <a:t>Особенности перевода земель или земельных участков в составе таких земель из одной категории в другую</a:t>
            </a:r>
            <a:r>
              <a:rPr b="1" dirty="0" lang="ru-RU"/>
              <a:t/>
            </a:r>
            <a:br>
              <a:rPr b="1" dirty="0" lang="ru-RU"/>
            </a:br>
            <a:endParaRPr dirty="0" lang="ru-RU"/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 dpi="0">
          <a:blip xmlns:r="http://schemas.openxmlformats.org/officeDocument/2006/relationships" r:embed="rId1">
            <a:alphaModFix amt="41000"/>
            <a:lum/>
          </a:blip>
          <a:srcRect/>
          <a:stretch>
            <a:fillRect t="-6000" b="-6000"/>
          </a:stretch>
        </a:blip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dirty="0" lang="ru-RU" smtClean="0">
                <a:solidFill>
                  <a:schemeClr val="accent3">
                    <a:lumMod val="75000"/>
                  </a:schemeClr>
                </a:solidFill>
              </a:rPr>
              <a:t>Земли </a:t>
            </a:r>
            <a:r>
              <a:rPr b="1" dirty="0" lang="ru-RU" err="1" smtClean="0">
                <a:solidFill>
                  <a:schemeClr val="accent3">
                    <a:lumMod val="75000"/>
                  </a:schemeClr>
                </a:solidFill>
              </a:rPr>
              <a:t>сельхозназначения</a:t>
            </a:r>
            <a:endParaRPr b="1" dirty="0"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48641" name="Объект 2"/>
          <p:cNvSpPr>
            <a:spLocks noGrp="1"/>
          </p:cNvSpPr>
          <p:nvPr>
            <p:ph idx="1"/>
          </p:nvPr>
        </p:nvSpPr>
        <p:spPr>
          <a:xfrm>
            <a:off x="346840" y="1540189"/>
            <a:ext cx="11157771" cy="5034032"/>
          </a:xfrm>
        </p:spPr>
        <p:txBody>
          <a:bodyPr>
            <a:normAutofit fontScale="88889" lnSpcReduction="10000"/>
          </a:bodyPr>
          <a:p>
            <a:pPr indent="0" marL="0">
              <a:buNone/>
            </a:pP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Перевод земель сельскохозяйственного назначения в любую другую категорию в 2017 </a:t>
            </a:r>
            <a:r>
              <a:rPr b="1" dirty="0" lang="ru-RU" smtClean="0">
                <a:solidFill>
                  <a:schemeClr val="bg2">
                    <a:lumMod val="25000"/>
                  </a:schemeClr>
                </a:solidFill>
              </a:rPr>
              <a:t>запрещен. Исключение:</a:t>
            </a:r>
          </a:p>
          <a:p>
            <a:pPr indent="0" marL="0">
              <a:buNone/>
            </a:pP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1) </a:t>
            </a:r>
            <a:r>
              <a:rPr b="1" dirty="0" lang="ru-RU" smtClean="0">
                <a:solidFill>
                  <a:schemeClr val="bg2">
                    <a:lumMod val="25000"/>
                  </a:schemeClr>
                </a:solidFill>
              </a:rPr>
              <a:t>Консервация земли;</a:t>
            </a:r>
            <a:endParaRPr b="1" dirty="0" lang="ru-RU">
              <a:solidFill>
                <a:schemeClr val="bg2">
                  <a:lumMod val="25000"/>
                </a:schemeClr>
              </a:solidFill>
            </a:endParaRPr>
          </a:p>
          <a:p>
            <a:pPr indent="0" marL="0">
              <a:buNone/>
            </a:pP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2) </a:t>
            </a:r>
            <a:r>
              <a:rPr b="1" dirty="0" lang="ru-RU" smtClean="0">
                <a:solidFill>
                  <a:schemeClr val="bg2">
                    <a:lumMod val="25000"/>
                  </a:schemeClr>
                </a:solidFill>
              </a:rPr>
              <a:t>создание </a:t>
            </a: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особо охраняемых природных территорий;</a:t>
            </a:r>
          </a:p>
          <a:p>
            <a:pPr indent="0" marL="0">
              <a:buNone/>
            </a:pP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3) </a:t>
            </a:r>
            <a:r>
              <a:rPr b="1" dirty="0" lang="ru-RU" smtClean="0">
                <a:solidFill>
                  <a:schemeClr val="bg2">
                    <a:lumMod val="25000"/>
                  </a:schemeClr>
                </a:solidFill>
              </a:rPr>
              <a:t>установление </a:t>
            </a: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или </a:t>
            </a:r>
            <a:r>
              <a:rPr b="1" dirty="0" lang="ru-RU" smtClean="0">
                <a:solidFill>
                  <a:schemeClr val="bg2">
                    <a:lumMod val="25000"/>
                  </a:schemeClr>
                </a:solidFill>
              </a:rPr>
              <a:t>изменение </a:t>
            </a: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черты поселений;</a:t>
            </a:r>
          </a:p>
          <a:p>
            <a:pPr indent="0" marL="0">
              <a:buNone/>
            </a:pP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4) </a:t>
            </a:r>
            <a:r>
              <a:rPr b="1" dirty="0" lang="ru-RU" smtClean="0">
                <a:solidFill>
                  <a:schemeClr val="bg2">
                    <a:lumMod val="25000"/>
                  </a:schemeClr>
                </a:solidFill>
              </a:rPr>
              <a:t>строительство </a:t>
            </a: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на землях, непригодных для осуществления сельскохозяйственного производства, промышленных </a:t>
            </a:r>
            <a:r>
              <a:rPr b="1" dirty="0" lang="ru-RU" smtClean="0">
                <a:solidFill>
                  <a:schemeClr val="bg2">
                    <a:lumMod val="25000"/>
                  </a:schemeClr>
                </a:solidFill>
              </a:rPr>
              <a:t>объектов;</a:t>
            </a:r>
            <a:endParaRPr b="1" dirty="0" lang="ru-RU">
              <a:solidFill>
                <a:schemeClr val="bg2">
                  <a:lumMod val="25000"/>
                </a:schemeClr>
              </a:solidFill>
            </a:endParaRPr>
          </a:p>
          <a:p>
            <a:pPr indent="0" marL="0">
              <a:buNone/>
            </a:pP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5) </a:t>
            </a:r>
            <a:r>
              <a:rPr b="1" dirty="0" lang="ru-RU" smtClean="0">
                <a:solidFill>
                  <a:schemeClr val="bg2">
                    <a:lumMod val="25000"/>
                  </a:schemeClr>
                </a:solidFill>
              </a:rPr>
              <a:t>включение </a:t>
            </a: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непригодных для осуществления сельскохозяйственного производства земель в состав земель лесного фонда, земель водного фонда или земель запаса;</a:t>
            </a:r>
          </a:p>
          <a:p>
            <a:pPr indent="0" marL="0">
              <a:buNone/>
            </a:pP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6) </a:t>
            </a:r>
            <a:r>
              <a:rPr b="1" dirty="0" lang="ru-RU" smtClean="0">
                <a:solidFill>
                  <a:schemeClr val="bg2">
                    <a:lumMod val="25000"/>
                  </a:schemeClr>
                </a:solidFill>
              </a:rPr>
              <a:t>строительство </a:t>
            </a: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дорог, линий электропередачи, линий связи (в том числе линейно-кабельных сооружений), </a:t>
            </a:r>
            <a:r>
              <a:rPr b="1" dirty="0" lang="ru-RU" err="1">
                <a:solidFill>
                  <a:schemeClr val="bg2">
                    <a:lumMod val="25000"/>
                  </a:schemeClr>
                </a:solidFill>
              </a:rPr>
              <a:t>нефте</a:t>
            </a: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-, газо- и иных трубопроводов, железнодорожных линий и других подобных сооружений (далее также - линейные объекты), если кадастровая стоимость сельскохозяйственных угодий на тридцать и более процентов меньше кадастровой стоимости </a:t>
            </a:r>
            <a:r>
              <a:rPr b="1" dirty="0" lang="ru-RU" err="1">
                <a:solidFill>
                  <a:schemeClr val="bg2">
                    <a:lumMod val="25000"/>
                  </a:schemeClr>
                </a:solidFill>
              </a:rPr>
              <a:t>среднерайонного</a:t>
            </a: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 уровня и линейные объекты размещены вдоль дорог и границ полей севооборотов;</a:t>
            </a:r>
          </a:p>
          <a:p>
            <a:pPr indent="0" marL="0">
              <a:buNone/>
            </a:pP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7) </a:t>
            </a:r>
            <a:r>
              <a:rPr b="1" dirty="0" lang="ru-RU" smtClean="0">
                <a:solidFill>
                  <a:schemeClr val="bg2">
                    <a:lumMod val="25000"/>
                  </a:schemeClr>
                </a:solidFill>
              </a:rPr>
              <a:t>выполнение </a:t>
            </a: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международных обязательств Российской Федерации, обеспечением обороны страны и безопасности государства, </a:t>
            </a:r>
            <a:r>
              <a:rPr b="1" dirty="0" lang="ru-RU" smtClean="0">
                <a:solidFill>
                  <a:schemeClr val="bg2">
                    <a:lumMod val="25000"/>
                  </a:schemeClr>
                </a:solidFill>
              </a:rPr>
              <a:t>добыча </a:t>
            </a: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полезных ископаемых (за исключением общераспространенных полезных ископаемых), </a:t>
            </a:r>
            <a:r>
              <a:rPr b="1" dirty="0" lang="ru-RU" smtClean="0">
                <a:solidFill>
                  <a:schemeClr val="bg2">
                    <a:lumMod val="25000"/>
                  </a:schemeClr>
                </a:solidFill>
              </a:rPr>
              <a:t>содержание </a:t>
            </a: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объектов культурного наследия (памятников истории и культуры) народов Российской Федерации, </a:t>
            </a:r>
            <a:r>
              <a:rPr b="1" dirty="0" lang="ru-RU" smtClean="0">
                <a:solidFill>
                  <a:schemeClr val="bg2">
                    <a:lumMod val="25000"/>
                  </a:schemeClr>
                </a:solidFill>
              </a:rPr>
              <a:t>строительство </a:t>
            </a:r>
            <a:r>
              <a:rPr b="1" dirty="0" lang="ru-RU">
                <a:solidFill>
                  <a:schemeClr val="bg2">
                    <a:lumMod val="25000"/>
                  </a:schemeClr>
                </a:solidFill>
              </a:rPr>
              <a:t>объектов культурно-бытового, социального, образовательного назначения, дорог и других линейных объектов при отсутствии иных вариантов размещения этих объектов.</a:t>
            </a:r>
          </a:p>
          <a:p>
            <a:pPr indent="0" marL="0">
              <a:buNone/>
            </a:pPr>
            <a:endParaRPr dirty="0" lang="ru-RU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 dpi="0">
          <a:blip xmlns:r="http://schemas.openxmlformats.org/officeDocument/2006/relationships" r:embed="rId1">
            <a:alphaModFix amt="45000"/>
            <a:lum/>
          </a:blip>
          <a:srcRect/>
          <a:stretch>
            <a:fillRect l="-1000" r="-1000"/>
          </a:stretch>
        </a:blip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ru-RU" smtClean="0">
                <a:solidFill>
                  <a:schemeClr val="accent3">
                    <a:lumMod val="75000"/>
                  </a:schemeClr>
                </a:solidFill>
              </a:rPr>
              <a:t>Земли населенных пунктов</a:t>
            </a:r>
            <a:endParaRPr b="1" dirty="0"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48643" name="Объект 2"/>
          <p:cNvSpPr>
            <a:spLocks noGrp="1"/>
          </p:cNvSpPr>
          <p:nvPr>
            <p:ph idx="1"/>
          </p:nvPr>
        </p:nvSpPr>
        <p:spPr>
          <a:xfrm>
            <a:off x="772509" y="1434662"/>
            <a:ext cx="11288111" cy="5171090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lang="ru-RU" smtClean="0">
                <a:solidFill>
                  <a:schemeClr val="tx2">
                    <a:lumMod val="75000"/>
                  </a:schemeClr>
                </a:solidFill>
              </a:rPr>
              <a:t>Перевод </a:t>
            </a:r>
            <a:r>
              <a:rPr b="1" dirty="0" lang="ru-RU">
                <a:solidFill>
                  <a:schemeClr val="tx2">
                    <a:lumMod val="75000"/>
                  </a:schemeClr>
                </a:solidFill>
              </a:rPr>
              <a:t>земель или отдельных земельных участков в категорию земель населенных пунктов осуществляется только путем включения их в границы населенного пункта.</a:t>
            </a:r>
          </a:p>
          <a:p>
            <a:pPr indent="0" marL="0">
              <a:buNone/>
            </a:pPr>
            <a:r>
              <a:rPr b="1" dirty="0" lang="ru-RU">
                <a:solidFill>
                  <a:schemeClr val="tx2">
                    <a:lumMod val="75000"/>
                  </a:schemeClr>
                </a:solidFill>
              </a:rPr>
              <a:t>Ситуации, когда какие-либо земельные участки из состава земель населенных пунктов переводятся в земли других </a:t>
            </a:r>
            <a:r>
              <a:rPr b="1" dirty="0" lang="ru-RU" smtClean="0">
                <a:solidFill>
                  <a:schemeClr val="tx2">
                    <a:lumMod val="75000"/>
                  </a:schemeClr>
                </a:solidFill>
              </a:rPr>
              <a:t>категорий, </a:t>
            </a:r>
            <a:r>
              <a:rPr b="1" dirty="0" lang="ru-RU">
                <a:solidFill>
                  <a:schemeClr val="tx2">
                    <a:lumMod val="75000"/>
                  </a:schemeClr>
                </a:solidFill>
              </a:rPr>
              <a:t>происходят крайне редко.</a:t>
            </a:r>
          </a:p>
          <a:p>
            <a:pPr indent="0" marL="0">
              <a:buNone/>
            </a:pPr>
            <a:r>
              <a:rPr b="1" dirty="0" lang="ru-RU">
                <a:solidFill>
                  <a:schemeClr val="tx2">
                    <a:lumMod val="75000"/>
                  </a:schemeClr>
                </a:solidFill>
              </a:rPr>
              <a:t>В составе земель населенных пунктов могут выделяться:</a:t>
            </a:r>
          </a:p>
          <a:p>
            <a:pPr indent="0" marL="0">
              <a:buNone/>
            </a:pPr>
            <a:r>
              <a:rPr b="1" dirty="0" i="1" lang="ru-RU">
                <a:solidFill>
                  <a:schemeClr val="tx2">
                    <a:lumMod val="75000"/>
                  </a:schemeClr>
                </a:solidFill>
              </a:rPr>
              <a:t>- зоны сельскохозяйственного использования;</a:t>
            </a:r>
            <a:endParaRPr b="1" dirty="0" lang="ru-RU">
              <a:solidFill>
                <a:schemeClr val="tx2">
                  <a:lumMod val="75000"/>
                </a:schemeClr>
              </a:solidFill>
            </a:endParaRPr>
          </a:p>
          <a:p>
            <a:pPr indent="0" marL="0">
              <a:buNone/>
            </a:pPr>
            <a:r>
              <a:rPr b="1" dirty="0" i="1" lang="ru-RU">
                <a:solidFill>
                  <a:schemeClr val="tx2">
                    <a:lumMod val="75000"/>
                  </a:schemeClr>
                </a:solidFill>
              </a:rPr>
              <a:t>- производственные, военные зоны, зоны специального назначения;</a:t>
            </a:r>
          </a:p>
          <a:p>
            <a:pPr indent="0" marL="0">
              <a:buNone/>
            </a:pPr>
            <a:r>
              <a:rPr b="1" dirty="0" i="1" lang="ru-RU">
                <a:solidFill>
                  <a:schemeClr val="tx2">
                    <a:lumMod val="75000"/>
                  </a:schemeClr>
                </a:solidFill>
              </a:rPr>
              <a:t>- зоны особо охраняемых территорий;</a:t>
            </a:r>
          </a:p>
          <a:p>
            <a:pPr indent="0" marL="0">
              <a:buNone/>
            </a:pPr>
            <a:r>
              <a:rPr b="1" dirty="0" i="1" lang="ru-RU">
                <a:solidFill>
                  <a:schemeClr val="tx2">
                    <a:lumMod val="75000"/>
                  </a:schemeClr>
                </a:solidFill>
              </a:rPr>
              <a:t>- рекреационные зоны, занятые городскими лесами, скверами, парками, городскими садами, прудами, озерами, водохранилищами и другие зоны.</a:t>
            </a:r>
            <a:endParaRPr b="1" dirty="0" lang="ru-RU">
              <a:solidFill>
                <a:schemeClr val="tx2">
                  <a:lumMod val="75000"/>
                </a:schemeClr>
              </a:solidFill>
            </a:endParaRPr>
          </a:p>
          <a:p>
            <a:pPr indent="0" marL="0">
              <a:buNone/>
            </a:pPr>
            <a:r>
              <a:rPr b="1" dirty="0" lang="ru-RU">
                <a:solidFill>
                  <a:schemeClr val="tx2">
                    <a:lumMod val="75000"/>
                  </a:schemeClr>
                </a:solidFill>
              </a:rPr>
              <a:t>При этом перевод земельных участков в другую категорию не осуществляется.</a:t>
            </a: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 dpi="0">
          <a:blip xmlns:r="http://schemas.openxmlformats.org/officeDocument/2006/relationships" r:embed="rId1">
            <a:alphaModFix amt="45000"/>
            <a:lum/>
          </a:blip>
          <a:srcRect/>
          <a:stretch>
            <a:fillRect/>
          </a:stretch>
        </a:blip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Заголовок 1"/>
          <p:cNvSpPr>
            <a:spLocks noGrp="1"/>
          </p:cNvSpPr>
          <p:nvPr>
            <p:ph type="title"/>
          </p:nvPr>
        </p:nvSpPr>
        <p:spPr>
          <a:xfrm>
            <a:off x="1277007" y="624110"/>
            <a:ext cx="10227605" cy="889380"/>
          </a:xfrm>
        </p:spPr>
        <p:txBody>
          <a:bodyPr>
            <a:normAutofit fontScale="90000"/>
          </a:bodyPr>
          <a:p>
            <a:pPr algn="ctr"/>
            <a:r>
              <a:rPr b="1" dirty="0" lang="ru-RU" smtClean="0">
                <a:solidFill>
                  <a:schemeClr val="accent3">
                    <a:lumMod val="75000"/>
                  </a:schemeClr>
                </a:solidFill>
              </a:rPr>
              <a:t>Земли промышленности и иного специального назначения</a:t>
            </a:r>
            <a:endParaRPr b="1" dirty="0"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48645" name="Объект 2"/>
          <p:cNvSpPr>
            <a:spLocks noGrp="1"/>
          </p:cNvSpPr>
          <p:nvPr>
            <p:ph idx="1"/>
          </p:nvPr>
        </p:nvSpPr>
        <p:spPr>
          <a:xfrm>
            <a:off x="961697" y="2133600"/>
            <a:ext cx="10542915" cy="4519448"/>
          </a:xfrm>
        </p:spPr>
        <p:txBody>
          <a:bodyPr>
            <a:noAutofit/>
          </a:bodyPr>
          <a:p>
            <a:pPr indent="0" marL="0">
              <a:buNone/>
            </a:pPr>
            <a:r>
              <a:rPr b="1" dirty="0" sz="2400" lang="ru-RU" smtClean="0">
                <a:solidFill>
                  <a:schemeClr val="accent3">
                    <a:lumMod val="75000"/>
                  </a:schemeClr>
                </a:solidFill>
              </a:rPr>
              <a:t>Перевод невозможен в другу категорию: </a:t>
            </a:r>
          </a:p>
          <a:p>
            <a:pPr>
              <a:buFontTx/>
              <a:buChar char="-"/>
            </a:pPr>
            <a:r>
              <a:rPr b="1" dirty="0" sz="2400" lang="ru-RU" smtClean="0">
                <a:solidFill>
                  <a:schemeClr val="accent3">
                    <a:lumMod val="75000"/>
                  </a:schemeClr>
                </a:solidFill>
              </a:rPr>
              <a:t>территория </a:t>
            </a:r>
            <a:r>
              <a:rPr b="1" dirty="0" sz="2400" lang="ru-RU">
                <a:solidFill>
                  <a:schemeClr val="accent3">
                    <a:lumMod val="75000"/>
                  </a:schemeClr>
                </a:solidFill>
              </a:rPr>
              <a:t>загрязнена и застроена заброшенными и аварийными зданиями, постройками и свалками </a:t>
            </a:r>
            <a:r>
              <a:rPr b="1" dirty="0" sz="2400" lang="ru-RU" smtClean="0">
                <a:solidFill>
                  <a:schemeClr val="accent3">
                    <a:lumMod val="75000"/>
                  </a:schemeClr>
                </a:solidFill>
              </a:rPr>
              <a:t>(есть возможность получить разрешение на перевод: утвердить проект рекультивации рассматриваемого участка земли), </a:t>
            </a:r>
          </a:p>
          <a:p>
            <a:pPr>
              <a:buFontTx/>
              <a:buChar char="-"/>
            </a:pPr>
            <a:r>
              <a:rPr b="1" dirty="0" sz="2400" lang="ru-RU" smtClean="0">
                <a:solidFill>
                  <a:schemeClr val="accent3">
                    <a:lumMod val="75000"/>
                  </a:schemeClr>
                </a:solidFill>
              </a:rPr>
              <a:t>на </a:t>
            </a:r>
            <a:r>
              <a:rPr b="1" dirty="0" sz="2400" lang="ru-RU">
                <a:solidFill>
                  <a:schemeClr val="accent3">
                    <a:lumMod val="75000"/>
                  </a:schemeClr>
                </a:solidFill>
              </a:rPr>
              <a:t>земельном участке проводились работы, напрямую связанные с повреждением почвенного слоя </a:t>
            </a:r>
            <a:r>
              <a:rPr b="1" dirty="0" sz="2400" lang="ru-RU" smtClean="0">
                <a:solidFill>
                  <a:schemeClr val="accent3">
                    <a:lumMod val="75000"/>
                  </a:schemeClr>
                </a:solidFill>
              </a:rPr>
              <a:t>(разрешение </a:t>
            </a:r>
            <a:r>
              <a:rPr b="1" dirty="0" sz="2400" lang="ru-RU">
                <a:solidFill>
                  <a:schemeClr val="accent3">
                    <a:lumMod val="75000"/>
                  </a:schemeClr>
                </a:solidFill>
              </a:rPr>
              <a:t>можно получить после полнейшего восстановления поверхности земельного участка, подтвержденным проектом рекультивации, но в этом случае это должны быть решением собственника, а не приказом представителей законодательной власти</a:t>
            </a:r>
            <a:r>
              <a:rPr b="1" dirty="0" sz="2400" lang="ru-RU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b="1" dirty="0" sz="2400" lang="ru-RU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45000"/>
            <a:lum/>
          </a:blip>
          <a:srcRect/>
          <a:stretch>
            <a:fillRect l="-1000" r="-1000"/>
          </a:stretch>
        </a:blip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4428"/>
          </a:xfrm>
        </p:spPr>
        <p:txBody>
          <a:bodyPr/>
          <a:p>
            <a:pPr algn="ctr"/>
            <a:r>
              <a:rPr b="1" dirty="0" lang="ru-RU" smtClean="0">
                <a:solidFill>
                  <a:schemeClr val="accent3">
                    <a:lumMod val="75000"/>
                  </a:schemeClr>
                </a:solidFill>
              </a:rPr>
              <a:t>Земли лесного фонда</a:t>
            </a:r>
            <a:endParaRPr b="1" dirty="0"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48647" name="Объект 2"/>
          <p:cNvSpPr>
            <a:spLocks noGrp="1"/>
          </p:cNvSpPr>
          <p:nvPr>
            <p:ph idx="1"/>
          </p:nvPr>
        </p:nvSpPr>
        <p:spPr>
          <a:xfrm>
            <a:off x="725214" y="2133600"/>
            <a:ext cx="10779398" cy="3777622"/>
          </a:xfrm>
        </p:spPr>
        <p:txBody>
          <a:bodyPr>
            <a:normAutofit fontScale="94444" lnSpcReduction="10000"/>
          </a:bodyPr>
          <a:p>
            <a:pPr indent="0" marL="0">
              <a:buNone/>
            </a:pPr>
            <a:r>
              <a:rPr b="1" dirty="0" sz="3200" lang="ru-RU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 земель лесного фонда, занятых защитными лесами, или земельных участков в составе таких земель в земли других категорий разрешается в случае:</a:t>
            </a:r>
          </a:p>
          <a:p>
            <a:pPr indent="0" marL="0">
              <a:buNone/>
            </a:pPr>
            <a:r>
              <a:rPr b="1" dirty="0" sz="3200" lang="ru-RU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организации особо охраняемых природных территорий;</a:t>
            </a:r>
          </a:p>
          <a:p>
            <a:pPr indent="0" marL="0">
              <a:buNone/>
            </a:pPr>
            <a:r>
              <a:rPr b="1" dirty="0" sz="3200" lang="ru-RU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установления или изменения черты поселения;</a:t>
            </a:r>
          </a:p>
          <a:p>
            <a:pPr indent="0" marL="0">
              <a:buNone/>
            </a:pPr>
            <a:r>
              <a:rPr b="1" dirty="0" sz="3200" lang="ru-RU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размещения объектов государственного или муниципального значения при отсутствии других вариантов возможного размещения этих объектов.</a:t>
            </a:r>
          </a:p>
          <a:p>
            <a:pPr indent="0" marL="0">
              <a:buNone/>
            </a:pPr>
            <a:endParaRPr dirty="0" lang="ru-RU"/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 dpi="0">
          <a:blip xmlns:r="http://schemas.openxmlformats.org/officeDocument/2006/relationships" r:embed="rId1">
            <a:alphaModFix amt="45000"/>
            <a:lum/>
          </a:blip>
          <a:srcRect/>
          <a:stretch>
            <a:fillRect t="-9000" b="-9000"/>
          </a:stretch>
        </a:blip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Заголовок 1"/>
          <p:cNvSpPr>
            <a:spLocks noGrp="1"/>
          </p:cNvSpPr>
          <p:nvPr>
            <p:ph type="title"/>
          </p:nvPr>
        </p:nvSpPr>
        <p:spPr>
          <a:xfrm>
            <a:off x="567559" y="624110"/>
            <a:ext cx="10937053" cy="652897"/>
          </a:xfrm>
        </p:spPr>
        <p:txBody>
          <a:bodyPr/>
          <a:p>
            <a:pPr algn="ctr"/>
            <a:r>
              <a:rPr b="1" dirty="0" lang="ru-RU" smtClean="0">
                <a:solidFill>
                  <a:schemeClr val="accent3">
                    <a:lumMod val="75000"/>
                  </a:schemeClr>
                </a:solidFill>
              </a:rPr>
              <a:t>Земли водного фонда</a:t>
            </a:r>
            <a:endParaRPr b="1" dirty="0"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48649" name="Объект 2"/>
          <p:cNvSpPr>
            <a:spLocks noGrp="1"/>
          </p:cNvSpPr>
          <p:nvPr>
            <p:ph idx="1"/>
          </p:nvPr>
        </p:nvSpPr>
        <p:spPr>
          <a:xfrm>
            <a:off x="567559" y="1277007"/>
            <a:ext cx="10937053" cy="5454869"/>
          </a:xfrm>
        </p:spPr>
        <p:txBody>
          <a:bodyPr>
            <a:normAutofit lnSpcReduction="10000"/>
          </a:bodyPr>
          <a:p>
            <a:pPr indent="0" marL="0">
              <a:buNone/>
            </a:pPr>
            <a:r>
              <a:rPr b="1" dirty="0" lang="ru-RU">
                <a:solidFill>
                  <a:schemeClr val="accent3">
                    <a:lumMod val="75000"/>
                  </a:schemeClr>
                </a:solidFill>
              </a:rPr>
              <a:t>Перевод земель водного фонда или земельных участков в составе таких земель в другую категорию допускается в случаях:</a:t>
            </a:r>
          </a:p>
          <a:p>
            <a:pPr indent="0" marL="0">
              <a:buNone/>
            </a:pPr>
            <a:r>
              <a:rPr b="1" dirty="0" lang="ru-RU">
                <a:solidFill>
                  <a:schemeClr val="accent3">
                    <a:lumMod val="75000"/>
                  </a:schemeClr>
                </a:solidFill>
              </a:rPr>
              <a:t>1) создания особо охраняемых природных территорий;</a:t>
            </a:r>
          </a:p>
          <a:p>
            <a:pPr indent="0" marL="0">
              <a:buNone/>
            </a:pPr>
            <a:r>
              <a:rPr b="1" dirty="0" lang="ru-RU">
                <a:solidFill>
                  <a:schemeClr val="accent3">
                    <a:lumMod val="75000"/>
                  </a:schemeClr>
                </a:solidFill>
              </a:rPr>
              <a:t>2) установления или изменения границ населенных пунктов;</a:t>
            </a:r>
          </a:p>
          <a:p>
            <a:pPr indent="0" marL="0">
              <a:buNone/>
            </a:pPr>
            <a:r>
              <a:rPr b="1" dirty="0" lang="ru-RU">
                <a:solidFill>
                  <a:schemeClr val="accent3">
                    <a:lumMod val="75000"/>
                  </a:schemeClr>
                </a:solidFill>
              </a:rPr>
              <a:t>3) размещения объектов государственного или муниципального значения при отсутствии иных вариантов размещения этих объектов;</a:t>
            </a:r>
          </a:p>
          <a:p>
            <a:pPr indent="0" marL="0">
              <a:buNone/>
            </a:pPr>
            <a:r>
              <a:rPr b="1" dirty="0" lang="ru-RU">
                <a:solidFill>
                  <a:schemeClr val="accent3">
                    <a:lumMod val="75000"/>
                  </a:schemeClr>
                </a:solidFill>
              </a:rPr>
              <a:t>4) прекращения существования водных объектов, изменения русла, границ и иных изменений местоположения водных объектов, в том числе связанных с созданием искусственных земельных участков в случаях, предусмотренных федеральными законами, при наличии положительного заключения государственной экологической экспертизы.</a:t>
            </a:r>
          </a:p>
          <a:p>
            <a:pPr indent="0" marL="0">
              <a:buNone/>
            </a:pPr>
            <a:r>
              <a:rPr b="1" dirty="0" lang="ru-RU">
                <a:solidFill>
                  <a:schemeClr val="accent3">
                    <a:lumMod val="75000"/>
                  </a:schemeClr>
                </a:solidFill>
              </a:rPr>
              <a:t>Перевод земель другой категории или земельных участков в составе таких земель в земли водного фонда допускается в случае:</a:t>
            </a:r>
          </a:p>
          <a:p>
            <a:pPr indent="0" marL="0">
              <a:buNone/>
            </a:pPr>
            <a:r>
              <a:rPr b="1" dirty="0" lang="ru-RU">
                <a:solidFill>
                  <a:schemeClr val="accent3">
                    <a:lumMod val="75000"/>
                  </a:schemeClr>
                </a:solidFill>
              </a:rPr>
              <a:t>1) если земли заняты водными объектами;</a:t>
            </a:r>
          </a:p>
          <a:p>
            <a:pPr indent="0" marL="0">
              <a:buNone/>
            </a:pPr>
            <a:r>
              <a:rPr b="1" dirty="0" lang="ru-RU">
                <a:solidFill>
                  <a:schemeClr val="accent3">
                    <a:lumMod val="75000"/>
                  </a:schemeClr>
                </a:solidFill>
              </a:rPr>
              <a:t>2) строительства водохранилищ и иных искусственных водных объектов, а также гидротехнических и иных сооружений, расположенных на водных объектах;</a:t>
            </a:r>
          </a:p>
          <a:p>
            <a:pPr indent="0" marL="0">
              <a:buNone/>
            </a:pPr>
            <a:r>
              <a:rPr b="1" dirty="0" lang="ru-RU">
                <a:solidFill>
                  <a:schemeClr val="accent3">
                    <a:lumMod val="75000"/>
                  </a:schemeClr>
                </a:solidFill>
              </a:rPr>
              <a:t>3) изменения русла рек и иных изменений местоположения водных объектов.</a:t>
            </a:r>
          </a:p>
          <a:p>
            <a:pPr indent="0" marL="0">
              <a:buNone/>
            </a:pPr>
            <a:endParaRPr dirty="0" lang="ru-RU"/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45000"/>
            <a:lum/>
          </a:blip>
          <a:srcRect/>
          <a:stretch>
            <a:fillRect t="-9000" b="-9000"/>
          </a:stretch>
        </a:blip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Заголовок 1"/>
          <p:cNvSpPr>
            <a:spLocks noGrp="1"/>
          </p:cNvSpPr>
          <p:nvPr>
            <p:ph type="title"/>
          </p:nvPr>
        </p:nvSpPr>
        <p:spPr>
          <a:xfrm>
            <a:off x="1655379" y="624110"/>
            <a:ext cx="9849233" cy="779021"/>
          </a:xfrm>
        </p:spPr>
        <p:txBody>
          <a:bodyPr/>
          <a:p>
            <a:r>
              <a:rPr b="1" dirty="0" lang="ru-RU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Охраняемые земли, территории и </a:t>
            </a:r>
            <a:r>
              <a:rPr b="1" dirty="0" lang="ru-RU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</a:t>
            </a:r>
            <a:endParaRPr dirty="0" lang="ru-RU"/>
          </a:p>
        </p:txBody>
      </p:sp>
      <p:sp>
        <p:nvSpPr>
          <p:cNvPr id="1048651" name="Объект 2"/>
          <p:cNvSpPr>
            <a:spLocks noGrp="1"/>
          </p:cNvSpPr>
          <p:nvPr>
            <p:ph idx="1"/>
          </p:nvPr>
        </p:nvSpPr>
        <p:spPr>
          <a:xfrm>
            <a:off x="583324" y="1261241"/>
            <a:ext cx="10921288" cy="5439103"/>
          </a:xfrm>
        </p:spPr>
        <p:txBody>
          <a:bodyPr>
            <a:normAutofit fontScale="94444" lnSpcReduction="10000"/>
          </a:bodyPr>
          <a:p>
            <a:pPr fontAlgn="base" indent="0" marL="0">
              <a:buNone/>
            </a:pPr>
            <a:r>
              <a:rPr b="1" dirty="0" sz="2400" lang="ru-RU">
                <a:solidFill>
                  <a:schemeClr val="accent3">
                    <a:lumMod val="75000"/>
                  </a:schemeClr>
                </a:solidFill>
              </a:rPr>
              <a:t>Перевод земель особо охраняемых территорий и объектов или земельных участков в составе таких земель в другую категорию осуществляется при наличии положительных заключений государственной экологической экспертизы и иных установленных федеральными законами экспертиз в соответствии с законодательством Российской Федерации об охране окружающей среды в случае, если их использование по целевому назначению ввиду утраты ими особого природоохранного, научного, историко-культурного, эстетического, рекреационного, оздоровительного и иного особо ценного значения невозможно.</a:t>
            </a:r>
            <a:br>
              <a:rPr b="1" dirty="0" sz="2400" lang="ru-RU">
                <a:solidFill>
                  <a:schemeClr val="accent3">
                    <a:lumMod val="75000"/>
                  </a:schemeClr>
                </a:solidFill>
              </a:rPr>
            </a:br>
            <a:r>
              <a:rPr b="1" dirty="0" sz="2400" lang="ru-RU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b="1" dirty="0" sz="2400" lang="ru-RU">
                <a:solidFill>
                  <a:schemeClr val="accent3">
                    <a:lumMod val="75000"/>
                  </a:schemeClr>
                </a:solidFill>
              </a:rPr>
            </a:br>
            <a:r>
              <a:rPr b="1" dirty="0" sz="2400" lang="ru-RU">
                <a:solidFill>
                  <a:schemeClr val="accent3">
                    <a:lumMod val="75000"/>
                  </a:schemeClr>
                </a:solidFill>
              </a:rPr>
              <a:t>Перевод земель другой категории или земельных участков в составе таких земель в земли особо охраняемых территорий и объектов (за исключением земель населенных пунктов) допускается в случае:</a:t>
            </a:r>
          </a:p>
          <a:p>
            <a:pPr fontAlgn="base" indent="0" marL="0">
              <a:buNone/>
            </a:pPr>
            <a:r>
              <a:rPr b="1" dirty="0" sz="2400" lang="ru-RU">
                <a:solidFill>
                  <a:schemeClr val="accent3">
                    <a:lumMod val="75000"/>
                  </a:schemeClr>
                </a:solidFill>
              </a:rPr>
              <a:t>1) создания особо охраняемых территорий;</a:t>
            </a:r>
            <a:br>
              <a:rPr b="1" dirty="0" sz="2400" lang="ru-RU">
                <a:solidFill>
                  <a:schemeClr val="accent3">
                    <a:lumMod val="75000"/>
                  </a:schemeClr>
                </a:solidFill>
              </a:rPr>
            </a:br>
            <a:r>
              <a:rPr b="1" dirty="0" sz="2400" lang="ru-RU">
                <a:solidFill>
                  <a:schemeClr val="accent3">
                    <a:lumMod val="75000"/>
                  </a:schemeClr>
                </a:solidFill>
              </a:rPr>
              <a:t>2) создания туристско-рекреационных особых экономических зон;</a:t>
            </a:r>
            <a:br>
              <a:rPr b="1" dirty="0" sz="2400" lang="ru-RU">
                <a:solidFill>
                  <a:schemeClr val="accent3">
                    <a:lumMod val="75000"/>
                  </a:schemeClr>
                </a:solidFill>
              </a:rPr>
            </a:br>
            <a:r>
              <a:rPr b="1" dirty="0" sz="2400" lang="ru-RU">
                <a:solidFill>
                  <a:schemeClr val="accent3">
                    <a:lumMod val="75000"/>
                  </a:schemeClr>
                </a:solidFill>
              </a:rPr>
              <a:t>3) в иных установленных Земельным кодексом РФ и другими ФЗ случаях.</a:t>
            </a:r>
          </a:p>
          <a:p>
            <a:pPr indent="0" marL="0">
              <a:buNone/>
            </a:pPr>
            <a:endParaRPr dirty="0" lang="ru-RU"/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45000"/>
            <a:lum/>
          </a:blip>
          <a:srcRect/>
          <a:stretch>
            <a:fillRect t="-17000" b="-17000"/>
          </a:stretch>
        </a:blip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Заголовок 1"/>
          <p:cNvSpPr>
            <a:spLocks noGrp="1"/>
          </p:cNvSpPr>
          <p:nvPr>
            <p:ph type="title"/>
          </p:nvPr>
        </p:nvSpPr>
        <p:spPr>
          <a:xfrm>
            <a:off x="898635" y="624110"/>
            <a:ext cx="10605978" cy="1280890"/>
          </a:xfrm>
        </p:spPr>
        <p:txBody>
          <a:bodyPr/>
          <a:p>
            <a:pPr algn="ctr"/>
            <a:r>
              <a:rPr b="1" dirty="0" lang="ru-RU" smtClean="0">
                <a:solidFill>
                  <a:schemeClr val="accent3">
                    <a:lumMod val="75000"/>
                  </a:schemeClr>
                </a:solidFill>
              </a:rPr>
              <a:t>Земли запаса</a:t>
            </a:r>
            <a:endParaRPr b="1" dirty="0"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48653" name="Объект 2"/>
          <p:cNvSpPr>
            <a:spLocks noGrp="1"/>
          </p:cNvSpPr>
          <p:nvPr>
            <p:ph idx="1"/>
          </p:nvPr>
        </p:nvSpPr>
        <p:spPr>
          <a:xfrm>
            <a:off x="898634" y="2133600"/>
            <a:ext cx="10605978" cy="3777622"/>
          </a:xfrm>
        </p:spPr>
        <p:txBody>
          <a:bodyPr/>
          <a:p>
            <a:pPr algn="just" indent="0" marL="0">
              <a:buNone/>
            </a:pPr>
            <a:r>
              <a:rPr b="1" dirty="0" sz="2400" lang="ru-RU">
                <a:solidFill>
                  <a:schemeClr val="accent3">
                    <a:lumMod val="75000"/>
                  </a:schemeClr>
                </a:solidFill>
              </a:rPr>
              <a:t>Перевод земельного участка из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b="1" dirty="0" sz="2400" lang="ru-RU">
                <a:solidFill>
                  <a:schemeClr val="accent3">
                    <a:lumMod val="75000"/>
                  </a:schemeClr>
                </a:solidFill>
              </a:rPr>
              <a:t>состава земель запаса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 в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другую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категорию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земель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в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зависимости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от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целей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дальнейшего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использования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этого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земельного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участка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осуществляется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только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после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формирования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в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установленном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порядке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земельного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участка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, в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отношении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которого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принимается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акт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о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переводе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земельного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участка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из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состава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земель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запаса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в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другую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категорию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b="1" dirty="0" sz="2400" lang="en-US" err="1">
                <a:solidFill>
                  <a:schemeClr val="accent3">
                    <a:lumMod val="75000"/>
                  </a:schemeClr>
                </a:solidFill>
              </a:rPr>
              <a:t>земель</a:t>
            </a:r>
            <a:r>
              <a:rPr b="1" dirty="0" sz="2400" lang="en-US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b="1" dirty="0" sz="2400" lang="ru-RU">
              <a:solidFill>
                <a:schemeClr val="accent3">
                  <a:lumMod val="75000"/>
                </a:schemeClr>
              </a:solidFill>
            </a:endParaRPr>
          </a:p>
          <a:p>
            <a:pPr indent="0" marL="0">
              <a:buNone/>
            </a:pPr>
            <a:endParaRPr dirty="0" lang="ru-RU"/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 dpi="0">
          <a:blip xmlns:r="http://schemas.openxmlformats.org/officeDocument/2006/relationships" r:embed="rId1">
            <a:alphaModFix amt="30000"/>
            <a:lum/>
          </a:blip>
          <a:srcRect/>
          <a:stretch>
            <a:fillRect l="-12000" r="-12000"/>
          </a:stretch>
        </a:blip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Заголовок 1"/>
          <p:cNvSpPr>
            <a:spLocks noGrp="1"/>
          </p:cNvSpPr>
          <p:nvPr>
            <p:ph type="title"/>
          </p:nvPr>
        </p:nvSpPr>
        <p:spPr>
          <a:xfrm>
            <a:off x="1851520" y="2934823"/>
            <a:ext cx="8911687" cy="1280890"/>
          </a:xfrm>
        </p:spPr>
        <p:txBody>
          <a:bodyPr>
            <a:normAutofit/>
          </a:bodyPr>
          <a:p>
            <a:r>
              <a:rPr b="1" dirty="0" sz="4800" i="1" lang="ru-RU" smtClean="0">
                <a:solidFill>
                  <a:schemeClr val="tx2">
                    <a:lumMod val="75000"/>
                  </a:schemeClr>
                </a:solidFill>
              </a:rPr>
              <a:t>Спасибо за внимание!</a:t>
            </a:r>
            <a:endParaRPr b="1" dirty="0" sz="4800" i="1" lang="ru-RU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 dpi="0">
          <a:blip xmlns:r="http://schemas.openxmlformats.org/officeDocument/2006/relationships" r:embed="rId1">
            <a:alphaModFix amt="30000"/>
            <a:lum/>
          </a:blip>
          <a:srcRect/>
          <a:stretch>
            <a:fillRect/>
          </a:stretch>
        </a:blip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10097"/>
          </a:xfrm>
        </p:spPr>
        <p:txBody>
          <a:bodyPr>
            <a:normAutofit fontScale="90000"/>
          </a:bodyPr>
          <a:p>
            <a:pPr algn="ctr"/>
            <a:r>
              <a:rPr b="1" dirty="0" lang="ru-RU" smtClean="0">
                <a:solidFill>
                  <a:schemeClr val="accent3">
                    <a:lumMod val="75000"/>
                  </a:schemeClr>
                </a:solidFill>
              </a:rPr>
              <a:t>Правовое регулирование осуществляется:</a:t>
            </a:r>
            <a:endParaRPr b="1" dirty="0"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48620" name="Объект 2"/>
          <p:cNvSpPr>
            <a:spLocks noGrp="1"/>
          </p:cNvSpPr>
          <p:nvPr>
            <p:ph idx="1"/>
          </p:nvPr>
        </p:nvSpPr>
        <p:spPr>
          <a:xfrm>
            <a:off x="977462" y="1734207"/>
            <a:ext cx="10527150" cy="4824248"/>
          </a:xfrm>
        </p:spPr>
        <p:txBody>
          <a:bodyPr/>
          <a:p>
            <a:endParaRPr b="1" dirty="0" lang="ru-RU" smtClean="0"/>
          </a:p>
          <a:p>
            <a:pPr algn="just"/>
            <a:r>
              <a:rPr b="1" dirty="0" sz="2800" lang="ru-RU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Федеральным законом </a:t>
            </a:r>
            <a:r>
              <a:rPr b="1" dirty="0" sz="2800" lang="ru-RU">
                <a:solidFill>
                  <a:schemeClr val="accent3">
                    <a:lumMod val="75000"/>
                  </a:schemeClr>
                </a:solidFill>
                <a:latin typeface="+mj-lt"/>
              </a:rPr>
              <a:t>от 21 декабря 2004 г. N 172-ФЗ "О переводе земель или земельных участков из одной категории в другую" (с изменениями и дополнениями)</a:t>
            </a:r>
          </a:p>
          <a:p>
            <a:pPr algn="just"/>
            <a:r>
              <a:rPr b="1" dirty="0" sz="2800" lang="ru-RU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Земельным Кодексом РФ</a:t>
            </a:r>
          </a:p>
          <a:p>
            <a:pPr algn="just"/>
            <a:r>
              <a:rPr b="1" dirty="0" sz="2800" lang="ru-RU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И иными </a:t>
            </a:r>
            <a:r>
              <a:rPr b="1" dirty="0" sz="2800" lang="ru-RU">
                <a:solidFill>
                  <a:schemeClr val="accent3">
                    <a:lumMod val="75000"/>
                  </a:schemeClr>
                </a:solidFill>
                <a:latin typeface="+mj-lt"/>
              </a:rPr>
              <a:t>федеральными  законами  и  принимаемыми в соответствии с ними </a:t>
            </a:r>
            <a:r>
              <a:rPr b="1" dirty="0" sz="2800" lang="ru-RU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иными нормативными </a:t>
            </a:r>
            <a:r>
              <a:rPr b="1" dirty="0" sz="2800" lang="ru-RU">
                <a:solidFill>
                  <a:schemeClr val="accent3">
                    <a:lumMod val="75000"/>
                  </a:schemeClr>
                </a:solidFill>
                <a:latin typeface="+mj-lt"/>
              </a:rPr>
              <a:t>правовыми  актами  Российской  Федерации,  законами  </a:t>
            </a:r>
            <a:r>
              <a:rPr b="1" dirty="0" sz="2800" lang="ru-RU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и иными </a:t>
            </a:r>
            <a:r>
              <a:rPr b="1" dirty="0" sz="2800" lang="ru-RU">
                <a:solidFill>
                  <a:schemeClr val="accent3">
                    <a:lumMod val="75000"/>
                  </a:schemeClr>
                </a:solidFill>
                <a:latin typeface="+mj-lt"/>
              </a:rPr>
              <a:t>нормативными правовыми актами субъектов Российской Федерации</a:t>
            </a:r>
            <a:r>
              <a:rPr dirty="0" sz="2800" lang="ru-RU"/>
              <a:t>.</a:t>
            </a:r>
          </a:p>
          <a:p>
            <a:endParaRPr dirty="0" lang="ru-RU"/>
          </a:p>
          <a:p>
            <a:pPr indent="0" marL="0">
              <a:buNone/>
            </a:pPr>
            <a:endParaRPr dirty="0" lang="ru-RU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 dpi="0">
          <a:blip xmlns:r="http://schemas.openxmlformats.org/officeDocument/2006/relationships" r:embed="rId1">
            <a:alphaModFix amt="30000"/>
            <a:lum/>
          </a:blip>
          <a:srcRect/>
          <a:stretch>
            <a:fillRect l="-12000" r="-12000"/>
          </a:stretch>
        </a:blip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Заголовок 1"/>
          <p:cNvSpPr>
            <a:spLocks noGrp="1"/>
          </p:cNvSpPr>
          <p:nvPr>
            <p:ph type="title"/>
          </p:nvPr>
        </p:nvSpPr>
        <p:spPr>
          <a:xfrm>
            <a:off x="2592925" y="173421"/>
            <a:ext cx="8911687" cy="1513489"/>
          </a:xfrm>
        </p:spPr>
        <p:txBody>
          <a:bodyPr>
            <a:normAutofit fontScale="90000"/>
          </a:bodyPr>
          <a:p>
            <a:pPr algn="ctr"/>
            <a:r>
              <a:rPr b="1" dirty="0" lang="ru-RU" smtClean="0">
                <a:solidFill>
                  <a:schemeClr val="accent3">
                    <a:lumMod val="75000"/>
                  </a:schemeClr>
                </a:solidFill>
              </a:rPr>
              <a:t>Категории земельных участков (</a:t>
            </a:r>
            <a:r>
              <a:rPr b="1" dirty="0" lang="ru-RU">
                <a:solidFill>
                  <a:schemeClr val="accent3">
                    <a:lumMod val="75000"/>
                  </a:schemeClr>
                </a:solidFill>
              </a:rPr>
              <a:t>п. 1 ст. 7 Земельного кодекса Российской Федерации (ЗК РФ)</a:t>
            </a:r>
          </a:p>
        </p:txBody>
      </p:sp>
      <p:sp>
        <p:nvSpPr>
          <p:cNvPr id="1048622" name="Объект 2"/>
          <p:cNvSpPr>
            <a:spLocks noGrp="1"/>
          </p:cNvSpPr>
          <p:nvPr>
            <p:ph idx="1"/>
          </p:nvPr>
        </p:nvSpPr>
        <p:spPr>
          <a:xfrm>
            <a:off x="536028" y="1686910"/>
            <a:ext cx="11157771" cy="4271609"/>
          </a:xfrm>
        </p:spPr>
        <p:txBody>
          <a:bodyPr>
            <a:noAutofit/>
          </a:bodyPr>
          <a:p>
            <a:pPr indent="0" lvl="0" marL="0">
              <a:buNone/>
            </a:pPr>
            <a:r>
              <a:rPr dirty="0" sz="2400" lang="ru-RU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- </a:t>
            </a:r>
            <a:r>
              <a:rPr b="1" dirty="0" sz="2400" lang="ru-RU" smtClean="0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Земли </a:t>
            </a:r>
            <a:r>
              <a:rPr b="1" dirty="0" sz="2400" lang="ru-RU" err="1" smtClean="0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сельхозназначения</a:t>
            </a:r>
            <a:endParaRPr b="1" dirty="0" sz="2400" lang="ru-RU" smtClean="0">
              <a:solidFill>
                <a:schemeClr val="accent3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indent="0" lvl="0" marL="0">
              <a:buNone/>
            </a:pPr>
            <a:r>
              <a:rPr b="1" dirty="0" sz="2400" lang="ru-RU" smtClean="0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- Земли населенных пунктов</a:t>
            </a:r>
          </a:p>
          <a:p>
            <a:pPr indent="0" lvl="0" marL="0">
              <a:buNone/>
            </a:pPr>
            <a:r>
              <a:rPr b="1" dirty="0" sz="2400" lang="ru-RU" smtClean="0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- Земли промышленности и </a:t>
            </a:r>
            <a:r>
              <a:rPr b="1" dirty="0" sz="2400" lang="ru-RU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иного специального назначения) </a:t>
            </a:r>
            <a:endParaRPr b="1" dirty="0" sz="2400" lang="ru-RU" smtClean="0">
              <a:solidFill>
                <a:schemeClr val="accent3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indent="0" lvl="0" marL="0">
              <a:buNone/>
            </a:pPr>
            <a:r>
              <a:rPr b="1" dirty="0" sz="2400" lang="ru-RU" smtClean="0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- Охраняемые </a:t>
            </a:r>
            <a:r>
              <a:rPr b="1" dirty="0" sz="2400" lang="ru-RU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земли, территории и </a:t>
            </a:r>
            <a:r>
              <a:rPr b="1" dirty="0" sz="2400" lang="ru-RU" smtClean="0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объекты</a:t>
            </a:r>
          </a:p>
          <a:p>
            <a:pPr indent="0" lvl="0" marL="0">
              <a:buNone/>
            </a:pPr>
            <a:r>
              <a:rPr b="1" dirty="0" sz="2400" lang="ru-RU" smtClean="0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- Земля </a:t>
            </a:r>
            <a:r>
              <a:rPr b="1" dirty="0" sz="2400" lang="ru-RU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лесного </a:t>
            </a:r>
            <a:r>
              <a:rPr b="1" dirty="0" sz="2400" lang="ru-RU" smtClean="0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фонда</a:t>
            </a:r>
          </a:p>
          <a:p>
            <a:pPr indent="0" lvl="0" marL="0">
              <a:buNone/>
            </a:pPr>
            <a:r>
              <a:rPr b="1" dirty="0" sz="2400" lang="ru-RU" smtClean="0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- Земля водного фонда</a:t>
            </a:r>
            <a:endParaRPr b="1" dirty="0" sz="2400" lang="ru-RU">
              <a:solidFill>
                <a:schemeClr val="accent3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indent="0" lvl="0" marL="0">
              <a:buNone/>
            </a:pPr>
            <a:r>
              <a:rPr b="1" dirty="0" sz="2400" lang="ru-RU" smtClean="0">
                <a:solidFill>
                  <a:schemeClr val="accent3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- Земля запаса</a:t>
            </a:r>
            <a:endParaRPr b="1" dirty="0" sz="2400" lang="ru-RU">
              <a:solidFill>
                <a:schemeClr val="accent3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 dpi="0">
          <a:blip xmlns:r="http://schemas.openxmlformats.org/officeDocument/2006/relationships" r:embed="rId1">
            <a:alphaModFix amt="30000"/>
            <a:lum/>
          </a:blip>
          <a:srcRect/>
          <a:stretch>
            <a:fillRect l="-12000" r="-12000"/>
          </a:stretch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Заголовок 1"/>
          <p:cNvSpPr>
            <a:spLocks noGrp="1"/>
          </p:cNvSpPr>
          <p:nvPr>
            <p:ph type="title"/>
          </p:nvPr>
        </p:nvSpPr>
        <p:spPr>
          <a:xfrm>
            <a:off x="1166649" y="318624"/>
            <a:ext cx="10414164" cy="580010"/>
          </a:xfrm>
        </p:spPr>
        <p:txBody>
          <a:bodyPr>
            <a:normAutofit/>
          </a:bodyPr>
          <a:p>
            <a:pPr algn="ctr"/>
            <a:r>
              <a:rPr b="1" dirty="0" sz="3200" lang="ru-RU" smtClean="0">
                <a:solidFill>
                  <a:schemeClr val="accent3">
                    <a:lumMod val="75000"/>
                  </a:schemeClr>
                </a:solidFill>
              </a:rPr>
              <a:t>Лица, имеющие </a:t>
            </a:r>
            <a:r>
              <a:rPr b="1" dirty="0" sz="3200" lang="ru-RU">
                <a:solidFill>
                  <a:schemeClr val="accent3">
                    <a:lumMod val="75000"/>
                  </a:schemeClr>
                </a:solidFill>
              </a:rPr>
              <a:t>право запросить </a:t>
            </a:r>
            <a:r>
              <a:rPr b="1" dirty="0" sz="3200" lang="ru-RU" smtClean="0">
                <a:solidFill>
                  <a:schemeClr val="accent3">
                    <a:lumMod val="75000"/>
                  </a:schemeClr>
                </a:solidFill>
              </a:rPr>
              <a:t>перевод:</a:t>
            </a:r>
            <a:endParaRPr b="1" dirty="0" sz="3200"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48624" name="Объект 2"/>
          <p:cNvSpPr>
            <a:spLocks noGrp="1"/>
          </p:cNvSpPr>
          <p:nvPr>
            <p:ph idx="1"/>
          </p:nvPr>
        </p:nvSpPr>
        <p:spPr>
          <a:xfrm>
            <a:off x="212942" y="1249074"/>
            <a:ext cx="11292161" cy="1783930"/>
          </a:xfrm>
        </p:spPr>
        <p:txBody>
          <a:bodyPr>
            <a:normAutofit fontScale="94444" lnSpcReduction="20000"/>
          </a:bodyPr>
          <a:p>
            <a:pPr indent="0" marL="0">
              <a:buNone/>
            </a:pPr>
            <a:r>
              <a:rPr b="1" dirty="0" sz="2600" lang="ru-RU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Собственники, арендаторы и другие владельцы:</a:t>
            </a:r>
          </a:p>
          <a:p>
            <a:pPr indent="0" marL="0">
              <a:buNone/>
            </a:pPr>
            <a:r>
              <a:rPr b="1" dirty="0" sz="2600" lang="ru-RU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юридические лица (организации </a:t>
            </a:r>
            <a:r>
              <a:rPr b="1" dirty="0" sz="2600" lang="ru-RU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b="1" dirty="0" sz="2600" lang="ru-RU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предприятия);</a:t>
            </a:r>
          </a:p>
          <a:p>
            <a:pPr indent="0" marL="0">
              <a:buNone/>
            </a:pPr>
            <a:r>
              <a:rPr b="1" dirty="0" sz="2600" lang="ru-RU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физические лица;</a:t>
            </a:r>
          </a:p>
          <a:p>
            <a:pPr indent="0" marL="0">
              <a:buNone/>
            </a:pPr>
            <a:r>
              <a:rPr b="1" dirty="0" sz="2600" lang="ru-RU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индивидуальные предприниматели</a:t>
            </a:r>
          </a:p>
          <a:p>
            <a:pPr indent="0" marL="0">
              <a:buNone/>
            </a:pPr>
            <a:endParaRPr dirty="0" lang="ru-RU"/>
          </a:p>
        </p:txBody>
      </p:sp>
      <p:sp>
        <p:nvSpPr>
          <p:cNvPr id="1048625" name="Заголовок 1"/>
          <p:cNvSpPr txBox="1"/>
          <p:nvPr/>
        </p:nvSpPr>
        <p:spPr>
          <a:xfrm>
            <a:off x="1513490" y="3033004"/>
            <a:ext cx="10153975" cy="1174531"/>
          </a:xfrm>
          <a:prstGeom prst="rect"/>
        </p:spPr>
        <p:txBody>
          <a:bodyPr anchor="t" bIns="45720" lIns="91440" rIns="91440" rtlCol="0" tIns="45720" vert="horz">
            <a:normAutofit fontScale="83333" lnSpcReduction="20000"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b="1" dirty="0" lang="en-US" err="1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Уполномоченными</a:t>
            </a:r>
            <a:r>
              <a:rPr b="1" dirty="0" lang="en-US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b="1" dirty="0" lang="en-US" err="1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органами</a:t>
            </a:r>
            <a:r>
              <a:rPr b="1" dirty="0" lang="en-US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b="1" dirty="0" lang="en-US" err="1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на</a:t>
            </a:r>
            <a:r>
              <a:rPr b="1" dirty="0" lang="en-US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b="1" dirty="0" lang="en-US" err="1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рассмотрение</a:t>
            </a:r>
            <a:r>
              <a:rPr b="1" dirty="0" lang="en-US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b="1" dirty="0" lang="en-US" err="1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ходатайства</a:t>
            </a:r>
            <a:r>
              <a:rPr b="1" dirty="0" lang="en-US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о </a:t>
            </a:r>
            <a:r>
              <a:rPr b="1" dirty="0" lang="en-US" err="1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переводе</a:t>
            </a:r>
            <a:r>
              <a:rPr b="1" dirty="0" lang="en-US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b="1" dirty="0" lang="en-US" err="1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земель</a:t>
            </a:r>
            <a:r>
              <a:rPr b="1" dirty="0" lang="en-US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b="1" dirty="0" lang="en-US" err="1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из</a:t>
            </a:r>
            <a:r>
              <a:rPr b="1" dirty="0" lang="en-US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b="1" dirty="0" lang="en-US" err="1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одной</a:t>
            </a:r>
            <a:r>
              <a:rPr b="1" dirty="0" lang="en-US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b="1" dirty="0" lang="en-US" err="1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категории</a:t>
            </a:r>
            <a:r>
              <a:rPr b="1" dirty="0" lang="en-US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в </a:t>
            </a:r>
            <a:r>
              <a:rPr b="1" dirty="0" lang="en-US" err="1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другую</a:t>
            </a:r>
            <a:r>
              <a:rPr b="1" dirty="0" lang="en-US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b="1" dirty="0" lang="en-US" err="1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являются</a:t>
            </a:r>
            <a:r>
              <a:rPr b="1" dirty="0" lang="en-US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</a:t>
            </a:r>
            <a:endParaRPr b="1" dirty="0" lang="ru-RU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48626" name="Объект 2"/>
          <p:cNvSpPr txBox="1"/>
          <p:nvPr/>
        </p:nvSpPr>
        <p:spPr>
          <a:xfrm>
            <a:off x="212942" y="4207535"/>
            <a:ext cx="11837096" cy="2492809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b="1" dirty="0" sz="2000" lang="ru-RU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Правительство </a:t>
            </a:r>
            <a:r>
              <a:rPr b="1" dirty="0" sz="2000" lang="ru-RU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 в отношении земель в федеральной собственности;</a:t>
            </a:r>
          </a:p>
          <a:p>
            <a:pPr indent="0" marL="0">
              <a:buNone/>
            </a:pPr>
            <a:r>
              <a:rPr b="1" dirty="0" sz="2000" lang="ru-RU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Органы </a:t>
            </a:r>
            <a:r>
              <a:rPr b="1" dirty="0" sz="2000" lang="ru-RU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исполнительной власти субъектов Российской Федерации – в отношении всех земель в собственности субъектов Российской Федерации и земель сельскохозяйственного назначения в муниципальной и частной </a:t>
            </a:r>
            <a:r>
              <a:rPr b="1" dirty="0" sz="2000" lang="ru-RU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собственности;</a:t>
            </a:r>
          </a:p>
          <a:p>
            <a:pPr indent="0" marL="0">
              <a:buNone/>
            </a:pPr>
            <a:r>
              <a:rPr b="1" dirty="0" sz="2000" lang="ru-RU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Органы </a:t>
            </a:r>
            <a:r>
              <a:rPr b="1" dirty="0" sz="2000" lang="ru-RU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местного самоуправления – в отношении земель в муниципальной и частной собственности, за исключением земель сельскохозяйственного назначения.</a:t>
            </a:r>
          </a:p>
          <a:p>
            <a:pPr indent="0" marL="0">
              <a:buFont typeface="Wingdings 3" charset="2"/>
              <a:buNone/>
            </a:pPr>
            <a:endParaRPr dirty="0" sz="1000" lang="ru-RU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 dpi="0">
          <a:blip xmlns:r="http://schemas.openxmlformats.org/officeDocument/2006/relationships" r:embed="rId1">
            <a:alphaModFix amt="30000"/>
            <a:lum/>
          </a:blip>
          <a:srcRect/>
          <a:stretch>
            <a:fillRect l="-12000" r="-12000"/>
          </a:stretch>
        </a:blip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Заголовок 1"/>
          <p:cNvSpPr>
            <a:spLocks noGrp="1"/>
          </p:cNvSpPr>
          <p:nvPr>
            <p:ph type="title"/>
          </p:nvPr>
        </p:nvSpPr>
        <p:spPr>
          <a:xfrm>
            <a:off x="520262" y="173422"/>
            <a:ext cx="11671737" cy="772509"/>
          </a:xfrm>
        </p:spPr>
        <p:txBody>
          <a:bodyPr>
            <a:noAutofit/>
          </a:bodyPr>
          <a:p>
            <a:pPr algn="ctr"/>
            <a:r>
              <a:rPr b="1" dirty="0" sz="2800" lang="ru-RU" smtClean="0">
                <a:solidFill>
                  <a:schemeClr val="accent3">
                    <a:lumMod val="75000"/>
                  </a:schemeClr>
                </a:solidFill>
              </a:rPr>
              <a:t>Состав и порядок подготовки </a:t>
            </a:r>
            <a:r>
              <a:rPr b="1" dirty="0" sz="2800" lang="ru-RU">
                <a:solidFill>
                  <a:schemeClr val="accent3">
                    <a:lumMod val="75000"/>
                  </a:schemeClr>
                </a:solidFill>
              </a:rPr>
              <a:t>документов для перевода земель или земельных участков </a:t>
            </a:r>
            <a:r>
              <a:rPr b="1" dirty="0" sz="2800" lang="ru-RU" smtClean="0">
                <a:solidFill>
                  <a:schemeClr val="accent3">
                    <a:lumMod val="75000"/>
                  </a:schemeClr>
                </a:solidFill>
              </a:rPr>
              <a:t>из </a:t>
            </a:r>
            <a:r>
              <a:rPr b="1" dirty="0" sz="2800" lang="ru-RU">
                <a:solidFill>
                  <a:schemeClr val="accent3">
                    <a:lumMod val="75000"/>
                  </a:schemeClr>
                </a:solidFill>
              </a:rPr>
              <a:t>одной категории в другую</a:t>
            </a:r>
            <a:br>
              <a:rPr b="1" dirty="0" sz="2800" lang="ru-RU">
                <a:solidFill>
                  <a:schemeClr val="accent3">
                    <a:lumMod val="75000"/>
                  </a:schemeClr>
                </a:solidFill>
              </a:rPr>
            </a:br>
            <a:endParaRPr b="1" dirty="0" sz="2800"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48628" name="Объект 7"/>
          <p:cNvSpPr>
            <a:spLocks noGrp="1"/>
          </p:cNvSpPr>
          <p:nvPr>
            <p:ph idx="1"/>
          </p:nvPr>
        </p:nvSpPr>
        <p:spPr>
          <a:xfrm>
            <a:off x="520262" y="1150883"/>
            <a:ext cx="10984350" cy="5565227"/>
          </a:xfrm>
        </p:spPr>
        <p:txBody>
          <a:bodyPr>
            <a:normAutofit fontScale="88889" lnSpcReduction="20000"/>
          </a:bodyPr>
          <a:p>
            <a:pPr indent="-514350" marL="514350">
              <a:spcBef>
                <a:spcPts val="0"/>
              </a:spcBef>
              <a:buAutoNum type="arabicPeriod"/>
            </a:pPr>
            <a:r>
              <a:rPr b="1" dirty="0" sz="3300" lang="ru-RU" u="sng" smtClean="0">
                <a:solidFill>
                  <a:schemeClr val="tx2">
                    <a:lumMod val="75000"/>
                  </a:schemeClr>
                </a:solidFill>
              </a:rPr>
              <a:t>Ходатайство:</a:t>
            </a:r>
          </a:p>
          <a:p>
            <a:pPr indent="0" marL="0">
              <a:spcBef>
                <a:spcPts val="0"/>
              </a:spcBef>
              <a:buNone/>
            </a:pPr>
            <a:r>
              <a:rPr b="1" dirty="0" sz="2700" lang="ru-RU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b="1" dirty="0" sz="2700" lang="ru-RU">
                <a:solidFill>
                  <a:schemeClr val="tx2">
                    <a:lumMod val="75000"/>
                  </a:schemeClr>
                </a:solidFill>
              </a:rPr>
              <a:t>кадастровый номер земельного участка;</a:t>
            </a:r>
          </a:p>
          <a:p>
            <a:pPr indent="0" marL="0">
              <a:spcBef>
                <a:spcPts val="0"/>
              </a:spcBef>
              <a:buNone/>
            </a:pPr>
            <a:r>
              <a:rPr b="1" dirty="0" sz="2700" lang="ru-RU" smtClean="0">
                <a:solidFill>
                  <a:schemeClr val="tx2">
                    <a:lumMod val="75000"/>
                  </a:schemeClr>
                </a:solidFill>
              </a:rPr>
              <a:t>- категория </a:t>
            </a:r>
            <a:r>
              <a:rPr b="1" dirty="0" sz="2700" lang="ru-RU">
                <a:solidFill>
                  <a:schemeClr val="tx2">
                    <a:lumMod val="75000"/>
                  </a:schemeClr>
                </a:solidFill>
              </a:rPr>
              <a:t>земель, в состав которых входит земельный участок, и категория земель, перевод в состав которых предполагается осуществить;</a:t>
            </a:r>
          </a:p>
          <a:p>
            <a:pPr indent="0" marL="0">
              <a:spcBef>
                <a:spcPts val="0"/>
              </a:spcBef>
              <a:buNone/>
            </a:pPr>
            <a:r>
              <a:rPr b="1" dirty="0" sz="2700" lang="ru-RU" smtClean="0">
                <a:solidFill>
                  <a:schemeClr val="tx2">
                    <a:lumMod val="75000"/>
                  </a:schemeClr>
                </a:solidFill>
              </a:rPr>
              <a:t>- обоснование </a:t>
            </a:r>
            <a:r>
              <a:rPr b="1" dirty="0" sz="2700" lang="ru-RU">
                <a:solidFill>
                  <a:schemeClr val="tx2">
                    <a:lumMod val="75000"/>
                  </a:schemeClr>
                </a:solidFill>
              </a:rPr>
              <a:t>перевода земельного участка из состава земель одной категории в другую;</a:t>
            </a:r>
          </a:p>
          <a:p>
            <a:pPr indent="0" marL="0">
              <a:spcBef>
                <a:spcPts val="0"/>
              </a:spcBef>
              <a:buNone/>
            </a:pPr>
            <a:r>
              <a:rPr b="1" dirty="0" sz="2700" lang="ru-RU" smtClean="0">
                <a:solidFill>
                  <a:schemeClr val="tx2">
                    <a:lumMod val="75000"/>
                  </a:schemeClr>
                </a:solidFill>
              </a:rPr>
              <a:t>- права </a:t>
            </a:r>
            <a:r>
              <a:rPr b="1" dirty="0" sz="2700" lang="ru-RU">
                <a:solidFill>
                  <a:schemeClr val="tx2">
                    <a:lumMod val="75000"/>
                  </a:schemeClr>
                </a:solidFill>
              </a:rPr>
              <a:t>на земельный участок.</a:t>
            </a:r>
          </a:p>
          <a:p>
            <a:pPr indent="0" marL="0">
              <a:lnSpc>
                <a:spcPts val="1920"/>
              </a:lnSpc>
              <a:spcBef>
                <a:spcPts val="0"/>
              </a:spcBef>
              <a:buNone/>
            </a:pPr>
            <a:r>
              <a:rPr b="1" dirty="0" sz="3300" lang="ru-RU" smtClean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b="1" dirty="0" sz="3300" lang="ru-RU" u="sng" smtClean="0">
                <a:solidFill>
                  <a:schemeClr val="tx2">
                    <a:lumMod val="75000"/>
                  </a:schemeClr>
                </a:solidFill>
              </a:rPr>
              <a:t>Документы:</a:t>
            </a:r>
          </a:p>
          <a:p>
            <a:pPr indent="0" marL="0">
              <a:lnSpc>
                <a:spcPts val="1920"/>
              </a:lnSpc>
              <a:spcBef>
                <a:spcPts val="0"/>
              </a:spcBef>
              <a:buNone/>
            </a:pPr>
            <a:r>
              <a:rPr b="1" dirty="0" sz="2500" lang="ru-RU" spc="15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- выписка </a:t>
            </a:r>
            <a:r>
              <a:rPr b="1" dirty="0" sz="2500" lang="ru-RU" spc="15">
                <a:solidFill>
                  <a:schemeClr val="tx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из государственного земельного кадастра относительно сведений о земельном участке, перевод которого из состава земель одной категории в другую предполагается осуществить;</a:t>
            </a:r>
            <a:endParaRPr b="1" dirty="0" sz="2500" lang="ru-RU">
              <a:solidFill>
                <a:schemeClr val="tx2">
                  <a:lumMod val="75000"/>
                </a:schemeClr>
              </a:solidFill>
              <a:latin typeface="+mj-lt"/>
              <a:ea typeface="Times New Roman" panose="02020603050405020304" pitchFamily="18" charset="0"/>
            </a:endParaRPr>
          </a:p>
          <a:p>
            <a:pPr indent="0" marL="0">
              <a:lnSpc>
                <a:spcPts val="1920"/>
              </a:lnSpc>
              <a:spcBef>
                <a:spcPts val="0"/>
              </a:spcBef>
              <a:buNone/>
            </a:pPr>
            <a:r>
              <a:rPr b="1" dirty="0" sz="2500" lang="ru-RU" spc="15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- копии </a:t>
            </a:r>
            <a:r>
              <a:rPr b="1" dirty="0" sz="2500" lang="ru-RU" spc="15">
                <a:solidFill>
                  <a:schemeClr val="tx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документов, удостоверяющих личность </a:t>
            </a:r>
            <a:r>
              <a:rPr b="1" dirty="0" sz="2500" lang="ru-RU" spc="15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заявителя;</a:t>
            </a:r>
            <a:endParaRPr b="1" dirty="0" sz="2500" lang="ru-RU">
              <a:solidFill>
                <a:schemeClr val="tx2">
                  <a:lumMod val="75000"/>
                </a:schemeClr>
              </a:solidFill>
              <a:latin typeface="+mj-lt"/>
              <a:ea typeface="Times New Roman" panose="02020603050405020304" pitchFamily="18" charset="0"/>
            </a:endParaRPr>
          </a:p>
          <a:p>
            <a:pPr indent="0" marL="0">
              <a:lnSpc>
                <a:spcPts val="1920"/>
              </a:lnSpc>
              <a:spcBef>
                <a:spcPts val="0"/>
              </a:spcBef>
              <a:buNone/>
            </a:pPr>
            <a:r>
              <a:rPr b="1" dirty="0" sz="2500" lang="ru-RU" spc="15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-выписка </a:t>
            </a:r>
            <a:r>
              <a:rPr b="1" dirty="0" sz="2500" lang="ru-RU" spc="15">
                <a:solidFill>
                  <a:schemeClr val="tx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из Единого государственного реестра прав на недвижимое имущество и сделок с </a:t>
            </a:r>
            <a:r>
              <a:rPr b="1" dirty="0" sz="2500" lang="ru-RU" spc="15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ним;</a:t>
            </a:r>
            <a:endParaRPr b="1" dirty="0" sz="2500" lang="ru-RU">
              <a:solidFill>
                <a:schemeClr val="tx2">
                  <a:lumMod val="75000"/>
                </a:schemeClr>
              </a:solidFill>
              <a:latin typeface="+mj-lt"/>
              <a:ea typeface="Times New Roman" panose="02020603050405020304" pitchFamily="18" charset="0"/>
            </a:endParaRPr>
          </a:p>
          <a:p>
            <a:pPr indent="0" marL="0">
              <a:lnSpc>
                <a:spcPts val="1920"/>
              </a:lnSpc>
              <a:spcBef>
                <a:spcPts val="0"/>
              </a:spcBef>
              <a:buNone/>
            </a:pPr>
            <a:r>
              <a:rPr b="1" dirty="0" sz="2500" lang="ru-RU" spc="15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- заключение </a:t>
            </a:r>
            <a:r>
              <a:rPr b="1" dirty="0" sz="2500" lang="ru-RU" spc="15">
                <a:solidFill>
                  <a:schemeClr val="tx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государственной экологической экспертизы в случае, если ее проведение предусмотрено федеральными законами;</a:t>
            </a:r>
            <a:endParaRPr b="1" dirty="0" sz="2500" lang="ru-RU">
              <a:solidFill>
                <a:schemeClr val="tx2">
                  <a:lumMod val="75000"/>
                </a:schemeClr>
              </a:solidFill>
              <a:latin typeface="+mj-lt"/>
              <a:ea typeface="Times New Roman" panose="02020603050405020304" pitchFamily="18" charset="0"/>
            </a:endParaRPr>
          </a:p>
          <a:p>
            <a:pPr indent="0" marL="0">
              <a:lnSpc>
                <a:spcPts val="1920"/>
              </a:lnSpc>
              <a:spcBef>
                <a:spcPts val="0"/>
              </a:spcBef>
              <a:buNone/>
            </a:pPr>
            <a:r>
              <a:rPr b="1" dirty="0" sz="2500" lang="ru-RU" spc="15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- согласие </a:t>
            </a:r>
            <a:r>
              <a:rPr b="1" dirty="0" sz="2500" lang="ru-RU" spc="15">
                <a:solidFill>
                  <a:schemeClr val="tx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правообладателя земельного участка на перевод земельного участка из состава земель одной категории в другую;</a:t>
            </a:r>
            <a:endParaRPr b="1" dirty="0" sz="2500" lang="ru-RU">
              <a:solidFill>
                <a:schemeClr val="tx2">
                  <a:lumMod val="75000"/>
                </a:schemeClr>
              </a:solidFill>
              <a:latin typeface="+mj-lt"/>
              <a:ea typeface="Times New Roman" panose="02020603050405020304" pitchFamily="18" charset="0"/>
            </a:endParaRPr>
          </a:p>
          <a:p>
            <a:pPr indent="0" marL="0">
              <a:lnSpc>
                <a:spcPts val="1920"/>
              </a:lnSpc>
              <a:spcBef>
                <a:spcPts val="0"/>
              </a:spcBef>
              <a:buNone/>
            </a:pPr>
            <a:r>
              <a:rPr b="1" dirty="0" sz="2500" lang="ru-RU" spc="15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- расчеты </a:t>
            </a:r>
            <a:r>
              <a:rPr b="1" dirty="0" sz="2500" lang="ru-RU" spc="15">
                <a:solidFill>
                  <a:schemeClr val="tx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потерь сельскохозяйственного производства и (или) потерь лесного хозяйства.</a:t>
            </a:r>
            <a:endParaRPr b="1" dirty="0" sz="2500" lang="ru-RU">
              <a:solidFill>
                <a:schemeClr val="tx2">
                  <a:lumMod val="75000"/>
                </a:schemeClr>
              </a:solidFill>
              <a:latin typeface="+mj-lt"/>
              <a:ea typeface="Times New Roman" panose="02020603050405020304" pitchFamily="18" charset="0"/>
            </a:endParaRPr>
          </a:p>
          <a:p>
            <a:pPr indent="0" marL="0">
              <a:buNone/>
            </a:pPr>
            <a:endParaRPr b="1" dirty="0" sz="2800" lang="ru-RU" smtClean="0">
              <a:solidFill>
                <a:schemeClr val="tx2">
                  <a:lumMod val="75000"/>
                </a:schemeClr>
              </a:solidFill>
            </a:endParaRPr>
          </a:p>
          <a:p>
            <a:pPr indent="0" marL="0">
              <a:buNone/>
            </a:pPr>
            <a:endParaRPr b="1" dirty="0" sz="2800" lang="ru-RU" smtClean="0">
              <a:solidFill>
                <a:schemeClr val="tx2">
                  <a:lumMod val="75000"/>
                </a:schemeClr>
              </a:solidFill>
            </a:endParaRPr>
          </a:p>
          <a:p>
            <a:pPr indent="0" marL="0">
              <a:buNone/>
            </a:pPr>
            <a:endParaRPr dirty="0" lang="ru-RU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30000"/>
            <a:lum/>
          </a:blip>
          <a:srcRect/>
          <a:stretch>
            <a:fillRect l="-12000" r="-12000"/>
          </a:stretch>
        </a:blip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Заголовок 1"/>
          <p:cNvSpPr>
            <a:spLocks noGrp="1"/>
          </p:cNvSpPr>
          <p:nvPr>
            <p:ph type="title"/>
          </p:nvPr>
        </p:nvSpPr>
        <p:spPr>
          <a:xfrm>
            <a:off x="1260389" y="624110"/>
            <a:ext cx="10244223" cy="1280890"/>
          </a:xfrm>
        </p:spPr>
        <p:txBody>
          <a:bodyPr/>
          <a:p>
            <a:pPr algn="ctr"/>
            <a:r>
              <a:rPr b="1" dirty="0" lang="ru-RU">
                <a:solidFill>
                  <a:schemeClr val="tx2">
                    <a:lumMod val="75000"/>
                  </a:schemeClr>
                </a:solidFill>
              </a:rPr>
              <a:t>Куда обращаться с ходатайством</a:t>
            </a:r>
            <a:br>
              <a:rPr b="1" dirty="0" lang="ru-RU">
                <a:solidFill>
                  <a:schemeClr val="tx2">
                    <a:lumMod val="75000"/>
                  </a:schemeClr>
                </a:solidFill>
              </a:rPr>
            </a:br>
            <a:endParaRPr dirty="0"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8630" name="Объект 2"/>
          <p:cNvSpPr>
            <a:spLocks noGrp="1"/>
          </p:cNvSpPr>
          <p:nvPr>
            <p:ph idx="1"/>
          </p:nvPr>
        </p:nvSpPr>
        <p:spPr>
          <a:xfrm>
            <a:off x="827903" y="2133600"/>
            <a:ext cx="10676709" cy="4600832"/>
          </a:xfrm>
        </p:spPr>
        <p:txBody>
          <a:bodyPr>
            <a:normAutofit/>
          </a:bodyPr>
          <a:p>
            <a:pPr algn="just" indent="0" marL="0">
              <a:buNone/>
            </a:pPr>
            <a:r>
              <a:rPr b="1" dirty="0" lang="ru-RU" smtClean="0">
                <a:solidFill>
                  <a:schemeClr val="tx2">
                    <a:lumMod val="75000"/>
                  </a:schemeClr>
                </a:solidFill>
              </a:rPr>
              <a:t>Темой</a:t>
            </a:r>
            <a:r>
              <a:rPr b="1" dirty="0" lang="ru-RU">
                <a:solidFill>
                  <a:schemeClr val="tx2">
                    <a:lumMod val="75000"/>
                  </a:schemeClr>
                </a:solidFill>
              </a:rPr>
              <a:t> перевода земель из одной категории в другую занимаются различные органы. Куда именно обращаться, зависит от собственника земли:</a:t>
            </a:r>
          </a:p>
          <a:p>
            <a:pPr algn="just" indent="0" marL="0">
              <a:buNone/>
            </a:pPr>
            <a:r>
              <a:rPr b="1" dirty="0" lang="ru-RU">
                <a:solidFill>
                  <a:schemeClr val="tx2">
                    <a:lumMod val="75000"/>
                  </a:schemeClr>
                </a:solidFill>
              </a:rPr>
              <a:t>Если собственником выступает государство, то обращаться надо только в Правительство РФ.</a:t>
            </a:r>
          </a:p>
          <a:p>
            <a:pPr algn="just" indent="0" marL="0">
              <a:buNone/>
            </a:pPr>
            <a:r>
              <a:rPr b="1" dirty="0" lang="ru-RU">
                <a:solidFill>
                  <a:schemeClr val="tx2">
                    <a:lumMod val="75000"/>
                  </a:schemeClr>
                </a:solidFill>
              </a:rPr>
              <a:t>Если собственником является субъект федерации, то обращаются в орган этого субъекта; тут же принимаются решения по землям </a:t>
            </a:r>
            <a:r>
              <a:rPr b="1" dirty="0" lang="ru-RU" err="1">
                <a:solidFill>
                  <a:schemeClr val="tx2">
                    <a:lumMod val="75000"/>
                  </a:schemeClr>
                </a:solidFill>
              </a:rPr>
              <a:t>сельхозназначения</a:t>
            </a:r>
            <a:r>
              <a:rPr b="1" dirty="0" lang="ru-RU">
                <a:solidFill>
                  <a:schemeClr val="tx2">
                    <a:lumMod val="75000"/>
                  </a:schemeClr>
                </a:solidFill>
              </a:rPr>
              <a:t>, находящимся в муниципальной и частной собственности.</a:t>
            </a:r>
          </a:p>
          <a:p>
            <a:pPr algn="just" indent="0" marL="0">
              <a:buNone/>
            </a:pPr>
            <a:r>
              <a:rPr b="1" dirty="0" lang="ru-RU">
                <a:solidFill>
                  <a:schemeClr val="tx2">
                    <a:lumMod val="75000"/>
                  </a:schemeClr>
                </a:solidFill>
              </a:rPr>
              <a:t>Если участок находится в муниципальной или частной собственности и не относится к землям </a:t>
            </a:r>
            <a:r>
              <a:rPr b="1" dirty="0" lang="ru-RU" err="1">
                <a:solidFill>
                  <a:schemeClr val="tx2">
                    <a:lumMod val="75000"/>
                  </a:schemeClr>
                </a:solidFill>
              </a:rPr>
              <a:t>сельхозназначения</a:t>
            </a:r>
            <a:r>
              <a:rPr b="1" dirty="0" lang="ru-RU">
                <a:solidFill>
                  <a:schemeClr val="tx2">
                    <a:lumMod val="75000"/>
                  </a:schemeClr>
                </a:solidFill>
              </a:rPr>
              <a:t>, тогда надо обращаться в орган местного самоуправления.</a:t>
            </a:r>
          </a:p>
          <a:p>
            <a:pPr algn="just" indent="0" marL="0">
              <a:buNone/>
            </a:pPr>
            <a:r>
              <a:rPr b="1" dirty="0" lang="ru-RU">
                <a:solidFill>
                  <a:schemeClr val="tx2">
                    <a:lumMod val="75000"/>
                  </a:schemeClr>
                </a:solidFill>
              </a:rPr>
              <a:t>Если заявитель просит присвоить участку категорию земель населенного пункта или, наоборот, хочет вывести участок из этой категории, то этот вопрос нужно согласовываться с муниципалитетом, потому что будут передвигаться границы города или поселка.</a:t>
            </a:r>
          </a:p>
          <a:p>
            <a:pPr indent="0" marL="0">
              <a:buNone/>
            </a:pPr>
            <a:endParaRPr dirty="0" lang="ru-RU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 dpi="0">
          <a:blip xmlns:r="http://schemas.openxmlformats.org/officeDocument/2006/relationships" r:embed="rId1">
            <a:alphaModFix amt="30000"/>
            <a:lum/>
          </a:blip>
          <a:srcRect/>
          <a:stretch>
            <a:fillRect l="-12000" r="-12000"/>
          </a:stretch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Заголовок 1"/>
          <p:cNvSpPr>
            <a:spLocks noGrp="1"/>
          </p:cNvSpPr>
          <p:nvPr>
            <p:ph type="title"/>
          </p:nvPr>
        </p:nvSpPr>
        <p:spPr>
          <a:xfrm>
            <a:off x="520263" y="166910"/>
            <a:ext cx="11671737" cy="1280890"/>
          </a:xfrm>
        </p:spPr>
        <p:txBody>
          <a:bodyPr>
            <a:normAutofit fontScale="90000"/>
          </a:bodyPr>
          <a:p>
            <a:pPr algn="ctr"/>
            <a:r>
              <a:rPr b="1" dirty="0" lang="ru-RU">
                <a:solidFill>
                  <a:schemeClr val="tx2">
                    <a:lumMod val="75000"/>
                  </a:schemeClr>
                </a:solidFill>
              </a:rPr>
              <a:t>Порядок рассмотрения ходатайств о переводе земель или земельных участков в составе таких земель из одной категории в другую</a:t>
            </a:r>
            <a:r>
              <a:rPr dirty="0" lang="ru-RU"/>
              <a:t/>
            </a:r>
            <a:br>
              <a:rPr dirty="0" lang="ru-RU"/>
            </a:br>
            <a:endParaRPr dirty="0" lang="ru-RU"/>
          </a:p>
        </p:txBody>
      </p:sp>
      <p:sp>
        <p:nvSpPr>
          <p:cNvPr id="1048632" name="Объект 2"/>
          <p:cNvSpPr>
            <a:spLocks noGrp="1"/>
          </p:cNvSpPr>
          <p:nvPr>
            <p:ph idx="1"/>
          </p:nvPr>
        </p:nvSpPr>
        <p:spPr>
          <a:xfrm>
            <a:off x="346841" y="1718442"/>
            <a:ext cx="11845159" cy="4997668"/>
          </a:xfrm>
        </p:spPr>
        <p:txBody>
          <a:bodyPr>
            <a:normAutofit/>
          </a:bodyPr>
          <a:p>
            <a:pPr algn="just">
              <a:buAutoNum type="arabicPeriod"/>
            </a:pPr>
            <a:r>
              <a:rPr b="1" dirty="0" lang="ru-RU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Ходатайство </a:t>
            </a:r>
            <a:r>
              <a:rPr b="1" dirty="0" lang="ru-RU">
                <a:solidFill>
                  <a:schemeClr val="tx2">
                    <a:lumMod val="75000"/>
                  </a:schemeClr>
                </a:solidFill>
                <a:latin typeface="+mj-lt"/>
              </a:rPr>
              <a:t>направляется заинтересованным лицом в исполнительный орган государственной власти или орган местного самоуправления, уполномоченные на рассмотрение этого </a:t>
            </a:r>
            <a:r>
              <a:rPr b="1" dirty="0" lang="ru-RU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ходатайства.</a:t>
            </a:r>
          </a:p>
          <a:p>
            <a:pPr algn="just">
              <a:buAutoNum type="arabicPeriod"/>
            </a:pPr>
            <a:r>
              <a:rPr b="1" dirty="0" lang="ru-RU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2. В рассмотрении ходатайства может быть отказано в случае, если:</a:t>
            </a:r>
          </a:p>
          <a:p>
            <a:pPr algn="just" indent="0" marL="0">
              <a:buNone/>
            </a:pPr>
            <a:r>
              <a:rPr b="1" dirty="0" lang="ru-RU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1) с ходатайством обратилось ненадлежащее лицо;</a:t>
            </a:r>
          </a:p>
          <a:p>
            <a:pPr algn="just" indent="0" marL="0">
              <a:buNone/>
            </a:pPr>
            <a:r>
              <a:rPr b="1" dirty="0" lang="ru-RU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2) к ходатайству приложены документы, состав, форма или содержание которых не соответствует требованиям настоящего Федерального закона и других федеральных законов.</a:t>
            </a:r>
          </a:p>
          <a:p>
            <a:pPr algn="just" indent="0" marL="0">
              <a:buNone/>
            </a:pPr>
            <a:r>
              <a:rPr b="1" dirty="0" lang="ru-RU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3. Ходатайство, не подлежащее рассмотрению по основаниям, установленным частью 2 настоящей статьи, подлежит возврату заинтересованному лицу в течение тридцати дней со дня его поступления с указанием причин, послуживших основанием для отказа в принятии ходатайства для рассмотрения.</a:t>
            </a:r>
          </a:p>
          <a:p>
            <a:pPr algn="just" indent="0" marL="0">
              <a:buNone/>
            </a:pPr>
            <a:r>
              <a:rPr b="1" dirty="0" lang="en-US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4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.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По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результатам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рассмотрения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ходатайства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исполнительным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органом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государственной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власти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или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органом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местного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самоуправления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принимается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акт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о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переводе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земель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или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земельных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участков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в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составе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таких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земель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из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одной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категории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в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другую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либо</a:t>
            </a:r>
            <a:r>
              <a:rPr b="1" dirty="0" lang="en-US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акт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об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отказе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в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переводе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земель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или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земельных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участков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в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составе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таких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земель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из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одной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b="1" dirty="0" lang="en-US" err="1">
                <a:solidFill>
                  <a:schemeClr val="tx2">
                    <a:lumMod val="75000"/>
                  </a:schemeClr>
                </a:solidFill>
                <a:latin typeface="+mj-lt"/>
              </a:rPr>
              <a:t>категории</a:t>
            </a:r>
            <a:r>
              <a:rPr b="1" dirty="0" lang="en-US">
                <a:solidFill>
                  <a:schemeClr val="tx2">
                    <a:lumMod val="75000"/>
                  </a:schemeClr>
                </a:solidFill>
                <a:latin typeface="+mj-lt"/>
              </a:rPr>
              <a:t> в </a:t>
            </a:r>
            <a:r>
              <a:rPr b="1" dirty="0" lang="en-US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другую</a:t>
            </a:r>
            <a:endParaRPr b="1" dirty="0" lang="ru-RU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 dpi="0">
          <a:blip xmlns:r="http://schemas.openxmlformats.org/officeDocument/2006/relationships" r:embed="rId1">
            <a:alphaModFix amt="30000"/>
            <a:lum/>
          </a:blip>
          <a:srcRect/>
          <a:stretch>
            <a:fillRect l="-12000" r="-12000"/>
          </a:stretch>
        </a:blip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Заголовок 1"/>
          <p:cNvSpPr>
            <a:spLocks noGrp="1"/>
          </p:cNvSpPr>
          <p:nvPr>
            <p:ph type="title"/>
          </p:nvPr>
        </p:nvSpPr>
        <p:spPr>
          <a:xfrm>
            <a:off x="882869" y="624110"/>
            <a:ext cx="10621743" cy="1280890"/>
          </a:xfrm>
        </p:spPr>
        <p:txBody>
          <a:bodyPr/>
          <a:p>
            <a:pPr algn="ctr"/>
            <a:r>
              <a:rPr b="1" dirty="0" lang="ru-RU" smtClean="0">
                <a:solidFill>
                  <a:schemeClr val="tx2">
                    <a:lumMod val="75000"/>
                  </a:schemeClr>
                </a:solidFill>
              </a:rPr>
              <a:t>Сроки принятия решения (принятие акта о переводе земли (или отказ))</a:t>
            </a:r>
            <a:endParaRPr b="1" dirty="0"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8634" name="Объект 2"/>
          <p:cNvSpPr>
            <a:spLocks noGrp="1"/>
          </p:cNvSpPr>
          <p:nvPr>
            <p:ph idx="1"/>
          </p:nvPr>
        </p:nvSpPr>
        <p:spPr>
          <a:xfrm>
            <a:off x="504497" y="2133600"/>
            <a:ext cx="11000115" cy="3777622"/>
          </a:xfrm>
        </p:spPr>
        <p:txBody>
          <a:bodyPr/>
          <a:p>
            <a:pPr algn="just">
              <a:buAutoNum type="arabicParenR"/>
            </a:pPr>
            <a:r>
              <a:rPr b="1" dirty="0" sz="2400" lang="ru-RU" smtClean="0">
                <a:solidFill>
                  <a:schemeClr val="tx2">
                    <a:lumMod val="75000"/>
                  </a:schemeClr>
                </a:solidFill>
              </a:rPr>
              <a:t>в </a:t>
            </a:r>
            <a:r>
              <a:rPr b="1" dirty="0" sz="2400" lang="ru-RU">
                <a:solidFill>
                  <a:schemeClr val="tx2">
                    <a:lumMod val="75000"/>
                  </a:schemeClr>
                </a:solidFill>
              </a:rPr>
              <a:t>течение трех месяцев со дня поступления ходатайства, если иное не установлено нормативными правовыми актами Российской Федерации, - Правительством Российской Федерации</a:t>
            </a:r>
            <a:r>
              <a:rPr b="1" dirty="0" sz="2400" lang="ru-RU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algn="just">
              <a:buAutoNum type="arabicParenR"/>
            </a:pPr>
            <a:endParaRPr b="1" dirty="0" sz="2400" lang="ru-RU">
              <a:solidFill>
                <a:schemeClr val="tx2">
                  <a:lumMod val="75000"/>
                </a:schemeClr>
              </a:solidFill>
            </a:endParaRPr>
          </a:p>
          <a:p>
            <a:pPr algn="just" indent="0" marL="0">
              <a:buNone/>
            </a:pPr>
            <a:r>
              <a:rPr b="1" dirty="0" sz="2400" lang="ru-RU">
                <a:solidFill>
                  <a:schemeClr val="tx2">
                    <a:lumMod val="75000"/>
                  </a:schemeClr>
                </a:solidFill>
              </a:rPr>
              <a:t>2) в течение двух месяцев со дня поступления ходатайства - исполнительным органом государственной власти субъекта Российской Федерации или органом местного самоуправления.</a:t>
            </a:r>
          </a:p>
          <a:p>
            <a:pPr indent="0" marL="0">
              <a:buNone/>
            </a:pPr>
            <a:endParaRPr dirty="0" lang="ru-RU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 dpi="0">
          <a:blip xmlns:r="http://schemas.openxmlformats.org/officeDocument/2006/relationships" r:embed="rId1">
            <a:alphaModFix amt="30000"/>
            <a:lum/>
          </a:blip>
          <a:srcRect/>
          <a:stretch>
            <a:fillRect l="-12000" r="-12000"/>
          </a:stretch>
        </a:blip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Заголовок 1"/>
          <p:cNvSpPr>
            <a:spLocks noGrp="1"/>
          </p:cNvSpPr>
          <p:nvPr>
            <p:ph type="title"/>
          </p:nvPr>
        </p:nvSpPr>
        <p:spPr>
          <a:xfrm>
            <a:off x="536028" y="0"/>
            <a:ext cx="10964871" cy="1513490"/>
          </a:xfrm>
        </p:spPr>
        <p:txBody>
          <a:bodyPr>
            <a:normAutofit fontScale="90000"/>
          </a:bodyPr>
          <a:p>
            <a:pPr algn="ctr"/>
            <a:r>
              <a:rPr b="1" dirty="0" lang="ru-RU">
                <a:solidFill>
                  <a:schemeClr val="tx2">
                    <a:lumMod val="75000"/>
                  </a:schemeClr>
                </a:solidFill>
              </a:rPr>
              <a:t>Перевод земель или земельных участков в составе таких земель из одной категории в другую не допускается в случае:</a:t>
            </a:r>
            <a:r>
              <a:rPr dirty="0" lang="ru-RU"/>
              <a:t/>
            </a:r>
            <a:br>
              <a:rPr dirty="0" lang="ru-RU"/>
            </a:br>
            <a:endParaRPr dirty="0" lang="ru-RU"/>
          </a:p>
        </p:txBody>
      </p:sp>
      <p:sp>
        <p:nvSpPr>
          <p:cNvPr id="1048636" name="Объект 2"/>
          <p:cNvSpPr>
            <a:spLocks noGrp="1"/>
          </p:cNvSpPr>
          <p:nvPr>
            <p:ph idx="1"/>
          </p:nvPr>
        </p:nvSpPr>
        <p:spPr>
          <a:xfrm>
            <a:off x="283779" y="2133600"/>
            <a:ext cx="11567674" cy="3777622"/>
          </a:xfrm>
        </p:spPr>
        <p:txBody>
          <a:bodyPr>
            <a:normAutofit fontScale="94444" lnSpcReduction="20000"/>
          </a:bodyPr>
          <a:p>
            <a:pPr algn="just" indent="0" marL="0">
              <a:buNone/>
            </a:pPr>
            <a:r>
              <a:rPr b="1" dirty="0" sz="2600" lang="ru-RU">
                <a:solidFill>
                  <a:schemeClr val="tx2">
                    <a:lumMod val="75000"/>
                  </a:schemeClr>
                </a:solidFill>
              </a:rPr>
              <a:t>1) установления в соответствии с федеральными законами ограничения перевода земель или земельных участков в составе таких земель из одной категории в другую либо запрета на такой перевод;</a:t>
            </a:r>
          </a:p>
          <a:p>
            <a:pPr algn="just" indent="0" marL="0">
              <a:buNone/>
            </a:pPr>
            <a:r>
              <a:rPr b="1" dirty="0" sz="2600" lang="ru-RU">
                <a:solidFill>
                  <a:schemeClr val="tx2">
                    <a:lumMod val="75000"/>
                  </a:schemeClr>
                </a:solidFill>
              </a:rPr>
              <a:t>2) наличия отрицательного заключения государственной экологической экспертизы в случае, если ее проведение предусмотрено федеральными законами;</a:t>
            </a:r>
          </a:p>
          <a:p>
            <a:pPr algn="just" indent="0" marL="0">
              <a:buNone/>
            </a:pPr>
            <a:r>
              <a:rPr b="1" dirty="0" sz="2600" lang="ru-RU">
                <a:solidFill>
                  <a:schemeClr val="tx2">
                    <a:lumMod val="75000"/>
                  </a:schemeClr>
                </a:solidFill>
              </a:rPr>
              <a:t>3) установления несоответствия испрашиваемого целевого назначения земель или земельных участков утвержденным документам территориального планирования и документации по планировке территории, землеустроительной либо лесоустроительной документации.</a:t>
            </a:r>
          </a:p>
          <a:p>
            <a:endParaRPr dirty="0" lang="ru-RU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lastClr="000000" val="windowText"/>
      </a:dk1>
      <a:lt1>
        <a:sysClr lastClr="FFFFFF" val="window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Перевод земель и земельных участков из одной категории в другую</dc:title>
  <dc:creator>user</dc:creator>
  <cp:lastModifiedBy>user</cp:lastModifiedBy>
  <dcterms:created xsi:type="dcterms:W3CDTF">2017-07-03T02:25:10Z</dcterms:created>
  <dcterms:modified xsi:type="dcterms:W3CDTF">2020-03-27T04:54:10Z</dcterms:modified>
</cp:coreProperties>
</file>