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C7800F4-36F5-423C-88E7-D9909A9669AD}" type="datetimeFigureOut">
              <a:rPr lang="ru-RU" smtClean="0"/>
              <a:t>16.10.2019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180781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C7800F4-36F5-423C-88E7-D9909A9669AD}" type="datetimeFigureOut">
              <a:rPr lang="ru-RU" smtClean="0"/>
              <a:t>16.10.2019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76284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C7800F4-36F5-423C-88E7-D9909A9669AD}" type="datetimeFigureOut">
              <a:rPr lang="ru-RU" smtClean="0"/>
              <a:t>16.10.2019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154300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C7800F4-36F5-423C-88E7-D9909A9669AD}" type="datetimeFigureOut">
              <a:rPr lang="ru-RU" smtClean="0"/>
              <a:t>16.10.2019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143145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C7800F4-36F5-423C-88E7-D9909A9669AD}" type="datetimeFigureOut">
              <a:rPr lang="ru-RU" smtClean="0"/>
              <a:t>16.10.2019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102102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C7800F4-36F5-423C-88E7-D9909A9669AD}" type="datetimeFigureOut">
              <a:rPr lang="ru-RU" smtClean="0"/>
              <a:t>16.10.2019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275593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C7800F4-36F5-423C-88E7-D9909A9669AD}" type="datetimeFigureOut">
              <a:rPr lang="ru-RU" smtClean="0"/>
              <a:t>16.10.2019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415075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C7800F4-36F5-423C-88E7-D9909A9669AD}" type="datetimeFigureOut">
              <a:rPr lang="ru-RU" smtClean="0"/>
              <a:t>16.10.2019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407139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C7800F4-36F5-423C-88E7-D9909A9669AD}" type="datetimeFigureOut">
              <a:rPr lang="ru-RU" smtClean="0"/>
              <a:t>16.10.2019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149071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C7800F4-36F5-423C-88E7-D9909A9669AD}" type="datetimeFigureOut">
              <a:rPr lang="ru-RU" smtClean="0"/>
              <a:t>16.10.2019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423159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C7800F4-36F5-423C-88E7-D9909A9669AD}" type="datetimeFigureOut">
              <a:rPr lang="ru-RU" smtClean="0"/>
              <a:t>16.10.2019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F3B4149-CC18-4863-9324-9D98745E8D12}" type="slidenum">
              <a:rPr lang="ru-RU" smtClean="0"/>
              <a:t>‹#›</a:t>
            </a:fld>
            <a:endParaRPr lang="ru-RU"/>
          </a:p>
        </p:txBody>
      </p:sp>
    </p:spTree>
    <p:extLst>
      <p:ext uri="{BB962C8B-B14F-4D97-AF65-F5344CB8AC3E}">
        <p14:creationId xmlns:p14="http://schemas.microsoft.com/office/powerpoint/2010/main" val="220660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800F4-36F5-423C-88E7-D9909A9669AD}" type="datetimeFigureOut">
              <a:rPr lang="ru-RU" smtClean="0"/>
              <a:t>16.10.2019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B4149-CC18-4863-9324-9D98745E8D12}" type="slidenum">
              <a:rPr lang="ru-RU" smtClean="0"/>
              <a:t>‹#›</a:t>
            </a:fld>
            <a:endParaRPr lang="ru-RU"/>
          </a:p>
        </p:txBody>
      </p:sp>
    </p:spTree>
    <p:extLst>
      <p:ext uri="{BB962C8B-B14F-4D97-AF65-F5344CB8AC3E}">
        <p14:creationId xmlns:p14="http://schemas.microsoft.com/office/powerpoint/2010/main" val="3193935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latin typeface="Times New Roman" panose="02020603050405020304" pitchFamily="18" charset="0"/>
                <a:cs typeface="Times New Roman" panose="02020603050405020304" pitchFamily="18" charset="0"/>
              </a:rPr>
              <a:t>Юридическая ответственность за нарушения земельного законодательства </a:t>
            </a:r>
            <a:endParaRPr lang="ru-RU"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5690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Виды гражданского правонарушения </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b="1" dirty="0" smtClean="0">
                <a:latin typeface="Times New Roman" panose="02020603050405020304" pitchFamily="18" charset="0"/>
                <a:cs typeface="Times New Roman" panose="02020603050405020304" pitchFamily="18" charset="0"/>
              </a:rPr>
              <a:t>Договорная </a:t>
            </a:r>
          </a:p>
          <a:p>
            <a:r>
              <a:rPr lang="ru-RU" b="1" dirty="0" smtClean="0">
                <a:latin typeface="Times New Roman" panose="02020603050405020304" pitchFamily="18" charset="0"/>
                <a:cs typeface="Times New Roman" panose="02020603050405020304" pitchFamily="18" charset="0"/>
              </a:rPr>
              <a:t>Не договорная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50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altLang="ru-RU" dirty="0">
                <a:latin typeface="Times New Roman" panose="02020603050405020304" pitchFamily="18" charset="0"/>
                <a:cs typeface="Times New Roman" panose="02020603050405020304" pitchFamily="18" charset="0"/>
              </a:rPr>
              <a:t>Самовольно занятые земельные участки возвращаются их собственникам, землепользователям, землевладельцам, арендаторам земельных участков без возмещения затрат, произведенных лицами, виновными в нарушении земельного законодательства, за время незаконного пользования этими земельными участками</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03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anose="02020603050405020304" pitchFamily="18" charset="0"/>
                <a:cs typeface="Times New Roman" panose="02020603050405020304" pitchFamily="18" charset="0"/>
              </a:rPr>
              <a:t>Административное правонарушение </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dirty="0" smtClean="0">
                <a:latin typeface="Times New Roman" panose="02020603050405020304" pitchFamily="18" charset="0"/>
                <a:cs typeface="Times New Roman" panose="02020603050405020304" pitchFamily="18" charset="0"/>
              </a:rPr>
              <a:t>Административное правонарушение признается противоправное, виновное действие или бездействие физического или юридического лица, за которое кодексом об административных правонарушениях установлена </a:t>
            </a:r>
            <a:r>
              <a:rPr lang="ru-RU" dirty="0">
                <a:latin typeface="Times New Roman" panose="02020603050405020304" pitchFamily="18" charset="0"/>
                <a:cs typeface="Times New Roman" panose="02020603050405020304" pitchFamily="18" charset="0"/>
              </a:rPr>
              <a:t>а</a:t>
            </a:r>
            <a:r>
              <a:rPr lang="ru-RU" dirty="0" smtClean="0">
                <a:latin typeface="Times New Roman" panose="02020603050405020304" pitchFamily="18" charset="0"/>
                <a:cs typeface="Times New Roman" panose="02020603050405020304" pitchFamily="18" charset="0"/>
              </a:rPr>
              <a:t>дминистративная ответственность.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25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anose="02020603050405020304" pitchFamily="18" charset="0"/>
                <a:cs typeface="Times New Roman" panose="02020603050405020304" pitchFamily="18" charset="0"/>
              </a:rPr>
              <a:t>Виды административных правонарушений</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b="1" dirty="0">
                <a:latin typeface="Times New Roman" panose="02020603050405020304" pitchFamily="18" charset="0"/>
                <a:cs typeface="Times New Roman" panose="02020603050405020304" pitchFamily="18" charset="0"/>
              </a:rPr>
              <a:t>Статья 141. Нарушение права государственной собственности на землю</a:t>
            </a:r>
          </a:p>
          <a:p>
            <a:pPr marL="0" indent="0" algn="just">
              <a:buNone/>
            </a:pPr>
            <a:r>
              <a:rPr lang="ru-RU" dirty="0">
                <a:latin typeface="Times New Roman" panose="02020603050405020304" pitchFamily="18" charset="0"/>
                <a:cs typeface="Times New Roman" panose="02020603050405020304" pitchFamily="18" charset="0"/>
              </a:rPr>
              <a:t>Самовольное использование или присвоение земельных участков, нарушающих право государства на землю, при отсутствии признаков преступления, –влекут наложение штрафа на физических лиц в размере от десяти до двадцати, на должностных лиц – от тридцати до сорока и на юридические лица – от ста до двухсот показателей для расчетов.</a:t>
            </a:r>
          </a:p>
          <a:p>
            <a:endParaRPr lang="ru-RU" dirty="0"/>
          </a:p>
        </p:txBody>
      </p:sp>
    </p:spTree>
    <p:extLst>
      <p:ext uri="{BB962C8B-B14F-4D97-AF65-F5344CB8AC3E}">
        <p14:creationId xmlns:p14="http://schemas.microsoft.com/office/powerpoint/2010/main" val="247508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Статья 142. Бесхозяйственное использование земель</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dirty="0">
                <a:latin typeface="Times New Roman" panose="02020603050405020304" pitchFamily="18" charset="0"/>
                <a:cs typeface="Times New Roman" panose="02020603050405020304" pitchFamily="18" charset="0"/>
              </a:rPr>
              <a:t>Бесхозяйственное использование земель, то есть невыполнение обязательных мероприятий по улучшению земель и охране почв от ветровой, водной эрозии, разрушение пахотных земель, уничтожение плодородного слоя земли или по предотвращению других процессов, ухудшающих состояние почв, отрицательно влияющих на качество земель, а также использование земель способами, приводящими к деградации почв и ухудшению экологической обстановки земель, –влекут наложение штрафа на физических лиц в размере от десяти до двадцати, на должностных лиц-от тридцати до сорока и на юридические лица от ста до двухсот показателей для расчетов.</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4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Статья 143. Нецелевое использование земель</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algn="just">
              <a:buNone/>
            </a:pPr>
            <a:r>
              <a:rPr lang="ru-RU" dirty="0">
                <a:latin typeface="Times New Roman" panose="02020603050405020304" pitchFamily="18" charset="0"/>
                <a:cs typeface="Times New Roman" panose="02020603050405020304" pitchFamily="18" charset="0"/>
              </a:rPr>
              <a:t>Нецелевое использование земель, -влечет наложение штрафа на физических лиц в размере от пяти до десяти, на должностных лиц – от двадцати до тридцати и на юридические лица – от семидесяти до ста показателей для расчетов.</a:t>
            </a:r>
          </a:p>
          <a:p>
            <a:endParaRPr lang="ru-RU" dirty="0"/>
          </a:p>
        </p:txBody>
      </p:sp>
    </p:spTree>
    <p:extLst>
      <p:ext uri="{BB962C8B-B14F-4D97-AF65-F5344CB8AC3E}">
        <p14:creationId xmlns:p14="http://schemas.microsoft.com/office/powerpoint/2010/main" val="199769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Статья 146. Невыплата налога на землю</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dirty="0">
                <a:latin typeface="Times New Roman" panose="02020603050405020304" pitchFamily="18" charset="0"/>
                <a:cs typeface="Times New Roman" panose="02020603050405020304" pitchFamily="18" charset="0"/>
              </a:rPr>
              <a:t>Невыплата налога на землю, –влечет наложение штрафа на физических лиц в размере от трех до семи, на должностных лиц – от двадцати до тридцати и на юридические лица – от  семидесяти до ста показателей для расчетов.</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35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Статья 147. Загрязнение земель</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dirty="0">
                <a:latin typeface="Times New Roman" panose="02020603050405020304" pitchFamily="18" charset="0"/>
                <a:cs typeface="Times New Roman" panose="02020603050405020304" pitchFamily="18" charset="0"/>
              </a:rPr>
              <a:t>Загрязнение земель химическими и радиоактивными веществами, производственными отходами и сточными водами, заражение </a:t>
            </a:r>
            <a:r>
              <a:rPr lang="ru-RU" dirty="0" err="1">
                <a:latin typeface="Times New Roman" panose="02020603050405020304" pitchFamily="18" charset="0"/>
                <a:cs typeface="Times New Roman" panose="02020603050405020304" pitchFamily="18" charset="0"/>
              </a:rPr>
              <a:t>бактериально</a:t>
            </a:r>
            <a:r>
              <a:rPr lang="ru-RU" dirty="0">
                <a:latin typeface="Times New Roman" panose="02020603050405020304" pitchFamily="18" charset="0"/>
                <a:cs typeface="Times New Roman" panose="02020603050405020304" pitchFamily="18" charset="0"/>
              </a:rPr>
              <a:t>-паразитическими вредными организмами, при отсутствии признаков преступления,-влечет наложение штрафа на физических лиц в размере от десяти до двадцати, на должностных лиц – от тридцати до сорока и на юридические лица – от ста до двухсот показателей для расчетов.</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29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000" b="1" dirty="0">
                <a:latin typeface="Times New Roman" panose="02020603050405020304" pitchFamily="18" charset="0"/>
                <a:cs typeface="Times New Roman" panose="02020603050405020304" pitchFamily="18" charset="0"/>
              </a:rPr>
              <a:t>Статья 148. Использование земли без документа, подтверждающего право на землепользование</a:t>
            </a:r>
            <a:r>
              <a:rPr lang="ru-RU" b="1" dirty="0"/>
              <a:t/>
            </a:r>
            <a:br>
              <a:rPr lang="ru-RU" b="1" dirty="0"/>
            </a:br>
            <a:endParaRPr lang="ru-RU" dirty="0"/>
          </a:p>
        </p:txBody>
      </p:sp>
      <p:sp>
        <p:nvSpPr>
          <p:cNvPr id="3" name="Объект 2"/>
          <p:cNvSpPr>
            <a:spLocks noGrp="1"/>
          </p:cNvSpPr>
          <p:nvPr>
            <p:ph idx="1"/>
          </p:nvPr>
        </p:nvSpPr>
        <p:spPr/>
        <p:txBody>
          <a:bodyPr/>
          <a:lstStyle/>
          <a:p>
            <a:pPr algn="just"/>
            <a:r>
              <a:rPr lang="ru-RU" dirty="0">
                <a:latin typeface="Times New Roman" panose="02020603050405020304" pitchFamily="18" charset="0"/>
                <a:cs typeface="Times New Roman" panose="02020603050405020304" pitchFamily="18" charset="0"/>
              </a:rPr>
              <a:t>Использование земли без документа, подтверждающего право на землепользование, </a:t>
            </a:r>
            <a:r>
              <a:rPr lang="ru-RU" dirty="0" smtClean="0">
                <a:latin typeface="Times New Roman" panose="02020603050405020304" pitchFamily="18" charset="0"/>
                <a:cs typeface="Times New Roman" panose="02020603050405020304" pitchFamily="18" charset="0"/>
              </a:rPr>
              <a:t>влечет </a:t>
            </a:r>
            <a:r>
              <a:rPr lang="ru-RU" dirty="0">
                <a:latin typeface="Times New Roman" panose="02020603050405020304" pitchFamily="18" charset="0"/>
                <a:cs typeface="Times New Roman" panose="02020603050405020304" pitchFamily="18" charset="0"/>
              </a:rPr>
              <a:t>наложение штрафа на физических лиц в размере от пяти до десяти, на должностных лиц – от двадцати до тридцати и на юридические лица – от семидесяти до ста показателей  для расчетов.</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30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Статья 153. Принятие незаконного решения о выделении и использовании земельного участка</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dirty="0">
                <a:latin typeface="Times New Roman" panose="02020603050405020304" pitchFamily="18" charset="0"/>
                <a:cs typeface="Times New Roman" panose="02020603050405020304" pitchFamily="18" charset="0"/>
              </a:rPr>
              <a:t>Принятие незаконного решения о выделении и использовании земельного участка, при отсутствии признаков преступления, влечет наложение штрафа на должностных лиц в размере от сорока до пятидесяти показателей для расчетов.</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71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Вопросы:</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Понятие и виды земельных правонарушений</a:t>
            </a:r>
          </a:p>
          <a:p>
            <a:r>
              <a:rPr lang="ru-RU" dirty="0" smtClean="0">
                <a:latin typeface="Times New Roman" panose="02020603050405020304" pitchFamily="18" charset="0"/>
                <a:cs typeface="Times New Roman" panose="02020603050405020304" pitchFamily="18" charset="0"/>
              </a:rPr>
              <a:t>Гражданско-правовая ответственность за нарушения земельного законодательства </a:t>
            </a:r>
          </a:p>
          <a:p>
            <a:r>
              <a:rPr lang="ru-RU" dirty="0" smtClean="0">
                <a:latin typeface="Times New Roman" panose="02020603050405020304" pitchFamily="18" charset="0"/>
                <a:cs typeface="Times New Roman" panose="02020603050405020304" pitchFamily="18" charset="0"/>
              </a:rPr>
              <a:t>Административная ответственность за нарушения земельного законодательства </a:t>
            </a:r>
          </a:p>
          <a:p>
            <a:r>
              <a:rPr lang="ru-RU" dirty="0" smtClean="0">
                <a:latin typeface="Times New Roman" panose="02020603050405020304" pitchFamily="18" charset="0"/>
                <a:cs typeface="Times New Roman" panose="02020603050405020304" pitchFamily="18" charset="0"/>
              </a:rPr>
              <a:t>Уголовная ответственность за нарушения земельного законодательства   </a:t>
            </a:r>
          </a:p>
        </p:txBody>
      </p:sp>
    </p:spTree>
    <p:extLst>
      <p:ext uri="{BB962C8B-B14F-4D97-AF65-F5344CB8AC3E}">
        <p14:creationId xmlns:p14="http://schemas.microsoft.com/office/powerpoint/2010/main" val="165078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anose="02020603050405020304" pitchFamily="18" charset="0"/>
                <a:cs typeface="Times New Roman" panose="02020603050405020304" pitchFamily="18" charset="0"/>
              </a:rPr>
              <a:t>Уголовная ответственность </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altLang="ru-RU" dirty="0" smtClean="0">
                <a:latin typeface="Times New Roman" panose="02020603050405020304" pitchFamily="18" charset="0"/>
                <a:cs typeface="Times New Roman" panose="02020603050405020304" pitchFamily="18" charset="0"/>
              </a:rPr>
              <a:t>Виновно </a:t>
            </a:r>
            <a:r>
              <a:rPr lang="ru-RU" altLang="ru-RU" dirty="0">
                <a:latin typeface="Times New Roman" panose="02020603050405020304" pitchFamily="18" charset="0"/>
                <a:cs typeface="Times New Roman" panose="02020603050405020304" pitchFamily="18" charset="0"/>
              </a:rPr>
              <a:t>совершаемое, общественно опасное деяние, запрещенное уголовным законодательством под угрозой наказания. Уголовная ответственность за земельные преступления наступает в соответствии с </a:t>
            </a:r>
            <a:r>
              <a:rPr lang="ru-RU" altLang="ru-RU" dirty="0" smtClean="0">
                <a:latin typeface="Times New Roman" panose="02020603050405020304" pitchFamily="18" charset="0"/>
                <a:cs typeface="Times New Roman" panose="02020603050405020304" pitchFamily="18" charset="0"/>
              </a:rPr>
              <a:t>УК РТ</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23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Статья 261. Регистрация незаконных сделок с землей</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Регистрация заведомо незаконных сделок с землей, искажение учетных данных Государственного земельного кадастра, а равно умышленное занижение размеров платежей за землю, если эти деяния совершены из корыстной или иной личной заинтересованности должностным лицом с использованием своего служебного </a:t>
            </a:r>
            <a:r>
              <a:rPr lang="ru-RU" dirty="0" smtClean="0">
                <a:latin typeface="Times New Roman" panose="02020603050405020304" pitchFamily="18" charset="0"/>
                <a:cs typeface="Times New Roman" panose="02020603050405020304" pitchFamily="18" charset="0"/>
              </a:rPr>
              <a:t>положения, наказываются </a:t>
            </a:r>
            <a:r>
              <a:rPr lang="ru-RU" dirty="0">
                <a:latin typeface="Times New Roman" panose="02020603050405020304" pitchFamily="18" charset="0"/>
                <a:cs typeface="Times New Roman" panose="02020603050405020304" pitchFamily="18" charset="0"/>
              </a:rPr>
              <a:t>штрафом в размере от пятисот до одной тысячи показателей для расчетов либо лишением права занимать определенные должности или заниматься определенной деятельностью на срок до трех лет</a:t>
            </a:r>
            <a:r>
              <a:rPr lang="ru-RU"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232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imes New Roman" panose="02020603050405020304" pitchFamily="18" charset="0"/>
                <a:cs typeface="Times New Roman" panose="02020603050405020304" pitchFamily="18" charset="0"/>
              </a:rPr>
              <a:t>Статья </a:t>
            </a:r>
            <a:r>
              <a:rPr lang="ru-RU" dirty="0">
                <a:latin typeface="Times New Roman" panose="02020603050405020304" pitchFamily="18" charset="0"/>
                <a:cs typeface="Times New Roman" panose="02020603050405020304" pitchFamily="18" charset="0"/>
              </a:rPr>
              <a:t>220. Нарушение правил экологической безопасности при производстве работ</a:t>
            </a:r>
          </a:p>
        </p:txBody>
      </p:sp>
      <p:sp>
        <p:nvSpPr>
          <p:cNvPr id="3" name="Объект 2"/>
          <p:cNvSpPr>
            <a:spLocks noGrp="1"/>
          </p:cNvSpPr>
          <p:nvPr>
            <p:ph idx="1"/>
          </p:nvPr>
        </p:nvSpPr>
        <p:spPr/>
        <p:txBody>
          <a:bodyPr>
            <a:normAutofit/>
          </a:bodyPr>
          <a:lstStyle/>
          <a:p>
            <a:pPr algn="just"/>
            <a:r>
              <a:rPr lang="ru-RU" dirty="0">
                <a:latin typeface="Times New Roman" panose="02020603050405020304" pitchFamily="18" charset="0"/>
                <a:cs typeface="Times New Roman" panose="02020603050405020304" pitchFamily="18" charset="0"/>
              </a:rPr>
              <a:t>Нарушение правил охраны окружающей среды при проектировании, размещении, строительстве, вводе в эксплуатацию или эксплуатации промышленных, сельскохозяйственных, научных или объектов лицами, ответственными за их соблюдение, если это деяние повлекло по неосторожности существенное изменение радиоактивного фона, смерть одного или более лиц, массовые заболевания людей, поголовное уничтожение животных либо иные тяжкие </a:t>
            </a:r>
            <a:r>
              <a:rPr lang="ru-RU" dirty="0" smtClean="0">
                <a:latin typeface="Times New Roman" panose="02020603050405020304" pitchFamily="18" charset="0"/>
                <a:cs typeface="Times New Roman" panose="02020603050405020304" pitchFamily="18" charset="0"/>
              </a:rPr>
              <a:t>последствия, наказывается </a:t>
            </a:r>
            <a:r>
              <a:rPr lang="ru-RU" dirty="0">
                <a:latin typeface="Times New Roman" panose="02020603050405020304" pitchFamily="18" charset="0"/>
                <a:cs typeface="Times New Roman" panose="02020603050405020304" pitchFamily="18" charset="0"/>
              </a:rPr>
              <a:t>лишением свободы на срок от трех до восьми лет с лишением права занимать определенные должности или заниматься определенной деятельностью на срок до пяти лет</a:t>
            </a:r>
          </a:p>
        </p:txBody>
      </p:sp>
    </p:spTree>
    <p:extLst>
      <p:ext uri="{BB962C8B-B14F-4D97-AF65-F5344CB8AC3E}">
        <p14:creationId xmlns:p14="http://schemas.microsoft.com/office/powerpoint/2010/main" val="4175323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Статья 228. Порча земли</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70000" lnSpcReduction="20000"/>
          </a:bodyPr>
          <a:lstStyle/>
          <a:p>
            <a:pPr algn="just"/>
            <a:r>
              <a:rPr lang="ru-RU" dirty="0">
                <a:latin typeface="Times New Roman" panose="02020603050405020304" pitchFamily="18" charset="0"/>
                <a:cs typeface="Times New Roman" panose="02020603050405020304" pitchFamily="18" charset="0"/>
              </a:rPr>
              <a:t>Отравление или загрязнение земли вредными продуктами хозяйственной или иной деятельности вследствие нарушения правил обращения с ядохимикатами, удобрениями, стимуляторами роста растений или иными опасными химическими или биологическими веществами при их хранении, использовании, транспортировке, а равно иная порча земли, повлекшие причинения вреда здоровью человека или существенного вреда окружающей природной среде,</a:t>
            </a:r>
          </a:p>
          <a:p>
            <a:pPr algn="just"/>
            <a:r>
              <a:rPr lang="ru-RU" dirty="0">
                <a:latin typeface="Times New Roman" panose="02020603050405020304" pitchFamily="18" charset="0"/>
                <a:cs typeface="Times New Roman" panose="02020603050405020304" pitchFamily="18" charset="0"/>
              </a:rPr>
              <a:t>- наказывается штрафом в размере от пятисот до восьмисот показателей для расчетов либо ограничением свободы на срок до двух лет </a:t>
            </a:r>
            <a:r>
              <a:rPr lang="ru-RU" b="1" dirty="0">
                <a:latin typeface="Times New Roman" panose="02020603050405020304" pitchFamily="18" charset="0"/>
                <a:cs typeface="Times New Roman" panose="02020603050405020304" pitchFamily="18" charset="0"/>
              </a:rPr>
              <a:t>(ЗРТ от 17.05.2004г.N35, от 6.10.2008г.№422).</a:t>
            </a: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2) Те же деяния, совершенные в зоне экологического бедствия или чрезвычайной экологической ситуации или повлекшие по неосторожности причинение вреда здоровью людей,</a:t>
            </a:r>
          </a:p>
          <a:p>
            <a:pPr algn="just"/>
            <a:r>
              <a:rPr lang="ru-RU" dirty="0">
                <a:latin typeface="Times New Roman" panose="02020603050405020304" pitchFamily="18" charset="0"/>
                <a:cs typeface="Times New Roman" panose="02020603050405020304" pitchFamily="18" charset="0"/>
              </a:rPr>
              <a:t>- наказываются штрафом в размере от семисот до одной тысячи показателей для расчетов либо ограничением свободы на срок до пяти лет</a:t>
            </a:r>
            <a:r>
              <a:rPr lang="ru-RU" b="1" dirty="0">
                <a:latin typeface="Times New Roman" panose="02020603050405020304" pitchFamily="18" charset="0"/>
                <a:cs typeface="Times New Roman" panose="02020603050405020304" pitchFamily="18" charset="0"/>
              </a:rPr>
              <a:t>(ЗРТ от 6.10.2008г.№422).</a:t>
            </a: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3) Деяние, предусмотренное частью первой настоящей статьи, повлекшее по неосторожности смерть человека,</a:t>
            </a:r>
          </a:p>
          <a:p>
            <a:pPr algn="just"/>
            <a:r>
              <a:rPr lang="ru-RU" dirty="0">
                <a:latin typeface="Times New Roman" panose="02020603050405020304" pitchFamily="18" charset="0"/>
                <a:cs typeface="Times New Roman" panose="02020603050405020304" pitchFamily="18" charset="0"/>
              </a:rPr>
              <a:t>- наказывается лишением свободы на срок от трех до пяти лет.</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19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49808"/>
            <a:ext cx="10515600" cy="940880"/>
          </a:xfrm>
        </p:spPr>
        <p:txBody>
          <a:bodyPr>
            <a:normAutofit fontScale="90000"/>
          </a:bodyPr>
          <a:lstStyle/>
          <a:p>
            <a:r>
              <a:rPr lang="ru-RU" b="1" dirty="0">
                <a:latin typeface="Times New Roman" panose="02020603050405020304" pitchFamily="18" charset="0"/>
                <a:cs typeface="Times New Roman" panose="02020603050405020304" pitchFamily="18" charset="0"/>
              </a:rPr>
              <a:t>Статья 338. Самовольное занятие земельного участка и самовольное строительство на нем</a:t>
            </a:r>
            <a:br>
              <a:rPr lang="ru-RU" b="1" dirty="0">
                <a:latin typeface="Times New Roman" panose="02020603050405020304" pitchFamily="18" charset="0"/>
                <a:cs typeface="Times New Roman" panose="02020603050405020304" pitchFamily="18" charset="0"/>
              </a:rPr>
            </a:b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77500" lnSpcReduction="20000"/>
          </a:bodyPr>
          <a:lstStyle/>
          <a:p>
            <a:pPr algn="just"/>
            <a:r>
              <a:rPr lang="ru-RU" dirty="0">
                <a:latin typeface="Times New Roman" panose="02020603050405020304" pitchFamily="18" charset="0"/>
                <a:cs typeface="Times New Roman" panose="02020603050405020304" pitchFamily="18" charset="0"/>
              </a:rPr>
              <a:t>1) Самовольное занятие земельного участка, совершенное в течение года после применения административного взыскания за такое же </a:t>
            </a:r>
            <a:r>
              <a:rPr lang="ru-RU" dirty="0" smtClean="0">
                <a:latin typeface="Times New Roman" panose="02020603050405020304" pitchFamily="18" charset="0"/>
                <a:cs typeface="Times New Roman" panose="02020603050405020304" pitchFamily="18" charset="0"/>
              </a:rPr>
              <a:t>нарушение, наказывается </a:t>
            </a:r>
            <a:r>
              <a:rPr lang="ru-RU" dirty="0">
                <a:latin typeface="Times New Roman" panose="02020603050405020304" pitchFamily="18" charset="0"/>
                <a:cs typeface="Times New Roman" panose="02020603050405020304" pitchFamily="18" charset="0"/>
              </a:rPr>
              <a:t>штрафом в размере от двухсот пятидесяти до трехсот шестидесяти пяти показателей для расчётов или лишением свободы на срок до двух лет.</a:t>
            </a:r>
          </a:p>
          <a:p>
            <a:pPr algn="just"/>
            <a:r>
              <a:rPr lang="ru-RU" dirty="0">
                <a:latin typeface="Times New Roman" panose="02020603050405020304" pitchFamily="18" charset="0"/>
                <a:cs typeface="Times New Roman" panose="02020603050405020304" pitchFamily="18" charset="0"/>
              </a:rPr>
              <a:t>2) Самовольное строительство на самовольно занятом земельном участке, независимо от применения административного </a:t>
            </a:r>
            <a:r>
              <a:rPr lang="ru-RU" dirty="0" smtClean="0">
                <a:latin typeface="Times New Roman" panose="02020603050405020304" pitchFamily="18" charset="0"/>
                <a:cs typeface="Times New Roman" panose="02020603050405020304" pitchFamily="18" charset="0"/>
              </a:rPr>
              <a:t>взыскания, наказывается </a:t>
            </a:r>
            <a:r>
              <a:rPr lang="ru-RU" dirty="0">
                <a:latin typeface="Times New Roman" panose="02020603050405020304" pitchFamily="18" charset="0"/>
                <a:cs typeface="Times New Roman" panose="02020603050405020304" pitchFamily="18" charset="0"/>
              </a:rPr>
              <a:t>штрафом в размере от трехсот шестидесяти пяти до девятисот двенадцати показателей для расчётов или лишением свободы на срок от двух до пяти лет.</a:t>
            </a:r>
          </a:p>
          <a:p>
            <a:pPr algn="just"/>
            <a:r>
              <a:rPr lang="ru-RU" dirty="0">
                <a:latin typeface="Times New Roman" panose="02020603050405020304" pitchFamily="18" charset="0"/>
                <a:cs typeface="Times New Roman" panose="02020603050405020304" pitchFamily="18" charset="0"/>
              </a:rPr>
              <a:t>3) Деяния, предусмотренные частями первой или второй настоящей статьи, совершенные:</a:t>
            </a:r>
          </a:p>
          <a:p>
            <a:pPr algn="just"/>
            <a:r>
              <a:rPr lang="ru-RU" dirty="0">
                <a:latin typeface="Times New Roman" panose="02020603050405020304" pitchFamily="18" charset="0"/>
                <a:cs typeface="Times New Roman" panose="02020603050405020304" pitchFamily="18" charset="0"/>
              </a:rPr>
              <a:t>а) повторно;</a:t>
            </a:r>
          </a:p>
          <a:p>
            <a:pPr algn="just"/>
            <a:r>
              <a:rPr lang="ru-RU" dirty="0">
                <a:latin typeface="Times New Roman" panose="02020603050405020304" pitchFamily="18" charset="0"/>
                <a:cs typeface="Times New Roman" panose="02020603050405020304" pitchFamily="18" charset="0"/>
              </a:rPr>
              <a:t>б) группой лиц по предварительному сговору,</a:t>
            </a:r>
          </a:p>
          <a:p>
            <a:pPr algn="just"/>
            <a:r>
              <a:rPr lang="ru-RU" dirty="0">
                <a:latin typeface="Times New Roman" panose="02020603050405020304" pitchFamily="18" charset="0"/>
                <a:cs typeface="Times New Roman" panose="02020603050405020304" pitchFamily="18" charset="0"/>
              </a:rPr>
              <a:t>наказываются штрафом в размере от девятисот двенадцати до одной тысячи четырехсот шестидесяти показателей для расчётов или лишением свободы на срок от пяти до восьми лет</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0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Статья 338(1). Незаконное предоставление земельного участка</a:t>
            </a:r>
            <a:br>
              <a:rPr lang="ru-RU" b="1"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77500" lnSpcReduction="20000"/>
          </a:bodyPr>
          <a:lstStyle/>
          <a:p>
            <a:pPr algn="just"/>
            <a:r>
              <a:rPr lang="ru-RU" dirty="0">
                <a:latin typeface="Times New Roman" panose="02020603050405020304" pitchFamily="18" charset="0"/>
                <a:cs typeface="Times New Roman" panose="02020603050405020304" pitchFamily="18" charset="0"/>
              </a:rPr>
              <a:t>Незаконное предоставление земельного участка,</a:t>
            </a:r>
          </a:p>
          <a:p>
            <a:pPr algn="just"/>
            <a:r>
              <a:rPr lang="ru-RU" dirty="0">
                <a:latin typeface="Times New Roman" panose="02020603050405020304" pitchFamily="18" charset="0"/>
                <a:cs typeface="Times New Roman" panose="02020603050405020304" pitchFamily="18" charset="0"/>
              </a:rPr>
              <a:t>- наказывается штрафом в размере от трехсот шестидесяти пяти до девятисот двенадцати показателей для расчётов или лишением свободы на срок от двух до пяти лет с лишением права занимать определенные должности или заниматься определенной деятельностью сроком до трех лет.</a:t>
            </a:r>
          </a:p>
          <a:p>
            <a:pPr algn="just"/>
            <a:r>
              <a:rPr lang="ru-RU" dirty="0">
                <a:latin typeface="Times New Roman" panose="02020603050405020304" pitchFamily="18" charset="0"/>
                <a:cs typeface="Times New Roman" panose="02020603050405020304" pitchFamily="18" charset="0"/>
              </a:rPr>
              <a:t>2) Деяния, предусмотренные частью первой настоящей статьи, совершенные:</a:t>
            </a:r>
          </a:p>
          <a:p>
            <a:pPr algn="just"/>
            <a:r>
              <a:rPr lang="ru-RU" dirty="0">
                <a:latin typeface="Times New Roman" panose="02020603050405020304" pitchFamily="18" charset="0"/>
                <a:cs typeface="Times New Roman" panose="02020603050405020304" pitchFamily="18" charset="0"/>
              </a:rPr>
              <a:t>а) повторно;</a:t>
            </a:r>
          </a:p>
          <a:p>
            <a:pPr algn="just"/>
            <a:r>
              <a:rPr lang="ru-RU" dirty="0">
                <a:latin typeface="Times New Roman" panose="02020603050405020304" pitchFamily="18" charset="0"/>
                <a:cs typeface="Times New Roman" panose="02020603050405020304" pitchFamily="18" charset="0"/>
              </a:rPr>
              <a:t>б) группой лиц по предварительному сговору;</a:t>
            </a:r>
          </a:p>
          <a:p>
            <a:pPr algn="just"/>
            <a:r>
              <a:rPr lang="ru-RU" dirty="0">
                <a:latin typeface="Times New Roman" panose="02020603050405020304" pitchFamily="18" charset="0"/>
                <a:cs typeface="Times New Roman" panose="02020603050405020304" pitchFamily="18" charset="0"/>
              </a:rPr>
              <a:t>в) с использованием должностных полномочий,</a:t>
            </a:r>
          </a:p>
          <a:p>
            <a:pPr algn="just"/>
            <a:r>
              <a:rPr lang="ru-RU" dirty="0">
                <a:latin typeface="Times New Roman" panose="02020603050405020304" pitchFamily="18" charset="0"/>
                <a:cs typeface="Times New Roman" panose="02020603050405020304" pitchFamily="18" charset="0"/>
              </a:rPr>
              <a:t>наказывается штрафом в размере от девятисот двенадцати до одной тысячи четырехсот шестидесяти показателей для расчётов или лишением свободы на срок от пяти до восьми лет с лишением права занимать определенные должности или заниматься определенной деятельностью сроком до пяти лет</a:t>
            </a:r>
          </a:p>
        </p:txBody>
      </p:sp>
    </p:spTree>
    <p:extLst>
      <p:ext uri="{BB962C8B-B14F-4D97-AF65-F5344CB8AC3E}">
        <p14:creationId xmlns:p14="http://schemas.microsoft.com/office/powerpoint/2010/main" val="32521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just">
              <a:buNone/>
            </a:pPr>
            <a:r>
              <a:rPr lang="ru-RU" altLang="ru-RU" sz="4400" b="1" dirty="0" smtClean="0">
                <a:latin typeface="Times New Roman" panose="02020603050405020304" pitchFamily="18" charset="0"/>
                <a:cs typeface="Times New Roman" panose="02020603050405020304" pitchFamily="18" charset="0"/>
              </a:rPr>
              <a:t>Юридическая ответственность</a:t>
            </a:r>
            <a:r>
              <a:rPr lang="ru-RU" altLang="ru-RU" dirty="0" smtClean="0">
                <a:latin typeface="Times New Roman" panose="02020603050405020304" pitchFamily="18" charset="0"/>
                <a:cs typeface="Times New Roman" panose="02020603050405020304" pitchFamily="18" charset="0"/>
              </a:rPr>
              <a:t>  </a:t>
            </a:r>
            <a:r>
              <a:rPr lang="ru-RU" altLang="ru-RU" dirty="0">
                <a:latin typeface="Times New Roman" panose="02020603050405020304" pitchFamily="18" charset="0"/>
                <a:cs typeface="Times New Roman" panose="02020603050405020304" pitchFamily="18" charset="0"/>
              </a:rPr>
              <a:t>— это государственное принуждение к исполнению требований прав; правоотношение, одна из сторон которого обязана отвечать за свои поступки перед другой стороной — обществом, государством. </a:t>
            </a:r>
          </a:p>
          <a:p>
            <a:endParaRPr lang="ru-RU" dirty="0"/>
          </a:p>
        </p:txBody>
      </p:sp>
    </p:spTree>
    <p:extLst>
      <p:ext uri="{BB962C8B-B14F-4D97-AF65-F5344CB8AC3E}">
        <p14:creationId xmlns:p14="http://schemas.microsoft.com/office/powerpoint/2010/main" val="258246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lnSpc>
                <a:spcPct val="80000"/>
              </a:lnSpc>
              <a:buFontTx/>
              <a:buNone/>
            </a:pPr>
            <a:r>
              <a:rPr lang="ru-RU" altLang="ru-RU" b="1" dirty="0" smtClean="0">
                <a:latin typeface="Times New Roman" panose="02020603050405020304" pitchFamily="18" charset="0"/>
                <a:cs typeface="Times New Roman" panose="02020603050405020304" pitchFamily="18" charset="0"/>
              </a:rPr>
              <a:t>	Земельное правонарушение</a:t>
            </a:r>
            <a:r>
              <a:rPr lang="ru-RU" altLang="ru-RU" dirty="0">
                <a:latin typeface="Times New Roman" panose="02020603050405020304" pitchFamily="18" charset="0"/>
                <a:cs typeface="Times New Roman" panose="02020603050405020304" pitchFamily="18" charset="0"/>
              </a:rPr>
              <a:t> — общественно опасное, противоправное действие или бездействие, нарушающее земельное законодательство, приводящее к негативным последствиям или создающее угрозу возникновения таких последствий и наказуемое по закону; такие действия или бездействие, предметом посягательства которых является земля.</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21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b="1" dirty="0" smtClean="0">
                <a:latin typeface="Times New Roman" panose="02020603050405020304" pitchFamily="18" charset="0"/>
                <a:cs typeface="Times New Roman" panose="02020603050405020304" pitchFamily="18" charset="0"/>
              </a:rPr>
              <a:t>Состав </a:t>
            </a:r>
            <a:r>
              <a:rPr lang="ru-RU" altLang="ru-RU" b="1" dirty="0">
                <a:latin typeface="Times New Roman" panose="02020603050405020304" pitchFamily="18" charset="0"/>
                <a:cs typeface="Times New Roman" panose="02020603050405020304" pitchFamily="18" charset="0"/>
              </a:rPr>
              <a:t>и виды земельных правонарушений</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lnSpcReduction="10000"/>
          </a:bodyPr>
          <a:lstStyle/>
          <a:p>
            <a:pPr algn="just">
              <a:lnSpc>
                <a:spcPct val="80000"/>
              </a:lnSpc>
              <a:buFont typeface="Wingdings" panose="05000000000000000000" pitchFamily="2" charset="2"/>
              <a:buNone/>
            </a:pPr>
            <a:r>
              <a:rPr lang="ru-RU" altLang="ru-RU" b="1" u="sng" dirty="0" smtClean="0">
                <a:latin typeface="Times New Roman" panose="02020603050405020304" pitchFamily="18" charset="0"/>
                <a:cs typeface="Times New Roman" panose="02020603050405020304" pitchFamily="18" charset="0"/>
              </a:rPr>
              <a:t>Правонарушение </a:t>
            </a:r>
            <a:r>
              <a:rPr lang="ru-RU" altLang="ru-RU" dirty="0">
                <a:latin typeface="Times New Roman" panose="02020603050405020304" pitchFamily="18" charset="0"/>
                <a:cs typeface="Times New Roman" panose="02020603050405020304" pitchFamily="18" charset="0"/>
              </a:rPr>
              <a:t>– это виновное противоправное деяние, </a:t>
            </a:r>
            <a:r>
              <a:rPr lang="ru-RU" altLang="ru-RU" dirty="0" err="1">
                <a:latin typeface="Times New Roman" panose="02020603050405020304" pitchFamily="18" charset="0"/>
                <a:cs typeface="Times New Roman" panose="02020603050405020304" pitchFamily="18" charset="0"/>
              </a:rPr>
              <a:t>деликтоспособного</a:t>
            </a:r>
            <a:r>
              <a:rPr lang="ru-RU" altLang="ru-RU" dirty="0">
                <a:latin typeface="Times New Roman" panose="02020603050405020304" pitchFamily="18" charset="0"/>
                <a:cs typeface="Times New Roman" panose="02020603050405020304" pitchFamily="18" charset="0"/>
              </a:rPr>
              <a:t> лица. </a:t>
            </a:r>
          </a:p>
          <a:p>
            <a:pPr algn="just">
              <a:lnSpc>
                <a:spcPct val="80000"/>
              </a:lnSpc>
              <a:buFont typeface="Wingdings" panose="05000000000000000000" pitchFamily="2" charset="2"/>
              <a:buNone/>
            </a:pPr>
            <a:r>
              <a:rPr lang="ru-RU" altLang="ru-RU" b="1" u="sng" dirty="0">
                <a:latin typeface="Times New Roman" panose="02020603050405020304" pitchFamily="18" charset="0"/>
                <a:cs typeface="Times New Roman" panose="02020603050405020304" pitchFamily="18" charset="0"/>
              </a:rPr>
              <a:t>Субъекты </a:t>
            </a:r>
            <a:r>
              <a:rPr lang="ru-RU" altLang="ru-RU" dirty="0">
                <a:latin typeface="Times New Roman" panose="02020603050405020304" pitchFamily="18" charset="0"/>
                <a:cs typeface="Times New Roman" panose="02020603050405020304" pitchFamily="18" charset="0"/>
              </a:rPr>
              <a:t>– физ. и юр. лица, должностные лица органов гос. власти </a:t>
            </a:r>
          </a:p>
          <a:p>
            <a:pPr algn="just">
              <a:lnSpc>
                <a:spcPct val="80000"/>
              </a:lnSpc>
              <a:buFont typeface="Wingdings" panose="05000000000000000000" pitchFamily="2" charset="2"/>
              <a:buNone/>
            </a:pPr>
            <a:r>
              <a:rPr lang="ru-RU" altLang="ru-RU" b="1" u="sng" dirty="0">
                <a:latin typeface="Times New Roman" panose="02020603050405020304" pitchFamily="18" charset="0"/>
                <a:cs typeface="Times New Roman" panose="02020603050405020304" pitchFamily="18" charset="0"/>
              </a:rPr>
              <a:t>Объект</a:t>
            </a:r>
            <a:r>
              <a:rPr lang="ru-RU" altLang="ru-RU" dirty="0">
                <a:latin typeface="Times New Roman" panose="02020603050405020304" pitchFamily="18" charset="0"/>
                <a:cs typeface="Times New Roman" panose="02020603050405020304" pitchFamily="18" charset="0"/>
              </a:rPr>
              <a:t> – земельный правопорядок, права и законные интересы участников земельных отношений.</a:t>
            </a:r>
          </a:p>
          <a:p>
            <a:pPr algn="just">
              <a:lnSpc>
                <a:spcPct val="80000"/>
              </a:lnSpc>
              <a:buFont typeface="Wingdings" panose="05000000000000000000" pitchFamily="2" charset="2"/>
              <a:buNone/>
            </a:pPr>
            <a:r>
              <a:rPr lang="ru-RU" altLang="ru-RU" b="1" u="sng" dirty="0">
                <a:latin typeface="Times New Roman" panose="02020603050405020304" pitchFamily="18" charset="0"/>
                <a:cs typeface="Times New Roman" panose="02020603050405020304" pitchFamily="18" charset="0"/>
              </a:rPr>
              <a:t>Субъективная сторона</a:t>
            </a:r>
            <a:r>
              <a:rPr lang="ru-RU" altLang="ru-RU" dirty="0">
                <a:latin typeface="Times New Roman" panose="02020603050405020304" pitchFamily="18" charset="0"/>
                <a:cs typeface="Times New Roman" panose="02020603050405020304" pitchFamily="18" charset="0"/>
              </a:rPr>
              <a:t> – характеризуется наличием вины, в форме умысла либо в форме небрежности.</a:t>
            </a:r>
          </a:p>
          <a:p>
            <a:pPr algn="just">
              <a:lnSpc>
                <a:spcPct val="80000"/>
              </a:lnSpc>
              <a:buFont typeface="Wingdings" panose="05000000000000000000" pitchFamily="2" charset="2"/>
              <a:buNone/>
            </a:pPr>
            <a:r>
              <a:rPr lang="ru-RU" altLang="ru-RU" b="1" u="sng" dirty="0">
                <a:latin typeface="Times New Roman" panose="02020603050405020304" pitchFamily="18" charset="0"/>
                <a:cs typeface="Times New Roman" panose="02020603050405020304" pitchFamily="18" charset="0"/>
              </a:rPr>
              <a:t>Объективная сторона</a:t>
            </a:r>
            <a:r>
              <a:rPr lang="ru-RU" altLang="ru-RU" dirty="0">
                <a:latin typeface="Times New Roman" panose="02020603050405020304" pitchFamily="18" charset="0"/>
                <a:cs typeface="Times New Roman" panose="02020603050405020304" pitchFamily="18" charset="0"/>
              </a:rPr>
              <a:t> – действия и бездействия правонарушителей, а также их связь с противоправным результатом. </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09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just"/>
            <a:r>
              <a:rPr lang="ru-RU" altLang="ru-RU" b="1" dirty="0">
                <a:latin typeface="Times New Roman" panose="02020603050405020304" pitchFamily="18" charset="0"/>
                <a:cs typeface="Times New Roman" panose="02020603050405020304" pitchFamily="18" charset="0"/>
              </a:rPr>
              <a:t>Виды правонарушений</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r>
              <a:rPr lang="ru-RU" altLang="ru-RU" b="1" u="sng" dirty="0" smtClean="0">
                <a:latin typeface="Times New Roman" panose="02020603050405020304" pitchFamily="18" charset="0"/>
                <a:cs typeface="Times New Roman" panose="02020603050405020304" pitchFamily="18" charset="0"/>
              </a:rPr>
              <a:t>Проступки</a:t>
            </a:r>
            <a:r>
              <a:rPr lang="ru-RU" altLang="ru-RU" dirty="0" smtClean="0">
                <a:latin typeface="Times New Roman" panose="02020603050405020304" pitchFamily="18" charset="0"/>
                <a:cs typeface="Times New Roman" panose="02020603050405020304" pitchFamily="18" charset="0"/>
              </a:rPr>
              <a:t> </a:t>
            </a:r>
            <a:r>
              <a:rPr lang="ru-RU" altLang="ru-RU" dirty="0">
                <a:latin typeface="Times New Roman" panose="02020603050405020304" pitchFamily="18" charset="0"/>
                <a:cs typeface="Times New Roman" panose="02020603050405020304" pitchFamily="18" charset="0"/>
              </a:rPr>
              <a:t>– виновные противоправные деяния, не являющиеся общественно опасными, влекущие применение взысканий (административные правонарушения, дисциплинарные проступки, деликты).</a:t>
            </a:r>
          </a:p>
          <a:p>
            <a:pPr algn="just"/>
            <a:r>
              <a:rPr lang="ru-RU" altLang="ru-RU" b="1" u="sng" dirty="0" smtClean="0">
                <a:latin typeface="Times New Roman" panose="02020603050405020304" pitchFamily="18" charset="0"/>
                <a:cs typeface="Times New Roman" panose="02020603050405020304" pitchFamily="18" charset="0"/>
              </a:rPr>
              <a:t>Преступления</a:t>
            </a:r>
            <a:r>
              <a:rPr lang="ru-RU" altLang="ru-RU" dirty="0" smtClean="0">
                <a:latin typeface="Times New Roman" panose="02020603050405020304" pitchFamily="18" charset="0"/>
                <a:cs typeface="Times New Roman" panose="02020603050405020304" pitchFamily="18" charset="0"/>
              </a:rPr>
              <a:t> </a:t>
            </a:r>
            <a:r>
              <a:rPr lang="ru-RU" altLang="ru-RU" dirty="0">
                <a:latin typeface="Times New Roman" panose="02020603050405020304" pitchFamily="18" charset="0"/>
                <a:cs typeface="Times New Roman" panose="02020603050405020304" pitchFamily="18" charset="0"/>
              </a:rPr>
              <a:t>– общественно опасные виновные деяния, предусмотренные уголовным законодательством, влекущие применения наказания (более строгие меры государственного принуждения, существенно ограничивающие правовой статус лица).</a:t>
            </a:r>
          </a:p>
          <a:p>
            <a:endParaRPr lang="ru-RU" dirty="0"/>
          </a:p>
        </p:txBody>
      </p:sp>
    </p:spTree>
    <p:extLst>
      <p:ext uri="{BB962C8B-B14F-4D97-AF65-F5344CB8AC3E}">
        <p14:creationId xmlns:p14="http://schemas.microsoft.com/office/powerpoint/2010/main" val="81831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b="1" dirty="0" smtClean="0">
                <a:latin typeface="Times New Roman" panose="02020603050405020304" pitchFamily="18" charset="0"/>
                <a:cs typeface="Times New Roman" panose="02020603050405020304" pitchFamily="18" charset="0"/>
              </a:rPr>
              <a:t>Функции юридической ответственности</a:t>
            </a:r>
            <a:r>
              <a:rPr lang="en-US" altLang="ru-RU" b="1"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altLang="ru-RU" dirty="0" smtClean="0">
                <a:latin typeface="Times New Roman" panose="02020603050405020304" pitchFamily="18" charset="0"/>
                <a:cs typeface="Times New Roman" panose="02020603050405020304" pitchFamily="18" charset="0"/>
              </a:rPr>
              <a:t>Штрафная или репрессивно-карательная</a:t>
            </a:r>
            <a:r>
              <a:rPr lang="en-US" altLang="ru-RU" dirty="0" smtClean="0">
                <a:latin typeface="Times New Roman" panose="02020603050405020304" pitchFamily="18" charset="0"/>
                <a:cs typeface="Times New Roman" panose="02020603050405020304" pitchFamily="18" charset="0"/>
              </a:rPr>
              <a:t>;</a:t>
            </a:r>
            <a:endParaRPr lang="ru-RU" altLang="ru-RU" dirty="0" smtClean="0">
              <a:latin typeface="Times New Roman" panose="02020603050405020304" pitchFamily="18" charset="0"/>
              <a:cs typeface="Times New Roman" panose="02020603050405020304" pitchFamily="18" charset="0"/>
            </a:endParaRPr>
          </a:p>
          <a:p>
            <a:r>
              <a:rPr lang="ru-RU" altLang="ru-RU" dirty="0" smtClean="0">
                <a:latin typeface="Times New Roman" panose="02020603050405020304" pitchFamily="18" charset="0"/>
                <a:cs typeface="Times New Roman" panose="02020603050405020304" pitchFamily="18" charset="0"/>
              </a:rPr>
              <a:t>Предупредительно-воспитательная или превентивная</a:t>
            </a:r>
            <a:r>
              <a:rPr lang="en-US" altLang="ru-RU" dirty="0" smtClean="0">
                <a:latin typeface="Times New Roman" panose="02020603050405020304" pitchFamily="18" charset="0"/>
                <a:cs typeface="Times New Roman" panose="02020603050405020304" pitchFamily="18" charset="0"/>
              </a:rPr>
              <a:t>;</a:t>
            </a:r>
            <a:endParaRPr lang="ru-RU" altLang="ru-RU" dirty="0" smtClean="0">
              <a:latin typeface="Times New Roman" panose="02020603050405020304" pitchFamily="18" charset="0"/>
              <a:cs typeface="Times New Roman" panose="02020603050405020304" pitchFamily="18" charset="0"/>
            </a:endParaRPr>
          </a:p>
          <a:p>
            <a:r>
              <a:rPr lang="ru-RU" altLang="ru-RU" dirty="0" err="1" smtClean="0">
                <a:latin typeface="Times New Roman" panose="02020603050405020304" pitchFamily="18" charset="0"/>
                <a:cs typeface="Times New Roman" panose="02020603050405020304" pitchFamily="18" charset="0"/>
              </a:rPr>
              <a:t>Правовосстановительная</a:t>
            </a:r>
            <a:r>
              <a:rPr lang="ru-RU" altLang="ru-RU" dirty="0" smtClean="0">
                <a:latin typeface="Times New Roman" panose="02020603050405020304" pitchFamily="18" charset="0"/>
                <a:cs typeface="Times New Roman" panose="02020603050405020304" pitchFamily="18" charset="0"/>
              </a:rPr>
              <a:t> или компенсационная.</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29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just"/>
            <a:r>
              <a:rPr lang="ru-RU" altLang="ru-RU" b="1" dirty="0">
                <a:latin typeface="Times New Roman" panose="02020603050405020304" pitchFamily="18" charset="0"/>
                <a:cs typeface="Times New Roman" panose="02020603050405020304" pitchFamily="18" charset="0"/>
              </a:rPr>
              <a:t>Виды юридической ответственности за нарушения земельного законодательства</a:t>
            </a:r>
            <a:r>
              <a:rPr lang="en-US" altLang="ru-RU" b="1"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altLang="ru-RU" b="1" dirty="0" smtClean="0">
                <a:latin typeface="Times New Roman" panose="02020603050405020304" pitchFamily="18" charset="0"/>
                <a:cs typeface="Times New Roman" panose="02020603050405020304" pitchFamily="18" charset="0"/>
              </a:rPr>
              <a:t>Гражданско-правовая</a:t>
            </a:r>
            <a:r>
              <a:rPr lang="en-US" altLang="ru-RU" b="1" dirty="0" smtClean="0">
                <a:latin typeface="Times New Roman" panose="02020603050405020304" pitchFamily="18" charset="0"/>
                <a:cs typeface="Times New Roman" panose="02020603050405020304" pitchFamily="18" charset="0"/>
              </a:rPr>
              <a:t>;</a:t>
            </a:r>
            <a:endParaRPr lang="ru-RU" altLang="ru-RU" b="1" dirty="0" smtClean="0">
              <a:latin typeface="Times New Roman" panose="02020603050405020304" pitchFamily="18" charset="0"/>
              <a:cs typeface="Times New Roman" panose="02020603050405020304" pitchFamily="18" charset="0"/>
            </a:endParaRPr>
          </a:p>
          <a:p>
            <a:r>
              <a:rPr lang="ru-RU" altLang="ru-RU" b="1" dirty="0" smtClean="0">
                <a:latin typeface="Times New Roman" panose="02020603050405020304" pitchFamily="18" charset="0"/>
                <a:cs typeface="Times New Roman" panose="02020603050405020304" pitchFamily="18" charset="0"/>
              </a:rPr>
              <a:t>Административная</a:t>
            </a:r>
            <a:r>
              <a:rPr lang="en-US" altLang="ru-RU" b="1" dirty="0" smtClean="0">
                <a:latin typeface="Times New Roman" panose="02020603050405020304" pitchFamily="18" charset="0"/>
                <a:cs typeface="Times New Roman" panose="02020603050405020304" pitchFamily="18" charset="0"/>
              </a:rPr>
              <a:t>;</a:t>
            </a:r>
            <a:endParaRPr lang="ru-RU" altLang="ru-RU" b="1" dirty="0" smtClean="0">
              <a:latin typeface="Times New Roman" panose="02020603050405020304" pitchFamily="18" charset="0"/>
              <a:cs typeface="Times New Roman" panose="02020603050405020304" pitchFamily="18" charset="0"/>
            </a:endParaRPr>
          </a:p>
          <a:p>
            <a:r>
              <a:rPr lang="ru-RU" altLang="ru-RU" b="1" dirty="0" smtClean="0">
                <a:latin typeface="Times New Roman" panose="02020603050405020304" pitchFamily="18" charset="0"/>
                <a:cs typeface="Times New Roman" panose="02020603050405020304" pitchFamily="18" charset="0"/>
              </a:rPr>
              <a:t>Уголовная</a:t>
            </a:r>
            <a:r>
              <a:rPr lang="en-US" altLang="ru-RU" b="1" dirty="0" smtClean="0">
                <a:latin typeface="Times New Roman" panose="02020603050405020304" pitchFamily="18" charset="0"/>
                <a:cs typeface="Times New Roman" panose="02020603050405020304" pitchFamily="18" charset="0"/>
              </a:rPr>
              <a:t>;</a:t>
            </a:r>
            <a:endParaRPr lang="ru-RU" altLang="ru-RU" b="1" dirty="0" smtClean="0">
              <a:latin typeface="Times New Roman" panose="02020603050405020304" pitchFamily="18" charset="0"/>
              <a:cs typeface="Times New Roman" panose="02020603050405020304" pitchFamily="18" charset="0"/>
            </a:endParaRPr>
          </a:p>
          <a:p>
            <a:r>
              <a:rPr lang="ru-RU" altLang="ru-RU" b="1" dirty="0" smtClean="0">
                <a:latin typeface="Times New Roman" panose="02020603050405020304" pitchFamily="18" charset="0"/>
                <a:cs typeface="Times New Roman" panose="02020603050405020304" pitchFamily="18" charset="0"/>
              </a:rPr>
              <a:t>Дисциплинарная.</a:t>
            </a:r>
          </a:p>
          <a:p>
            <a:endParaRPr lang="ru-RU" dirty="0"/>
          </a:p>
        </p:txBody>
      </p:sp>
    </p:spTree>
    <p:extLst>
      <p:ext uri="{BB962C8B-B14F-4D97-AF65-F5344CB8AC3E}">
        <p14:creationId xmlns:p14="http://schemas.microsoft.com/office/powerpoint/2010/main" val="88326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b="1" dirty="0" smtClean="0">
                <a:latin typeface="Times New Roman" panose="02020603050405020304" pitchFamily="18" charset="0"/>
                <a:cs typeface="Times New Roman" panose="02020603050405020304" pitchFamily="18" charset="0"/>
              </a:rPr>
              <a:t>Гражданско-правовая ответственность (имущественная)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algn="just">
              <a:buNone/>
            </a:pPr>
            <a:r>
              <a:rPr lang="ru-RU" altLang="ru-RU" b="1" u="sng" dirty="0">
                <a:latin typeface="Times New Roman" panose="02020603050405020304" pitchFamily="18" charset="0"/>
                <a:cs typeface="Times New Roman" panose="02020603050405020304" pitchFamily="18" charset="0"/>
              </a:rPr>
              <a:t>Имущественная ответственность</a:t>
            </a:r>
            <a:r>
              <a:rPr lang="ru-RU" altLang="ru-RU" b="1" dirty="0">
                <a:latin typeface="Times New Roman" panose="02020603050405020304" pitchFamily="18" charset="0"/>
                <a:cs typeface="Times New Roman" panose="02020603050405020304" pitchFamily="18" charset="0"/>
              </a:rPr>
              <a:t> </a:t>
            </a:r>
            <a:r>
              <a:rPr lang="ru-RU" altLang="ru-RU" dirty="0">
                <a:latin typeface="Times New Roman" panose="02020603050405020304" pitchFamily="18" charset="0"/>
                <a:cs typeface="Times New Roman" panose="02020603050405020304" pitchFamily="18" charset="0"/>
              </a:rPr>
              <a:t>– это возмещение лицу, чьи права нарушены, причиненных ему </a:t>
            </a:r>
            <a:r>
              <a:rPr lang="ru-RU" altLang="ru-RU" b="1" u="sng" dirty="0">
                <a:latin typeface="Times New Roman" panose="02020603050405020304" pitchFamily="18" charset="0"/>
                <a:cs typeface="Times New Roman" panose="02020603050405020304" pitchFamily="18" charset="0"/>
              </a:rPr>
              <a:t>убытков </a:t>
            </a:r>
            <a:r>
              <a:rPr lang="ru-RU" altLang="ru-RU" dirty="0">
                <a:latin typeface="Times New Roman" panose="02020603050405020304" pitchFamily="18" charset="0"/>
                <a:cs typeface="Times New Roman" panose="02020603050405020304" pitchFamily="18" charset="0"/>
              </a:rPr>
              <a:t> - реального ущерба и упущенной выгоды.</a:t>
            </a:r>
          </a:p>
          <a:p>
            <a:pPr algn="just">
              <a:buNone/>
            </a:pPr>
            <a:r>
              <a:rPr lang="ru-RU" altLang="ru-RU" b="1" u="sng" dirty="0">
                <a:latin typeface="Times New Roman" panose="02020603050405020304" pitchFamily="18" charset="0"/>
                <a:cs typeface="Times New Roman" panose="02020603050405020304" pitchFamily="18" charset="0"/>
              </a:rPr>
              <a:t>Реальный ущерб</a:t>
            </a:r>
            <a:r>
              <a:rPr lang="ru-RU" altLang="ru-RU" b="1" dirty="0">
                <a:latin typeface="Times New Roman" panose="02020603050405020304" pitchFamily="18" charset="0"/>
                <a:cs typeface="Times New Roman" panose="02020603050405020304" pitchFamily="18" charset="0"/>
              </a:rPr>
              <a:t> </a:t>
            </a:r>
            <a:r>
              <a:rPr lang="ru-RU" altLang="ru-RU" dirty="0">
                <a:latin typeface="Times New Roman" panose="02020603050405020304" pitchFamily="18" charset="0"/>
                <a:cs typeface="Times New Roman" panose="02020603050405020304" pitchFamily="18" charset="0"/>
              </a:rPr>
              <a:t>– расходы, которое лицо должно произвести для восстановления нарушенного права, за утрату или повреждения имущества.</a:t>
            </a:r>
          </a:p>
          <a:p>
            <a:pPr algn="just">
              <a:buNone/>
            </a:pPr>
            <a:r>
              <a:rPr lang="ru-RU" altLang="ru-RU" b="1" u="sng" dirty="0">
                <a:latin typeface="Times New Roman" panose="02020603050405020304" pitchFamily="18" charset="0"/>
                <a:cs typeface="Times New Roman" panose="02020603050405020304" pitchFamily="18" charset="0"/>
              </a:rPr>
              <a:t>Упущенная выгода</a:t>
            </a:r>
            <a:r>
              <a:rPr lang="ru-RU" altLang="ru-RU" b="1" dirty="0">
                <a:latin typeface="Times New Roman" panose="02020603050405020304" pitchFamily="18" charset="0"/>
                <a:cs typeface="Times New Roman" panose="02020603050405020304" pitchFamily="18" charset="0"/>
              </a:rPr>
              <a:t> </a:t>
            </a:r>
            <a:r>
              <a:rPr lang="ru-RU" altLang="ru-RU" dirty="0">
                <a:latin typeface="Times New Roman" panose="02020603050405020304" pitchFamily="18" charset="0"/>
                <a:cs typeface="Times New Roman" panose="02020603050405020304" pitchFamily="18" charset="0"/>
              </a:rPr>
              <a:t>– неполученные доходы, которое это лицо получило бы при обычных условиях гражданского оборота, если бы его право не было нарушено</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987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1375</Words>
  <Application>Microsoft Office PowerPoint</Application>
  <PresentationFormat>Широкоэкранный</PresentationFormat>
  <Paragraphs>79</Paragraphs>
  <Slides>25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25</vt:i4>
      </vt:variant>
    </vt:vector>
  </HeadingPairs>
  <TitlesOfParts>
    <vt:vector size="31" baseType="lpstr">
      <vt:lpstr>Arial</vt:lpstr>
      <vt:lpstr>Calibri</vt:lpstr>
      <vt:lpstr>Calibri Light</vt:lpstr>
      <vt:lpstr>Times New Roman</vt:lpstr>
      <vt:lpstr>Wingdings</vt:lpstr>
      <vt:lpstr>Тема Office</vt:lpstr>
      <vt:lpstr>Юридическая ответственность за нарушения земельного законодательства </vt:lpstr>
      <vt:lpstr>Вопросы:</vt:lpstr>
      <vt:lpstr>Презентация PowerPoint</vt:lpstr>
      <vt:lpstr>Презентация PowerPoint</vt:lpstr>
      <vt:lpstr>Состав и виды земельных правонарушений</vt:lpstr>
      <vt:lpstr>Виды правонарушений</vt:lpstr>
      <vt:lpstr>Функции юридической ответственности:</vt:lpstr>
      <vt:lpstr>Виды юридической ответственности за нарушения земельного законодательства:</vt:lpstr>
      <vt:lpstr>Гражданско-правовая ответственность (имущественная)</vt:lpstr>
      <vt:lpstr>Виды гражданского правонарушения </vt:lpstr>
      <vt:lpstr>Презентация PowerPoint</vt:lpstr>
      <vt:lpstr>Административное правонарушение </vt:lpstr>
      <vt:lpstr>Виды административных правонарушений</vt:lpstr>
      <vt:lpstr>Статья 142. Бесхозяйственное использование земель </vt:lpstr>
      <vt:lpstr>Статья 143. Нецелевое использование земель </vt:lpstr>
      <vt:lpstr>Статья 146. Невыплата налога на землю </vt:lpstr>
      <vt:lpstr>Статья 147. Загрязнение земель </vt:lpstr>
      <vt:lpstr>Статья 148. Использование земли без документа, подтверждающего право на землепользование </vt:lpstr>
      <vt:lpstr>Статья 153. Принятие незаконного решения о выделении и использовании земельного участка </vt:lpstr>
      <vt:lpstr>Уголовная ответственность </vt:lpstr>
      <vt:lpstr>Статья 261. Регистрация незаконных сделок с землей </vt:lpstr>
      <vt:lpstr>Статья 220. Нарушение правил экологической безопасности при производстве работ</vt:lpstr>
      <vt:lpstr>Статья 228. Порча земли </vt:lpstr>
      <vt:lpstr>Статья 338. Самовольное занятие земельного участка и самовольное строительство на нем </vt:lpstr>
      <vt:lpstr>Статья 338(1). Незаконное предоставление земельного участка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Юридическая ответственность за нарушения земельного законодательства</dc:title>
  <dc:creator>Парвиз Мирзоев</dc:creator>
  <cp:lastModifiedBy>Парвиз Мирзоев</cp:lastModifiedBy>
  <cp:revision>7</cp:revision>
  <dcterms:created xsi:type="dcterms:W3CDTF">2019-10-16T07:02:43Z</dcterms:created>
  <dcterms:modified xsi:type="dcterms:W3CDTF">2019-10-16T07:54:37Z</dcterms:modified>
</cp:coreProperties>
</file>