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3" r:id="rId7"/>
    <p:sldId id="264" r:id="rId8"/>
    <p:sldId id="265" r:id="rId9"/>
    <p:sldId id="266" r:id="rId10"/>
    <p:sldId id="269" r:id="rId11"/>
    <p:sldId id="271" r:id="rId12"/>
    <p:sldId id="270" r:id="rId13"/>
    <p:sldId id="268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/>
        </p:nvSpPr>
        <p:spPr>
          <a:xfrm>
            <a:off x="1408430" y="224790"/>
            <a:ext cx="9144635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ФИЛИАЛ МОСКОВСКОГО ГОСУДАРСТВЕННОГО УНИВЕРСИТЕТА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ИМЕНИ М.В.ЛОМОНОСОВА В Г. ДУШАНБЕ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ФАКУЛЬТЕТ ГУМАНИТАРНЫХ НАУК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Content Placeholder 1"/>
          <p:cNvSpPr>
            <a:spLocks noGrp="1"/>
          </p:cNvSpPr>
          <p:nvPr/>
        </p:nvSpPr>
        <p:spPr>
          <a:xfrm>
            <a:off x="2107677" y="1916242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951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28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altLang="ru-RU" sz="36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ПРАВОВЫЕ ОСНОВЫ РЕГУЛИРОВАНИЯ ИНСТИТУТА МЕСТНОГО САМОУПРАВЛЕНИЯ</a:t>
            </a:r>
            <a:endParaRPr lang="ru-RU" altLang="ru-RU" sz="36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marL="0" indent="0" algn="ctr">
              <a:buNone/>
            </a:pPr>
            <a:endParaRPr lang="ru-RU" altLang="ru-RU" sz="36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Подзаголовок 2"/>
          <p:cNvSpPr>
            <a:spLocks noGrp="1"/>
          </p:cNvSpPr>
          <p:nvPr/>
        </p:nvSpPr>
        <p:spPr>
          <a:xfrm>
            <a:off x="7427201" y="5074528"/>
            <a:ext cx="4691062" cy="158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951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28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 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курса ГМУ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Киром Муканна Салохиддин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ru-RU" altLang="en-US" sz="2400"/>
              <a:t>ФЗ «Об общих принципах организации местного са-моуправления в РФ» указывает полный перечень пол-номочий органов государственной власти и управле-ния в области местного самоуправления:</a:t>
            </a:r>
            <a:endParaRPr lang="ru-RU" altLang="en-US" sz="2400"/>
          </a:p>
          <a:p>
            <a:pPr>
              <a:lnSpc>
                <a:spcPct val="80000"/>
              </a:lnSpc>
            </a:pPr>
            <a:r>
              <a:rPr lang="ru-RU" altLang="en-US" sz="2400"/>
              <a:t> 1) принятие и изменение федеральных законов обобщих принципах организации местного самоуправ-ления, контроль за их соблюдением;</a:t>
            </a:r>
            <a:endParaRPr lang="ru-RU" altLang="en-US" sz="2400"/>
          </a:p>
          <a:p>
            <a:pPr>
              <a:lnSpc>
                <a:spcPct val="80000"/>
              </a:lnSpc>
            </a:pPr>
            <a:r>
              <a:rPr lang="ru-RU" altLang="en-US" sz="2400"/>
              <a:t>2)обеспечение соответствия законодательствасубъектов РФ о местном самоуправлении Консти-туции РФ и федеральному законодательству; </a:t>
            </a:r>
            <a:endParaRPr lang="ru-RU" altLang="en-US" sz="2400"/>
          </a:p>
          <a:p>
            <a:pPr>
              <a:lnSpc>
                <a:spcPct val="80000"/>
              </a:lnSpc>
            </a:pPr>
            <a:r>
              <a:rPr lang="ru-RU" altLang="en-US" sz="2400"/>
              <a:t>3) обеспечение гарантий осуществления предусмот-ренных Конституцией РФ и законами РФ обязанно-стей государства в области местного самоуправ-ления; </a:t>
            </a:r>
            <a:endParaRPr lang="ru-RU" altLang="en-US" sz="2400"/>
          </a:p>
          <a:p>
            <a:pPr>
              <a:lnSpc>
                <a:spcPct val="80000"/>
              </a:lnSpc>
            </a:pPr>
            <a:r>
              <a:rPr lang="ru-RU" altLang="en-US" sz="2400"/>
              <a:t>4) регулирование законами порядка передачи объек-тов федеральной собственности в муниципальнуюсобственность;</a:t>
            </a:r>
            <a:endParaRPr lang="ru-RU" altLang="en-US" sz="2400"/>
          </a:p>
          <a:p>
            <a:pPr>
              <a:lnSpc>
                <a:spcPct val="80000"/>
              </a:lnSpc>
            </a:pPr>
            <a:r>
              <a:rPr lang="ru-RU" altLang="en-US" sz="2400"/>
              <a:t> 5) наделение органов местного самоуправления фе-деральным законом отдельными полномочиями РФ,передача им материальных и финансовых средств,необходимых для осуществления указанных полно-мочий, контроль за их реализацией; </a:t>
            </a:r>
            <a:endParaRPr lang="ru-RU" altLang="en-US" sz="2400"/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476250" y="29845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ru-RU" altLang="en-US" sz="2800"/>
              <a:t>ПОЛНОМОЧИЯ ОРГАНОВ</a:t>
            </a:r>
            <a:br>
              <a:rPr lang="ru-RU" altLang="en-US" sz="2800"/>
            </a:br>
            <a:r>
              <a:rPr lang="ru-RU" altLang="en-US" sz="2800"/>
              <a:t>ГОСУДАРСТВЕННОЙ ВЛАСТИ РФ И СУБЪЕКТОВ РФ В ОБЛАСТИ МЕСТНОГО САМОУПРАВЛЕНИЯ</a:t>
            </a:r>
            <a:endParaRPr lang="ru-RU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0" cy="582613"/>
          </a:xfrm>
        </p:spPr>
        <p:txBody>
          <a:bodyPr/>
          <a:p>
            <a:r>
              <a:rPr lang="ru-RU" altLang="en-US" sz="2800"/>
              <a:t>ПОЛНОМОЧИЯ ОРГАНОВ</a:t>
            </a:r>
            <a:br>
              <a:rPr lang="ru-RU" altLang="en-US" sz="2800"/>
            </a:br>
            <a:r>
              <a:rPr lang="ru-RU" altLang="en-US" sz="2800"/>
              <a:t>ГОСУДАРСТВЕННОЙ ВЛАСТИ РФ И СУБЪЕКТОВ РФ В ОБЛАСТИ МЕСТНОГО САМОУПРАВЛЕНИЯ</a:t>
            </a:r>
            <a:endParaRPr lang="ru-RU" altLang="en-US" sz="28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400">
                <a:sym typeface="+mn-ea"/>
              </a:rPr>
              <a:t>6) установление государственных минимальных социаль-ных стандартов; </a:t>
            </a:r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7) регулирование отношений между федеральнымбюджетом и местными бюджетами; </a:t>
            </a:r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8) принятие федеральных программ развития местно- го самоуправления; </a:t>
            </a:r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9) компенсация местному самоуправлению дополни-тельных расходов, возникших в результате реше-ний, принятых федеральными органами государ-ственной власти;</a:t>
            </a:r>
            <a:endParaRPr lang="ru-RU" altLang="en-US" sz="2400">
              <a:sym typeface="+mn-ea"/>
            </a:endParaRPr>
          </a:p>
          <a:p>
            <a:r>
              <a:rPr lang="en-US" altLang="ru-RU" sz="2400">
                <a:sym typeface="+mn-ea"/>
              </a:rPr>
              <a:t>10)</a:t>
            </a:r>
            <a:r>
              <a:rPr lang="ru-RU" altLang="en-US" sz="2400">
                <a:sym typeface="+mn-ea"/>
              </a:rPr>
              <a:t>урегулирование и защита прав граждан на осуществ-ление местного самоуправления;</a:t>
            </a:r>
            <a:endParaRPr lang="ru-RU" altLang="en-US" sz="2400">
              <a:sym typeface="+mn-ea"/>
            </a:endParaRPr>
          </a:p>
          <a:p>
            <a:r>
              <a:rPr lang="ru-RU" altLang="en-US" sz="2400">
                <a:sym typeface="+mn-ea"/>
              </a:rPr>
              <a:t>11)обеспечение федеральных гарантий финансовой У самостоятельности местного самоуправления;</a:t>
            </a:r>
            <a:endParaRPr lang="ru-RU" altLang="en-US" sz="2400"/>
          </a:p>
          <a:p>
            <a:endParaRPr lang="ru-RU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200"/>
              <a:t> Муниципальные правовые акты в системе правового регулирования местного самоуправления РФ и РТ</a:t>
            </a:r>
            <a:endParaRPr lang="en-US" altLang="ru-RU" sz="3200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1"/>
          </p:nvPr>
        </p:nvSpPr>
        <p:spPr>
          <a:xfrm>
            <a:off x="228600" y="1174750"/>
            <a:ext cx="5969000" cy="4953000"/>
          </a:xfrm>
        </p:spPr>
        <p:txBody>
          <a:bodyPr/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В Республике Таджикикстан: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Конституция РТ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РТ «Об органах самоуправления поселков и сел» от 5-го августа 2009-го года.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479415" cy="4953000"/>
          </a:xfrm>
        </p:spPr>
        <p:txBody>
          <a:bodyPr/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Российской Федерации: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Конституция РФ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ФЗ «Об общих принципах организации местного самоуправления в РФ» от 1995-го года.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ФЗ «Об основах муниципальной службы в РФ»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Европейская хартия местного самоуправления от15 октября1985 г.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Понятие и развитие правовой основы местного самоуправления. 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Теории о местном самоуправлении появляются в первой половине XIX века на основе рассуждений о взаимоотношении личности и государства, местных и центральных органов власти в условиях демократического государства и самодержавия. Местное самоуправление, предполагающее относительную децентрализацию и автономию, стало предметом внимания различных политических сил и движений, выгодным лозунгом в борьбе за власть. С ним связано проведение ряда реформ XVIII - XIX веков.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Понятие и развитие правовой основы местного самоуправления.  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свободной общины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опиралась на идеи естественного права и была разработана немецкими учеными в начале XIX века. Цель этой теории состояла в обосновании необходимости ограничения вмешательства государства в дела общин. Община исторически является предшественницей государства. Последнее появляется в результате объединения общин по экономическим и политическим мотивам. В догосударственный период община является независимой, самостоятельной единицей в решении всех задач. Она свободна от внешнего влияния. Сторонники теории свободной общины стояли на позиции независимости общины от государства.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Понятие и развитие правовой основы местного самоуправления.  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Хозяйственная и общественная теория самоуправления. 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данной теории состоит в том, что самоуправление есть заведование делами местного хозяйства. Ее сторонники утверждали, что собственные дела общины - это дело общинного хозяйства, и что таким образом самоуправление есть управление делами местного хозяйства. При этом на первый план выдвигались дела хозяйственного характера. Хозяйственная и общественная теория самоуправления, равно как и теория свободной общины, основывалась на противопоставлении государства обществу.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Понятие и развитие правовой основы местного самоуправления.  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Государственная теория самоуправления была разработана Лоренцом Штейном и Рудольфом Гнейстом. Сущность данной теории состоит в том, что органы местного самоуправления являются, по существу, органами государственного управления, что их компетенция является не какой-либо особенной, самобытной, естественной, а целиком и полностью создается и регулируется государством. Самоуправление есть государственное управление - вот откровенный вывод школы германских юристов.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Сторонники теории государственного самоуправления доказывали, что предметы ведения, составляющие компетенцию местного самоуправления, входят в задачи государственного управления.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Понятие и развитие правовой основы местного самоуправления.  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Хозяйственная и общественная теория самоуправления. 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данной теории состоит в том, что самоуправление есть заведование делами местного хозяйства. Ее сторонники утверждали, что собственные дела общины - это дело общинного хозяйства, и что таким образом самоуправление есть управление делами местного хозяйства. При этом на первый план выдвигались дела хозяйственного характера. Хозяйственная и общественная теория самоуправления, равно как и теория свободной общины, основывалась на противопоставлении государства обществу.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Конституция РТ, и иные нормативное правовое акты о местном самоуправлении.  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11580"/>
            <a:ext cx="11278235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Конституция РФ и иные нормативное правовое акты о местном самоуправлении. 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400"/>
              <a:t>Статья 130</a:t>
            </a:r>
            <a:endParaRPr lang="ru-RU" altLang="en-US" sz="2400"/>
          </a:p>
          <a:p>
            <a:r>
              <a:rPr lang="ru-RU" altLang="en-US" sz="2400"/>
              <a:t>1. Местное самоуправление в Российской Федерации обеспечивает самостоятельное решение населением вопросов местного значения, владение, пользование и распоряжение муниципальной собственностью.</a:t>
            </a:r>
            <a:endParaRPr lang="ru-RU" altLang="en-US" sz="2400"/>
          </a:p>
          <a:p>
            <a:r>
              <a:rPr lang="ru-RU" altLang="en-US" sz="2400"/>
              <a:t>2. Местное самоуправление осуществляется гражданами путем референдума, выборов, других форм прямого волеизъявления, через выборные и другие органы местного самоуправления.</a:t>
            </a:r>
            <a:endParaRPr lang="ru-RU" altLang="en-US" sz="2400"/>
          </a:p>
          <a:p>
            <a:r>
              <a:rPr lang="ru-RU" altLang="en-US" sz="2400"/>
              <a:t>Статья 131</a:t>
            </a:r>
            <a:endParaRPr lang="ru-RU" altLang="en-US" sz="2400"/>
          </a:p>
          <a:p>
            <a:r>
              <a:rPr lang="ru-RU" altLang="en-US" sz="2400"/>
              <a:t>1. Местное самоуправление осуществляется в городских, сельских поселениях и на других территориях с учетом исторических и иных местных традиций. Структура органов местного самоуправления определяется населением самостоятельно.</a:t>
            </a:r>
            <a:endParaRPr lang="ru-RU" altLang="en-US" sz="2400"/>
          </a:p>
          <a:p>
            <a:r>
              <a:rPr lang="ru-RU" altLang="en-US" sz="2400"/>
              <a:t>2. Изменение границ территорий, в которых осуществляется местное самоуправление, допускается с учетом мнения населения соответствующих территорий.</a:t>
            </a:r>
            <a:endParaRPr lang="ru-RU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Конституция РФ и иные нормативное правовое акты о местном самоуправлении. 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ru-RU" altLang="en-US" sz="2400"/>
              <a:t>Статья 132</a:t>
            </a:r>
            <a:endParaRPr lang="ru-RU" altLang="en-US" sz="2400"/>
          </a:p>
          <a:p>
            <a:pPr marL="0" indent="0">
              <a:lnSpc>
                <a:spcPct val="80000"/>
              </a:lnSpc>
              <a:buNone/>
            </a:pPr>
            <a:r>
              <a:rPr lang="ru-RU" altLang="en-US" sz="2400"/>
              <a:t>1. Органы местного самоуправления самостоятельно управляют муниципальной собственностью, формируют, утверждают и исполняют местный бюджет, устанавливают местные налоги и сборы, осуществляют охрану общественного порядка, а также решают иные вопросы местного значения.</a:t>
            </a:r>
            <a:endParaRPr lang="ru-RU" altLang="en-US" sz="2400"/>
          </a:p>
          <a:p>
            <a:pPr marL="0" indent="0">
              <a:lnSpc>
                <a:spcPct val="80000"/>
              </a:lnSpc>
              <a:buNone/>
            </a:pPr>
            <a:r>
              <a:rPr lang="ru-RU" altLang="en-US" sz="2400"/>
              <a:t>2. Органы местного самоуправления могут наделяться законом отдельными государственными полномочиями с передачей необходимых для их осуществления материальных и финансовых средств. Реализация переданных полномочий подконтрольна государству.</a:t>
            </a:r>
            <a:endParaRPr lang="ru-RU" altLang="en-US" sz="2400"/>
          </a:p>
          <a:p>
            <a:pPr marL="0" indent="0">
              <a:lnSpc>
                <a:spcPct val="80000"/>
              </a:lnSpc>
              <a:buNone/>
            </a:pPr>
            <a:r>
              <a:rPr lang="ru-RU" altLang="en-US" sz="2400"/>
              <a:t>Статья 133</a:t>
            </a:r>
            <a:endParaRPr lang="ru-RU" altLang="en-US" sz="2400"/>
          </a:p>
          <a:p>
            <a:pPr marL="0" indent="0">
              <a:lnSpc>
                <a:spcPct val="80000"/>
              </a:lnSpc>
              <a:buNone/>
            </a:pPr>
            <a:r>
              <a:rPr lang="ru-RU" altLang="en-US" sz="2400"/>
              <a:t>Местное самоуправление в Российской Федерации гарантируется правом на судебную защиту, на компенсацию дополнительных расходов возникших в результате решений, принятых органами государственной власти, запретом на ограничение прав местного самоуправления, установленных Конституцией Российской Федерации и федеральными законами.</a:t>
            </a:r>
            <a:endParaRPr lang="ru-RU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7214</Words>
  <Application>WPS Presentation</Application>
  <PresentationFormat>Широкоэкранный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PowerPoint 演示文稿</vt:lpstr>
      <vt:lpstr>Основные теории местного самоуправления</vt:lpstr>
      <vt:lpstr>Основные теории местного самоуправления</vt:lpstr>
      <vt:lpstr>Основные теории местного самоуправления</vt:lpstr>
      <vt:lpstr>Основные теории местного самоуправления</vt:lpstr>
      <vt:lpstr>Основные теории местного самоуправления</vt:lpstr>
      <vt:lpstr>PowerPoint 演示文稿</vt:lpstr>
      <vt:lpstr>Конституция РФ и РТ, и иные нормативное правовое акты о местном самоуправлении.  </vt:lpstr>
      <vt:lpstr>Конституция РФ и иные нормативное правовое акты о местном самоуправлении.  </vt:lpstr>
      <vt:lpstr>ПОЛНОМОЧИЯ ОРГАНОВ ГОСУДАРСТВЕННОЙ ВЛАСТИ РФ И СУБЪЕКТОВ РФ В ОБЛАСТИ МЕСТНОГО САМОУПРАВЛЕНИЯ</vt:lpstr>
      <vt:lpstr>PowerPoint 演示文稿</vt:lpstr>
      <vt:lpstr>Источники МП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can</cp:lastModifiedBy>
  <cp:revision>10</cp:revision>
  <dcterms:created xsi:type="dcterms:W3CDTF">2020-05-04T09:13:00Z</dcterms:created>
  <dcterms:modified xsi:type="dcterms:W3CDTF">2020-05-12T12:25:31Z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1049-11.2.0.9327</vt:lpwstr>
  </property>
</Properties>
</file>