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3" r:id="rId6"/>
    <p:sldId id="264" r:id="rId7"/>
    <p:sldId id="266" r:id="rId8"/>
    <p:sldId id="265" r:id="rId9"/>
    <p:sldId id="258" r:id="rId10"/>
    <p:sldId id="268" r:id="rId11"/>
    <p:sldId id="269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52B2-8C6E-419B-8E93-813F678ADC08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6DC3D-C717-495C-B489-C044A339A55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/>
        </p:nvSpPr>
        <p:spPr>
          <a:xfrm>
            <a:off x="1408430" y="224790"/>
            <a:ext cx="9144635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ФИЛИАЛ МОСКОВСКОГО ГОСУДАРСТВЕННОГО УНИВЕРСИТЕТА </a:t>
            </a:r>
            <a:b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ИМЕНИ М.В.ЛОМОНОСОВА В Г. ДУШАНБЕ</a:t>
            </a:r>
            <a:b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ФАКУЛЬТЕТ ГУМАНИТАРНЫХ НАУК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Content Placeholder 1"/>
          <p:cNvSpPr>
            <a:spLocks noGrp="1"/>
          </p:cNvSpPr>
          <p:nvPr/>
        </p:nvSpPr>
        <p:spPr>
          <a:xfrm>
            <a:off x="2107677" y="1916242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385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385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385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1877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1877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2415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9515" indent="-272415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285" indent="-272415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2415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altLang="en-US" sz="3600" b="1">
                <a:solidFill>
                  <a:schemeClr val="tx1"/>
                </a:solidFill>
                <a:latin typeface="Times New Roman" panose="02020603050405020304" pitchFamily="18" charset="0"/>
              </a:rPr>
              <a:t>АДМИНИСТРАТИВНО-ТЕРРИТОРИАЛЬНЫЕ ОСНОВЫ МЕСТНОГО САМОУПРАВЛЕНИЯ</a:t>
            </a:r>
            <a:endParaRPr lang="ru-RU" altLang="en-US" sz="36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Подзаголовок 2"/>
          <p:cNvSpPr>
            <a:spLocks noGrp="1"/>
          </p:cNvSpPr>
          <p:nvPr/>
        </p:nvSpPr>
        <p:spPr>
          <a:xfrm>
            <a:off x="7427201" y="5074528"/>
            <a:ext cx="4691062" cy="1584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5760" indent="-36385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385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385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1877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1877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2415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9515" indent="-272415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285" indent="-272415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2415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anose="05000000000000000000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Подготовил:  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</a:t>
            </a:r>
            <a:r>
              <a:rPr lang="en-US" alt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курса ГМУ 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Киром Муканна Салохиддин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ru-RU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Порядок образования и преобразования муниципальных образований.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952500"/>
            <a:ext cx="10972800" cy="4953000"/>
          </a:xfrm>
        </p:spPr>
        <p:txBody>
          <a:bodyPr/>
          <a:p>
            <a:pPr marL="0" indent="0">
              <a:buNone/>
            </a:pPr>
            <a:r>
              <a:rPr lang="ru-RU" altLang="en-US" sz="2800"/>
              <a:t>Преобразованием муниципальных образований является:</a:t>
            </a:r>
            <a:endParaRPr lang="ru-RU" altLang="en-US" sz="2800"/>
          </a:p>
          <a:p>
            <a:r>
              <a:rPr lang="ru-RU" altLang="en-US" sz="2800"/>
              <a:t>объединение муниципальных образований,</a:t>
            </a:r>
            <a:endParaRPr lang="ru-RU" altLang="en-US" sz="2800"/>
          </a:p>
          <a:p>
            <a:r>
              <a:rPr lang="ru-RU" altLang="en-US" sz="2800"/>
              <a:t>разделение муниципальных образований,</a:t>
            </a:r>
            <a:endParaRPr lang="ru-RU" altLang="en-US" sz="2800"/>
          </a:p>
          <a:p>
            <a:r>
              <a:rPr lang="ru-RU" altLang="en-US" sz="2800"/>
              <a:t>изменение статуса (городского поселения - в связи с наделением его статусом сельского поселения, городского округа либо лишением его статуса городского округа; сельского поселения - в связи с наделением его статусом городского поселения; городского округа - в связи с наделением (либо лишением) его статусом городского округа с внутригородским делением;</a:t>
            </a:r>
            <a:endParaRPr lang="ru-RU" altLang="en-US" sz="2800"/>
          </a:p>
          <a:p>
            <a:r>
              <a:rPr lang="ru-RU" altLang="en-US" sz="2800"/>
              <a:t>присоединение поселения к городскому округу с внутригородским делением и выделение внутригородского района из городского округа с внутригородским делением.</a:t>
            </a:r>
            <a:endParaRPr lang="ru-RU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Территориальная основа местного самоуправления </a:t>
            </a:r>
            <a:br>
              <a:rPr lang="ru-RU" altLang="en-US"/>
            </a:br>
            <a:r>
              <a:rPr lang="ru-RU" altLang="en-US"/>
              <a:t>(РФ и РТ).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952500"/>
            <a:ext cx="10972800" cy="4953000"/>
          </a:xfrm>
        </p:spPr>
        <p:txBody>
          <a:bodyPr/>
          <a:p>
            <a:r>
              <a:rPr lang="ru-RU" altLang="en-US" sz="2700" b="1">
                <a:latin typeface="Times New Roman" panose="02020603050405020304" pitchFamily="18" charset="0"/>
                <a:cs typeface="Times New Roman" panose="02020603050405020304" pitchFamily="18" charset="0"/>
              </a:rPr>
              <a:t>Территориальные основы </a:t>
            </a:r>
            <a:r>
              <a:rPr lang="ru-RU" alt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местного самоуправления — институт муниципального права, представляющий собой совокупность муниципально-правовых норм, закрепляющих и регулирующих территориальную организацию местного самоуправления: формирование и состав территории муниципального образования, границы территории муниципального образования, порядок их установления и изменения.</a:t>
            </a:r>
            <a:endParaRPr lang="ru-RU" altLang="en-US" sz="2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Вопросы организации власти в государстве неразрывно связаны с его территориальным устройством, ибо функционирование местных органов власти осуществляется в границах определенных территориальных единиц, на которые делится территория государства.</a:t>
            </a:r>
            <a:endParaRPr lang="ru-RU" altLang="en-US" sz="2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ru-RU" alt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Такое подразделение территории государства именуется административно-территориальным делением: оно выступает неотъемлемой частью государственного устройства.</a:t>
            </a:r>
            <a:endParaRPr lang="ru-RU" altLang="en-US" sz="2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Территориальная основа местного самоуправления </a:t>
            </a:r>
            <a:br>
              <a:rPr lang="ru-RU" altLang="en-US"/>
            </a:br>
            <a:r>
              <a:rPr lang="ru-RU" altLang="en-US"/>
              <a:t>(РФ и РТ).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952500"/>
            <a:ext cx="10972800" cy="4953000"/>
          </a:xfrm>
        </p:spPr>
        <p:txBody>
          <a:bodyPr/>
          <a:p>
            <a:r>
              <a:rPr lang="ru-RU" alt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В Конституции Российской Федерации (ч. 1 ст. 131) установлено, что местное самоуправление осуществляется в городских, сельских поселениях и на других территориях с учетом исторических и иных местных традиций. </a:t>
            </a:r>
            <a:endParaRPr lang="ru-RU" altLang="en-US" sz="2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В Федеральном законе «Об общих принципах местного самоуправления в Российской Федерации» детализируется это конституционное положение и уточняется, что местное самоуправление осуществляется на всей территории Российской Федерации в городских, сельских поселениях, муниципальных районах, городских округах и на внутригородских территориях городов федерального значения. </a:t>
            </a:r>
            <a:endParaRPr lang="ru-RU" altLang="en-US" sz="2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Границы территорий муниципальных образований устанавливаются и изменяются законами субъектов Федерации (ст. 10).</a:t>
            </a:r>
            <a:endParaRPr lang="ru-RU" altLang="en-US" sz="2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Территориальная основа местного самоуправления </a:t>
            </a:r>
            <a:br>
              <a:rPr lang="ru-RU" altLang="en-US"/>
            </a:br>
            <a:r>
              <a:rPr lang="ru-RU" altLang="en-US"/>
              <a:t>(РФ и РТ).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952500"/>
            <a:ext cx="10972800" cy="4953000"/>
          </a:xfrm>
        </p:spPr>
        <p:txBody>
          <a:bodyPr/>
          <a:p>
            <a:pPr>
              <a:lnSpc>
                <a:spcPct val="120000"/>
              </a:lnSpc>
            </a:pPr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Таджикистане </a:t>
            </a:r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- посёлки и сёла - админстративно-территориальные единицы, на территории которых осуществляется самоуправление  непосредственно или через органы самоуправления посёлков и сёл;</a:t>
            </a:r>
            <a:endParaRPr lang="ru-RU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Орган самоуправления посёлков и сёл Джамоат (Джамоат посёлка и Джамоат села), который избирается избирателями посёлков и сёл и решает вопросы местного значения в пределах своих полномочий</a:t>
            </a:r>
            <a:endParaRPr lang="ru-RU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Муниципальные образования. Понятия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952500"/>
            <a:ext cx="10972800" cy="4953000"/>
          </a:xfrm>
        </p:spPr>
        <p:txBody>
          <a:bodyPr/>
          <a:p>
            <a:r>
              <a:rPr lang="ru-RU" alt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Муниципальное образование - это территориальная единица, на которой осуществляется местное самоуправление, имеется муниципальная собственность, местный бюджет и сформированные населением муниципального образования органы местного самоуправления.</a:t>
            </a:r>
            <a:endParaRPr lang="ru-RU" altLang="en-US" sz="2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altLang="en-US" sz="2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В Федеральном законе «Об общих принципах организации местного самоуправления в Российской Федерации» предусмотрено три типа муниципальных образований (с закреплением за каждым из них присущих ему полномочий).</a:t>
            </a:r>
            <a:endParaRPr lang="ru-RU" altLang="en-US" sz="2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Муниципальные образования. Виды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952500"/>
            <a:ext cx="10972800" cy="4953000"/>
          </a:xfrm>
        </p:spPr>
        <p:txBody>
          <a:bodyPr/>
          <a:p>
            <a:r>
              <a:rPr lang="ru-RU" altLang="en-US" sz="2700" b="1">
                <a:latin typeface="Times New Roman" panose="02020603050405020304" pitchFamily="18" charset="0"/>
                <a:cs typeface="Times New Roman" panose="02020603050405020304" pitchFamily="18" charset="0"/>
              </a:rPr>
              <a:t>Сельское поселение</a:t>
            </a:r>
            <a:r>
              <a:rPr lang="ru-RU" alt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 - это один или несколько объединенных общей территорией сельских населенных пунктов (поселков, сел, станиц, деревень, хуторов, кишлаков, аулов и других сельских населенных</a:t>
            </a:r>
            <a:endParaRPr lang="ru-RU" altLang="en-US" sz="2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en-US" sz="2700" b="1">
                <a:latin typeface="Times New Roman" panose="02020603050405020304" pitchFamily="18" charset="0"/>
                <a:cs typeface="Times New Roman" panose="02020603050405020304" pitchFamily="18" charset="0"/>
              </a:rPr>
              <a:t>Городское поселение</a:t>
            </a:r>
            <a:r>
              <a:rPr lang="ru-RU" alt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 - это город или поселок, в которых местное самоуправление осуществляется населением непосредственно и (или) через выборные и иные органы местного самоуправления.</a:t>
            </a:r>
            <a:endParaRPr lang="ru-RU" altLang="en-US" sz="2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тип -</a:t>
            </a:r>
            <a:r>
              <a:rPr lang="ru-RU" altLang="en-US" sz="2700" b="1">
                <a:latin typeface="Times New Roman" panose="02020603050405020304" pitchFamily="18" charset="0"/>
                <a:cs typeface="Times New Roman" panose="02020603050405020304" pitchFamily="18" charset="0"/>
              </a:rPr>
              <a:t> муниципальные районы,</a:t>
            </a:r>
            <a:r>
              <a:rPr lang="ru-RU" alt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 объединяющие территории нескольких поселений. Муниципальные районы осуществляют на всей своей территории полномочия по вопросам местного значения.</a:t>
            </a:r>
            <a:endParaRPr lang="ru-RU" altLang="en-US" sz="2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en-US" sz="2700" b="1">
                <a:latin typeface="Times New Roman" panose="02020603050405020304" pitchFamily="18" charset="0"/>
                <a:cs typeface="Times New Roman" panose="02020603050405020304" pitchFamily="18" charset="0"/>
              </a:rPr>
              <a:t>Городской округ</a:t>
            </a:r>
            <a:r>
              <a:rPr lang="ru-RU" alt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 - это городское поселение, которое не входит в состав муниципального района и органы местного самоуправления которого осуществляют полномочия</a:t>
            </a:r>
            <a:endParaRPr lang="ru-RU" altLang="en-US" sz="2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63220"/>
            <a:ext cx="10972800" cy="582613"/>
          </a:xfrm>
        </p:spPr>
        <p:txBody>
          <a:bodyPr/>
          <a:p>
            <a:r>
              <a:rPr lang="ru-RU" altLang="en-US"/>
              <a:t>Границы и состав территории муниципального образования.  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Установление и </a:t>
            </a:r>
            <a:r>
              <a:rPr lang="ru-RU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границ</a:t>
            </a:r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муниципальных образований отнесено Законом об общих принципах организации местного самоуправления к полномочиям органов государственной власти субъектов Федерации (ст. 5). </a:t>
            </a:r>
            <a:endParaRPr lang="ru-RU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этом предусмотрено, что установление и изменение границ муниципального образования, в том числе при образовании, объединении, преобразовании или упразднении муниципальных образований, осуществляется с учетом исторических и иных местных традиций по инициативе: а) населения; б) органов местного самоуправления; в) органов государственной власти субъектов Федерации.</a:t>
            </a:r>
            <a:endParaRPr lang="ru-RU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63220"/>
            <a:ext cx="10972800" cy="582613"/>
          </a:xfrm>
        </p:spPr>
        <p:txBody>
          <a:bodyPr/>
          <a:p>
            <a:r>
              <a:rPr lang="ru-RU" altLang="en-US"/>
              <a:t>Границы и состав территории муниципального образования.  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Вопросы об установлении или изменении территорий внутригородских муниципальных образований решаются с учетом мнения населения соответствующей территории представительным органом местного самоуправления города самостоятельно в соответствии с уставом города.</a:t>
            </a:r>
            <a:endParaRPr lang="ru-RU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В состав территории муниципального образования входят все земли в его границах независимо от форм собственности и целевого назначения.</a:t>
            </a:r>
            <a:endParaRPr lang="ru-RU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Территорию муниципального образования составляют земли городских, сельских поселений, прилегающие к ним земли общего пользования, рекреационные зоны, земли, необходимые для развития поселений, и другие земли в границах муниципального образования.</a:t>
            </a:r>
            <a:endParaRPr lang="ru-RU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Порядок образования и преобразования муниципальных образований.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ru-RU" altLang="en-US" sz="2800"/>
              <a:t>Наделение муниципальных образований статусом городского, сельского поселения, муниципального района, городского округа, городского округа с внутригородским делением, внутригородского района, внутригородской территории городов федерального значения осуществляется законами субъектов РФ.</a:t>
            </a:r>
            <a:endParaRPr lang="ru-RU" altLang="en-US" sz="2800"/>
          </a:p>
          <a:p>
            <a:pPr>
              <a:buFont typeface="Arial" panose="020B0604020202020204" pitchFamily="34" charset="0"/>
              <a:buChar char="•"/>
            </a:pPr>
            <a:r>
              <a:rPr lang="ru-RU" altLang="en-US" sz="2800"/>
              <a:t>Границы территорий муниципальных образований устанавливаются и изменяются законами субъектов РФ</a:t>
            </a:r>
            <a:endParaRPr lang="ru-RU" altLang="en-US" sz="2800"/>
          </a:p>
          <a:p>
            <a:pPr>
              <a:buFont typeface="Arial" panose="020B0604020202020204" pitchFamily="34" charset="0"/>
              <a:buChar char="•"/>
            </a:pPr>
            <a:r>
              <a:rPr lang="ru-RU" altLang="en-US" sz="2800"/>
              <a:t>При наделении городского поселения статусом городского округа учитываются перспективы развития городского поселения, подтвержденные генеральным планом данного городского поселения.</a:t>
            </a:r>
            <a:endParaRPr lang="ru-RU" alt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6109</Words>
  <Application>WPS Presentation</Application>
  <PresentationFormat>Широкоэкранный</PresentationFormat>
  <Paragraphs>66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Gear Drives</vt:lpstr>
      <vt:lpstr>PowerPoint 演示文稿</vt:lpstr>
      <vt:lpstr>Муниципальное право как отрасль права,наука и учебная дициплина</vt:lpstr>
      <vt:lpstr>Территориальная основа местного самоуправления  (РФ и РТ).</vt:lpstr>
      <vt:lpstr>Территориальная основа местного самоуправления  (РФ и РТ).</vt:lpstr>
      <vt:lpstr>Муниципальные образования. Виды</vt:lpstr>
      <vt:lpstr>Территориальная основа местного самоуправления  (РФ и РТ).</vt:lpstr>
      <vt:lpstr>Понятие, предмет и метод МП</vt:lpstr>
      <vt:lpstr>Границы и состав территории муниципального образования.  </vt:lpstr>
      <vt:lpstr>Порядок образования и преобразования муниципальных образований.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can</cp:lastModifiedBy>
  <cp:revision>13</cp:revision>
  <dcterms:created xsi:type="dcterms:W3CDTF">2020-05-04T09:13:00Z</dcterms:created>
  <dcterms:modified xsi:type="dcterms:W3CDTF">2020-05-12T12:01:39Z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1049-11.2.0.9169</vt:lpwstr>
  </property>
</Properties>
</file>