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301" r:id="rId4"/>
    <p:sldId id="285" r:id="rId5"/>
    <p:sldId id="268" r:id="rId6"/>
    <p:sldId id="300" r:id="rId7"/>
    <p:sldId id="273" r:id="rId8"/>
    <p:sldId id="278" r:id="rId9"/>
    <p:sldId id="279" r:id="rId10"/>
    <p:sldId id="286" r:id="rId11"/>
    <p:sldId id="298" r:id="rId12"/>
    <p:sldId id="299" r:id="rId13"/>
    <p:sldId id="282" r:id="rId14"/>
    <p:sldId id="288" r:id="rId16"/>
    <p:sldId id="269" r:id="rId17"/>
    <p:sldId id="292" r:id="rId18"/>
    <p:sldId id="291" r:id="rId19"/>
    <p:sldId id="289" r:id="rId20"/>
    <p:sldId id="272" r:id="rId21"/>
    <p:sldId id="302" r:id="rId22"/>
    <p:sldId id="258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C53E7-403A-4B01-B14C-917EE20A6882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3B920-8127-4B62-A52D-9D61373ACC3C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3B920-8127-4B62-A52D-9D61373ACC3C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575" y="908720"/>
            <a:ext cx="7651576" cy="1485165"/>
          </a:xfrm>
        </p:spPr>
        <p:txBody>
          <a:bodyPr>
            <a:noAutofit/>
          </a:bodyPr>
          <a:lstStyle/>
          <a:p>
            <a:pPr algn="ctr"/>
            <a:r>
              <a:rPr lang="ru-RU" altLang="en-US" b="1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Виды и функции речи</a:t>
            </a:r>
            <a:endParaRPr lang="ru-RU" altLang="en-US" b="1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4481990" y="3293985"/>
            <a:ext cx="4456220" cy="2250250"/>
          </a:xfrm>
        </p:spPr>
        <p:txBody>
          <a:bodyPr>
            <a:noAutofit/>
          </a:bodyPr>
          <a:lstStyle/>
          <a:p>
            <a:pPr algn="l"/>
            <a:r>
              <a:rPr lang="ru-RU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студент</a:t>
            </a:r>
            <a:endParaRPr lang="ru-RU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курса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ГМУ</a:t>
            </a:r>
            <a:endParaRPr lang="en-US" altLang="ru-RU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Приняла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Шарипова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Дильбар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Яхъяевна</a:t>
            </a:r>
            <a:r>
              <a:rPr lang="ru-RU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2091" y="6084295"/>
            <a:ext cx="229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Душанбе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151012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413665"/>
            <a:ext cx="868596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Инновационные технологии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такое образование, которое способно к саморазвитию и которое создаёт условия для полноценного развития всех своих участников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отсюда главный тезис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инновационное образование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развивающее и развивающееся образование</a:t>
            </a:r>
            <a:endParaRPr lang="ru-RU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комплекс из трёх взаимосвязанных составляющих</a:t>
            </a:r>
            <a:r>
              <a:rPr lang="ru-RU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Современное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- развитие </a:t>
            </a: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компетенций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адекватных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современной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бизнес-практике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  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Современная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инфраструктура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обучения.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147" y="4689140"/>
            <a:ext cx="3824790" cy="1956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515" y="1088740"/>
            <a:ext cx="8730970" cy="3240360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Основанием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выбора технологий обучения является, прежде всего, уровень самостоятельности учащихся в учебной деятельности. 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сформировать у учащихся полный цикл познавательного акта и профессиональной деятельности, то основным принципом формирования будет подбор технологий, направленных на обучение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4" y="4464115"/>
            <a:ext cx="3617616" cy="2260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1550" y="252808"/>
            <a:ext cx="83252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выбора педагогических технологий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b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67833" y="1611693"/>
            <a:ext cx="7408333" cy="391229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Информационно-коммуникационные технологии (ИКТ)</a:t>
            </a:r>
            <a:endParaRPr lang="ru-RU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портфолио</a:t>
            </a:r>
            <a:endParaRPr lang="ru-RU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Креативные технологии</a:t>
            </a:r>
            <a:endParaRPr lang="ru-RU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Игровые технологии</a:t>
            </a:r>
            <a:endParaRPr lang="ru-RU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Личностно-ориентированного образования</a:t>
            </a:r>
            <a:endParaRPr lang="ru-RU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Коллективный способ обучения</a:t>
            </a:r>
            <a:endParaRPr lang="ru-RU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овременны</a:t>
            </a:r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педагогически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1" y="1612019"/>
            <a:ext cx="8685964" cy="459051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</a:t>
            </a:r>
            <a:r>
              <a:rPr lang="ru-RU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ИКТ</a:t>
            </a:r>
            <a:r>
              <a:rPr lang="ru-RU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содержание образовательного процесса подразумевает интеграцию различных предметных областей с информатикой, что </a:t>
            </a:r>
            <a:r>
              <a:rPr lang="ru-RU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вед</a:t>
            </a:r>
            <a:r>
              <a:rPr lang="ru-RU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ё</a:t>
            </a:r>
            <a:r>
              <a:rPr lang="ru-RU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 </a:t>
            </a:r>
            <a:r>
              <a:rPr lang="ru-RU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информатизации сознания учащихся и пониманию ими процессов информатизации в современном </a:t>
            </a:r>
            <a:r>
              <a:rPr lang="ru-RU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обществе. </a:t>
            </a:r>
            <a:endParaRPr lang="ru-RU" sz="2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Информационно-коммуникационные технологии</a:t>
            </a:r>
            <a:endParaRPr lang="ru-RU" sz="37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530" y="3907274"/>
            <a:ext cx="4716270" cy="2624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13665"/>
            <a:ext cx="8730970" cy="5985665"/>
          </a:xfrm>
        </p:spPr>
        <p:txBody>
          <a:bodyPr>
            <a:normAutofit/>
          </a:bodyPr>
          <a:lstStyle/>
          <a:p>
            <a:pPr marL="82550" indent="0" algn="ctr">
              <a:buNone/>
            </a:pPr>
            <a:r>
              <a:rPr lang="ru-RU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ru-RU" sz="3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портфолио</a:t>
            </a:r>
            <a:endParaRPr lang="ru-RU" sz="3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 algn="just">
              <a:buNone/>
            </a:pP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портфолио </a:t>
            </a:r>
            <a:r>
              <a:rPr lang="ru-RU" sz="2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учитывать результаты, достигнутые студентом в разнообразных видах деятельности: </a:t>
            </a:r>
            <a:endParaRPr lang="ru-RU" sz="29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 algn="just">
              <a:buNone/>
            </a:pPr>
            <a: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 учебной; </a:t>
            </a:r>
            <a:endParaRPr lang="ru-RU" sz="2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 algn="just">
              <a:buNone/>
            </a:pPr>
            <a:r>
              <a:rPr lang="ru-R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 творческой; </a:t>
            </a:r>
            <a:endParaRPr lang="ru-RU" sz="2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 algn="just">
              <a:buNone/>
            </a:pPr>
            <a:r>
              <a:rPr lang="ru-R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музыкально-исполнительной и др. и является важным элементом деятельного подхода к образованию. </a:t>
            </a:r>
            <a:endParaRPr lang="en-US" sz="2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70" y="4779149"/>
            <a:ext cx="3328530" cy="2078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06515" y="1178750"/>
            <a:ext cx="8730970" cy="4272338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Креативная</a:t>
            </a:r>
            <a:r>
              <a:rPr lang="ru-RU" sz="2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педагогика</a:t>
            </a:r>
            <a:r>
              <a:rPr lang="ru-RU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наука и искусство творческого </a:t>
            </a:r>
            <a:r>
              <a:rPr lang="ru-RU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обучения. </a:t>
            </a:r>
            <a:endParaRPr lang="ru-RU" sz="29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Креативная </a:t>
            </a:r>
            <a:r>
              <a:rPr lang="ru-RU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педагогика учит обучаемых учиться творчески, становиться созидателями самих себя и созидателями своего будущего.</a:t>
            </a:r>
            <a:endParaRPr lang="ru-RU" sz="2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6460" y="151217"/>
            <a:ext cx="8229600" cy="1252728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Креативная технология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10" y="3783260"/>
            <a:ext cx="4034050" cy="2772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06515" y="1313765"/>
            <a:ext cx="8730970" cy="42754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Игровое обучение</a:t>
            </a:r>
            <a:r>
              <a:rPr lang="ru-RU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учебного процесса в условных ситуациях, направленная на воссоздание и усвоение общественного опыта во всех его </a:t>
            </a:r>
            <a:r>
              <a:rPr lang="ru-RU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проявлениях. Это всевозможные </a:t>
            </a:r>
            <a:r>
              <a:rPr lang="ru-RU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формы образования без принуждения, образовательные </a:t>
            </a:r>
            <a:r>
              <a:rPr lang="ru-RU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развлечения</a:t>
            </a:r>
            <a:r>
              <a:rPr lang="ru-RU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31540" y="156742"/>
            <a:ext cx="8229600" cy="1252728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Игровые технологии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29" y="3879049"/>
            <a:ext cx="4686836" cy="2696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718810"/>
            <a:ext cx="8685965" cy="427233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Личностно-ориентированные </a:t>
            </a:r>
            <a:r>
              <a:rPr lang="ru-RU" sz="2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r>
              <a:rPr lang="ru-RU" sz="2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ставят в центр всей школьной образовательной системы </a:t>
            </a:r>
            <a:r>
              <a:rPr lang="ru-RU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личности обучающихся, </a:t>
            </a:r>
            <a:r>
              <a:rPr lang="ru-RU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комфортных, бесконфликтных и безопасных условий </a:t>
            </a:r>
            <a:r>
              <a:rPr lang="ru-RU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 развития и реализации природного потенциала. </a:t>
            </a:r>
            <a:endParaRPr lang="ru-RU" sz="2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Личностно-ориентированные технологии</a:t>
            </a:r>
            <a:endParaRPr lang="ru-RU" sz="3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10" y="4353769"/>
            <a:ext cx="4161041" cy="2270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407137" y="278650"/>
            <a:ext cx="8370931" cy="2520280"/>
          </a:xfrm>
          <a:prstGeom prst="rect">
            <a:avLst/>
          </a:prstGeom>
        </p:spPr>
        <p:txBody>
          <a:bodyPr anchor="ctr">
            <a:normAutofit fontScale="4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3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6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6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Наряду с перечисленными технологиями в современном образовательном процессе рождаются и современная образовательная технология</a:t>
            </a:r>
            <a:endParaRPr lang="ru-RU" sz="6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3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5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5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</a:t>
            </a:r>
            <a:r>
              <a:rPr lang="ru-RU" sz="53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5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ОБРАЗОВАТЕЛЬНЫЕ  ТЕХНОЛОГИИ</a:t>
            </a:r>
            <a:endParaRPr lang="ru-RU" sz="6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/>
          <p:nvPr/>
        </p:nvSpPr>
        <p:spPr>
          <a:xfrm>
            <a:off x="341530" y="2168861"/>
            <a:ext cx="8502147" cy="450049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21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49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 panose="020B0604030504040204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7095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99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575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8945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425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3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образовательные технологии направлены </a:t>
            </a:r>
            <a:r>
              <a:rPr lang="ru-RU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цель повышения качества </a:t>
            </a:r>
            <a:r>
              <a:rPr lang="ru-RU" sz="3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образования, результатом которого является</a:t>
            </a:r>
            <a:r>
              <a:rPr lang="en-US" sz="3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1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личностный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качественное изменение личностного потенциала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профессиональный рост педагогов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овладение передовым педагогическим опытом, осмысление закономерности учебно - воспитательного  процесса. Педагог начинает правильно воспринимать поступок учащегося, находить причины конфликтов и способы их решения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41530" y="458670"/>
            <a:ext cx="8550949" cy="566749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успешность воспитанников   в  учебно-образовательной 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ученики, имеющие высокий уровень знаний, способные использовать полученные знания в жизни, любящие учёбу и всегда готовые к получению новых знаний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здоровой  среды  в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коллективе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дружелюбно настроенные педагоги, здоровая конкуренция между учащимися, а также разные факторы, такие как освещение, организация, микроклимат и т.д.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55" y="4194085"/>
            <a:ext cx="36576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возникновения «педагогической технологии»</a:t>
            </a:r>
            <a:endParaRPr lang="ru-RU" sz="3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017" y="1853825"/>
            <a:ext cx="8685965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 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«Педагогическая технология»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первые разработки в этой области появились в США в 50-е годы ХХ века.  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Период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появления педагогической технологии характеризуется интенсивностью ускорения научно-технического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прогресса. 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Способ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условия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интенсивно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изменяются.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Перед </a:t>
            </a:r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системой образования </a:t>
            </a:r>
            <a:r>
              <a:rPr lang="ru-RU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появилось новое   требование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подготовка специалистов.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b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/>
            </a:b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3290" y="2258870"/>
            <a:ext cx="7737063" cy="6480720"/>
          </a:xfrm>
        </p:spPr>
        <p:txBody>
          <a:bodyPr/>
          <a:lstStyle/>
          <a:p>
            <a:pPr marL="8255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47165" y="2528900"/>
            <a:ext cx="719417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endParaRPr lang="ru-RU" sz="7200" b="1" cap="none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7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за внимание</a:t>
            </a:r>
            <a:endParaRPr lang="ru-RU" sz="7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540" y="340389"/>
            <a:ext cx="8229600" cy="1252728"/>
          </a:xfrm>
        </p:spPr>
        <p:txBody>
          <a:bodyPr>
            <a:normAutofit/>
          </a:bodyPr>
          <a:lstStyle/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4645110" y="5043931"/>
            <a:ext cx="2465185" cy="129685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6702842" y="2883146"/>
            <a:ext cx="2441158" cy="12968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Наука о методах воздействия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62100" y="2845124"/>
            <a:ext cx="2430270" cy="12968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воспитание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026060" y="815250"/>
            <a:ext cx="2520280" cy="12968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Совокупность методов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031940" y="1358770"/>
            <a:ext cx="135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2778564" y="2807100"/>
            <a:ext cx="3554566" cy="1372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Педагогическая технология</a:t>
            </a:r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83317" y="777707"/>
            <a:ext cx="2964886" cy="1371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</a:t>
            </a:r>
            <a:endParaRPr lang="ru-RU" sz="2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46575" y="4983436"/>
            <a:ext cx="3104450" cy="1357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Педагогика</a:t>
            </a:r>
            <a:endParaRPr lang="en-US" sz="29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Двойная стрелка влево/вправо 37"/>
          <p:cNvSpPr/>
          <p:nvPr/>
        </p:nvSpPr>
        <p:spPr>
          <a:xfrm rot="3410114">
            <a:off x="7264559" y="2334113"/>
            <a:ext cx="803364" cy="264212"/>
          </a:xfrm>
          <a:prstGeom prst="left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Двойная стрелка влево/вправо 39"/>
          <p:cNvSpPr/>
          <p:nvPr/>
        </p:nvSpPr>
        <p:spPr>
          <a:xfrm rot="19154667">
            <a:off x="4937252" y="2276786"/>
            <a:ext cx="981110" cy="251393"/>
          </a:xfrm>
          <a:prstGeom prst="left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Двойная стрелка вверх/вниз 40"/>
          <p:cNvSpPr/>
          <p:nvPr/>
        </p:nvSpPr>
        <p:spPr>
          <a:xfrm rot="5400000">
            <a:off x="4850478" y="1110936"/>
            <a:ext cx="177482" cy="588219"/>
          </a:xfrm>
          <a:prstGeom prst="up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Двойная стрелка вверх/вниз 41"/>
          <p:cNvSpPr/>
          <p:nvPr/>
        </p:nvSpPr>
        <p:spPr>
          <a:xfrm rot="2659592">
            <a:off x="3106618" y="3989622"/>
            <a:ext cx="305194" cy="1162210"/>
          </a:xfrm>
          <a:prstGeom prst="up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Двойная стрелка влево/вправо 42"/>
          <p:cNvSpPr/>
          <p:nvPr/>
        </p:nvSpPr>
        <p:spPr>
          <a:xfrm>
            <a:off x="3953806" y="5579844"/>
            <a:ext cx="613169" cy="225025"/>
          </a:xfrm>
          <a:prstGeom prst="left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Двойная стрелка влево/вправо 45"/>
          <p:cNvSpPr/>
          <p:nvPr/>
        </p:nvSpPr>
        <p:spPr>
          <a:xfrm rot="3484038">
            <a:off x="1317120" y="4406507"/>
            <a:ext cx="775386" cy="273809"/>
          </a:xfrm>
          <a:prstGeom prst="left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войная стрелка влево/вправо 2"/>
          <p:cNvSpPr/>
          <p:nvPr/>
        </p:nvSpPr>
        <p:spPr>
          <a:xfrm rot="18940542">
            <a:off x="1301477" y="2205194"/>
            <a:ext cx="1031639" cy="241891"/>
          </a:xfrm>
          <a:prstGeom prst="left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83790"/>
            <a:ext cx="8682168" cy="486054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Педагогическая технология </a:t>
            </a:r>
            <a:r>
              <a:rPr lang="ru-RU" sz="3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совокупность психолого-педагогических установок.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Педагогическая технология определяет</a:t>
            </a:r>
            <a:r>
              <a:rPr lang="en-US" sz="3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ru-RU" sz="32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 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специальный набор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компоновка форм, методов, способов и приёмов обучения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  воспитательные средства.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7"/>
            <a:ext cx="8682168" cy="1189651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«Педагогическая технология»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145" y="4869160"/>
            <a:ext cx="3056543" cy="1892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550" y="863715"/>
            <a:ext cx="8229600" cy="270030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педагогической технологии</a:t>
            </a:r>
            <a:br>
              <a:rPr lang="ru-RU" sz="25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ru-RU" sz="25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endParaRPr lang="ru-RU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525" y="1064925"/>
            <a:ext cx="8595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Как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любая технология, </a:t>
            </a: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педагогическая технология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собой процесс, при котором происходит качественное изменение воздействия на обучаемого. </a:t>
            </a: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Педагогическую </a:t>
            </a:r>
            <a:r>
              <a:rPr lang="ru-RU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технологию можно представить </a:t>
            </a:r>
            <a:r>
              <a:rPr lang="ru-RU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следующей формулой</a:t>
            </a:r>
            <a:r>
              <a:rPr 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Педагогическая технология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субъект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приёмы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средства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)».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71" y="5098109"/>
            <a:ext cx="2919010" cy="1759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83694"/>
            <a:ext cx="8640960" cy="562562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Обязательные   признаки   педагогической технологии  </a:t>
            </a:r>
            <a:r>
              <a:rPr lang="ru-RU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это системность,  эффективность, </a:t>
            </a:r>
            <a:r>
              <a:rPr lang="ru-RU" sz="3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воспроизводимость</a:t>
            </a:r>
            <a:r>
              <a:rPr lang="ru-RU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концептуальность.</a:t>
            </a:r>
            <a:endParaRPr lang="ru-RU" sz="3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Главной задачей педагогической технологии </a:t>
            </a:r>
            <a:r>
              <a:rPr lang="ru-RU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разработка учебного процесса, обеспечивающего достижение педагогом должного эффекта обучения в условиях массового образования. </a:t>
            </a:r>
            <a:endParaRPr lang="ru-RU" sz="3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Принципиально важной стороной является позиция учащегося в  образовательном процессе, отношение  к учащемуся со стороны преподавателя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учителя.</a:t>
            </a:r>
            <a:endParaRPr lang="ru-RU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8327"/>
            <a:ext cx="8229600" cy="1065447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  преподаватель – учащийся 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252417" y="1324826"/>
            <a:ext cx="4724960" cy="13495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Доминирующая</a:t>
            </a:r>
            <a:r>
              <a:rPr lang="ru-RU" b="1" dirty="0" smtClean="0"/>
              <a:t> 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фигура - вдохновитель 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9" name="Овал 8"/>
          <p:cNvSpPr/>
          <p:nvPr/>
        </p:nvSpPr>
        <p:spPr>
          <a:xfrm>
            <a:off x="2985045" y="5460653"/>
            <a:ext cx="3259704" cy="13139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Двигатель</a:t>
            </a:r>
            <a:r>
              <a:rPr lang="ru-RU" sz="2000" b="1" dirty="0" smtClean="0"/>
              <a:t> </a:t>
            </a:r>
            <a:endParaRPr lang="ru-RU" b="1" dirty="0"/>
          </a:p>
        </p:txBody>
      </p:sp>
      <p:sp>
        <p:nvSpPr>
          <p:cNvPr id="3" name="Двойная стрелка влево/вправо 2"/>
          <p:cNvSpPr/>
          <p:nvPr/>
        </p:nvSpPr>
        <p:spPr>
          <a:xfrm rot="16200000">
            <a:off x="4283607" y="2913241"/>
            <a:ext cx="466929" cy="195651"/>
          </a:xfrm>
          <a:prstGeom prst="left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войная стрелка влево/вправо 12"/>
          <p:cNvSpPr/>
          <p:nvPr/>
        </p:nvSpPr>
        <p:spPr>
          <a:xfrm rot="5400000">
            <a:off x="4317700" y="5049727"/>
            <a:ext cx="508597" cy="178893"/>
          </a:xfrm>
          <a:prstGeom prst="left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231175" y="3278122"/>
            <a:ext cx="4860540" cy="13975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lang="en-US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</a:t>
            </a:r>
            <a:endParaRPr lang="ru-RU" sz="23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(Носитель информации)</a:t>
            </a:r>
            <a:endParaRPr lang="ru-RU" sz="23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Выгнутая влево стрелка 14"/>
          <p:cNvSpPr/>
          <p:nvPr/>
        </p:nvSpPr>
        <p:spPr>
          <a:xfrm>
            <a:off x="424391" y="1999587"/>
            <a:ext cx="1665185" cy="4410490"/>
          </a:xfrm>
          <a:prstGeom prst="curved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18515" y="1053968"/>
            <a:ext cx="3291057" cy="13614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Подчинённый</a:t>
            </a:r>
            <a:r>
              <a:rPr lang="ru-RU" sz="2000" b="1" dirty="0" smtClean="0"/>
              <a:t> </a:t>
            </a:r>
            <a:endParaRPr lang="ru-RU" b="1" dirty="0"/>
          </a:p>
        </p:txBody>
      </p:sp>
      <p:sp>
        <p:nvSpPr>
          <p:cNvPr id="4" name="Овал 3"/>
          <p:cNvSpPr/>
          <p:nvPr/>
        </p:nvSpPr>
        <p:spPr>
          <a:xfrm>
            <a:off x="5558454" y="996945"/>
            <a:ext cx="3370473" cy="13134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Получатель</a:t>
            </a:r>
            <a:r>
              <a:rPr lang="ru-RU" b="1" dirty="0" smtClean="0"/>
              <a:t> 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5" name="Овал 4"/>
          <p:cNvSpPr/>
          <p:nvPr/>
        </p:nvSpPr>
        <p:spPr>
          <a:xfrm>
            <a:off x="2892506" y="5085362"/>
            <a:ext cx="3425731" cy="13249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Приведенный в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</a:t>
            </a:r>
            <a:r>
              <a:rPr lang="ru-RU" sz="2400" b="1" dirty="0" smtClean="0"/>
              <a:t> </a:t>
            </a:r>
            <a:endParaRPr lang="ru-RU" sz="2400" b="1" dirty="0"/>
          </a:p>
        </p:txBody>
      </p:sp>
      <p:sp>
        <p:nvSpPr>
          <p:cNvPr id="2" name="Двойная стрелка влево/вправо 1"/>
          <p:cNvSpPr/>
          <p:nvPr/>
        </p:nvSpPr>
        <p:spPr>
          <a:xfrm rot="18814943">
            <a:off x="5788034" y="2606435"/>
            <a:ext cx="1033318" cy="28018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войная стрелка влево/вправо 8"/>
          <p:cNvSpPr/>
          <p:nvPr/>
        </p:nvSpPr>
        <p:spPr>
          <a:xfrm rot="16200000">
            <a:off x="4271342" y="4581861"/>
            <a:ext cx="668059" cy="286678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войная стрелка влево/вправо 9"/>
          <p:cNvSpPr/>
          <p:nvPr/>
        </p:nvSpPr>
        <p:spPr>
          <a:xfrm rot="2748809">
            <a:off x="2375475" y="2652485"/>
            <a:ext cx="986492" cy="261288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2422630" y="2989354"/>
            <a:ext cx="4365485" cy="1340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тудент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ученик</a:t>
            </a:r>
            <a:endParaRPr lang="ru-RU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(Вдохновляемый)</a:t>
            </a:r>
            <a:endParaRPr lang="ru-RU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трелка влево 12"/>
          <p:cNvSpPr/>
          <p:nvPr/>
        </p:nvSpPr>
        <p:spPr>
          <a:xfrm>
            <a:off x="3761910" y="1653675"/>
            <a:ext cx="1710190" cy="290160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 rot="20008467">
            <a:off x="2112206" y="2295689"/>
            <a:ext cx="333407" cy="3335122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верх 10"/>
          <p:cNvSpPr/>
          <p:nvPr/>
        </p:nvSpPr>
        <p:spPr>
          <a:xfrm rot="1580612">
            <a:off x="6890935" y="2231901"/>
            <a:ext cx="343645" cy="3425096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3655"/>
            <a:ext cx="8229600" cy="1252728"/>
          </a:xfrm>
        </p:spPr>
        <p:txBody>
          <a:bodyPr>
            <a:noAutofit/>
          </a:bodyPr>
          <a:lstStyle/>
          <a:p>
            <a:r>
              <a:rPr lang="ru-RU" sz="4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педагогических технологий</a:t>
            </a:r>
            <a:r>
              <a:rPr lang="en-US" sz="4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515" y="1714294"/>
            <a:ext cx="873097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1. </a:t>
            </a:r>
            <a:r>
              <a:rPr lang="ru-RU" sz="2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Традиционные технологии </a:t>
            </a:r>
            <a:r>
              <a:rPr lang="ru-RU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объяснительно-демонстративный </a:t>
            </a:r>
            <a:r>
              <a:rPr lang="ru-RU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обучения.</a:t>
            </a:r>
            <a:endParaRPr lang="ru-RU" sz="25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осуществляется с использованием лекций, рассказов, бесед, демонстрационных опытов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трудовых операций, презентаций, экскурсий и многих других. При данном методе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учащегося направлена на получение информации и указаний. В результате данного метода формируется </a:t>
            </a:r>
            <a:r>
              <a:rPr lang="ru-RU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«знания-знакомства»</a:t>
            </a:r>
            <a:r>
              <a:rPr lang="ru-RU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82" y="5057023"/>
            <a:ext cx="4681728" cy="1733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5834</Words>
  <Application>WPS Presentation</Application>
  <PresentationFormat>Экран (4:3)</PresentationFormat>
  <Paragraphs>137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Wingdings 2</vt:lpstr>
      <vt:lpstr>Verdana</vt:lpstr>
      <vt:lpstr>Blue Waves</vt:lpstr>
      <vt:lpstr>Виды и функции речи</vt:lpstr>
      <vt:lpstr>История возникновения «педагогической технологии»</vt:lpstr>
      <vt:lpstr>PowerPoint 演示文稿</vt:lpstr>
      <vt:lpstr>Определение «Педагогическая технология»</vt:lpstr>
      <vt:lpstr>Сущность педагогической технологии      </vt:lpstr>
      <vt:lpstr>PowerPoint 演示文稿</vt:lpstr>
      <vt:lpstr>Отношения  преподаватель – учащийся </vt:lpstr>
      <vt:lpstr>PowerPoint 演示文稿</vt:lpstr>
      <vt:lpstr>Классификация педагогических технологий:</vt:lpstr>
      <vt:lpstr>. </vt:lpstr>
      <vt:lpstr>   Основанием для выбора технологий обучения является, прежде всего, уровень самостоятельности учащихся в учебной деятельности.       Поскольку необходимо сформировать у учащихся полный цикл познавательного акта и профессиональной деятельности, то основным принципом формирования будет подбор технологий, направленных на обучение</vt:lpstr>
      <vt:lpstr>Cовременные педагогические технологии</vt:lpstr>
      <vt:lpstr>Информационно-коммуникационные технологии</vt:lpstr>
      <vt:lpstr>PowerPoint 演示文稿</vt:lpstr>
      <vt:lpstr>Креативная технология</vt:lpstr>
      <vt:lpstr>Игровые технологии</vt:lpstr>
      <vt:lpstr>Личностно-ориентированные технологии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Сущность  и необходимость педагогических технологий, применяемых в процессе обучения в вузе</dc:title>
  <dc:creator/>
  <cp:lastModifiedBy>can</cp:lastModifiedBy>
  <cp:revision>138</cp:revision>
  <dcterms:created xsi:type="dcterms:W3CDTF">2018-10-12T15:03:00Z</dcterms:created>
  <dcterms:modified xsi:type="dcterms:W3CDTF">2020-07-27T09:50:10Z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1049-11.2.0.9327</vt:lpwstr>
  </property>
</Properties>
</file>