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9"/>
  </p:notesMasterIdLst>
  <p:handoutMasterIdLst>
    <p:handoutMasterId r:id="rId20"/>
  </p:handoutMasterIdLst>
  <p:sldIdLst>
    <p:sldId id="610" r:id="rId5"/>
    <p:sldId id="268" r:id="rId6"/>
    <p:sldId id="297" r:id="rId7"/>
    <p:sldId id="300" r:id="rId8"/>
    <p:sldId id="277" r:id="rId10"/>
    <p:sldId id="596" r:id="rId11"/>
    <p:sldId id="622" r:id="rId12"/>
    <p:sldId id="623" r:id="rId13"/>
    <p:sldId id="625" r:id="rId14"/>
    <p:sldId id="628" r:id="rId15"/>
    <p:sldId id="598" r:id="rId16"/>
    <p:sldId id="626" r:id="rId17"/>
    <p:sldId id="627" r:id="rId18"/>
    <p:sldId id="62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8" autoAdjust="0"/>
    <p:restoredTop sz="94573" autoAdjust="0"/>
  </p:normalViewPr>
  <p:slideViewPr>
    <p:cSldViewPr>
      <p:cViewPr varScale="1">
        <p:scale>
          <a:sx n="126" d="100"/>
          <a:sy n="126" d="100"/>
        </p:scale>
        <p:origin x="-372" y="-96"/>
      </p:cViewPr>
      <p:guideLst>
        <p:guide orient="horz" pos="21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anose="05000000000000000000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anose="05000000000000000000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anose="05000000000000000000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  <a:p>
            <a:pPr lvl="1" eaLnBrk="1" latinLnBrk="0" hangingPunct="1"/>
            <a:r>
              <a:rPr kumimoji="0" lang="ru-RU" smtClean="0"/>
              <a:t>Второй уровень</a:t>
            </a:r>
            <a:endParaRPr kumimoji="0" lang="ru-RU" smtClean="0"/>
          </a:p>
          <a:p>
            <a:pPr lvl="2" eaLnBrk="1" latinLnBrk="0" hangingPunct="1"/>
            <a:r>
              <a:rPr kumimoji="0" lang="ru-RU" smtClean="0"/>
              <a:t>Третий уровень</a:t>
            </a:r>
            <a:endParaRPr kumimoji="0" lang="ru-RU" smtClean="0"/>
          </a:p>
          <a:p>
            <a:pPr lvl="3" eaLnBrk="1" latinLnBrk="0" hangingPunct="1"/>
            <a:r>
              <a:rPr kumimoji="0" lang="ru-RU" smtClean="0"/>
              <a:t>Четвертый уровень</a:t>
            </a:r>
            <a:endParaRPr kumimoji="0" lang="ru-RU" smtClean="0"/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anose="05020102010507070707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21.jpeg"/><Relationship Id="rId1" Type="http://schemas.openxmlformats.org/officeDocument/2006/relationships/image" Target="../media/image20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1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6.jpeg"/><Relationship Id="rId1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ru-RU" sz="4000" b="1">
                <a:latin typeface="Times New Roman" panose="02020603050405020304" pitchFamily="18" charset="0"/>
              </a:rPr>
              <a:t>Доклад</a:t>
            </a:r>
            <a:endParaRPr lang="en-US" altLang="ru-RU" sz="4000" b="1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ru-RU" sz="2800" b="1">
                <a:latin typeface="Times New Roman" panose="02020603050405020304" pitchFamily="18" charset="0"/>
              </a:rPr>
              <a:t>На тему: “</a:t>
            </a:r>
            <a:r>
              <a:rPr lang="ru-RU" altLang="en-US" sz="2800" b="1">
                <a:latin typeface="Times New Roman" panose="02020603050405020304" pitchFamily="18" charset="0"/>
              </a:rPr>
              <a:t>Групповое мышление</a:t>
            </a:r>
            <a:r>
              <a:rPr lang="en-US" altLang="ru-RU" sz="2800" b="1">
                <a:latin typeface="Times New Roman" panose="02020603050405020304" pitchFamily="18" charset="0"/>
              </a:rPr>
              <a:t>”</a:t>
            </a:r>
            <a:endParaRPr lang="en-US" altLang="ru-RU" sz="2800" b="1"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635" y="424180"/>
            <a:ext cx="9144635" cy="1054100"/>
          </a:xfrm>
        </p:spPr>
        <p:txBody>
          <a:bodyPr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ФИЛИАЛ МОСКОВСКОГО ГОСУДАРСТВЕННОГО УНИВЕРСИТЕТА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ИМЕНИ М.В.ЛОМОНОСОВА В Г.ДУШАНБЕ.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ФАКУЛЬТЕТ ГУМАНИТАРНЫХ ПАУК.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348007"/>
            <a:ext cx="9144000" cy="401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Душанбе - 2019г</a:t>
            </a:r>
            <a:r>
              <a:rPr lang="ru-RU" sz="2000" dirty="0"/>
              <a:t>.</a:t>
            </a:r>
            <a:endParaRPr lang="ru-RU" sz="2000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4453496" y="4661778"/>
            <a:ext cx="4691062" cy="1584325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 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тудент 2 курса ГМУ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Киром Муканна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18540" y="2331720"/>
            <a:ext cx="6882130" cy="34804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8125" y="333375"/>
            <a:ext cx="8745220" cy="984885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ru-RU" altLang="en-US" sz="4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Предотвращение</a:t>
            </a:r>
            <a:endParaRPr lang="ru-RU" altLang="en-US" sz="4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Text Placeholder 2"/>
          <p:cNvSpPr>
            <a:spLocks noGrp="1"/>
          </p:cNvSpPr>
          <p:nvPr/>
        </p:nvSpPr>
        <p:spPr>
          <a:xfrm>
            <a:off x="276860" y="1165225"/>
            <a:ext cx="8667750" cy="4526915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marL="0" indent="0" algn="l" rtl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1000"/>
              </a:spcAft>
              <a:buClr>
                <a:schemeClr val="accent2"/>
              </a:buClr>
              <a:buSzPct val="85000"/>
              <a:buFontTx/>
              <a:buNone/>
              <a:defRPr kumimoji="0"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/>
              <a:buChar char=""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 panose="05020102010507070707"/>
              <a:buChar char="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</a:pPr>
            <a:endParaRPr lang="ru-RU" sz="2200" b="1" dirty="0" smtClean="0"/>
          </a:p>
          <a:p>
            <a:pPr marL="342900" indent="-342900" algn="l">
              <a:buFont typeface="Wingdings" panose="05000000000000000000" pitchFamily="2" charset="2"/>
              <a:buBlip>
                <a:blip r:embed="rId1"/>
              </a:buBlip>
            </a:pPr>
            <a:r>
              <a:rPr lang="ru-RU" sz="2200" b="1" dirty="0" smtClean="0"/>
              <a:t>Лидер должен поручить каждому члену группы выступать в роли «критического оценщика». Это позволяет каждому члену свободно высказывать возражения и сомнения.</a:t>
            </a:r>
            <a:endParaRPr lang="ru-RU" sz="2200" b="1" dirty="0" smtClean="0"/>
          </a:p>
          <a:p>
            <a:pPr marL="342900" indent="-342900" algn="l">
              <a:buFont typeface="Wingdings" panose="05000000000000000000" pitchFamily="2" charset="2"/>
              <a:buBlip>
                <a:blip r:embed="rId1"/>
              </a:buBlip>
            </a:pPr>
            <a:r>
              <a:rPr lang="ru-RU" sz="2200" b="1" dirty="0" smtClean="0"/>
              <a:t>Лидер не должен выражать личного мнения в процессе поручения задачи группе.</a:t>
            </a:r>
            <a:endParaRPr lang="ru-RU" sz="2200" b="1" dirty="0" smtClean="0"/>
          </a:p>
          <a:p>
            <a:pPr marL="342900" indent="-342900" algn="l">
              <a:buFont typeface="Wingdings" panose="05000000000000000000" pitchFamily="2" charset="2"/>
              <a:buBlip>
                <a:blip r:embed="rId1"/>
              </a:buBlip>
            </a:pPr>
            <a:r>
              <a:rPr lang="ru-RU" sz="2200" b="1" dirty="0" smtClean="0"/>
              <a:t>Лидер должен отсутствовать на большинстве совещаний группы, чтобы избежать избыточного воздействия своего мнения на результат.</a:t>
            </a:r>
            <a:endParaRPr lang="ru-RU" sz="2200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9390" y="333375"/>
            <a:ext cx="8745220" cy="984885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ru-RU" altLang="en-US" sz="4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Предотвращение</a:t>
            </a:r>
            <a:endParaRPr lang="ru-RU" altLang="en-US" sz="4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Text Placeholder 2"/>
          <p:cNvSpPr>
            <a:spLocks noGrp="1"/>
          </p:cNvSpPr>
          <p:nvPr/>
        </p:nvSpPr>
        <p:spPr>
          <a:xfrm>
            <a:off x="276860" y="752475"/>
            <a:ext cx="8667750" cy="4526915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marL="0" indent="0" algn="l" rtl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1000"/>
              </a:spcAft>
              <a:buClr>
                <a:schemeClr val="accent2"/>
              </a:buClr>
              <a:buSzPct val="85000"/>
              <a:buFontTx/>
              <a:buNone/>
              <a:defRPr kumimoji="0"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/>
              <a:buChar char=""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 panose="05020102010507070707"/>
              <a:buChar char="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</a:pPr>
            <a:endParaRPr lang="ru-RU" sz="2200" b="1" dirty="0" smtClean="0"/>
          </a:p>
          <a:p>
            <a:pPr marL="342900" indent="-342900" algn="l">
              <a:buFont typeface="Wingdings" panose="05000000000000000000" pitchFamily="2" charset="2"/>
              <a:buBlip>
                <a:blip r:embed="rId1"/>
              </a:buBlip>
            </a:pPr>
            <a:r>
              <a:rPr lang="ru-RU" sz="2200" b="1" dirty="0" smtClean="0"/>
              <a:t>Организации должны создавать несколько независимых групп для работы над одной проблемой.</a:t>
            </a:r>
            <a:endParaRPr lang="ru-RU" sz="2200" b="1" dirty="0" smtClean="0"/>
          </a:p>
          <a:p>
            <a:pPr marL="342900" indent="-342900" algn="l">
              <a:buFont typeface="Wingdings" panose="05000000000000000000" pitchFamily="2" charset="2"/>
              <a:buBlip>
                <a:blip r:embed="rId1"/>
              </a:buBlip>
            </a:pPr>
            <a:r>
              <a:rPr lang="ru-RU" sz="2200" b="1" dirty="0" smtClean="0"/>
              <a:t>Все альтернативы должны быть детально исследованы.</a:t>
            </a:r>
            <a:endParaRPr lang="ru-RU" sz="2200" b="1" dirty="0" smtClean="0"/>
          </a:p>
          <a:p>
            <a:pPr marL="342900" indent="-342900" algn="l">
              <a:buFont typeface="Wingdings" panose="05000000000000000000" pitchFamily="2" charset="2"/>
              <a:buBlip>
                <a:blip r:embed="rId1"/>
              </a:buBlip>
            </a:pPr>
            <a:r>
              <a:rPr lang="ru-RU" sz="2200" b="1" dirty="0" smtClean="0"/>
              <a:t>Каждый член группы должен обсудить идеи группы с авторитетными людьми вне группы.</a:t>
            </a:r>
            <a:endParaRPr lang="ru-RU" sz="2200" b="1" dirty="0" smtClean="0"/>
          </a:p>
        </p:txBody>
      </p:sp>
      <p:pic>
        <p:nvPicPr>
          <p:cNvPr id="2" name="Picture 1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65" y="4169410"/>
            <a:ext cx="6434455" cy="21564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8125" y="240665"/>
            <a:ext cx="8745220" cy="984885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ru-RU" altLang="en-US" sz="4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Предотвращение</a:t>
            </a:r>
            <a:endParaRPr lang="ru-RU" altLang="en-US" sz="4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Text Placeholder 2"/>
          <p:cNvSpPr>
            <a:spLocks noGrp="1"/>
          </p:cNvSpPr>
          <p:nvPr/>
        </p:nvSpPr>
        <p:spPr>
          <a:xfrm>
            <a:off x="276860" y="963930"/>
            <a:ext cx="8667750" cy="4526915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marL="0" indent="0" algn="l" rtl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1000"/>
              </a:spcAft>
              <a:buClr>
                <a:schemeClr val="accent2"/>
              </a:buClr>
              <a:buSzPct val="85000"/>
              <a:buFontTx/>
              <a:buNone/>
              <a:defRPr kumimoji="0"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/>
              <a:buChar char=""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 panose="05020102010507070707"/>
              <a:buChar char="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</a:pPr>
            <a:endParaRPr lang="ru-RU" sz="2200" b="1" dirty="0" smtClean="0"/>
          </a:p>
          <a:p>
            <a:pPr marL="342900" indent="-342900" algn="l">
              <a:buFont typeface="Wingdings" panose="05000000000000000000" pitchFamily="2" charset="2"/>
              <a:buBlip>
                <a:blip r:embed="rId1"/>
              </a:buBlip>
            </a:pPr>
            <a:r>
              <a:rPr lang="ru-RU" sz="2200" b="1" dirty="0" smtClean="0"/>
              <a:t>Группа должна приглашать внешних экспертов на свои совещания. Членам группы должна быть предоставлена возможность обсуждения имеющихся вопросов с внешними экспертами.</a:t>
            </a:r>
            <a:endParaRPr lang="ru-RU" sz="2200" b="1" dirty="0" smtClean="0"/>
          </a:p>
          <a:p>
            <a:pPr marL="342900" indent="-342900" algn="l">
              <a:buFont typeface="Wingdings" panose="05000000000000000000" pitchFamily="2" charset="2"/>
              <a:buBlip>
                <a:blip r:embed="rId1"/>
              </a:buBlip>
            </a:pPr>
            <a:r>
              <a:rPr lang="ru-RU" sz="2200" b="1" dirty="0" smtClean="0"/>
              <a:t>Как минимум один член группы должен быть назначен «адвокатом дьявола». Эта роль должна передаваться новому члену группы на каждом следующем совещании.</a:t>
            </a:r>
            <a:endParaRPr lang="ru-RU" sz="2200" b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241664715111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4945" y="401320"/>
            <a:ext cx="5869305" cy="58693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756263" cy="1054250"/>
          </a:xfrm>
        </p:spPr>
        <p:txBody>
          <a:bodyPr/>
          <a:lstStyle/>
          <a:p>
            <a:r>
              <a:rPr lang="ru-RU" alt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cs typeface="Times New Roman" panose="02020603050405020304" pitchFamily="18" charset="0"/>
              </a:rPr>
              <a:t>План</a:t>
            </a:r>
            <a:endParaRPr lang="ru-RU" alt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55650" y="2703830"/>
            <a:ext cx="8127365" cy="26517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GB" sz="28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</a:rPr>
              <a:t>Что такое группа</a:t>
            </a:r>
            <a:endParaRPr lang="en-US" altLang="en-GB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altLang="en-GB" sz="28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</a:rPr>
              <a:t>Феномен группового мышления</a:t>
            </a:r>
            <a:endParaRPr lang="ru-RU" altLang="en-GB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altLang="en-GB" sz="28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</a:rPr>
              <a:t>Симптомы</a:t>
            </a:r>
            <a:endParaRPr lang="ru-RU" altLang="en-GB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altLang="en-GB" sz="28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</a:rPr>
              <a:t>Преодаление</a:t>
            </a:r>
            <a:endParaRPr lang="en-US" altLang="ru-RU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endParaRPr lang="en-GB" altLang="ru-RU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altLang="ru-RU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4589">
            <a:off x="2282190" y="3651250"/>
            <a:ext cx="2537460" cy="13931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C:\Users\can\Desktop\241664715111256.jpg24166471511125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20640000">
            <a:off x="1427480" y="2659380"/>
            <a:ext cx="1458595" cy="14592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Рисунок 6" descr="C:\Users\Bilg\Downloads\images.jpgimage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0682852">
            <a:off x="5798820" y="2753995"/>
            <a:ext cx="2070735" cy="13785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2"/>
          <p:cNvSpPr>
            <a:spLocks noGrp="1"/>
          </p:cNvSpPr>
          <p:nvPr/>
        </p:nvSpPr>
        <p:spPr>
          <a:xfrm>
            <a:off x="1518920" y="673735"/>
            <a:ext cx="64008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cs typeface="+mj-ea"/>
              </a:rPr>
              <a:t>Групповое Мышление</a:t>
            </a:r>
            <a:endParaRPr lang="ru-RU" altLang="en-US" sz="48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anose="02020603050405020304" pitchFamily="18" charset="0"/>
              <a:cs typeface="+mj-ea"/>
            </a:endParaRPr>
          </a:p>
        </p:txBody>
      </p:sp>
      <p:pic>
        <p:nvPicPr>
          <p:cNvPr id="4" name="Рисунок 3" descr="C:\Users\can\Desktop\527221817988902.jpg527221817988902"/>
          <p:cNvPicPr>
            <a:picLocks noChangeAspect="1"/>
          </p:cNvPicPr>
          <p:nvPr/>
        </p:nvPicPr>
        <p:blipFill>
          <a:blip r:embed="rId4">
            <a:lum bright="-12000" contrast="30000"/>
          </a:blip>
          <a:srcRect/>
          <a:stretch>
            <a:fillRect/>
          </a:stretch>
        </p:blipFill>
        <p:spPr>
          <a:xfrm>
            <a:off x="4596765" y="4030028"/>
            <a:ext cx="2594610" cy="10807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Рисунок 7" descr="C:\Users\can\Desktop\image-20150318-2490-ymcvv8.jpgimage-20150318-2490-ymcvv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328032">
            <a:off x="3282950" y="2614295"/>
            <a:ext cx="2873375" cy="1226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7820"/>
            <a:ext cx="8229600" cy="12192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altLang="en-GB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Что такое группа?</a:t>
            </a:r>
            <a:endParaRPr lang="ru-RU" altLang="en-GB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881380"/>
            <a:ext cx="8176260" cy="338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Clr>
                <a:srgbClr val="FFC000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Группа является одним из главных элементов социальной структуры общества и представляет собой совокупность людей, объединенных любым существенным признаком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Clr>
                <a:srgbClr val="FFC000"/>
              </a:buClr>
              <a:buFont typeface="Wingdings" panose="05000000000000000000" pitchFamily="2" charset="2"/>
              <a:buBlip>
                <a:blip r:embed="rId1"/>
              </a:buBlip>
            </a:pP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Clr>
                <a:srgbClr val="FFC000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Влияние групп -  группа может оказывать как положительное, так и отрицательное воздействие на развитие личности.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rev10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4079240"/>
            <a:ext cx="5401310" cy="217106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56080"/>
            <a:ext cx="4059936" cy="4572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Blip>
                <a:blip r:embed="rId1"/>
              </a:buBlip>
            </a:pPr>
            <a:r>
              <a:rPr lang="ru-RU" sz="2400" b="1" dirty="0" smtClean="0">
                <a:sym typeface="+mn-ea"/>
              </a:rPr>
              <a:t>Феномен группового мышления был открыт </a:t>
            </a:r>
            <a:r>
              <a:rPr lang="ru-RU" sz="2400" b="1" i="1" dirty="0" smtClean="0">
                <a:sym typeface="+mn-ea"/>
              </a:rPr>
              <a:t>Ирвингом Джейнисом</a:t>
            </a:r>
            <a:r>
              <a:rPr lang="ru-RU" sz="2400" b="1" dirty="0" smtClean="0">
                <a:sym typeface="+mn-ea"/>
              </a:rPr>
              <a:t> при исследованиях групп, которые принимали политические и военные решения. </a:t>
            </a:r>
            <a:endParaRPr lang="ru-RU" sz="2400" b="1" dirty="0" smtClean="0">
              <a:sym typeface="+mn-ea"/>
            </a:endParaRPr>
          </a:p>
          <a:p>
            <a:pPr>
              <a:buFont typeface="Wingdings" panose="05000000000000000000" pitchFamily="2" charset="2"/>
              <a:buBlip>
                <a:blip r:embed="rId1"/>
              </a:buBlip>
            </a:pPr>
            <a:endParaRPr lang="ru-RU" sz="2400" b="1" dirty="0" smtClean="0">
              <a:sym typeface="+mn-ea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altLang="en-US" sz="4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История</a:t>
            </a:r>
            <a:endParaRPr altLang="ru-RU" sz="4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Content Placeholder 8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10" name="Picture 9" descr="irving_jani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70" y="1794510"/>
            <a:ext cx="2940050" cy="350075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862320" y="5480685"/>
            <a:ext cx="35179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/>
              <a:t>(1918-1990)</a:t>
            </a:r>
            <a:endParaRPr lang="ru-RU" altLang="en-US" b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85265"/>
            <a:ext cx="8362950" cy="4572000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sz="2400" b="1" i="1" u="sng" dirty="0" smtClean="0"/>
              <a:t>Тип I:</a:t>
            </a:r>
            <a:r>
              <a:rPr lang="ru-RU" sz="2400" b="1" u="sng" dirty="0" smtClean="0"/>
              <a:t> Преувеличение полномочий группы и уровня её морали</a:t>
            </a:r>
            <a:endParaRPr lang="ru-RU" sz="2400" b="1" u="sng" dirty="0" smtClean="0"/>
          </a:p>
          <a:p>
            <a:pPr>
              <a:buFont typeface="Wingdings" panose="05000000000000000000" pitchFamily="2" charset="2"/>
            </a:pPr>
            <a:endParaRPr lang="ru-RU" sz="2800" b="1" dirty="0" smtClean="0"/>
          </a:p>
          <a:p>
            <a:pPr>
              <a:buFont typeface="Wingdings" panose="05000000000000000000" pitchFamily="2" charset="2"/>
            </a:pPr>
            <a:r>
              <a:rPr lang="ru-RU" sz="2400" b="1" dirty="0" smtClean="0"/>
              <a:t>1. Иллюзия непогрешимости, создающая неоправданный оптимизм и побуждающая к принятию высокого уровня риска</a:t>
            </a:r>
            <a:endParaRPr lang="ru-RU" sz="2400" b="1" dirty="0" smtClean="0"/>
          </a:p>
          <a:p>
            <a:pPr>
              <a:buFont typeface="Wingdings" panose="05000000000000000000" pitchFamily="2" charset="2"/>
            </a:pPr>
            <a:endParaRPr lang="ru-RU" sz="2800" b="1" dirty="0" smtClean="0"/>
          </a:p>
          <a:p>
            <a:pPr>
              <a:buFont typeface="Wingdings" panose="05000000000000000000" pitchFamily="2" charset="2"/>
            </a:pPr>
            <a:r>
              <a:rPr lang="ru-RU" sz="2400" b="1" dirty="0" smtClean="0"/>
              <a:t>2. Не подвергающаяся сомнению вера в высокий морально-нравственный уровень группы, и как следствие игнорирование членами группы последствий своих действий</a:t>
            </a:r>
            <a:endParaRPr lang="ru-RU" sz="24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940"/>
            <a:ext cx="8229600" cy="12192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altLang="en-US" sz="4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Симптомы</a:t>
            </a:r>
            <a:endParaRPr lang="ru-RU" altLang="en-US" sz="4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85265"/>
            <a:ext cx="8362950" cy="4572000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sz="2400" b="1" i="1" u="sng" dirty="0" smtClean="0"/>
              <a:t>Тип II</a:t>
            </a:r>
            <a:r>
              <a:rPr lang="ru-RU" sz="2400" b="1" u="sng" dirty="0" smtClean="0"/>
              <a:t>: Закрытость от внешней среды</a:t>
            </a:r>
            <a:endParaRPr lang="ru-RU" sz="2400" b="1" u="sng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ru-RU" sz="2400" b="1" dirty="0" smtClean="0"/>
          </a:p>
          <a:p>
            <a:pPr marL="342900" indent="-342900">
              <a:buFont typeface="Wingdings" panose="05000000000000000000" charset="0"/>
              <a:buChar char="v"/>
            </a:pPr>
            <a:r>
              <a:rPr lang="ru-RU" sz="2400" b="1" dirty="0" smtClean="0"/>
              <a:t>3. Игнорирование сигналов извне, которые могут поставить под сомнение заключения, сделанные группой</a:t>
            </a:r>
            <a:endParaRPr lang="ru-RU" sz="2400" b="1" dirty="0" smtClean="0"/>
          </a:p>
          <a:p>
            <a:pPr marL="342900" indent="-342900">
              <a:buFont typeface="Wingdings" panose="05000000000000000000" charset="0"/>
              <a:buChar char="v"/>
            </a:pPr>
            <a:r>
              <a:rPr lang="ru-RU" sz="2400" b="1" dirty="0" smtClean="0"/>
              <a:t>4. Негативная стереотипизация оппонентов группы как слабых, предвзятых, злобных и глупых</a:t>
            </a:r>
            <a:endParaRPr lang="ru-RU" sz="24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940"/>
            <a:ext cx="8229600" cy="12192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altLang="en-US" sz="4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Симптомы</a:t>
            </a:r>
            <a:endParaRPr lang="ru-RU" altLang="en-US" sz="4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Picture 1" descr="image-20150318-2490-ymcvv8"/>
          <p:cNvPicPr>
            <a:picLocks noChangeAspect="1"/>
          </p:cNvPicPr>
          <p:nvPr/>
        </p:nvPicPr>
        <p:blipFill>
          <a:blip r:embed="rId1"/>
          <a:srcRect b="24983"/>
          <a:stretch>
            <a:fillRect/>
          </a:stretch>
        </p:blipFill>
        <p:spPr>
          <a:xfrm>
            <a:off x="1361440" y="4822825"/>
            <a:ext cx="6240780" cy="169481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47140"/>
            <a:ext cx="8362950" cy="4810125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sz="2400" b="1" i="1" u="sng" dirty="0" smtClean="0"/>
              <a:t>Тип III</a:t>
            </a:r>
            <a:r>
              <a:rPr lang="ru-RU" sz="2400" b="1" u="sng" dirty="0" smtClean="0"/>
              <a:t>: Стремление к единогласию</a:t>
            </a:r>
            <a:endParaRPr lang="ru-RU" sz="2400" b="1" u="sng" dirty="0" smtClean="0"/>
          </a:p>
          <a:p>
            <a:pPr marL="342900" indent="-342900">
              <a:buFont typeface="Wingdings" panose="05000000000000000000" charset="0"/>
              <a:buChar char="v"/>
            </a:pPr>
            <a:r>
              <a:rPr lang="ru-RU" sz="2400" b="1" dirty="0" smtClean="0"/>
              <a:t>5. Самоцензура каждым членом группы своих собственных идей, которые могут противоречить общему мнению группы</a:t>
            </a:r>
            <a:endParaRPr lang="ru-RU" sz="2400" b="1" dirty="0" smtClean="0"/>
          </a:p>
          <a:p>
            <a:pPr marL="0" indent="0">
              <a:buFont typeface="Wingdings" panose="05000000000000000000" charset="0"/>
              <a:buNone/>
            </a:pPr>
            <a:endParaRPr lang="ru-RU" sz="24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940"/>
            <a:ext cx="8229600" cy="12192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altLang="en-US" sz="4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Симптомы</a:t>
            </a:r>
            <a:endParaRPr lang="ru-RU" altLang="en-US" sz="4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Picture 1" descr="Samocenzu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5275" y="2897505"/>
            <a:ext cx="6013450" cy="365252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47140"/>
            <a:ext cx="8362950" cy="4810125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sz="2400" b="1" i="1" u="sng" dirty="0" smtClean="0"/>
              <a:t>Тип III</a:t>
            </a:r>
            <a:r>
              <a:rPr lang="ru-RU" sz="2400" b="1" u="sng" dirty="0" smtClean="0"/>
              <a:t>: Стремление к единогласию</a:t>
            </a:r>
            <a:endParaRPr lang="ru-RU" sz="2400" b="1" u="sng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ru-RU" sz="2400" b="1" u="sng" dirty="0" smtClean="0"/>
          </a:p>
          <a:p>
            <a:pPr marL="342900" indent="-342900">
              <a:buFont typeface="Wingdings" panose="05000000000000000000" charset="0"/>
              <a:buChar char="v"/>
            </a:pPr>
            <a:r>
              <a:rPr lang="ru-RU" sz="2400" b="1" dirty="0" smtClean="0">
                <a:sym typeface="+mn-ea"/>
              </a:rPr>
              <a:t>6. Иллюзия единогласия, молчание принимается как знак согласия</a:t>
            </a:r>
            <a:endParaRPr lang="ru-RU" sz="2400" b="1" dirty="0" smtClean="0"/>
          </a:p>
          <a:p>
            <a:pPr marL="342900" indent="-342900">
              <a:buFont typeface="Wingdings" panose="05000000000000000000" charset="0"/>
              <a:buChar char="v"/>
            </a:pPr>
            <a:r>
              <a:rPr lang="ru-RU" sz="2400" b="1" dirty="0" smtClean="0">
                <a:sym typeface="+mn-ea"/>
              </a:rPr>
              <a:t>7. Прямое давление группы, обвинение в нелояльности любого члена группы, который подвергает сомнению её решения</a:t>
            </a:r>
            <a:endParaRPr lang="ru-RU" sz="2400" b="1" dirty="0" smtClean="0"/>
          </a:p>
          <a:p>
            <a:pPr marL="342900" indent="-342900">
              <a:buFont typeface="Wingdings" panose="05000000000000000000" charset="0"/>
              <a:buChar char="v"/>
            </a:pPr>
            <a:r>
              <a:rPr lang="ru-RU" sz="2400" b="1" dirty="0" smtClean="0">
                <a:sym typeface="+mn-ea"/>
              </a:rPr>
              <a:t>8. «Контролеры мышления» — само-назначенные члены группы, которые ограждают группу от информации, противоречащей общему мнению группы</a:t>
            </a:r>
            <a:endParaRPr lang="ru-RU" sz="24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940"/>
            <a:ext cx="8229600" cy="12192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altLang="en-US" sz="4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Симптомы</a:t>
            </a:r>
            <a:endParaRPr lang="ru-RU" altLang="en-US" sz="4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Кутюр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мокинг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вердый переплет">
  <a:themeElements>
    <a:clrScheme name="Другая 10">
      <a:dk1>
        <a:sysClr val="windowText" lastClr="000000"/>
      </a:dk1>
      <a:lt1>
        <a:sysClr val="window" lastClr="FFFFFF"/>
      </a:lt1>
      <a:dk2>
        <a:srgbClr val="000000"/>
      </a:dk2>
      <a:lt2>
        <a:srgbClr val="D2D2D2"/>
      </a:lt2>
      <a:accent1>
        <a:srgbClr val="FFC000"/>
      </a:accent1>
      <a:accent2>
        <a:srgbClr val="BF0000"/>
      </a:accent2>
      <a:accent3>
        <a:srgbClr val="9C007F"/>
      </a:accent3>
      <a:accent4>
        <a:srgbClr val="68007F"/>
      </a:accent4>
      <a:accent5>
        <a:srgbClr val="FFBC01"/>
      </a:accent5>
      <a:accent6>
        <a:srgbClr val="000000"/>
      </a:accent6>
      <a:hlink>
        <a:srgbClr val="17BBFD"/>
      </a:hlink>
      <a:folHlink>
        <a:srgbClr val="FF79C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Бумажн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2718</Words>
  <Application>WPS Presentation</Application>
  <PresentationFormat>Экран (4:3)</PresentationFormat>
  <Paragraphs>85</Paragraphs>
  <Slides>14</Slides>
  <Notes>0</Notes>
  <HiddenSlides>0</HiddenSlides>
  <MMClips>4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Wingdings 2</vt:lpstr>
      <vt:lpstr>Wingdings 2</vt:lpstr>
      <vt:lpstr>Times New Roman</vt:lpstr>
      <vt:lpstr>Book Antiqua</vt:lpstr>
      <vt:lpstr>Microsoft YaHei</vt:lpstr>
      <vt:lpstr>Calibri</vt:lpstr>
      <vt:lpstr>Garamond</vt:lpstr>
      <vt:lpstr>Wingdings</vt:lpstr>
      <vt:lpstr>Кутюр</vt:lpstr>
      <vt:lpstr>Твердый переплет</vt:lpstr>
      <vt:lpstr>Бумажная</vt:lpstr>
      <vt:lpstr>ФИЛИАЛ МОСКОВСКОГО ГОСУДАРСТВЕННОГО УНИВЕРСИТЕТА  ИМЕНИ М.В.ЛОМОНОСОВА В Г.ДУШАНБЕ. ФАКУЛЬТЕТ ГУМАНИТАРНЫХ ПАУК. </vt:lpstr>
      <vt:lpstr>План</vt:lpstr>
      <vt:lpstr>PowerPoint 演示文稿</vt:lpstr>
      <vt:lpstr>Что такое терроризм?</vt:lpstr>
      <vt:lpstr>История: Терроризм в Древнем мире</vt:lpstr>
      <vt:lpstr>История: Терроризм в Средние века</vt:lpstr>
      <vt:lpstr>Симптомы</vt:lpstr>
      <vt:lpstr>Симптомы</vt:lpstr>
      <vt:lpstr>Симптомы</vt:lpstr>
      <vt:lpstr>PowerPoint 演示文稿</vt:lpstr>
      <vt:lpstr>История: Терроризм в Новейшем времени</vt:lpstr>
      <vt:lpstr>Предотвращение</vt:lpstr>
      <vt:lpstr>Предотвращение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Customers, Markets and Marketing</dc:title>
  <dc:creator>manu</dc:creator>
  <cp:lastModifiedBy>can</cp:lastModifiedBy>
  <cp:revision>152</cp:revision>
  <dcterms:created xsi:type="dcterms:W3CDTF">2006-08-16T00:00:00Z</dcterms:created>
  <dcterms:modified xsi:type="dcterms:W3CDTF">2019-01-22T17:51:22Z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