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8"/>
  </p:handoutMasterIdLst>
  <p:sldIdLst>
    <p:sldId id="610" r:id="rId4"/>
    <p:sldId id="268" r:id="rId5"/>
    <p:sldId id="300" r:id="rId6"/>
    <p:sldId id="277" r:id="rId8"/>
    <p:sldId id="596" r:id="rId9"/>
    <p:sldId id="633" r:id="rId10"/>
    <p:sldId id="634" r:id="rId11"/>
    <p:sldId id="635" r:id="rId12"/>
    <p:sldId id="638" r:id="rId13"/>
    <p:sldId id="636" r:id="rId14"/>
    <p:sldId id="637" r:id="rId15"/>
    <p:sldId id="639" r:id="rId16"/>
    <p:sldId id="6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94573" autoAdjust="0"/>
  </p:normalViewPr>
  <p:slideViewPr>
    <p:cSldViewPr>
      <p:cViewPr varScale="1">
        <p:scale>
          <a:sx n="126" d="100"/>
          <a:sy n="126" d="100"/>
        </p:scale>
        <p:origin x="-372" y="-96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ru-RU" sz="4000" b="1">
                <a:latin typeface="Times New Roman" panose="02020603050405020304" pitchFamily="18" charset="0"/>
              </a:rPr>
              <a:t>Доклад</a:t>
            </a:r>
            <a:endParaRPr lang="en-US" altLang="ru-RU" sz="4000" b="1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en-US" sz="2800" b="1">
                <a:latin typeface="Times New Roman" panose="02020603050405020304" pitchFamily="18" charset="0"/>
              </a:rPr>
              <a:t>н</a:t>
            </a:r>
            <a:r>
              <a:rPr lang="en-US" altLang="ru-RU" sz="2800" b="1">
                <a:latin typeface="Times New Roman" panose="02020603050405020304" pitchFamily="18" charset="0"/>
              </a:rPr>
              <a:t>а тему: “</a:t>
            </a:r>
            <a:r>
              <a:rPr lang="ru-RU" altLang="en-US" sz="2800" b="1">
                <a:latin typeface="Times New Roman" panose="02020603050405020304" pitchFamily="18" charset="0"/>
              </a:rPr>
              <a:t>Девиантное поведение</a:t>
            </a:r>
            <a:r>
              <a:rPr lang="en-US" altLang="ru-RU" sz="2800" b="1">
                <a:latin typeface="Times New Roman" panose="02020603050405020304" pitchFamily="18" charset="0"/>
              </a:rPr>
              <a:t>”</a:t>
            </a:r>
            <a:endParaRPr lang="en-US" altLang="ru-RU" sz="2800" b="1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35" y="424180"/>
            <a:ext cx="9144635" cy="1054100"/>
          </a:xfrm>
        </p:spPr>
        <p:txBody>
          <a:bodyPr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 ДУШАНБЕ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АУК.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48007"/>
            <a:ext cx="9144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Душанбе - 2019</a:t>
            </a:r>
            <a:endParaRPr lang="ru-RU" sz="20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453496" y="4661778"/>
            <a:ext cx="4691062" cy="158432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2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 Салохиддин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ru-RU" sz="4400" b="1" dirty="0" smtClean="0">
                <a:latin typeface="Times New Roman" panose="02020603050405020304" pitchFamily="18" charset="0"/>
                <a:sym typeface="+mn-ea"/>
              </a:rPr>
              <a:t>I</a:t>
            </a:r>
            <a:r>
              <a:rPr lang="tr-TR" altLang="ru-RU" sz="4400" b="1" dirty="0" smtClean="0">
                <a:latin typeface="Times New Roman" panose="02020603050405020304" pitchFamily="18" charset="0"/>
              </a:rPr>
              <a:t>I</a:t>
            </a:r>
            <a:r>
              <a:rPr lang="en-US" altLang="tr-TR" sz="4400" b="1" dirty="0" smtClean="0">
                <a:latin typeface="Times New Roman" panose="02020603050405020304" pitchFamily="18" charset="0"/>
              </a:rPr>
              <a:t>)</a:t>
            </a:r>
            <a:r>
              <a:rPr lang="en-US" altLang="ru-RU" sz="4400" b="1" dirty="0" smtClean="0">
                <a:latin typeface="Times New Roman" panose="02020603050405020304" pitchFamily="18" charset="0"/>
              </a:rPr>
              <a:t>Генетика</a:t>
            </a:r>
            <a:endParaRPr lang="en-US" altLang="ru-RU" sz="4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Объяснение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nim_KdIj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2683510"/>
            <a:ext cx="6603365" cy="3545205"/>
          </a:xfrm>
          <a:prstGeom prst="rect">
            <a:avLst/>
          </a:prstGeom>
          <a:ln w="127000">
            <a:solidFill>
              <a:schemeClr val="accent2"/>
            </a:solidFill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ru-RU" sz="4400" b="1" dirty="0" smtClean="0">
                <a:latin typeface="Times New Roman" panose="02020603050405020304" pitchFamily="18" charset="0"/>
                <a:sym typeface="+mn-ea"/>
              </a:rPr>
              <a:t>II</a:t>
            </a:r>
            <a:r>
              <a:rPr lang="tr-TR" altLang="ru-RU" sz="4400" b="1" dirty="0" smtClean="0">
                <a:latin typeface="Times New Roman" panose="02020603050405020304" pitchFamily="18" charset="0"/>
              </a:rPr>
              <a:t>I</a:t>
            </a:r>
            <a:r>
              <a:rPr lang="en-US" altLang="tr-TR" sz="4400" b="1" dirty="0" smtClean="0">
                <a:latin typeface="Times New Roman" panose="02020603050405020304" pitchFamily="18" charset="0"/>
              </a:rPr>
              <a:t>)Зараженность «плохими»</a:t>
            </a:r>
            <a:endParaRPr lang="en-US" altLang="tr-TR" sz="4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Объяснение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1043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2724150"/>
            <a:ext cx="4182745" cy="3333115"/>
          </a:xfrm>
          <a:prstGeom prst="rect">
            <a:avLst/>
          </a:prstGeom>
          <a:solidFill>
            <a:schemeClr val="bg2"/>
          </a:solidFill>
          <a:ln w="425450" cmpd="sng">
            <a:solidFill>
              <a:schemeClr val="bg1">
                <a:lumMod val="85000"/>
                <a:lumOff val="15000"/>
              </a:schemeClr>
            </a:solidFill>
            <a:prstDash val="solid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ru-RU" sz="4400" b="1" dirty="0" smtClean="0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ru-RU" sz="4400" b="1" dirty="0" smtClean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tr-TR" sz="4400" b="1" dirty="0" smtClean="0">
                <a:latin typeface="Times New Roman" panose="02020603050405020304" pitchFamily="18" charset="0"/>
              </a:rPr>
              <a:t>)Социальное неравенств</a:t>
            </a:r>
            <a:r>
              <a:rPr lang="en-US" altLang="en-US" sz="4400" b="1" dirty="0" smtClean="0">
                <a:latin typeface="Times New Roman" panose="02020603050405020304" pitchFamily="18" charset="0"/>
              </a:rPr>
              <a:t>о</a:t>
            </a:r>
            <a:endParaRPr lang="en-US" altLang="en-US" sz="4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Объяснение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large-preview-photo_overl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2567305"/>
            <a:ext cx="5965825" cy="380873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0" y="3118485"/>
            <a:ext cx="8229600" cy="1219200"/>
          </a:xfrm>
        </p:spPr>
        <p:txBody>
          <a:bodyPr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56263" cy="1054250"/>
          </a:xfrm>
        </p:spPr>
        <p:txBody>
          <a:bodyPr/>
          <a:lstStyle/>
          <a:p>
            <a:r>
              <a:rPr lang="ru-RU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Times New Roman" panose="02020603050405020304" pitchFamily="18" charset="0"/>
              </a:rPr>
              <a:t>План</a:t>
            </a:r>
            <a:endParaRPr lang="ru-RU" alt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5650" y="2703830"/>
            <a:ext cx="8127365" cy="22250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altLang="en-US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Определение девиантного поведения</a:t>
            </a:r>
            <a:endParaRPr lang="ru-RU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Причины</a:t>
            </a:r>
            <a:endParaRPr lang="ru-RU" altLang="en-GB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Объяснения девиантного поведения</a:t>
            </a:r>
            <a:endParaRPr lang="en-US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GB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7820"/>
            <a:ext cx="8229600" cy="1219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altLang="en-GB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Определение</a:t>
            </a:r>
            <a:endParaRPr lang="ru-RU" altLang="en-GB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881380"/>
            <a:ext cx="8176260" cy="3017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Clr>
                <a:srgbClr val="FFC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Девиантное поведение (от латинского </a:t>
            </a:r>
            <a:r>
              <a:rPr lang="tr-TR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alt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atio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отклонение)</a:t>
            </a:r>
            <a:endParaRPr lang="ru-RU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None/>
            </a:pPr>
            <a:endParaRPr lang="ru-RU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ru-RU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устойчивое</a:t>
            </a:r>
            <a:r>
              <a:rPr lang="ru-RU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поведение </a:t>
            </a:r>
            <a:r>
              <a:rPr lang="ru-RU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личности, </a:t>
            </a:r>
            <a:r>
              <a:rPr lang="ru-RU" alt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отклоняющееся от</a:t>
            </a:r>
            <a:r>
              <a:rPr lang="ru-RU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общепринятых, наиболее распространённых и устоявшихся общественных</a:t>
            </a:r>
            <a:r>
              <a:rPr lang="ru-RU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</a:t>
            </a:r>
            <a:r>
              <a:rPr lang="ru-RU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_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3598545"/>
            <a:ext cx="7648575" cy="28016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6080"/>
            <a:ext cx="4059936" cy="4572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Blip>
                <a:blip r:embed="rId1"/>
              </a:buBlip>
            </a:pPr>
            <a:endParaRPr lang="ru-RU" sz="2400" b="1" dirty="0" smtClean="0">
              <a:sym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История</a:t>
            </a:r>
            <a:endParaRPr altLang="ru-RU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17390" y="5480050"/>
            <a:ext cx="46793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tr-TR" sz="2400" b="1">
                <a:latin typeface="Times New Roman" panose="02020603050405020304" pitchFamily="18" charset="0"/>
              </a:rPr>
              <a:t>“</a:t>
            </a:r>
            <a:r>
              <a:rPr lang="en-US" altLang="tr-T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СУИ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ЦИД</a:t>
            </a:r>
            <a:r>
              <a:rPr lang="en-US" altLang="tr-TR" sz="2400" b="1">
                <a:latin typeface="Times New Roman" panose="02020603050405020304" pitchFamily="18" charset="0"/>
              </a:rPr>
              <a:t>” (книга Дюркгейма)</a:t>
            </a:r>
            <a:endParaRPr lang="en-US" altLang="tr-TR" sz="2400" b="1">
              <a:latin typeface="Times New Roman" panose="02020603050405020304" pitchFamily="18" charset="0"/>
            </a:endParaRPr>
          </a:p>
        </p:txBody>
      </p:sp>
      <p:pic>
        <p:nvPicPr>
          <p:cNvPr id="2" name="Picture 1" descr="200px-Emile_Durkhe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24635"/>
            <a:ext cx="2924810" cy="3955415"/>
          </a:xfrm>
          <a:prstGeom prst="rect">
            <a:avLst/>
          </a:prstGeom>
        </p:spPr>
      </p:pic>
      <p:pic>
        <p:nvPicPr>
          <p:cNvPr id="4" name="Picture 3" descr="Le_Suicide,_Durkhei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65" y="1524635"/>
            <a:ext cx="2817495" cy="39560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06780" y="5480050"/>
            <a:ext cx="26416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tr-TR" sz="2400" b="1">
                <a:latin typeface="Times New Roman" panose="02020603050405020304" pitchFamily="18" charset="0"/>
              </a:rPr>
              <a:t>Эмил</a:t>
            </a:r>
            <a:r>
              <a:rPr lang="ru-RU" altLang="en-US" sz="2400" b="1">
                <a:latin typeface="Times New Roman" panose="02020603050405020304" pitchFamily="18" charset="0"/>
              </a:rPr>
              <a:t>ь Дрюкгейм</a:t>
            </a:r>
            <a:endParaRPr lang="ru-RU" altLang="en-US" sz="2400" b="1">
              <a:latin typeface="Times New Roman" panose="02020603050405020304" pitchFamily="18" charset="0"/>
            </a:endParaRPr>
          </a:p>
          <a:p>
            <a:r>
              <a:rPr lang="ru-RU" altLang="en-US" sz="2400" b="1">
                <a:latin typeface="Times New Roman" panose="02020603050405020304" pitchFamily="18" charset="0"/>
              </a:rPr>
              <a:t>    (1858-1917)</a:t>
            </a:r>
            <a:endParaRPr lang="ru-RU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ru-RU" sz="4000" b="1" dirty="0" smtClean="0">
                <a:latin typeface="Times New Roman" panose="02020603050405020304" pitchFamily="18" charset="0"/>
              </a:rPr>
              <a:t>1)Аддикция</a:t>
            </a:r>
            <a:endParaRPr lang="ru-RU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Причины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1527587783_technology-addi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2348230"/>
            <a:ext cx="6257290" cy="3867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ru-RU" sz="4000" b="1" dirty="0" smtClean="0">
                <a:latin typeface="Times New Roman" panose="02020603050405020304" pitchFamily="18" charset="0"/>
              </a:rPr>
              <a:t>2)Дезориентация</a:t>
            </a:r>
            <a:endParaRPr lang="ru-RU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Причины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upl_1543230149_281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2395855"/>
            <a:ext cx="6299200" cy="39458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793355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ru-RU" sz="4000" b="1" dirty="0" smtClean="0">
                <a:latin typeface="Times New Roman" panose="02020603050405020304" pitchFamily="18" charset="0"/>
              </a:rPr>
              <a:t>3)Общество </a:t>
            </a:r>
            <a:endParaRPr lang="ru-RU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65" y="19177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Причины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Content Placeholder 6" descr="yysimage_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14220" y="2591435"/>
            <a:ext cx="5422265" cy="36074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ru-RU" sz="4000" b="1" dirty="0" smtClean="0">
                <a:latin typeface="Times New Roman" panose="02020603050405020304" pitchFamily="18" charset="0"/>
              </a:rPr>
              <a:t>4)Стигматизация</a:t>
            </a:r>
            <a:endParaRPr lang="ru-RU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Причины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205886_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20" y="3110865"/>
            <a:ext cx="5826125" cy="266827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ru-RU" sz="4400" b="1" dirty="0" smtClean="0">
                <a:latin typeface="Times New Roman" panose="02020603050405020304" pitchFamily="18" charset="0"/>
              </a:rPr>
              <a:t>I)</a:t>
            </a:r>
            <a:r>
              <a:rPr lang="ru-RU" altLang="tr-TR" sz="4400" b="1" dirty="0" smtClean="0">
                <a:latin typeface="Times New Roman" panose="02020603050405020304" pitchFamily="18" charset="0"/>
              </a:rPr>
              <a:t>Социальные изменения</a:t>
            </a:r>
            <a:endParaRPr lang="ru-RU" altLang="tr-TR" sz="4400" b="1" dirty="0" smtClean="0">
              <a:latin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altLang="tr-TR" sz="4400" b="1" dirty="0" smtClean="0">
                <a:latin typeface="Times New Roman" panose="02020603050405020304" pitchFamily="18" charset="0"/>
              </a:rPr>
              <a:t>  в обществе</a:t>
            </a:r>
            <a:endParaRPr lang="ru-RU" altLang="tr-TR" sz="4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Объяснение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3128010"/>
            <a:ext cx="3063240" cy="3063240"/>
          </a:xfrm>
          <a:prstGeom prst="rect">
            <a:avLst/>
          </a:prstGeom>
        </p:spPr>
      </p:pic>
      <p:pic>
        <p:nvPicPr>
          <p:cNvPr id="4" name="Picture 3" descr="1"/>
          <p:cNvPicPr>
            <a:picLocks noChangeAspect="1"/>
          </p:cNvPicPr>
          <p:nvPr/>
        </p:nvPicPr>
        <p:blipFill>
          <a:blip r:embed="rId2"/>
          <a:srcRect t="20576"/>
          <a:stretch>
            <a:fillRect/>
          </a:stretch>
        </p:blipFill>
        <p:spPr>
          <a:xfrm flipH="1">
            <a:off x="5130800" y="3811270"/>
            <a:ext cx="2996565" cy="2379980"/>
          </a:xfrm>
          <a:prstGeom prst="rect">
            <a:avLst/>
          </a:prstGeom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3"/>
          <a:srcRect b="79028"/>
          <a:stretch>
            <a:fillRect/>
          </a:stretch>
        </p:blipFill>
        <p:spPr>
          <a:xfrm>
            <a:off x="4481830" y="3046730"/>
            <a:ext cx="3645535" cy="7645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Твердый переплет">
  <a:themeElements>
    <a:clrScheme name="Другая 10">
      <a:dk1>
        <a:sysClr val="windowText" lastClr="000000"/>
      </a:dk1>
      <a:lt1>
        <a:sysClr val="window" lastClr="FFFFFF"/>
      </a:lt1>
      <a:dk2>
        <a:srgbClr val="000000"/>
      </a:dk2>
      <a:lt2>
        <a:srgbClr val="D2D2D2"/>
      </a:lt2>
      <a:accent1>
        <a:srgbClr val="FFC000"/>
      </a:accent1>
      <a:accent2>
        <a:srgbClr val="BF0000"/>
      </a:accent2>
      <a:accent3>
        <a:srgbClr val="9C007F"/>
      </a:accent3>
      <a:accent4>
        <a:srgbClr val="68007F"/>
      </a:accent4>
      <a:accent5>
        <a:srgbClr val="FFBC01"/>
      </a:accent5>
      <a:accent6>
        <a:srgbClr val="000000"/>
      </a:accent6>
      <a:hlink>
        <a:srgbClr val="17BBFD"/>
      </a:hlink>
      <a:folHlink>
        <a:srgbClr val="FF79C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Бумаж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788</Words>
  <Application>WPS Presentation</Application>
  <PresentationFormat>Экран (4:3)</PresentationFormat>
  <Paragraphs>70</Paragraphs>
  <Slides>13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 2</vt:lpstr>
      <vt:lpstr>Times New Roman</vt:lpstr>
      <vt:lpstr>Book Antiqua</vt:lpstr>
      <vt:lpstr>Microsoft YaHei</vt:lpstr>
      <vt:lpstr>Calibri</vt:lpstr>
      <vt:lpstr>Твердый переплет</vt:lpstr>
      <vt:lpstr>Бумажная</vt:lpstr>
      <vt:lpstr>ФИЛИАЛ МОСКОВСКОГО ГОСУДАРСТВЕННОГО УНИВЕРСИТЕТА  ИМЕНИ М.В.ЛОМОНОСОВА В Г. ДУШАНБЕ ФАКУЛЬТЕТ ГУМАНИТАРНЫХ HАУК. </vt:lpstr>
      <vt:lpstr>План</vt:lpstr>
      <vt:lpstr>Определение</vt:lpstr>
      <vt:lpstr>История</vt:lpstr>
      <vt:lpstr>Причины</vt:lpstr>
      <vt:lpstr>Причины</vt:lpstr>
      <vt:lpstr>Причины</vt:lpstr>
      <vt:lpstr>Причины</vt:lpstr>
      <vt:lpstr>Объяснение</vt:lpstr>
      <vt:lpstr>Объяснение</vt:lpstr>
      <vt:lpstr>Объяснение</vt:lpstr>
      <vt:lpstr>Объяснение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Customers, Markets and Marketing</dc:title>
  <dc:creator>manu</dc:creator>
  <cp:lastModifiedBy>can</cp:lastModifiedBy>
  <cp:revision>157</cp:revision>
  <dcterms:created xsi:type="dcterms:W3CDTF">2006-08-16T00:00:00Z</dcterms:created>
  <dcterms:modified xsi:type="dcterms:W3CDTF">2019-01-26T02:00:17Z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