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267" r:id="rId6"/>
    <p:sldId id="259" r:id="rId7"/>
    <p:sldId id="269" r:id="rId8"/>
    <p:sldId id="270" r:id="rId9"/>
    <p:sldId id="272" r:id="rId10"/>
    <p:sldId id="260" r:id="rId11"/>
    <p:sldId id="271" r:id="rId12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0"/>
    <a:srgbClr val="7D888F"/>
    <a:srgbClr val="46555F"/>
    <a:srgbClr val="FEFEFD"/>
    <a:srgbClr val="FDFEFE"/>
    <a:srgbClr val="FEFEFE"/>
    <a:srgbClr val="FEFFFE"/>
    <a:srgbClr val="FF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486BA-2EA3-4681-8CD4-8ABC319098A3}">
  <a:tblStyle styleId="{E96486BA-2EA3-4681-8CD4-8ABC319098A3}" styleName="ams table style">
    <a:tblBg/>
    <a:wholeTbl>
      <a:tcTxStyle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Ref idx="1">
              <a:schemeClr val="bg1"/>
            </a:lnRef>
          </a:insideH>
          <a:insideV>
            <a:lnRef idx="1">
              <a:schemeClr val="bg1"/>
            </a:lnRef>
          </a:insideV>
        </a:tcBdr>
        <a:fill>
          <a:noFill/>
        </a:fill>
      </a:tcStyle>
    </a:wholeTbl>
    <a:band1H>
      <a:tcTxStyle>
        <a:schemeClr val="accent1"/>
      </a:tcTxStyle>
      <a:tcStyle>
        <a:tcBdr/>
        <a:fill>
          <a:solidFill>
            <a:schemeClr val="bg1"/>
          </a:solidFill>
        </a:fill>
      </a:tcStyle>
    </a:band1H>
    <a:band2H>
      <a:tcTxStyle>
        <a:schemeClr val="accent1"/>
      </a:tcTxStyle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Row>
      <a:tcTxStyle b="on"/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08" autoAdjust="0"/>
    <p:restoredTop sz="96842" autoAdjust="0"/>
  </p:normalViewPr>
  <p:slideViewPr>
    <p:cSldViewPr>
      <p:cViewPr>
        <p:scale>
          <a:sx n="100" d="100"/>
          <a:sy n="100" d="100"/>
        </p:scale>
        <p:origin x="1536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8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E1F4-EF88-4E23-B43B-75B5F1669856}" type="datetimeFigureOut">
              <a:rPr lang="en-US" smtClean="0"/>
              <a:t>1/19/2015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7A371-6CD5-4A64-B762-C3A540A07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00"/>
            </a:lvl1pPr>
          </a:lstStyle>
          <a:p>
            <a:fld id="{F420A37F-F537-4F00-9722-6B624A428CB1}" type="datetimeFigureOut">
              <a:rPr lang="en-US" noProof="0" smtClean="0"/>
              <a:pPr/>
              <a:t>1/19/2015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/>
            </a:lvl1pPr>
          </a:lstStyle>
          <a:p>
            <a:fld id="{094618EB-3A2D-4455-84BB-8FAD014273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1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45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559C0-0967-4ACA-8FDD-BF42F0182FD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6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559C0-0967-4ACA-8FDD-BF42F0182FD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6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2026800"/>
            <a:ext cx="5500800" cy="2304000"/>
          </a:xfr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2400" b="1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4"/>
            <a:r>
              <a:rPr lang="en-US" noProof="0" dirty="0" smtClean="0"/>
              <a:t>Add Title Arial 24pt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Add second line in blue Arial 24pt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16000" y="5302800"/>
            <a:ext cx="2232000" cy="936000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Name1 Arial 10pt</a:t>
            </a:r>
            <a:br>
              <a:rPr lang="en-US" dirty="0" smtClean="0"/>
            </a:br>
            <a:r>
              <a:rPr lang="en-US" dirty="0" smtClean="0"/>
              <a:t>Name2 Arial 10pt</a:t>
            </a:r>
            <a:endParaRPr lang="en-US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463258" y="6301057"/>
            <a:ext cx="213360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ams AG 2015</a:t>
            </a:r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000" y="6300788"/>
            <a:ext cx="2134800" cy="365125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46008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597BDD0-5FD2-4356-91A0-3BFC5B7624EE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84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4600800" y="2062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600800" y="4114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A62E5F6-9672-4174-AAFC-29095B12CC76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0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062800"/>
            <a:ext cx="3889375" cy="40322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3502800"/>
            <a:ext cx="3888000" cy="259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00800" y="2062800"/>
            <a:ext cx="3888000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D789203-8561-4DFE-9ECB-3424C629F2F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63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782800"/>
            <a:ext cx="3889375" cy="331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2782800"/>
            <a:ext cx="3888000" cy="331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2062800"/>
            <a:ext cx="7840800" cy="648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 marL="182250" indent="0">
              <a:buNone/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D91CA9-96DE-49F1-ACBD-8C1542366B97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7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2" hasCustomPrompt="1"/>
          </p:nvPr>
        </p:nvSpPr>
        <p:spPr>
          <a:xfrm>
            <a:off x="648000" y="2059200"/>
            <a:ext cx="7840800" cy="403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6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E87A898-F2B7-4BDD-BF5F-9159E57EE9C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1B0C7740-BA8E-4410-823A-C08B10BFD9AC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67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C291C4D-47F2-40F5-959D-3BC6E6C7B0E9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6330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5392964B-E184-48AE-9F4F-26248B5CBC2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598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C5D0547-7C7C-4E59-A493-ABB2032BFC5B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53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0" y="2998800"/>
            <a:ext cx="5590800" cy="8640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  <a:lvl5pPr>
              <a:defRPr sz="2400" b="1">
                <a:solidFill>
                  <a:schemeClr val="tx1"/>
                </a:solidFill>
              </a:defRPr>
            </a:lvl5pPr>
          </a:lstStyle>
          <a:p>
            <a:pPr lvl="4"/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18" r="-442"/>
          <a:stretch/>
        </p:blipFill>
        <p:spPr bwMode="auto">
          <a:xfrm>
            <a:off x="0" y="0"/>
            <a:ext cx="259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0" y="3970800"/>
            <a:ext cx="5590800" cy="35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pPr lvl="0"/>
            <a:r>
              <a:rPr lang="en-US" noProof="0" dirty="0" smtClean="0"/>
              <a:t>Please visit our website www.ams.com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462000" y="6369489"/>
            <a:ext cx="2134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noProof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  <a:endParaRPr lang="en-US" sz="1000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 hasCustomPrompt="1"/>
          </p:nvPr>
        </p:nvSpPr>
        <p:spPr>
          <a:xfrm>
            <a:off x="648000" y="2062800"/>
            <a:ext cx="7840800" cy="403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33788DFB-B1EE-4206-9CC7-EAD3DD82F01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11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917848"/>
            <a:ext cx="78410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 smtClean="0"/>
              <a:t>ASxxxx</a:t>
            </a:r>
            <a:endParaRPr lang="en-US" noProof="0" dirty="0"/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19" name="Rectangle 126"/>
          <p:cNvSpPr>
            <a:spLocks noChangeArrowheads="1"/>
          </p:cNvSpPr>
          <p:nvPr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23" name="Rectangle 128"/>
          <p:cNvSpPr>
            <a:spLocks noChangeArrowheads="1"/>
          </p:cNvSpPr>
          <p:nvPr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27" name="Rectangle 130"/>
          <p:cNvSpPr>
            <a:spLocks noChangeArrowheads="1"/>
          </p:cNvSpPr>
          <p:nvPr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28" name="Rectangle 132"/>
          <p:cNvSpPr>
            <a:spLocks noChangeArrowheads="1"/>
          </p:cNvSpPr>
          <p:nvPr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63" name="Rectangle 124"/>
          <p:cNvSpPr>
            <a:spLocks noChangeArrowheads="1"/>
          </p:cNvSpPr>
          <p:nvPr userDrawn="1"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67" name="Rectangle 126"/>
          <p:cNvSpPr>
            <a:spLocks noChangeArrowheads="1"/>
          </p:cNvSpPr>
          <p:nvPr userDrawn="1"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71" name="Rectangle 128"/>
          <p:cNvSpPr>
            <a:spLocks noChangeArrowheads="1"/>
          </p:cNvSpPr>
          <p:nvPr userDrawn="1"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75" name="Rectangle 130"/>
          <p:cNvSpPr>
            <a:spLocks noChangeArrowheads="1"/>
          </p:cNvSpPr>
          <p:nvPr userDrawn="1"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76" name="Rectangle 132"/>
          <p:cNvSpPr>
            <a:spLocks noChangeArrowheads="1"/>
          </p:cNvSpPr>
          <p:nvPr userDrawn="1"/>
        </p:nvSpPr>
        <p:spPr bwMode="auto">
          <a:xfrm>
            <a:off x="978850" y="1966913"/>
            <a:ext cx="65" cy="276999"/>
          </a:xfrm>
          <a:prstGeom prst="rect">
            <a:avLst/>
          </a:prstGeom>
          <a:solidFill>
            <a:srgbClr val="0762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576263"/>
            <a:endParaRPr lang="en-US" noProof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48000" y="1627200"/>
            <a:ext cx="7797600" cy="280800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US" dirty="0" smtClean="0"/>
              <a:t>Click to add product family name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9552" y="6309320"/>
            <a:ext cx="5004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All rights reserved. ©2012 · </a:t>
            </a:r>
            <a:r>
              <a:rPr lang="en-US" dirty="0" err="1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ams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 AG. Material may not be reproduced without written approval of </a:t>
            </a:r>
            <a:r>
              <a:rPr lang="en-US" dirty="0" err="1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ams</a:t>
            </a:r>
            <a:endParaRPr lang="en-US" dirty="0" smtClean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and may only be used for noncommercial educational purposes at the “University of Technology Graz”.</a:t>
            </a:r>
          </a:p>
          <a:p>
            <a:endParaRPr lang="en-US" sz="700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00800" y="2062800"/>
            <a:ext cx="3888000" cy="19800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5pPr marL="1617663" marR="0" indent="-1841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Benefits</a:t>
            </a:r>
          </a:p>
          <a:p>
            <a:pPr lvl="1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1"/>
            <a:r>
              <a:rPr lang="en-US" noProof="0" dirty="0" smtClean="0"/>
              <a:t>Bullet 3</a:t>
            </a:r>
          </a:p>
          <a:p>
            <a:pPr lvl="1"/>
            <a:endParaRPr lang="en-US" noProof="0" dirty="0" smtClean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00800" y="4114800"/>
            <a:ext cx="3888000" cy="19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icon to add block diagram</a:t>
            </a:r>
            <a:endParaRPr lang="en-US" noProof="0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48000" y="2062800"/>
            <a:ext cx="3888000" cy="19800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5pPr marL="1617663" marR="0" indent="-1841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Key features</a:t>
            </a:r>
          </a:p>
          <a:p>
            <a:pPr lvl="1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1"/>
            <a:r>
              <a:rPr lang="en-US" noProof="0" dirty="0" smtClean="0"/>
              <a:t>Bullet 3</a:t>
            </a:r>
          </a:p>
          <a:p>
            <a:pPr lvl="1"/>
            <a:endParaRPr lang="en-US" noProof="0" dirty="0" smtClean="0"/>
          </a:p>
        </p:txBody>
      </p:sp>
      <p:sp>
        <p:nvSpPr>
          <p:cNvPr id="29" name="Textplatzhalt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48000" y="4114800"/>
            <a:ext cx="3888000" cy="19800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5pPr marL="1617663" marR="0" indent="-1841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Applications</a:t>
            </a:r>
          </a:p>
          <a:p>
            <a:pPr lvl="1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1"/>
            <a:r>
              <a:rPr lang="en-US" noProof="0" dirty="0" smtClean="0"/>
              <a:t>Bullet 3</a:t>
            </a:r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8865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FD01DF8-2F0B-4C07-A807-531352C2D77F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7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Text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  <a:lvl2pPr marL="468000">
              <a:defRPr/>
            </a:lvl2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PictureText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PictureText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PictureText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316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188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6024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04F84E1-65B7-49B3-B9B8-3B5CC31075E1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7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E9C7CE1-75C7-4874-8081-705128D4419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2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38448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A56ADE8-E325-48A3-BFE7-1949BC79812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17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22068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D4833D5-94C3-4A5D-89A1-7F593669C5E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35244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0CDBEF1-2DA1-4BB5-8B75-9D67D9128A4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7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48492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© ams AG 2015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44E2EFA-44F7-4433-9E40-1DF9467A1A83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55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ams_logo_rgb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6998400" y="586800"/>
            <a:ext cx="1534710" cy="446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918000"/>
            <a:ext cx="7840800" cy="64080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 lvl="4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28800" y="63108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1" smtClean="0">
                <a:solidFill>
                  <a:schemeClr val="accent3"/>
                </a:solidFill>
              </a:rPr>
              <a:t>© ams AG 2015</a:t>
            </a:r>
          </a:p>
          <a:p>
            <a:r>
              <a:rPr lang="en-US" noProof="1" smtClean="0">
                <a:solidFill>
                  <a:schemeClr val="accent3"/>
                </a:solidFill>
              </a:rPr>
              <a:t>Page </a:t>
            </a:r>
            <a:fld id="{B9D6BBDF-F40B-4F4F-9ECC-0FC00F510524}" type="slidenum">
              <a:rPr lang="en-US" noProof="1" smtClean="0">
                <a:solidFill>
                  <a:schemeClr val="accent3"/>
                </a:solidFill>
              </a:rPr>
              <a:pPr/>
              <a:t>‹#›</a:t>
            </a:fld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48000" y="2062800"/>
            <a:ext cx="7848000" cy="4032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7" r:id="rId12"/>
    <p:sldLayoutId id="2147483668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4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5pPr eaLnBrk="1" hangingPunct="1">
        <a:defRPr/>
      </a:lvl5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3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>
                <a:solidFill>
                  <a:srgbClr val="000000"/>
                </a:solidFill>
              </a14:hiddenLine>
            </a:ext>
          </a:extLst>
        </p:spPr>
        <p:txBody>
          <a:bodyPr/>
          <a:lstStyle/>
          <a:p>
            <a:r>
              <a:rPr lang="en-US" dirty="0" smtClean="0"/>
              <a:t>LF Wakeup Receiver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AS3933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000" indent="-342000"/>
            <a:endParaRPr lang="en-US" dirty="0" smtClean="0"/>
          </a:p>
          <a:p>
            <a:pPr marL="342000" indent="-342000"/>
            <a:r>
              <a:rPr lang="en-US" dirty="0" smtClean="0"/>
              <a:t>Oluf Alminde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19 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959200" y="2124000"/>
            <a:ext cx="5540400" cy="4113312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0" dirty="0"/>
              <a:t>Active RFID </a:t>
            </a:r>
            <a:r>
              <a:rPr lang="en-US" b="0" dirty="0" smtClean="0"/>
              <a:t>tags</a:t>
            </a:r>
          </a:p>
          <a:p>
            <a:pPr marL="753750" lvl="1">
              <a:buFont typeface="Arial"/>
              <a:buChar char="•"/>
            </a:pPr>
            <a:r>
              <a:rPr lang="en-US" dirty="0"/>
              <a:t>C</a:t>
            </a:r>
            <a:r>
              <a:rPr lang="en-US" b="0" dirty="0" smtClean="0"/>
              <a:t>ontainer tracking</a:t>
            </a:r>
            <a:endParaRPr lang="en-US" b="0" dirty="0"/>
          </a:p>
          <a:p>
            <a:pPr marL="285750" indent="-285750">
              <a:buFont typeface="Arial"/>
              <a:buChar char="•"/>
            </a:pPr>
            <a:r>
              <a:rPr lang="en-US" b="0" dirty="0"/>
              <a:t>Real-time location systems in </a:t>
            </a:r>
            <a:r>
              <a:rPr lang="en-US" b="0" dirty="0" smtClean="0"/>
              <a:t>buildings</a:t>
            </a:r>
          </a:p>
          <a:p>
            <a:pPr marL="753750" lvl="1">
              <a:buFont typeface="Arial"/>
              <a:buChar char="•"/>
            </a:pPr>
            <a:r>
              <a:rPr lang="en-US" dirty="0"/>
              <a:t>P</a:t>
            </a:r>
            <a:r>
              <a:rPr lang="en-US" b="0" dirty="0" smtClean="0"/>
              <a:t>ersons</a:t>
            </a:r>
          </a:p>
          <a:p>
            <a:pPr marL="753750" lvl="1">
              <a:buFont typeface="Arial"/>
              <a:buChar char="•"/>
            </a:pPr>
            <a:r>
              <a:rPr lang="en-US" dirty="0"/>
              <a:t>V</a:t>
            </a:r>
            <a:r>
              <a:rPr lang="en-US" b="0" dirty="0" smtClean="0"/>
              <a:t>aluable </a:t>
            </a:r>
            <a:r>
              <a:rPr lang="en-US" b="0" dirty="0"/>
              <a:t>goods/</a:t>
            </a:r>
            <a:r>
              <a:rPr lang="en-US" b="0" dirty="0" smtClean="0"/>
              <a:t>equipment</a:t>
            </a:r>
            <a:endParaRPr lang="en-US" b="0" dirty="0"/>
          </a:p>
          <a:p>
            <a:pPr marL="285750" indent="-285750">
              <a:buFont typeface="Arial"/>
              <a:buChar char="•"/>
            </a:pPr>
            <a:r>
              <a:rPr lang="en-US" b="0" dirty="0"/>
              <a:t>Operator </a:t>
            </a:r>
            <a:r>
              <a:rPr lang="en-US" b="0" dirty="0" smtClean="0"/>
              <a:t>identification</a:t>
            </a:r>
          </a:p>
          <a:p>
            <a:pPr marL="753750" lvl="1">
              <a:buFont typeface="Arial"/>
              <a:buChar char="•"/>
            </a:pPr>
            <a:r>
              <a:rPr lang="en-US" dirty="0"/>
              <a:t>I</a:t>
            </a:r>
            <a:r>
              <a:rPr lang="en-US" b="0" dirty="0" smtClean="0"/>
              <a:t>ndustrial machines</a:t>
            </a:r>
            <a:endParaRPr lang="en-US" dirty="0"/>
          </a:p>
          <a:p>
            <a:pPr marL="753750" lvl="1">
              <a:buFont typeface="Arial"/>
              <a:buChar char="•"/>
            </a:pPr>
            <a:r>
              <a:rPr lang="en-US" dirty="0"/>
              <a:t>V</a:t>
            </a:r>
            <a:r>
              <a:rPr lang="en-US" b="0" dirty="0" smtClean="0"/>
              <a:t>arious vehicles</a:t>
            </a:r>
            <a:endParaRPr lang="en-US" dirty="0"/>
          </a:p>
          <a:p>
            <a:pPr marL="753750" lvl="1">
              <a:buFont typeface="Arial"/>
              <a:buChar char="•"/>
            </a:pPr>
            <a:r>
              <a:rPr lang="en-US" b="0" dirty="0" smtClean="0"/>
              <a:t>Computers</a:t>
            </a:r>
            <a:endParaRPr lang="en-US" b="0" dirty="0"/>
          </a:p>
          <a:p>
            <a:pPr marL="285750" indent="-285750">
              <a:buFont typeface="Arial"/>
              <a:buChar char="•"/>
            </a:pPr>
            <a:r>
              <a:rPr lang="en-US" b="0" dirty="0"/>
              <a:t>Access </a:t>
            </a:r>
            <a:r>
              <a:rPr lang="en-US" b="0" dirty="0" smtClean="0"/>
              <a:t>control</a:t>
            </a:r>
          </a:p>
          <a:p>
            <a:pPr marL="753750" lvl="1">
              <a:buFont typeface="Arial"/>
              <a:buChar char="•"/>
            </a:pPr>
            <a:r>
              <a:rPr lang="en-US" dirty="0" smtClean="0"/>
              <a:t>H</a:t>
            </a:r>
            <a:r>
              <a:rPr lang="en-US" b="0" dirty="0" smtClean="0"/>
              <a:t>ospitals</a:t>
            </a:r>
          </a:p>
          <a:p>
            <a:pPr marL="753750" lvl="1">
              <a:buFont typeface="Arial"/>
              <a:buChar char="•"/>
            </a:pPr>
            <a:r>
              <a:rPr lang="en-US" b="0" dirty="0" smtClean="0"/>
              <a:t>handicapped</a:t>
            </a:r>
          </a:p>
          <a:p>
            <a:pPr marL="753750" lvl="1">
              <a:buFont typeface="Arial"/>
              <a:buChar char="•"/>
            </a:pPr>
            <a:r>
              <a:rPr lang="en-US" dirty="0"/>
              <a:t>E</a:t>
            </a:r>
            <a:r>
              <a:rPr lang="en-US" b="0" dirty="0" smtClean="0"/>
              <a:t>lderly</a:t>
            </a:r>
            <a:endParaRPr lang="en-US" b="0" dirty="0"/>
          </a:p>
          <a:p>
            <a:pPr marL="285750" indent="-285750">
              <a:buFont typeface="Arial"/>
              <a:buChar char="•"/>
            </a:pPr>
            <a:r>
              <a:rPr lang="en-US" b="0" dirty="0"/>
              <a:t>Wireless sensor </a:t>
            </a:r>
            <a:r>
              <a:rPr lang="en-US" b="0" dirty="0" smtClean="0"/>
              <a:t>networks</a:t>
            </a:r>
          </a:p>
          <a:p>
            <a:pPr marL="753750" lvl="1">
              <a:buFont typeface="Arial"/>
              <a:buChar char="•"/>
            </a:pPr>
            <a:r>
              <a:rPr lang="en-US" b="0" dirty="0"/>
              <a:t>O</a:t>
            </a:r>
            <a:r>
              <a:rPr lang="en-US" b="0" dirty="0" smtClean="0"/>
              <a:t>utdoor monitoring</a:t>
            </a:r>
            <a:endParaRPr lang="en-US" b="0" dirty="0"/>
          </a:p>
          <a:p>
            <a:pPr marL="753750" lvl="1">
              <a:buFont typeface="Arial"/>
              <a:buChar char="•"/>
            </a:pPr>
            <a:r>
              <a:rPr lang="en-US" b="0" dirty="0" smtClean="0"/>
              <a:t>Machine monitoring</a:t>
            </a:r>
            <a:endParaRPr lang="en-US" dirty="0" smtClean="0"/>
          </a:p>
          <a:p>
            <a:pPr marL="753750" lvl="1">
              <a:buFont typeface="Arial"/>
              <a:buChar char="•"/>
            </a:pPr>
            <a:r>
              <a:rPr lang="en-US" b="0" dirty="0" smtClean="0"/>
              <a:t>Health monitoring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 Wakeup Receiver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Markets &amp; Applications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r="757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8" b="15518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" b="4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47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 Wakeup Receiver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10" name="Formatted Table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547160443"/>
              </p:ext>
            </p:extLst>
          </p:nvPr>
        </p:nvGraphicFramePr>
        <p:xfrm>
          <a:off x="647700" y="2058988"/>
          <a:ext cx="7840665" cy="2522139"/>
        </p:xfrm>
        <a:graphic>
          <a:graphicData uri="http://schemas.openxmlformats.org/drawingml/2006/table">
            <a:tbl>
              <a:tblPr firstRow="1" bandRow="1">
                <a:tableStyleId>{E96486BA-2EA3-4681-8CD4-8ABC319098A3}</a:tableStyleId>
              </a:tblPr>
              <a:tblGrid>
                <a:gridCol w="827956"/>
                <a:gridCol w="1008112"/>
                <a:gridCol w="1296144"/>
                <a:gridCol w="1080120"/>
                <a:gridCol w="936104"/>
                <a:gridCol w="936104"/>
                <a:gridCol w="1756125"/>
              </a:tblGrid>
              <a:tr h="76865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Device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Sensitivity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Frequency Range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Correlation Bits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Receiver Inputs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Antenna Tuning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Average Current Consumption</a:t>
                      </a:r>
                      <a:endParaRPr lang="en-US" sz="1300" dirty="0"/>
                    </a:p>
                  </a:txBody>
                  <a:tcPr anchor="ctr"/>
                </a:tc>
              </a:tr>
              <a:tr h="5844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AS3930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100µV</a:t>
                      </a:r>
                      <a:r>
                        <a:rPr lang="en-US" sz="1300" baseline="-25000" dirty="0" smtClean="0"/>
                        <a:t>RMS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100 – 150 kHz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16 bit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No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2.7 µA</a:t>
                      </a:r>
                      <a:endParaRPr lang="en-US" sz="1300" dirty="0"/>
                    </a:p>
                  </a:txBody>
                  <a:tcPr anchor="ctr"/>
                </a:tc>
              </a:tr>
              <a:tr h="5844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AS3932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100µV</a:t>
                      </a:r>
                      <a:r>
                        <a:rPr lang="en-US" sz="1300" baseline="-25000" dirty="0" smtClean="0"/>
                        <a:t>RMS</a:t>
                      </a:r>
                      <a:endParaRPr lang="en-US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100 – 150 kHz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16 bit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No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2.7 µA</a:t>
                      </a:r>
                      <a:endParaRPr lang="en-US" sz="1300" dirty="0"/>
                    </a:p>
                  </a:txBody>
                  <a:tcPr anchor="ctr"/>
                </a:tc>
              </a:tr>
              <a:tr h="5844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AS3933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80µV</a:t>
                      </a:r>
                      <a:r>
                        <a:rPr lang="en-US" sz="1300" baseline="-25000" dirty="0" smtClean="0"/>
                        <a:t>RMS</a:t>
                      </a:r>
                      <a:endParaRPr lang="en-US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 – 150 kHz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32 bit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Yes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2.7 µA</a:t>
                      </a:r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4869160"/>
            <a:ext cx="7848872" cy="80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300" dirty="0" smtClean="0"/>
              <a:t>Best-in-class sensitivity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300" dirty="0" smtClean="0"/>
              <a:t>Lowest power consumptions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300" dirty="0" smtClean="0"/>
              <a:t>Widest frequency range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934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LF Wakeup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8000" y="1627200"/>
            <a:ext cx="7797600" cy="280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0" dirty="0" smtClean="0"/>
              <a:t>Typical system with wakeup</a:t>
            </a:r>
            <a:endParaRPr lang="en-US" b="0" dirty="0"/>
          </a:p>
        </p:txBody>
      </p:sp>
      <p:sp>
        <p:nvSpPr>
          <p:cNvPr id="37" name="Picture Placeholder 8"/>
          <p:cNvSpPr txBox="1">
            <a:spLocks/>
          </p:cNvSpPr>
          <p:nvPr/>
        </p:nvSpPr>
        <p:spPr>
          <a:xfrm>
            <a:off x="5328084" y="3520753"/>
            <a:ext cx="1895157" cy="122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0232" y="2780928"/>
            <a:ext cx="1224136" cy="1296144"/>
          </a:xfrm>
          <a:prstGeom prst="rect">
            <a:avLst/>
          </a:prstGeom>
          <a:solidFill>
            <a:srgbClr val="46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smtClean="0"/>
              <a:t>Active Tag with AS3933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99592" y="2204864"/>
            <a:ext cx="7272808" cy="24482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Host system and active tag with LF wakeup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87624" y="2708920"/>
            <a:ext cx="1872208" cy="1440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smtClean="0"/>
              <a:t>UHF Transceiver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with LF Wakeup Transmitter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7" y="4869160"/>
            <a:ext cx="7876731" cy="128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/>
              <a:t>Typical system with LF </a:t>
            </a:r>
            <a:r>
              <a:rPr lang="en-US" sz="1300" b="1" dirty="0"/>
              <a:t>wakeup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/>
              <a:t>T</a:t>
            </a:r>
            <a:r>
              <a:rPr lang="en-US" sz="1300" dirty="0" smtClean="0"/>
              <a:t>he host system with a transceiver (typically UHF) includes a LF wakeup transmitter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The active tag includes the AS3933 wakeup receiver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Typical wakeup range is up to 10 meters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LF wakeup frequency is programmable from 15 kHz to 150 kHz</a:t>
            </a:r>
            <a:endParaRPr lang="en-US" sz="1300" dirty="0"/>
          </a:p>
        </p:txBody>
      </p:sp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172824"/>
              </p:ext>
            </p:extLst>
          </p:nvPr>
        </p:nvGraphicFramePr>
        <p:xfrm>
          <a:off x="3499088" y="3146954"/>
          <a:ext cx="2729096" cy="57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9037796" imgH="1304925" progId="Visio.Drawing.11">
                  <p:embed/>
                </p:oleObj>
              </mc:Choice>
              <mc:Fallback>
                <p:oleObj name="Visio" r:id="rId4" imgW="9037796" imgH="13049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088" y="3146954"/>
                        <a:ext cx="2729096" cy="570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7944" y="2833191"/>
            <a:ext cx="167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Magnetic Coupling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23884" y="3717032"/>
            <a:ext cx="2559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LF signal with wakeup pattern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3" idx="3"/>
            <a:endCxn id="25" idx="1"/>
          </p:cNvCxnSpPr>
          <p:nvPr/>
        </p:nvCxnSpPr>
        <p:spPr>
          <a:xfrm>
            <a:off x="3059832" y="3429000"/>
            <a:ext cx="439256" cy="2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6" idx="1"/>
            <a:endCxn id="25" idx="3"/>
          </p:cNvCxnSpPr>
          <p:nvPr/>
        </p:nvCxnSpPr>
        <p:spPr>
          <a:xfrm flipH="1">
            <a:off x="6228184" y="3429000"/>
            <a:ext cx="432048" cy="299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LF Wakeup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8000" y="1627200"/>
            <a:ext cx="7797600" cy="280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0" dirty="0" smtClean="0"/>
              <a:t>Typical active tag</a:t>
            </a:r>
            <a:endParaRPr lang="en-US" b="0" dirty="0"/>
          </a:p>
        </p:txBody>
      </p:sp>
      <p:sp>
        <p:nvSpPr>
          <p:cNvPr id="37" name="Picture Placeholder 8"/>
          <p:cNvSpPr txBox="1">
            <a:spLocks/>
          </p:cNvSpPr>
          <p:nvPr/>
        </p:nvSpPr>
        <p:spPr>
          <a:xfrm>
            <a:off x="5328084" y="3520753"/>
            <a:ext cx="1895157" cy="122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60032" y="2564904"/>
            <a:ext cx="1800200" cy="1728192"/>
            <a:chOff x="3851920" y="2276872"/>
            <a:chExt cx="1800200" cy="1728192"/>
          </a:xfrm>
        </p:grpSpPr>
        <p:sp>
          <p:nvSpPr>
            <p:cNvPr id="65" name="Rectangle 64"/>
            <p:cNvSpPr/>
            <p:nvPr/>
          </p:nvSpPr>
          <p:spPr>
            <a:xfrm>
              <a:off x="3851920" y="2276872"/>
              <a:ext cx="1800200" cy="1728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 smtClean="0"/>
            </a:p>
            <a:p>
              <a:pPr algn="ctr"/>
              <a:r>
                <a:rPr lang="en-US" sz="1500" dirty="0" smtClean="0"/>
                <a:t>AS3933</a:t>
              </a:r>
            </a:p>
            <a:p>
              <a:pPr algn="ctr"/>
              <a:r>
                <a:rPr lang="en-US" sz="1500" dirty="0" smtClean="0"/>
                <a:t>Wakeup Receiver</a:t>
              </a:r>
              <a:endParaRPr lang="en-US" sz="1500" dirty="0"/>
            </a:p>
          </p:txBody>
        </p:sp>
        <p:pic>
          <p:nvPicPr>
            <p:cNvPr id="66" name="Picture 6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92637" y="2513624"/>
              <a:ext cx="1118765" cy="30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Frame 49"/>
          <p:cNvSpPr/>
          <p:nvPr/>
        </p:nvSpPr>
        <p:spPr>
          <a:xfrm>
            <a:off x="7380312" y="2564903"/>
            <a:ext cx="648072" cy="1728194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ANTENNA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660232" y="3356992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60232" y="35010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83968" y="3212976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3968" y="3356992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83968" y="3501008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59832" y="2780928"/>
            <a:ext cx="1224136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smtClean="0"/>
              <a:t>Host</a:t>
            </a:r>
          </a:p>
          <a:p>
            <a:pPr algn="ctr"/>
            <a:r>
              <a:rPr lang="en-US" sz="1500" dirty="0" smtClean="0"/>
              <a:t>MCU</a:t>
            </a:r>
            <a:endParaRPr lang="en-US" sz="15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283968" y="3653408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67197" y="3717032"/>
            <a:ext cx="452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>
                <a:solidFill>
                  <a:srgbClr val="36434C"/>
                </a:solidFill>
                <a:latin typeface="Arial"/>
                <a:cs typeface="Arial"/>
              </a:rPr>
              <a:t>SPI</a:t>
            </a:r>
            <a:endParaRPr lang="en-US" sz="1300" dirty="0">
              <a:solidFill>
                <a:srgbClr val="36434C"/>
              </a:solidFill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99592" y="2204864"/>
            <a:ext cx="7272808" cy="24482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Active Tag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37801" y="3573016"/>
            <a:ext cx="7962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>
                <a:solidFill>
                  <a:srgbClr val="36434C"/>
                </a:solidFill>
                <a:latin typeface="Arial"/>
                <a:cs typeface="Arial"/>
              </a:rPr>
              <a:t>15 … </a:t>
            </a:r>
            <a:br>
              <a:rPr lang="en-US" sz="1300" dirty="0" smtClean="0">
                <a:solidFill>
                  <a:srgbClr val="36434C"/>
                </a:solidFill>
                <a:latin typeface="Arial"/>
                <a:cs typeface="Arial"/>
              </a:rPr>
            </a:br>
            <a:r>
              <a:rPr lang="en-US" sz="1300" dirty="0" smtClean="0">
                <a:solidFill>
                  <a:srgbClr val="36434C"/>
                </a:solidFill>
                <a:latin typeface="Arial"/>
                <a:cs typeface="Arial"/>
              </a:rPr>
              <a:t>150 </a:t>
            </a:r>
            <a:r>
              <a:rPr lang="en-US" sz="1300" dirty="0">
                <a:solidFill>
                  <a:srgbClr val="36434C"/>
                </a:solidFill>
                <a:latin typeface="Arial"/>
                <a:cs typeface="Arial"/>
              </a:rPr>
              <a:t>k</a:t>
            </a:r>
            <a:r>
              <a:rPr lang="en-US" sz="1300" dirty="0" smtClean="0">
                <a:solidFill>
                  <a:srgbClr val="36434C"/>
                </a:solidFill>
                <a:latin typeface="Arial"/>
                <a:cs typeface="Arial"/>
              </a:rPr>
              <a:t>Hz</a:t>
            </a:r>
            <a:endParaRPr lang="en-US" sz="1300" dirty="0">
              <a:solidFill>
                <a:srgbClr val="36434C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5616" y="2780928"/>
            <a:ext cx="1512168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smtClean="0"/>
              <a:t>UHF Transceiver</a:t>
            </a:r>
          </a:p>
        </p:txBody>
      </p:sp>
      <p:cxnSp>
        <p:nvCxnSpPr>
          <p:cNvPr id="64" name="Straight Arrow Connector 63"/>
          <p:cNvCxnSpPr>
            <a:stCxn id="56" idx="1"/>
            <a:endCxn id="63" idx="3"/>
          </p:cNvCxnSpPr>
          <p:nvPr/>
        </p:nvCxnSpPr>
        <p:spPr>
          <a:xfrm flipH="1">
            <a:off x="2627784" y="339299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17" y="4869160"/>
            <a:ext cx="7876731" cy="104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smtClean="0"/>
              <a:t>Typical active tag</a:t>
            </a:r>
            <a:endParaRPr lang="en-US" sz="1300" b="1" dirty="0"/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Main function is to wake up the host system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The LF antenna coils consist of 3 axis (x/y/z)</a:t>
            </a:r>
          </a:p>
          <a:p>
            <a:pPr marL="468000" indent="-284400">
              <a:lnSpc>
                <a:spcPct val="120000"/>
              </a:lnSpc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300" dirty="0" smtClean="0"/>
              <a:t>AS3933 provides automatic antenna tuning</a:t>
            </a:r>
            <a:endParaRPr lang="en-US" sz="1300" dirty="0"/>
          </a:p>
        </p:txBody>
      </p:sp>
      <p:cxnSp>
        <p:nvCxnSpPr>
          <p:cNvPr id="4" name="Straight Connector 3"/>
          <p:cNvCxnSpPr>
            <a:stCxn id="63" idx="0"/>
          </p:cNvCxnSpPr>
          <p:nvPr/>
        </p:nvCxnSpPr>
        <p:spPr>
          <a:xfrm flipH="1" flipV="1">
            <a:off x="1619672" y="2564904"/>
            <a:ext cx="252028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63" idx="0"/>
          </p:cNvCxnSpPr>
          <p:nvPr/>
        </p:nvCxnSpPr>
        <p:spPr>
          <a:xfrm flipV="1">
            <a:off x="1871700" y="2564904"/>
            <a:ext cx="252028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959200" y="2124000"/>
            <a:ext cx="5540400" cy="411331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Automatic antenna tuning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Best performance of the solution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Simplifies antenna matching network</a:t>
            </a:r>
            <a:endParaRPr lang="en-US" b="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Best sensitivity in the industry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Maximum communication range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Allows usage of cheaper antenna coils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Widest frequency range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More flexibility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Allows usage of LF frequency outside the conventional range (125 and 134 kHz)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Less disturbers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32-bit pattern detection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Very resistant to false wakeup events</a:t>
            </a:r>
          </a:p>
          <a:p>
            <a:pPr marL="753750" lvl="1">
              <a:lnSpc>
                <a:spcPct val="120000"/>
              </a:lnSpc>
              <a:buFont typeface="Arial"/>
              <a:buChar char="•"/>
            </a:pPr>
            <a:r>
              <a:rPr lang="en-US" b="0" dirty="0" smtClean="0"/>
              <a:t>Reduces overall power consumption of the system</a:t>
            </a:r>
            <a:endParaRPr lang="en-US" b="0" dirty="0"/>
          </a:p>
          <a:p>
            <a:pPr marL="285750">
              <a:lnSpc>
                <a:spcPct val="120000"/>
              </a:lnSpc>
              <a:buFont typeface="Arial"/>
              <a:buChar char="•"/>
            </a:pPr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 Wakeup Receiver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Features &amp; Benefits</a:t>
            </a:r>
            <a:endParaRPr lang="en-US" dirty="0"/>
          </a:p>
        </p:txBody>
      </p:sp>
      <p:pic>
        <p:nvPicPr>
          <p:cNvPr id="11" name="Picture Placeholder 10" descr="AAT.jp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5" r="16078" b="15276"/>
          <a:stretch/>
        </p:blipFill>
        <p:spPr>
          <a:xfrm>
            <a:off x="723735" y="1904008"/>
            <a:ext cx="1723035" cy="1524992"/>
          </a:xfrm>
        </p:spPr>
      </p:pic>
      <p:pic>
        <p:nvPicPr>
          <p:cNvPr id="13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1" b="474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Picture Placeholder 14"/>
          <p:cNvGraphicFramePr>
            <a:graphicFrameLocks noGrp="1" noChangeAspect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757063919"/>
              </p:ext>
            </p:extLst>
          </p:nvPr>
        </p:nvGraphicFramePr>
        <p:xfrm>
          <a:off x="784610" y="3527425"/>
          <a:ext cx="162006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5" imgW="2926889" imgH="2317074" progId="Visio.Drawing.11">
                  <p:embed/>
                </p:oleObj>
              </mc:Choice>
              <mc:Fallback>
                <p:oleObj name="Visio" r:id="rId5" imgW="2926889" imgH="231707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10" y="3527425"/>
                        <a:ext cx="162006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8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916000" y="3970800"/>
            <a:ext cx="5590800" cy="358152"/>
          </a:xfrm>
        </p:spPr>
        <p:txBody>
          <a:bodyPr/>
          <a:lstStyle/>
          <a:p>
            <a:r>
              <a:rPr lang="en-US" dirty="0" smtClean="0"/>
              <a:t>Please visit our website </a:t>
            </a:r>
            <a:r>
              <a:rPr lang="en-US" dirty="0" smtClean="0">
                <a:solidFill>
                  <a:schemeClr val="accent5"/>
                </a:solidFill>
              </a:rPr>
              <a:t>www.ams.com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AS3933 – LF Wakeup Receiver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00800" y="2062800"/>
            <a:ext cx="4003648" cy="1980000"/>
          </a:xfrm>
        </p:spPr>
        <p:txBody>
          <a:bodyPr>
            <a:no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Wide frequency </a:t>
            </a:r>
            <a:r>
              <a:rPr lang="en-US" dirty="0"/>
              <a:t>r</a:t>
            </a:r>
            <a:r>
              <a:rPr lang="en-US" dirty="0" smtClean="0"/>
              <a:t>ange allows for customization</a:t>
            </a:r>
          </a:p>
          <a:p>
            <a:pPr lvl="1"/>
            <a:r>
              <a:rPr lang="en-US" dirty="0" smtClean="0"/>
              <a:t>High sensitivity = longer range, cheaper coils</a:t>
            </a:r>
          </a:p>
          <a:p>
            <a:pPr lvl="1"/>
            <a:r>
              <a:rPr lang="en-US" dirty="0" smtClean="0"/>
              <a:t>Automatic antenna tuning alleviates miss-tuning</a:t>
            </a:r>
          </a:p>
          <a:p>
            <a:pPr lvl="1"/>
            <a:r>
              <a:rPr lang="en-US" dirty="0" smtClean="0"/>
              <a:t>Low power consumption = extended</a:t>
            </a:r>
            <a:br>
              <a:rPr lang="en-US" dirty="0" smtClean="0"/>
            </a:br>
            <a:r>
              <a:rPr lang="en-US" dirty="0" smtClean="0"/>
              <a:t>battery life</a:t>
            </a:r>
          </a:p>
          <a:p>
            <a:pPr lvl="1"/>
            <a:r>
              <a:rPr lang="en-US" dirty="0" smtClean="0"/>
              <a:t>Programmable capabilities = system flexibility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</a:p>
          <a:p>
            <a:pPr lvl="1"/>
            <a:r>
              <a:rPr lang="en-US" dirty="0"/>
              <a:t>1, 2 or 3</a:t>
            </a:r>
            <a:r>
              <a:rPr lang="en-US" dirty="0" smtClean="0"/>
              <a:t>-channal </a:t>
            </a:r>
            <a:r>
              <a:rPr lang="en-US" dirty="0"/>
              <a:t>ASK </a:t>
            </a:r>
            <a:r>
              <a:rPr lang="en-US" dirty="0" smtClean="0"/>
              <a:t>wake</a:t>
            </a:r>
            <a:r>
              <a:rPr lang="en-US" dirty="0"/>
              <a:t>-up </a:t>
            </a:r>
            <a:r>
              <a:rPr lang="en-US" dirty="0" smtClean="0"/>
              <a:t>Rx</a:t>
            </a:r>
            <a:endParaRPr lang="en-US" dirty="0"/>
          </a:p>
          <a:p>
            <a:pPr lvl="1"/>
            <a:r>
              <a:rPr lang="en-US" dirty="0" smtClean="0"/>
              <a:t>Frequency range: 15</a:t>
            </a:r>
            <a:r>
              <a:rPr lang="en-US" dirty="0"/>
              <a:t>-150 kHz</a:t>
            </a:r>
          </a:p>
          <a:p>
            <a:pPr lvl="1"/>
            <a:r>
              <a:rPr lang="en-US" dirty="0"/>
              <a:t>Best in class </a:t>
            </a:r>
            <a:r>
              <a:rPr lang="en-US" dirty="0" smtClean="0"/>
              <a:t>wakeup sensitivity: </a:t>
            </a:r>
            <a:r>
              <a:rPr lang="en-US" dirty="0"/>
              <a:t>80µV</a:t>
            </a:r>
            <a:r>
              <a:rPr lang="en-US" baseline="-25000" dirty="0"/>
              <a:t>RMS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antenna </a:t>
            </a:r>
            <a:r>
              <a:rPr lang="en-US" dirty="0"/>
              <a:t>t</a:t>
            </a:r>
            <a:r>
              <a:rPr lang="en-US" dirty="0" smtClean="0"/>
              <a:t>uning</a:t>
            </a:r>
            <a:endParaRPr lang="en-US" dirty="0"/>
          </a:p>
          <a:p>
            <a:pPr lvl="1"/>
            <a:r>
              <a:rPr lang="en-US" dirty="0"/>
              <a:t>Low </a:t>
            </a:r>
            <a:r>
              <a:rPr lang="en-US" dirty="0" smtClean="0"/>
              <a:t>current consumption: </a:t>
            </a:r>
            <a:r>
              <a:rPr lang="en-US" dirty="0"/>
              <a:t>2.7 µA</a:t>
            </a:r>
          </a:p>
          <a:p>
            <a:pPr lvl="1"/>
            <a:r>
              <a:rPr lang="en-US" dirty="0" smtClean="0"/>
              <a:t>16- </a:t>
            </a:r>
            <a:r>
              <a:rPr lang="en-US" dirty="0"/>
              <a:t>or </a:t>
            </a:r>
            <a:r>
              <a:rPr lang="en-US" dirty="0" smtClean="0"/>
              <a:t>32-bit correlation</a:t>
            </a:r>
            <a:endParaRPr lang="en-US" dirty="0"/>
          </a:p>
          <a:p>
            <a:pPr lvl="1"/>
            <a:r>
              <a:rPr lang="en-US" dirty="0" smtClean="0"/>
              <a:t>TSSOP16 </a:t>
            </a:r>
            <a:r>
              <a:rPr lang="en-US" dirty="0"/>
              <a:t>&amp; </a:t>
            </a:r>
            <a:r>
              <a:rPr lang="en-US" dirty="0" smtClean="0"/>
              <a:t>QFN16 </a:t>
            </a:r>
            <a:endParaRPr lang="en-US" dirty="0"/>
          </a:p>
          <a:p>
            <a:pPr marL="182250" lvl="1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Active RFID tags</a:t>
            </a:r>
          </a:p>
          <a:p>
            <a:pPr lvl="1"/>
            <a:r>
              <a:rPr lang="en-US" dirty="0"/>
              <a:t>Real-time location systems</a:t>
            </a:r>
          </a:p>
          <a:p>
            <a:pPr lvl="1"/>
            <a:r>
              <a:rPr lang="en-US" dirty="0"/>
              <a:t>Wireless sensors</a:t>
            </a:r>
          </a:p>
          <a:p>
            <a:pPr lvl="1"/>
            <a:r>
              <a:rPr lang="en-US" dirty="0"/>
              <a:t>ID systems (operator, access control)</a:t>
            </a:r>
          </a:p>
          <a:p>
            <a:pPr lvl="1"/>
            <a:r>
              <a:rPr lang="en-US" dirty="0"/>
              <a:t>Asset tracking in </a:t>
            </a:r>
            <a:r>
              <a:rPr lang="en-US" dirty="0" smtClean="0"/>
              <a:t>harsh </a:t>
            </a:r>
            <a:r>
              <a:rPr lang="en-US" dirty="0"/>
              <a:t>&amp; wet applications</a:t>
            </a:r>
          </a:p>
        </p:txBody>
      </p:sp>
      <p:graphicFrame>
        <p:nvGraphicFramePr>
          <p:cNvPr id="8" name="Picture Placeholder 7"/>
          <p:cNvGraphicFramePr>
            <a:graphicFrameLocks noGrp="1" noChangeAspect="1"/>
          </p:cNvGraphicFramePr>
          <p:nvPr>
            <p:ph type="pic" sz="quarter" idx="11"/>
            <p:extLst>
              <p:ext uri="{D42A27DB-BD31-4B8C-83A1-F6EECF244321}">
                <p14:modId xmlns:p14="http://schemas.microsoft.com/office/powerpoint/2010/main" val="549427532"/>
              </p:ext>
            </p:extLst>
          </p:nvPr>
        </p:nvGraphicFramePr>
        <p:xfrm>
          <a:off x="4860032" y="4149080"/>
          <a:ext cx="3600400" cy="20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10941511" imgH="6181387" progId="Visio.Drawing.11">
                  <p:embed/>
                </p:oleObj>
              </mc:Choice>
              <mc:Fallback>
                <p:oleObj name="Visio" r:id="rId3" imgW="10941511" imgH="6181387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149080"/>
                        <a:ext cx="3600400" cy="203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3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07-10 ams-Präsentationsvorlage - Release.potx" id="{F975791A-2CEE-49F6-AF41-4AE905670512}" vid="{75E53C8F-0C5E-45B5-B0A5-DB8CFA77FD22}"/>
    </a:ext>
  </a:extLst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da0bc144e94a15adacbf32824072d5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 Product Document</TermName>
          <TermId xmlns="http://schemas.microsoft.com/office/infopath/2007/PartnerControls">3b3f1453-43e9-4bea-a1a5-45f3e01891e3</TermId>
        </TermInfo>
      </Terms>
    </d7da0bc144e94a15adacbf32824072d5>
    <p80b4a82221543e98d11c926ac068db8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Wireless Connectivity</TermName>
          <TermId xmlns="http://schemas.microsoft.com/office/infopath/2007/PartnerControls">3c0fb1ce-41f6-4f2d-9901-24f04dd9aadc</TermId>
        </TermInfo>
      </Terms>
    </p80b4a82221543e98d11c926ac068db8>
    <ForDisti xmlns="a7de3cf1-ae34-44ca-b2ed-d5a63f0a83e6">true</ForDisti>
    <MajorVersion xmlns="a7de3cf1-ae34-44ca-b2ed-d5a63f0a83e6">1</MajorVersion>
    <fe87bfd0526848419731b643342ff04b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26529e39-5b0f-4e83-a924-28e78b7261d8</TermId>
        </TermInfo>
      </Terms>
    </fe87bfd0526848419731b643342ff04b>
    <a42fe354e87d4530a8d3c94f43c63cdb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EAS</TermName>
          <TermId xmlns="http://schemas.microsoft.com/office/infopath/2007/PartnerControls">e4e3a067-2168-4721-a1e6-58b29bb45984</TermId>
        </TermInfo>
      </Terms>
    </a42fe354e87d4530a8d3c94f43c63cdb>
    <DocumentHeadline xmlns="a7de3cf1-ae34-44ca-b2ed-d5a63f0a83e6">AS3933</DocumentHeadline>
    <DocumentReleaseDate xmlns="a7de3cf1-ae34-44ca-b2ed-d5a63f0a83e6">2015-01-19T23:00:00+00:00</DocumentReleaseDate>
    <a229b0826bab43a4aa160bf0e95472fa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 Documentation</TermName>
          <TermId xmlns="http://schemas.microsoft.com/office/infopath/2007/PartnerControls">401d1f54-986f-459f-a07f-d3b32b2b053a</TermId>
        </TermInfo>
      </Terms>
    </a229b0826bab43a4aa160bf0e95472fa>
    <FileCreationType xmlns="a7de3cf1-ae34-44ca-b2ed-d5a63f0a83e6">Release</FileCreationType>
    <h3ee1b898bd74c12918e9203d80949b2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6f61fba7-fec9-4188-9a5d-49c83ffb9d0f</TermId>
        </TermInfo>
      </Terms>
    </h3ee1b898bd74c12918e9203d80949b2>
    <ab6ee379d94b43e89a2eb8abd78c6307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Wireless Sensor Connectivity</TermName>
          <TermId xmlns="http://schemas.microsoft.com/office/infopath/2007/PartnerControls">b3a661c4-5e85-4f82-8088-e0df6f943703</TermId>
        </TermInfo>
      </Terms>
    </ab6ee379d94b43e89a2eb8abd78c6307>
    <l6e97960507c42779561cfdb26250447 xmlns="a7de3cf1-ae34-44ca-b2ed-d5a63f0a83e6">
      <Terms xmlns="http://schemas.microsoft.com/office/infopath/2007/PartnerControls"/>
    </l6e97960507c42779561cfdb26250447>
    <MinorVersion xmlns="a7de3cf1-ae34-44ca-b2ed-d5a63f0a83e6">1</MinorVersion>
    <d7b383f838bb4bc6898f9d97dbcddf5b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Wireless Sensor Nodes</TermName>
          <TermId xmlns="http://schemas.microsoft.com/office/infopath/2007/PartnerControls">5e89066c-b402-49a6-a32b-9d7376c16f6c</TermId>
        </TermInfo>
      </Terms>
    </d7b383f838bb4bc6898f9d97dbcddf5b>
    <DocumentState xmlns="a7de3cf1-ae34-44ca-b2ed-d5a63f0a83e6">productive</DocumentState>
    <DocumentVersion xmlns="a7de3cf1-ae34-44ca-b2ed-d5a63f0a83e6">1-00</DocumentVersion>
    <LifeCycle xmlns="a7de3cf1-ae34-44ca-b2ed-d5a63f0a83e6">
      <Value>Production</Value>
    </LifeCycle>
    <b8034fa6d3034ce783bae005a4d731ea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AS3933</TermName>
          <TermId xmlns="http://schemas.microsoft.com/office/infopath/2007/PartnerControls">574993fa-c430-416b-b973-6dd3894bfa51</TermId>
        </TermInfo>
      </Terms>
    </b8034fa6d3034ce783bae005a4d731ea>
    <e877ac6e5a2041b089d1d54e4797a2ab xmlns="a7de3cf1-ae34-44ca-b2ed-d5a63f0a83e6">
      <Terms xmlns="http://schemas.microsoft.com/office/infopath/2007/PartnerControls"/>
    </e877ac6e5a2041b089d1d54e4797a2ab>
    <ReleaseStatus xmlns="a7de3cf1-ae34-44ca-b2ed-d5a63f0a83e6">approved</ReleaseStatus>
    <MarketingContact xmlns="a7de3cf1-ae34-44ca-b2ed-d5a63f0a83e6">
      <UserInfo>
        <DisplayName>Giancarlo Cutrignelli</DisplayName>
        <AccountId>3740</AccountId>
        <AccountType/>
      </UserInfo>
    </MarketingContact>
    <NDAAffected xmlns="a7de3cf1-ae34-44ca-b2ed-d5a63f0a83e6">false</NDAAffected>
    <ApplicationsEngineer xmlns="a7de3cf1-ae34-44ca-b2ed-d5a63f0a83e6">
      <UserInfo>
        <DisplayName>Martin Rampetsreiter</DisplayName>
        <AccountId>3566</AccountId>
        <AccountType/>
      </UserInfo>
    </ApplicationsEngineer>
    <ProductManager xmlns="a7de3cf1-ae34-44ca-b2ed-d5a63f0a83e6">
      <UserInfo>
        <DisplayName>Richard Mc Partland</DisplayName>
        <AccountId>3922</AccountId>
        <AccountType/>
      </UserInfo>
    </ProductManager>
    <ProductLvlName xmlns="a7de3cf1-ae34-44ca-b2ed-d5a63f0a83e6">AS3933</ProductLvlName>
    <d0c01b928f1b461c952c3842428bd5af xmlns="a7de3cf1-ae34-44ca-b2ed-d5a63f0a83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Connectivity</TermName>
          <TermId xmlns="http://schemas.microsoft.com/office/infopath/2007/PartnerControls">ed555aa4-2a92-433e-bdd7-91ef1677fa9c</TermId>
        </TermInfo>
      </Terms>
    </d0c01b928f1b461c952c3842428bd5af>
    <DocumentSubHeadline xmlns="a7de3cf1-ae34-44ca-b2ed-d5a63f0a83e6">Other Product Document</DocumentSubHeadline>
    <DocumentOwner xmlns="a7de3cf1-ae34-44ca-b2ed-d5a63f0a83e6">
      <UserInfo>
        <DisplayName>Richard Mc Partland</DisplayName>
        <AccountId>3922</AccountId>
        <AccountType/>
      </UserInfo>
    </DocumentOwner>
    <TaxCatchAll xmlns="a7de3cf1-ae34-44ca-b2ed-d5a63f0a83e6">
      <Value>474</Value>
      <Value>183</Value>
      <Value>279</Value>
      <Value>775</Value>
      <Value>180</Value>
      <Value>176</Value>
      <Value>159</Value>
      <Value>277</Value>
      <Value>170</Value>
      <Value>765</Value>
    </TaxCatchAll>
    <PublishDate xmlns="a7de3cf1-ae34-44ca-b2ed-d5a63f0a83e6">2016-03-24T08:33:10+00:00</PublishDate>
    <ProductGroupName xmlns="a7de3cf1-ae34-44ca-b2ed-d5a63f0a83e6">AS3933</ProductGroupName>
    <DocumentNumber xmlns="a7de3cf1-ae34-44ca-b2ed-d5a63f0a83e6">PD000119</DocumentNumber>
    <SecurityClassTag xmlns="a7de3cf1-ae34-44ca-b2ed-d5a63f0a83e6">PUBLIC</SecurityClassTag>
    <AdditionalTitle xmlns="a7de3cf1-ae34-44ca-b2ed-d5a63f0a83e6" xsi:nil="true"/>
    <WebsiteAvailability xmlns="a7de3cf1-ae34-44ca-b2ed-d5a63f0a83e6">Free download</WebsiteAvailability>
    <DocDescription xmlns="a7de3cf1-ae34-44ca-b2ed-d5a63f0a83e6">LF wakeup Rx</DocDescription>
    <toolSoftwares xmlns="a7de3cf1-ae34-44ca-b2ed-d5a63f0a83e6" xsi:nil="true"/>
    <_dlc_DocId xmlns="a7de3cf1-ae34-44ca-b2ed-d5a63f0a83e6">AMSPRODUCTS-52-3518</_dlc_DocId>
    <_dlc_DocIdUrl xmlns="a7de3cf1-ae34-44ca-b2ed-d5a63f0a83e6">
      <Url>http://intranet.office.amsiag.com/sites/products/portal/_layouts/15/DocIdRedir.aspx?ID=AMSPRODUCTS-52-3518</Url>
      <Description>AMSPRODUCTS-52-3518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oduct Document" ma:contentTypeID="0x0101004FB52085B75CDA4BB117D2F77E1B4551009DCDB22E0A1A3747B9B0E609CFFAC20F" ma:contentTypeVersion="75" ma:contentTypeDescription="" ma:contentTypeScope="" ma:versionID="47a918bd8a8cdf475d18f94c42c5e45a">
  <xsd:schema xmlns:xsd="http://www.w3.org/2001/XMLSchema" xmlns:xs="http://www.w3.org/2001/XMLSchema" xmlns:p="http://schemas.microsoft.com/office/2006/metadata/properties" xmlns:ns2="a7de3cf1-ae34-44ca-b2ed-d5a63f0a83e6" targetNamespace="http://schemas.microsoft.com/office/2006/metadata/properties" ma:root="true" ma:fieldsID="8243cf94b3a73cc3bec494890246449e" ns2:_="">
    <xsd:import namespace="a7de3cf1-ae34-44ca-b2ed-d5a63f0a83e6"/>
    <xsd:element name="properties">
      <xsd:complexType>
        <xsd:sequence>
          <xsd:element name="documentManagement">
            <xsd:complexType>
              <xsd:all>
                <xsd:element ref="ns2:DocumentOwner" minOccurs="0"/>
                <xsd:element ref="ns2:DocumentReleaseDate" minOccurs="0"/>
                <xsd:element ref="ns2:MarketingContact" minOccurs="0"/>
                <xsd:element ref="ns2:FileCreationType" minOccurs="0"/>
                <xsd:element ref="ns2:DocumentState" minOccurs="0"/>
                <xsd:element ref="ns2:MajorVersion" minOccurs="0"/>
                <xsd:element ref="ns2:MinorVersion" minOccurs="0"/>
                <xsd:element ref="ns2:ProductGroupName" minOccurs="0"/>
                <xsd:element ref="ns2:NDAAffected" minOccurs="0"/>
                <xsd:element ref="ns2:DocumentNumber" minOccurs="0"/>
                <xsd:element ref="ns2:ApplicationsEngineer" minOccurs="0"/>
                <xsd:element ref="ns2:ProductManager" minOccurs="0"/>
                <xsd:element ref="ns2:DocumentVersion" minOccurs="0"/>
                <xsd:element ref="ns2:LifeCycle" minOccurs="0"/>
                <xsd:element ref="ns2:fe87bfd0526848419731b643342ff04b" minOccurs="0"/>
                <xsd:element ref="ns2:h3ee1b898bd74c12918e9203d80949b2" minOccurs="0"/>
                <xsd:element ref="ns2:b8034fa6d3034ce783bae005a4d731ea" minOccurs="0"/>
                <xsd:element ref="ns2:ab6ee379d94b43e89a2eb8abd78c6307" minOccurs="0"/>
                <xsd:element ref="ns2:d7da0bc144e94a15adacbf32824072d5" minOccurs="0"/>
                <xsd:element ref="ns2:d0c01b928f1b461c952c3842428bd5af" minOccurs="0"/>
                <xsd:element ref="ns2:TaxCatchAll" minOccurs="0"/>
                <xsd:element ref="ns2:d7b383f838bb4bc6898f9d97dbcddf5b" minOccurs="0"/>
                <xsd:element ref="ns2:_dlc_DocId" minOccurs="0"/>
                <xsd:element ref="ns2:_dlc_DocIdUrl" minOccurs="0"/>
                <xsd:element ref="ns2:_dlc_DocIdPersistId" minOccurs="0"/>
                <xsd:element ref="ns2:a42fe354e87d4530a8d3c94f43c63cdb" minOccurs="0"/>
                <xsd:element ref="ns2:p80b4a82221543e98d11c926ac068db8" minOccurs="0"/>
                <xsd:element ref="ns2:TaxCatchAllLabel" minOccurs="0"/>
                <xsd:element ref="ns2:e877ac6e5a2041b089d1d54e4797a2ab" minOccurs="0"/>
                <xsd:element ref="ns2:a229b0826bab43a4aa160bf0e95472fa" minOccurs="0"/>
                <xsd:element ref="ns2:l6e97960507c42779561cfdb26250447" minOccurs="0"/>
                <xsd:element ref="ns2:PublishDate" minOccurs="0"/>
                <xsd:element ref="ns2:ReleaseStatus" minOccurs="0"/>
                <xsd:element ref="ns2:ProductLvlName" minOccurs="0"/>
                <xsd:element ref="ns2:SecurityClassTag" minOccurs="0"/>
                <xsd:element ref="ns2:DocumentHeadline" minOccurs="0"/>
                <xsd:element ref="ns2:DocumentSubHeadline" minOccurs="0"/>
                <xsd:element ref="ns2:AdditionalTitle" minOccurs="0"/>
                <xsd:element ref="ns2:ForDisti" minOccurs="0"/>
                <xsd:element ref="ns2:WebsiteAvailability" minOccurs="0"/>
                <xsd:element ref="ns2:DocDescription" minOccurs="0"/>
                <xsd:element ref="ns2:toolSoftwar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e3cf1-ae34-44ca-b2ed-d5a63f0a83e6" elementFormDefault="qualified">
    <xsd:import namespace="http://schemas.microsoft.com/office/2006/documentManagement/types"/>
    <xsd:import namespace="http://schemas.microsoft.com/office/infopath/2007/PartnerControls"/>
    <xsd:element name="DocumentOwner" ma:index="3" nillable="true" ma:displayName="Document Owner" ma:list="UserInfo" ma:SharePointGroup="0" ma:internalName="DocumentOwner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ReleaseDate" ma:index="4" nillable="true" ma:displayName="Document Release Date" ma:format="DateOnly" ma:internalName="DocumentReleaseDate">
      <xsd:simpleType>
        <xsd:restriction base="dms:DateTime"/>
      </xsd:simpleType>
    </xsd:element>
    <xsd:element name="MarketingContact" ma:index="12" nillable="true" ma:displayName="Marketing Contact" ma:list="UserInfo" ma:SharePointGroup="0" ma:internalName="MarketingContact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ileCreationType" ma:index="14" nillable="true" ma:displayName="File Category" ma:default="Support" ma:format="Dropdown" ma:internalName="FileCreationType">
      <xsd:simpleType>
        <xsd:restriction base="dms:Choice">
          <xsd:enumeration value="Master"/>
          <xsd:enumeration value="Release"/>
          <xsd:enumeration value="Temp Export"/>
          <xsd:enumeration value="Support"/>
        </xsd:restriction>
      </xsd:simpleType>
    </xsd:element>
    <xsd:element name="DocumentState" ma:index="16" nillable="true" ma:displayName="Document Status" ma:default="draft" ma:format="Dropdown" ma:internalName="DocumentState">
      <xsd:simpleType>
        <xsd:restriction base="dms:Choice">
          <xsd:enumeration value="draft"/>
          <xsd:enumeration value="preliminary"/>
          <xsd:enumeration value="productive"/>
          <xsd:enumeration value="archived"/>
        </xsd:restriction>
      </xsd:simpleType>
    </xsd:element>
    <xsd:element name="MajorVersion" ma:index="17" nillable="true" ma:displayName="Major Version" ma:decimals="0" ma:default="0" ma:internalName="MajorVersion" ma:percentage="FALSE">
      <xsd:simpleType>
        <xsd:restriction base="dms:Number"/>
      </xsd:simpleType>
    </xsd:element>
    <xsd:element name="MinorVersion" ma:index="18" nillable="true" ma:displayName="Minor Version" ma:decimals="0" ma:default="1" ma:internalName="MinorVersion" ma:percentage="FALSE">
      <xsd:simpleType>
        <xsd:restriction base="dms:Number"/>
      </xsd:simpleType>
    </xsd:element>
    <xsd:element name="ProductGroupName" ma:index="19" nillable="true" ma:displayName="Product Group Name" ma:internalName="ProductGroupName">
      <xsd:simpleType>
        <xsd:restriction base="dms:Text">
          <xsd:maxLength value="50"/>
        </xsd:restriction>
      </xsd:simpleType>
    </xsd:element>
    <xsd:element name="NDAAffected" ma:index="20" nillable="true" ma:displayName="NDA Required" ma:default="0" ma:internalName="NDAAffected">
      <xsd:simpleType>
        <xsd:restriction base="dms:Boolean"/>
      </xsd:simpleType>
    </xsd:element>
    <xsd:element name="DocumentNumber" ma:index="21" nillable="true" ma:displayName="Document Number" ma:internalName="DocumentNumber">
      <xsd:simpleType>
        <xsd:restriction base="dms:Text">
          <xsd:maxLength value="255"/>
        </xsd:restriction>
      </xsd:simpleType>
    </xsd:element>
    <xsd:element name="ApplicationsEngineer" ma:index="22" nillable="true" ma:displayName="Applications Engineer" ma:list="UserInfo" ma:SharePointGroup="0" ma:internalName="ApplicationsEngine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ductManager" ma:index="23" nillable="true" ma:displayName="Product Manager" ma:list="UserInfo" ma:SharePointGroup="0" ma:internalName="ProductManag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Version" ma:index="24" nillable="true" ma:displayName="Document Version" ma:default="0-01" ma:internalName="DocumentVersion">
      <xsd:simpleType>
        <xsd:restriction base="dms:Text">
          <xsd:maxLength value="255"/>
        </xsd:restriction>
      </xsd:simpleType>
    </xsd:element>
    <xsd:element name="LifeCycle" ma:index="25" nillable="true" ma:displayName="Life Cycle Status" ma:default="Idea" ma:internalName="LifeCycl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dea"/>
                    <xsd:enumeration value="Preliminary"/>
                    <xsd:enumeration value="Production"/>
                    <xsd:enumeration value="Discontinued"/>
                    <xsd:enumeration value="EOL"/>
                  </xsd:restriction>
                </xsd:simpleType>
              </xsd:element>
            </xsd:sequence>
          </xsd:extension>
        </xsd:complexContent>
      </xsd:complexType>
    </xsd:element>
    <xsd:element name="fe87bfd0526848419731b643342ff04b" ma:index="29" nillable="true" ma:taxonomy="true" ma:internalName="fe87bfd0526848419731b643342ff04b" ma:taxonomyFieldName="SecurityClass" ma:displayName="Security Class" ma:default="" ma:fieldId="{fe87bfd0-5268-4841-9731-b643342ff04b}" ma:sspId="a920d115-6045-4aef-b9c4-f45e7ceaef07" ma:termSetId="5b0e1c96-2ae5-4925-a708-cf9024e472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3ee1b898bd74c12918e9203d80949b2" ma:index="30" ma:taxonomy="true" ma:internalName="h3ee1b898bd74c12918e9203d80949b2" ma:taxonomyFieldName="DocumentLanguage" ma:displayName="Document Language" ma:indexed="true" ma:default="159;#English|6f61fba7-fec9-4188-9a5d-49c83ffb9d0f" ma:fieldId="{13ee1b89-8bd7-4c12-918e-9203d80949b2}" ma:sspId="a920d115-6045-4aef-b9c4-f45e7ceaef07" ma:termSetId="7da63962-0ac8-4c1e-b3a5-76031ef57d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8034fa6d3034ce783bae005a4d731ea" ma:index="32" nillable="true" ma:taxonomy="true" ma:internalName="b8034fa6d3034ce783bae005a4d731ea" ma:taxonomyFieldName="ProductGroup" ma:displayName="Product Group" ma:default="" ma:fieldId="{b8034fa6-d303-4ce7-83ba-e005a4d731ea}" ma:taxonomyMulti="true" ma:sspId="a920d115-6045-4aef-b9c4-f45e7ceaef07" ma:termSetId="b5c414bf-e7fd-453e-8105-6ac467776fe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6ee379d94b43e89a2eb8abd78c6307" ma:index="34" nillable="true" ma:taxonomy="true" ma:internalName="ab6ee379d94b43e89a2eb8abd78c6307" ma:taxonomyFieldName="ProductFamily" ma:displayName="Product Family" ma:default="" ma:fieldId="{ab6ee379-d94b-43e8-9a2e-b8abd78c6307}" ma:taxonomyMulti="true" ma:sspId="a920d115-6045-4aef-b9c4-f45e7ceaef07" ma:termSetId="2020fd1c-7302-4511-bd53-e9104f9855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7da0bc144e94a15adacbf32824072d5" ma:index="35" ma:taxonomy="true" ma:internalName="d7da0bc144e94a15adacbf32824072d5" ma:taxonomyFieldName="DocumentType" ma:displayName="Document Type" ma:indexed="true" ma:default="" ma:fieldId="{d7da0bc1-44e9-4a15-adac-bf32824072d5}" ma:sspId="a920d115-6045-4aef-b9c4-f45e7ceaef07" ma:termSetId="4b797dcc-21b3-4edc-b0d2-033dd78c66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c01b928f1b461c952c3842428bd5af" ma:index="36" nillable="true" ma:taxonomy="true" ma:internalName="d0c01b928f1b461c952c3842428bd5af" ma:taxonomyFieldName="ProductLine" ma:displayName="Product Line" ma:default="" ma:fieldId="{d0c01b92-8f1b-461c-952c-3842428bd5af}" ma:taxonomyMulti="true" ma:sspId="a920d115-6045-4aef-b9c4-f45e7ceaef07" ma:termSetId="a24591a4-f87a-44b2-939e-fc17488135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7" nillable="true" ma:displayName="Taxonomy Catch All Column" ma:hidden="true" ma:list="{46bb75fc-be58-4e05-bd89-50e3f634b95f}" ma:internalName="TaxCatchAll" ma:showField="CatchAllData" ma:web="a7de3cf1-ae34-44ca-b2ed-d5a63f0a83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7b383f838bb4bc6898f9d97dbcddf5b" ma:index="38" nillable="true" ma:taxonomy="true" ma:internalName="d7b383f838bb4bc6898f9d97dbcddf5b" ma:taxonomyFieldName="BusinessLine" ma:displayName="Business Line" ma:default="" ma:fieldId="{d7b383f8-38bb-4bc6-898f-9d97dbcddf5b}" ma:taxonomyMulti="true" ma:sspId="a920d115-6045-4aef-b9c4-f45e7ceaef07" ma:termSetId="e5802a4b-7ec5-4d09-8297-77966e44825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4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42fe354e87d4530a8d3c94f43c63cdb" ma:index="43" nillable="true" ma:taxonomy="true" ma:internalName="a42fe354e87d4530a8d3c94f43c63cdb" ma:taxonomyFieldName="Division" ma:displayName="Division" ma:default="" ma:fieldId="{a42fe354-e87d-4530-a8d3-c94f43c63cdb}" ma:taxonomyMulti="true" ma:sspId="a920d115-6045-4aef-b9c4-f45e7ceaef07" ma:termSetId="76b089cb-69da-4884-90a6-402457c2d43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80b4a82221543e98d11c926ac068db8" ma:index="44" nillable="true" ma:taxonomy="true" ma:internalName="p80b4a82221543e98d11c926ac068db8" ma:taxonomyFieldName="ProductArea" ma:displayName="Product Area" ma:default="" ma:fieldId="{980b4a82-2215-43e9-8d11-c926ac068db8}" ma:taxonomyMulti="true" ma:sspId="a920d115-6045-4aef-b9c4-f45e7ceaef07" ma:termSetId="4ef782bb-fba5-4838-95fa-5b744f08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45" nillable="true" ma:displayName="Taxonomy Catch All Column1" ma:hidden="true" ma:list="{46bb75fc-be58-4e05-bd89-50e3f634b95f}" ma:internalName="TaxCatchAllLabel" ma:readOnly="true" ma:showField="CatchAllDataLabel" ma:web="a7de3cf1-ae34-44ca-b2ed-d5a63f0a83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877ac6e5a2041b089d1d54e4797a2ab" ma:index="46" nillable="true" ma:taxonomy="true" ma:internalName="e877ac6e5a2041b089d1d54e4797a2ab" ma:taxonomyFieldName="DocSecurityClass" ma:displayName="Document Security Class" ma:default="" ma:fieldId="{e877ac6e-5a20-41b0-89d1-d54e4797a2ab}" ma:sspId="a920d115-6045-4aef-b9c4-f45e7ceaef07" ma:termSetId="5b0e1c96-2ae5-4925-a708-cf9024e472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29b0826bab43a4aa160bf0e95472fa" ma:index="48" nillable="true" ma:taxonomy="true" ma:internalName="a229b0826bab43a4aa160bf0e95472fa" ma:taxonomyFieldName="DocumentGroup" ma:displayName="Document Group" ma:indexed="true" ma:default="" ma:fieldId="{a229b082-6bab-43a4-aa16-0bf0e95472fa}" ma:sspId="a920d115-6045-4aef-b9c4-f45e7ceaef07" ma:termSetId="c81f9394-e4a5-4f89-a856-7ec4f5b8545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e97960507c42779561cfdb26250447" ma:index="50" nillable="true" ma:taxonomy="true" ma:internalName="l6e97960507c42779561cfdb26250447" ma:taxonomyFieldName="SpecialCustomer" ma:displayName="Special Customer" ma:default="" ma:fieldId="{56e97960-507c-4277-9561-cfdb26250447}" ma:taxonomyMulti="true" ma:sspId="a920d115-6045-4aef-b9c4-f45e7ceaef07" ma:termSetId="12c021fd-4bb8-403f-bd7f-8c5c3f7835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ublishDate" ma:index="51" nillable="true" ma:displayName="Publish Date" ma:default="[today]" ma:format="DateOnly" ma:internalName="PublishDate">
      <xsd:simpleType>
        <xsd:restriction base="dms:DateTime"/>
      </xsd:simpleType>
    </xsd:element>
    <xsd:element name="ReleaseStatus" ma:index="52" nillable="true" ma:displayName="Release Status" ma:default="pending" ma:format="Dropdown" ma:internalName="ReleaseStatus">
      <xsd:simpleType>
        <xsd:restriction base="dms:Choice">
          <xsd:enumeration value="pending"/>
          <xsd:enumeration value="waiting for approval"/>
          <xsd:enumeration value="approved"/>
          <xsd:enumeration value="rejected"/>
        </xsd:restriction>
      </xsd:simpleType>
    </xsd:element>
    <xsd:element name="ProductLvlName" ma:index="53" nillable="true" ma:displayName="Product Lvl Name" ma:internalName="ProductLvlName" ma:readOnly="false">
      <xsd:simpleType>
        <xsd:restriction base="dms:Text">
          <xsd:maxLength value="255"/>
        </xsd:restriction>
      </xsd:simpleType>
    </xsd:element>
    <xsd:element name="SecurityClassTag" ma:index="54" nillable="true" ma:displayName="Security Class Tag" ma:internalName="SecurityClassTag" ma:readOnly="false">
      <xsd:simpleType>
        <xsd:restriction base="dms:Text">
          <xsd:maxLength value="255"/>
        </xsd:restriction>
      </xsd:simpleType>
    </xsd:element>
    <xsd:element name="DocumentHeadline" ma:index="55" nillable="true" ma:displayName="Document Headline" ma:hidden="true" ma:internalName="DocumentHeadline" ma:readOnly="false">
      <xsd:simpleType>
        <xsd:restriction base="dms:Text">
          <xsd:maxLength value="255"/>
        </xsd:restriction>
      </xsd:simpleType>
    </xsd:element>
    <xsd:element name="DocumentSubHeadline" ma:index="56" nillable="true" ma:displayName="Document Sub Headline" ma:hidden="true" ma:internalName="DocumentSubHeadline" ma:readOnly="false">
      <xsd:simpleType>
        <xsd:restriction base="dms:Text">
          <xsd:maxLength value="255"/>
        </xsd:restriction>
      </xsd:simpleType>
    </xsd:element>
    <xsd:element name="AdditionalTitle" ma:index="57" nillable="true" ma:displayName="Additional Title" ma:hidden="true" ma:internalName="AdditionalTitle" ma:readOnly="false">
      <xsd:simpleType>
        <xsd:restriction base="dms:Text">
          <xsd:maxLength value="255"/>
        </xsd:restriction>
      </xsd:simpleType>
    </xsd:element>
    <xsd:element name="ForDisti" ma:index="58" nillable="true" ma:displayName="For Disti" ma:default="1" ma:internalName="ForDisti">
      <xsd:simpleType>
        <xsd:restriction base="dms:Boolean"/>
      </xsd:simpleType>
    </xsd:element>
    <xsd:element name="WebsiteAvailability" ma:index="59" nillable="true" ma:displayName="Website Availability" ma:default="Free download" ma:format="Dropdown" ma:internalName="WebsiteAvailability">
      <xsd:simpleType>
        <xsd:restriction base="dms:Choice">
          <xsd:enumeration value="Free download"/>
          <xsd:enumeration value="Request document (no download)"/>
          <xsd:enumeration value="No reference on website"/>
        </xsd:restriction>
      </xsd:simpleType>
    </xsd:element>
    <xsd:element name="DocDescription" ma:index="60" nillable="true" ma:displayName="Document Description" ma:internalName="DocDescription">
      <xsd:simpleType>
        <xsd:restriction base="dms:Text">
          <xsd:maxLength value="255"/>
        </xsd:restriction>
      </xsd:simpleType>
    </xsd:element>
    <xsd:element name="toolSoftwares" ma:index="62" nillable="true" ma:displayName="toolSoftwares" ma:list="{d94d7b27-88bb-44b4-9758-eb5f3c6140b4}" ma:internalName="toolSoftwares" ma:showField="Title" ma:web="a7de3cf1-ae34-44ca-b2ed-d5a63f0a83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9" ma:displayName="Content Type"/>
        <xsd:element ref="dc:title" minOccurs="0" maxOccurs="1" ma:index="49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419ACCDE-3401-4E52-8EC8-C603ACC95126}"/>
</file>

<file path=customXml/itemProps2.xml><?xml version="1.0" encoding="utf-8"?>
<ds:datastoreItem xmlns:ds="http://schemas.openxmlformats.org/officeDocument/2006/customXml" ds:itemID="{3F0870CA-D2F8-4ED0-8C0B-6C7F26565C87}"/>
</file>

<file path=customXml/itemProps3.xml><?xml version="1.0" encoding="utf-8"?>
<ds:datastoreItem xmlns:ds="http://schemas.openxmlformats.org/officeDocument/2006/customXml" ds:itemID="{98ABBA48-58E0-44F4-B503-2E7F31CA62CE}"/>
</file>

<file path=customXml/itemProps4.xml><?xml version="1.0" encoding="utf-8"?>
<ds:datastoreItem xmlns:ds="http://schemas.openxmlformats.org/officeDocument/2006/customXml" ds:itemID="{9E61FE2B-7669-4058-936C-D242BA5509B5}"/>
</file>

<file path=customXml/itemProps5.xml><?xml version="1.0" encoding="utf-8"?>
<ds:datastoreItem xmlns:ds="http://schemas.openxmlformats.org/officeDocument/2006/customXml" ds:itemID="{D9EC25E4-E044-444A-B793-3D02449F38E7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1573</TotalTime>
  <Words>407</Words>
  <Application>Microsoft Office PowerPoint</Application>
  <PresentationFormat>On-screen Show (4:3)</PresentationFormat>
  <Paragraphs>129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Symbol</vt:lpstr>
      <vt:lpstr>Larissa</vt:lpstr>
      <vt:lpstr>Visio</vt:lpstr>
      <vt:lpstr>LF Wakeup Receiver  AS3933</vt:lpstr>
      <vt:lpstr>LF Wakeup Receiver</vt:lpstr>
      <vt:lpstr>LF Wakeup Receiver</vt:lpstr>
      <vt:lpstr>LF Wakeup Receiver</vt:lpstr>
      <vt:lpstr>LF Wakeup Receiver</vt:lpstr>
      <vt:lpstr>LF Wakeup Receiver</vt:lpstr>
      <vt:lpstr>Thank you</vt:lpstr>
      <vt:lpstr>AS3933 – LF Wakeup Receiver</vt:lpstr>
    </vt:vector>
  </TitlesOfParts>
  <Manager/>
  <Company>ams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AS3933: Other Product Document (English)</dc:title>
  <dc:subject/>
  <dc:creator>Oluf Alminde</dc:creator>
  <cp:keywords>AS3933, LF Receiver, Wakeup</cp:keywords>
  <dc:description/>
  <cp:lastModifiedBy>Raphael Relinger</cp:lastModifiedBy>
  <cp:revision>49</cp:revision>
  <cp:lastPrinted>2014-01-16T09:47:14Z</cp:lastPrinted>
  <dcterms:created xsi:type="dcterms:W3CDTF">2014-11-18T06:49:27Z</dcterms:created>
  <dcterms:modified xsi:type="dcterms:W3CDTF">2015-01-19T10:54:46Z</dcterms:modified>
  <cp:category>Public Presentation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Name">
    <vt:lpwstr>amsPresentation</vt:lpwstr>
  </property>
  <property fmtid="{D5CDD505-2E9C-101B-9397-08002B2CF9AE}" pid="3" name="Translated">
    <vt:i4>0</vt:i4>
  </property>
  <property fmtid="{D5CDD505-2E9C-101B-9397-08002B2CF9AE}" pid="4" name="ContentTypeId">
    <vt:lpwstr>0x0101004FB52085B75CDA4BB117D2F77E1B4551009DCDB22E0A1A3747B9B0E609CFFAC20F</vt:lpwstr>
  </property>
  <property fmtid="{D5CDD505-2E9C-101B-9397-08002B2CF9AE}" pid="6" name="ProductFamily">
    <vt:lpwstr>277;#Wireless Sensor Connectivity|b3a661c4-5e85-4f82-8088-e0df6f943703</vt:lpwstr>
  </property>
  <property fmtid="{D5CDD505-2E9C-101B-9397-08002B2CF9AE}" pid="7" name="ProductArea">
    <vt:lpwstr>170;#Wireless Connectivity|3c0fb1ce-41f6-4f2d-9901-24f04dd9aadc</vt:lpwstr>
  </property>
  <property fmtid="{D5CDD505-2E9C-101B-9397-08002B2CF9AE}" pid="8" name="BusinessLine">
    <vt:lpwstr>180;#Wireless Sensor Nodes|5e89066c-b402-49a6-a32b-9d7376c16f6c</vt:lpwstr>
  </property>
  <property fmtid="{D5CDD505-2E9C-101B-9397-08002B2CF9AE}" pid="9" name="ProductGroup">
    <vt:lpwstr>474;#AS3933|574993fa-c430-416b-b973-6dd3894bfa51</vt:lpwstr>
  </property>
  <property fmtid="{D5CDD505-2E9C-101B-9397-08002B2CF9AE}" pid="10" name="ProductLine">
    <vt:lpwstr>183;#Connectivity|ed555aa4-2a92-433e-bdd7-91ef1677fa9c</vt:lpwstr>
  </property>
  <property fmtid="{D5CDD505-2E9C-101B-9397-08002B2CF9AE}" pid="11" name="FullTitle">
    <vt:lpwstr>AS3933: Other Product Document (English) - Overview</vt:lpwstr>
  </property>
  <property fmtid="{D5CDD505-2E9C-101B-9397-08002B2CF9AE}" pid="12" name="SpecialCustomer">
    <vt:lpwstr/>
  </property>
  <property fmtid="{D5CDD505-2E9C-101B-9397-08002B2CF9AE}" pid="14" name="DocumentType">
    <vt:lpwstr>775;#Other Product Document|3b3f1453-43e9-4bea-a1a5-45f3e01891e3</vt:lpwstr>
  </property>
  <property fmtid="{D5CDD505-2E9C-101B-9397-08002B2CF9AE}" pid="15" name="Division">
    <vt:lpwstr>176;#EAS|e4e3a067-2168-4721-a1e6-58b29bb45984</vt:lpwstr>
  </property>
  <property fmtid="{D5CDD505-2E9C-101B-9397-08002B2CF9AE}" pid="16" name="DocumentLanguage">
    <vt:lpwstr>159;#English|6f61fba7-fec9-4188-9a5d-49c83ffb9d0f</vt:lpwstr>
  </property>
  <property fmtid="{D5CDD505-2E9C-101B-9397-08002B2CF9AE}" pid="17" name="ShortTitle">
    <vt:lpwstr>AS3933: Other Product Document (English)</vt:lpwstr>
  </property>
  <property fmtid="{D5CDD505-2E9C-101B-9397-08002B2CF9AE}" pid="18" name="SecurityClass">
    <vt:lpwstr>279;#Public|26529e39-5b0f-4e83-a924-28e78b7261d8</vt:lpwstr>
  </property>
  <property fmtid="{D5CDD505-2E9C-101B-9397-08002B2CF9AE}" pid="19" name="DocumentGroup">
    <vt:lpwstr>765;#Product Documentation|401d1f54-986f-459f-a07f-d3b32b2b053a</vt:lpwstr>
  </property>
  <property fmtid="{D5CDD505-2E9C-101B-9397-08002B2CF9AE}" pid="20" name="upd">
    <vt:lpwstr/>
  </property>
  <property fmtid="{D5CDD505-2E9C-101B-9397-08002B2CF9AE}" pid="21" name="PreviousDocumentID">
    <vt:lpwstr>0</vt:lpwstr>
  </property>
  <property fmtid="{D5CDD505-2E9C-101B-9397-08002B2CF9AE}" pid="22" name="Approval">
    <vt:lpwstr>Approved</vt:lpwstr>
  </property>
  <property fmtid="{D5CDD505-2E9C-101B-9397-08002B2CF9AE}" pid="23" name="Document Editors">
    <vt:lpwstr/>
  </property>
  <property fmtid="{D5CDD505-2E9C-101B-9397-08002B2CF9AE}" pid="24" name="SecretUsers">
    <vt:lpwstr/>
  </property>
  <property fmtid="{D5CDD505-2E9C-101B-9397-08002B2CF9AE}" pid="25" name="Order">
    <vt:r8>351800</vt:r8>
  </property>
  <property fmtid="{D5CDD505-2E9C-101B-9397-08002B2CF9AE}" pid="26" name="DocumentHeader">
    <vt:lpwstr/>
  </property>
  <property fmtid="{D5CDD505-2E9C-101B-9397-08002B2CF9AE}" pid="27" name="_dlc_DocIdItemGuid">
    <vt:lpwstr>2fbae832-e4e5-4a0c-aeb1-736f70e9ac30</vt:lpwstr>
  </property>
  <property fmtid="{D5CDD505-2E9C-101B-9397-08002B2CF9AE}" pid="28" name="DocSecurityClass">
    <vt:lpwstr/>
  </property>
  <property fmtid="{D5CDD505-2E9C-101B-9397-08002B2CF9AE}" pid="29" name="DocumentStatus">
    <vt:lpwstr/>
  </property>
  <property fmtid="{D5CDD505-2E9C-101B-9397-08002B2CF9AE}" pid="30" name="FullName">
    <vt:lpwstr/>
  </property>
</Properties>
</file>