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17" r:id="rId2"/>
  </p:sldMasterIdLst>
  <p:sldIdLst>
    <p:sldId id="256" r:id="rId3"/>
    <p:sldId id="257" r:id="rId4"/>
    <p:sldId id="271" r:id="rId5"/>
    <p:sldId id="260" r:id="rId6"/>
    <p:sldId id="258" r:id="rId7"/>
    <p:sldId id="265" r:id="rId8"/>
    <p:sldId id="272" r:id="rId9"/>
    <p:sldId id="266" r:id="rId10"/>
    <p:sldId id="263" r:id="rId11"/>
    <p:sldId id="267" r:id="rId12"/>
    <p:sldId id="26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" initials="L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14" autoAdjust="0"/>
  </p:normalViewPr>
  <p:slideViewPr>
    <p:cSldViewPr snapToGrid="0">
      <p:cViewPr>
        <p:scale>
          <a:sx n="73" d="100"/>
          <a:sy n="73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0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8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66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09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97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4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17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6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04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43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4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7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1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9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ECC963-8029-4C06-AE96-B1EED45D0DDA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2BC8F-EFA0-4C14-85EE-A3F30598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ECC963-8029-4C06-AE96-B1EED45D0DDA}" type="datetimeFigureOut">
              <a:rPr lang="zh-TW" altLang="en-US" smtClean="0">
                <a:solidFill>
                  <a:srgbClr val="696464"/>
                </a:solidFill>
              </a:rPr>
              <a:pPr/>
              <a:t>2016/6/25</a:t>
            </a:fld>
            <a:endParaRPr lang="zh-TW" alt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12BC8F-EFA0-4C14-85EE-A3F30598EC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5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ospursgo2112.github.io/index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nos.malihu.gr/repository/custom-scrollbar/demo/examples/complete_example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750" y="16210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AR BLANCA" panose="02000000000000000000" pitchFamily="2" charset="0"/>
              </a:rPr>
              <a:t>NBA Map</a:t>
            </a:r>
            <a:r>
              <a:rPr lang="zh-TW" altLang="en-US" b="1" dirty="0">
                <a:latin typeface="AR BLANCA" panose="02000000000000000000" pitchFamily="2" charset="0"/>
              </a:rPr>
              <a:t>    </a:t>
            </a:r>
            <a:r>
              <a:rPr lang="en-US" altLang="zh-TW" b="1" dirty="0" smtClean="0">
                <a:latin typeface="AR BLANCA" panose="02000000000000000000" pitchFamily="2" charset="0"/>
              </a:rPr>
              <a:t/>
            </a:r>
            <a:br>
              <a:rPr lang="en-US" altLang="zh-TW" b="1" dirty="0" smtClean="0">
                <a:latin typeface="AR BLANCA" panose="02000000000000000000" pitchFamily="2" charset="0"/>
              </a:rPr>
            </a:br>
            <a:r>
              <a:rPr lang="zh-TW" altLang="en-US" sz="4000" b="1" dirty="0" smtClean="0">
                <a:latin typeface="AR BLANCA" panose="02000000000000000000" pitchFamily="2" charset="0"/>
              </a:rPr>
              <a:t>說明</a:t>
            </a:r>
            <a:r>
              <a:rPr lang="zh-TW" altLang="en-US" sz="4000" b="1" dirty="0">
                <a:latin typeface="AR BLANCA" panose="02000000000000000000" pitchFamily="2" charset="0"/>
              </a:rPr>
              <a:t>文件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47922" y="535826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00357019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黃晨郁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00357023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李佳育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9319" y="1485900"/>
            <a:ext cx="2288603" cy="22886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97276" y="4630366"/>
            <a:ext cx="978602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4"/>
              </a:rPr>
              <a:t>http://gospursgo2112.github.io/index.html</a:t>
            </a:r>
            <a:endParaRPr lang="en-US" altLang="zh-TW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n-US" altLang="zh-TW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26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68801" y="194552"/>
            <a:ext cx="6388033" cy="175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球場的秘密捲軸</a:t>
            </a:r>
          </a:p>
        </p:txBody>
      </p:sp>
      <p:sp>
        <p:nvSpPr>
          <p:cNvPr id="5" name="矩形 4"/>
          <p:cNvSpPr/>
          <p:nvPr/>
        </p:nvSpPr>
        <p:spPr>
          <a:xfrm>
            <a:off x="557719" y="2080284"/>
            <a:ext cx="9889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	(function($){</a:t>
            </a:r>
          </a:p>
          <a:p>
            <a:r>
              <a:rPr lang="zh-TW" altLang="en-US" dirty="0"/>
              <a:t>			$(window).load(function(){</a:t>
            </a:r>
          </a:p>
          <a:p>
            <a:r>
              <a:rPr lang="zh-TW" altLang="en-US" dirty="0"/>
              <a:t>			$(".content").mCustomScrollbar({ theme:"rounded"});</a:t>
            </a:r>
          </a:p>
          <a:p>
            <a:r>
              <a:rPr lang="zh-TW" altLang="en-US" dirty="0"/>
              <a:t>		});</a:t>
            </a:r>
          </a:p>
          <a:p>
            <a:r>
              <a:rPr lang="zh-TW" altLang="en-US" dirty="0"/>
              <a:t>		})(jQuery);</a:t>
            </a:r>
            <a:r>
              <a:rPr lang="en-US" altLang="zh-TW" dirty="0"/>
              <a:t>			//</a:t>
            </a:r>
            <a:r>
              <a:rPr lang="zh-TW" altLang="en-US" dirty="0"/>
              <a:t>套用</a:t>
            </a:r>
            <a:r>
              <a:rPr lang="en-US" altLang="zh-TW" dirty="0"/>
              <a:t>jQuery</a:t>
            </a:r>
            <a:r>
              <a:rPr lang="zh-TW" altLang="en-US" dirty="0"/>
              <a:t>的rounded主題</a:t>
            </a:r>
          </a:p>
          <a:p>
            <a:r>
              <a:rPr lang="zh-TW" altLang="en-US" dirty="0"/>
              <a:t>		</a:t>
            </a:r>
          </a:p>
        </p:txBody>
      </p:sp>
      <p:sp>
        <p:nvSpPr>
          <p:cNvPr id="7" name="矩形 6"/>
          <p:cNvSpPr/>
          <p:nvPr/>
        </p:nvSpPr>
        <p:spPr>
          <a:xfrm>
            <a:off x="723089" y="3834610"/>
            <a:ext cx="1092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http://manos.malihu.gr/repository/custom-scrollbar/demo/examples/complete_examples.html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9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868801" y="194552"/>
            <a:ext cx="636857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球場的秘密圖片</a:t>
            </a:r>
          </a:p>
        </p:txBody>
      </p:sp>
      <p:sp>
        <p:nvSpPr>
          <p:cNvPr id="3" name="矩形 2"/>
          <p:cNvSpPr/>
          <p:nvPr/>
        </p:nvSpPr>
        <p:spPr>
          <a:xfrm>
            <a:off x="538061" y="1656435"/>
            <a:ext cx="1142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document.getElementById( "img1" ).addEventListener(</a:t>
            </a:r>
          </a:p>
          <a:p>
            <a:r>
              <a:rPr lang="zh-TW" altLang="en-US" dirty="0"/>
              <a:t>		“mouseover”, function() { display( “malihu/1.jpg” ); }, false );   </a:t>
            </a:r>
            <a:r>
              <a:rPr lang="en-US" altLang="zh-TW" dirty="0"/>
              <a:t>	//</a:t>
            </a:r>
            <a:r>
              <a:rPr lang="zh-TW" altLang="en-US" dirty="0"/>
              <a:t>滑鼠移到時執行</a:t>
            </a:r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554" y="2408714"/>
            <a:ext cx="11747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function display( imgfile ){</a:t>
            </a:r>
          </a:p>
          <a:p>
            <a:r>
              <a:rPr lang="zh-TW" altLang="en-US" dirty="0"/>
              <a:t>	var cimg = document.getElementById( "cimg" );</a:t>
            </a:r>
          </a:p>
          <a:p>
            <a:r>
              <a:rPr lang="zh-TW" altLang="en-US" dirty="0"/>
              <a:t>	cimg.innerHTML=("&lt;img src = '"+imgfile+"' alt = 'picture' height=100%;width=100%;style='border:3px </a:t>
            </a:r>
            <a:r>
              <a:rPr lang="en-US" altLang="zh-TW" dirty="0"/>
              <a:t>	</a:t>
            </a:r>
            <a:r>
              <a:rPr lang="zh-TW" altLang="en-US" dirty="0"/>
              <a:t>black solid;'&gt;");</a:t>
            </a:r>
          </a:p>
          <a:p>
            <a:r>
              <a:rPr lang="zh-TW" altLang="en-US" dirty="0"/>
              <a:t>}</a:t>
            </a:r>
            <a:r>
              <a:rPr lang="en-US" altLang="zh-TW" dirty="0"/>
              <a:t>						//</a:t>
            </a:r>
            <a:r>
              <a:rPr lang="zh-TW" altLang="en-US" dirty="0"/>
              <a:t>更改圖片</a:t>
            </a:r>
          </a:p>
        </p:txBody>
      </p:sp>
      <p:sp>
        <p:nvSpPr>
          <p:cNvPr id="5" name="矩形 4"/>
          <p:cNvSpPr/>
          <p:nvPr/>
        </p:nvSpPr>
        <p:spPr>
          <a:xfrm>
            <a:off x="538061" y="4315155"/>
            <a:ext cx="11459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$(document).ready(function() {			</a:t>
            </a:r>
          </a:p>
          <a:p>
            <a:r>
              <a:rPr lang="en-US" altLang="zh-TW" dirty="0"/>
              <a:t>	$('#</a:t>
            </a:r>
            <a:r>
              <a:rPr lang="en-US" altLang="zh-TW" dirty="0" err="1"/>
              <a:t>cimg</a:t>
            </a:r>
            <a:r>
              <a:rPr lang="en-US" altLang="zh-TW" dirty="0"/>
              <a:t>').hide();  //</a:t>
            </a:r>
            <a:r>
              <a:rPr lang="zh-TW" altLang="en-US" dirty="0"/>
              <a:t>隱藏要呼叫的</a:t>
            </a:r>
            <a:r>
              <a:rPr lang="en-US" altLang="zh-TW" dirty="0"/>
              <a:t>div</a:t>
            </a:r>
          </a:p>
          <a:p>
            <a:r>
              <a:rPr lang="en-US" altLang="zh-TW" dirty="0"/>
              <a:t>	$('#img1').hover(function() {  		   //</a:t>
            </a:r>
            <a:r>
              <a:rPr lang="zh-TW" altLang="en-US" dirty="0"/>
              <a:t>指定呼叫按鈕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$(‘#</a:t>
            </a:r>
            <a:r>
              <a:rPr lang="en-US" altLang="zh-TW" dirty="0" err="1"/>
              <a:t>cimg</a:t>
            </a:r>
            <a:r>
              <a:rPr lang="en-US" altLang="zh-TW" dirty="0"/>
              <a:t>’).</a:t>
            </a:r>
            <a:r>
              <a:rPr lang="en-US" altLang="zh-TW" dirty="0" err="1"/>
              <a:t>slideToggle</a:t>
            </a:r>
            <a:r>
              <a:rPr lang="en-US" altLang="zh-TW" dirty="0"/>
              <a:t>(400);  		 //</a:t>
            </a:r>
            <a:r>
              <a:rPr lang="zh-TW" altLang="en-US" dirty="0"/>
              <a:t>顯示隱藏的</a:t>
            </a:r>
            <a:r>
              <a:rPr lang="en-US" altLang="zh-TW" dirty="0"/>
              <a:t>div		0.4</a:t>
            </a:r>
            <a:r>
              <a:rPr lang="zh-TW" altLang="en-US" dirty="0"/>
              <a:t>秒顯示完成</a:t>
            </a:r>
            <a:endParaRPr lang="en-US" altLang="zh-TW" dirty="0"/>
          </a:p>
          <a:p>
            <a:r>
              <a:rPr lang="en-US" altLang="zh-TW" dirty="0"/>
              <a:t>	return false;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8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68801" y="194552"/>
            <a:ext cx="325572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實際分工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31537"/>
              </p:ext>
            </p:extLst>
          </p:nvPr>
        </p:nvGraphicFramePr>
        <p:xfrm>
          <a:off x="6773489" y="2986393"/>
          <a:ext cx="4131218" cy="277383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24706">
                  <a:extLst>
                    <a:ext uri="{9D8B030D-6E8A-4147-A177-3AD203B41FA5}">
                      <a16:colId xmlns="" xmlns:a16="http://schemas.microsoft.com/office/drawing/2014/main" val="3486408132"/>
                    </a:ext>
                  </a:extLst>
                </a:gridCol>
                <a:gridCol w="2206512">
                  <a:extLst>
                    <a:ext uri="{9D8B030D-6E8A-4147-A177-3AD203B41FA5}">
                      <a16:colId xmlns="" xmlns:a16="http://schemas.microsoft.com/office/drawing/2014/main" val="3085703087"/>
                    </a:ext>
                  </a:extLst>
                </a:gridCol>
              </a:tblGrid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首頁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66902827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西區球隊</a:t>
                      </a:r>
                      <a:r>
                        <a:rPr lang="en-US" altLang="zh-TW" dirty="0"/>
                        <a:t>*15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3500464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東區球隊*</a:t>
                      </a:r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62714340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en-US" altLang="zh-TW" dirty="0"/>
                        <a:t>NBA</a:t>
                      </a:r>
                      <a:r>
                        <a:rPr lang="zh-TW" altLang="en-US" dirty="0"/>
                        <a:t>球場怎麼蓋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6291181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en-US" altLang="zh-TW" dirty="0"/>
                        <a:t>NBA </a:t>
                      </a:r>
                      <a:r>
                        <a:rPr lang="zh-TW" altLang="en-US" dirty="0"/>
                        <a:t>球場的秘密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49845463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6782546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008722"/>
              </p:ext>
            </p:extLst>
          </p:nvPr>
        </p:nvGraphicFramePr>
        <p:xfrm>
          <a:off x="1196503" y="2451372"/>
          <a:ext cx="4143982" cy="340721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003897">
                  <a:extLst>
                    <a:ext uri="{9D8B030D-6E8A-4147-A177-3AD203B41FA5}">
                      <a16:colId xmlns="" xmlns:a16="http://schemas.microsoft.com/office/drawing/2014/main" val="3486408132"/>
                    </a:ext>
                  </a:extLst>
                </a:gridCol>
                <a:gridCol w="2140085">
                  <a:extLst>
                    <a:ext uri="{9D8B030D-6E8A-4147-A177-3AD203B41FA5}">
                      <a16:colId xmlns="" xmlns:a16="http://schemas.microsoft.com/office/drawing/2014/main" val="3085703087"/>
                    </a:ext>
                  </a:extLst>
                </a:gridCol>
              </a:tblGrid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球隊場館頁面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66902827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構想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89736006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圖片蒐集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01228553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文字蒐集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98253144"/>
                  </a:ext>
                </a:extLst>
              </a:tr>
              <a:tr h="423352">
                <a:tc>
                  <a:txBody>
                    <a:bodyPr/>
                    <a:lstStyle/>
                    <a:p>
                      <a:r>
                        <a:rPr lang="zh-TW" altLang="en-US" dirty="0"/>
                        <a:t>選單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62714340"/>
                  </a:ext>
                </a:extLst>
              </a:tr>
              <a:tr h="423352">
                <a:tc>
                  <a:txBody>
                    <a:bodyPr/>
                    <a:lstStyle/>
                    <a:p>
                      <a:r>
                        <a:rPr lang="en-US" altLang="zh-TW" dirty="0"/>
                        <a:t>TOP</a:t>
                      </a:r>
                      <a:r>
                        <a:rPr lang="zh-TW" altLang="en-US" dirty="0"/>
                        <a:t>效果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633808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圖片效果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黃晨郁、李佳育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62911814"/>
                  </a:ext>
                </a:extLst>
              </a:tr>
              <a:tr h="426751">
                <a:tc>
                  <a:txBody>
                    <a:bodyPr/>
                    <a:lstStyle/>
                    <a:p>
                      <a:r>
                        <a:rPr lang="zh-TW" altLang="en-US" dirty="0"/>
                        <a:t>地圖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李佳育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49845463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H="1">
            <a:off x="5719864" y="3599234"/>
            <a:ext cx="924127" cy="36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719864" y="4053270"/>
            <a:ext cx="924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7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11783" y="2967335"/>
            <a:ext cx="1768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75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6966" y="0"/>
            <a:ext cx="5448655" cy="173641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網站說明與特色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41302" y="2225407"/>
            <a:ext cx="11199982" cy="264404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美國為藍球聖地，其中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30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個城市各自擁有自己的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場館。這些場館不管在外觀還是內部都有極大的差異。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本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網站一次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集結所有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場館的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資訊，希望能讓喜愛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卻無法親自前往美國觀看球賽的球迷，不再只是從艱澀難懂的球員和球隊數據了解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，而能用輕鬆的角度認識自己喜愛的球隊。</a:t>
            </a:r>
            <a:endParaRPr lang="zh-TW" altLang="en-US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5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6966" y="0"/>
            <a:ext cx="5448655" cy="173641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網站</a:t>
            </a:r>
            <a:r>
              <a:rPr lang="zh-TW" altLang="en-US" b="1" dirty="0" smtClean="0">
                <a:solidFill>
                  <a:schemeClr val="bg1"/>
                </a:solidFill>
              </a:rPr>
              <a:t>說明與特色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41302" y="1233890"/>
            <a:ext cx="11199982" cy="487391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首頁：每個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LOGO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區塊都簡單介紹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球隊的歷史，讓初次接觸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的訪客也能對每個球隊有所了解。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場館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介紹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頁面：放置了每個球館的外部和內部照片，以文字和圖片介紹每個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館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的特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色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和交通資訊。使用黑白色調與乾淨的版面配置，將重點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放置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於球館照片的呈現。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球場怎麼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蓋：讓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訪客了解運動場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館的開發是如何完成的。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球場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的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秘密：講述</a:t>
            </a:r>
            <a:r>
              <a:rPr lang="en-US" altLang="zh-TW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NBA</a:t>
            </a:r>
            <a:r>
              <a:rPr lang="zh-TW" altLang="en-US" sz="2400" b="1" dirty="0" smtClean="0">
                <a:solidFill>
                  <a:schemeClr val="bg1">
                    <a:lumMod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地板的秘密。</a:t>
            </a:r>
            <a:endParaRPr lang="en-US" altLang="zh-TW" sz="2400" b="1" dirty="0" smtClean="0">
              <a:solidFill>
                <a:schemeClr val="bg1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>
                  <a:lumMod val="75000"/>
                </a:schemeClr>
              </a:solidFill>
              <a:latin typeface="+mj-ea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TW" sz="2400" b="1" dirty="0">
              <a:solidFill>
                <a:schemeClr val="bg1"/>
              </a:solidFill>
              <a:latin typeface="+mj-ea"/>
              <a:ea typeface="+mj-ea"/>
              <a:cs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3567" y="627659"/>
            <a:ext cx="2450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</a:rPr>
              <a:t>架構圖</a:t>
            </a:r>
          </a:p>
        </p:txBody>
      </p:sp>
      <p:sp>
        <p:nvSpPr>
          <p:cNvPr id="5" name="矩形 4"/>
          <p:cNvSpPr/>
          <p:nvPr/>
        </p:nvSpPr>
        <p:spPr>
          <a:xfrm>
            <a:off x="5311301" y="1201205"/>
            <a:ext cx="1410511" cy="8949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+mj-ea"/>
                <a:ea typeface="+mj-ea"/>
              </a:rPr>
              <a:t>首頁</a:t>
            </a:r>
          </a:p>
        </p:txBody>
      </p:sp>
      <p:sp>
        <p:nvSpPr>
          <p:cNvPr id="14" name="矩形 13"/>
          <p:cNvSpPr/>
          <p:nvPr/>
        </p:nvSpPr>
        <p:spPr>
          <a:xfrm>
            <a:off x="8485756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30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43856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1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08354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2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54484" y="3080739"/>
            <a:ext cx="1410511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球隊</a:t>
            </a:r>
            <a:r>
              <a:rPr lang="en-US" altLang="zh-TW" sz="2800" dirty="0">
                <a:latin typeface="+mj-ea"/>
                <a:ea typeface="+mj-ea"/>
              </a:rPr>
              <a:t>3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56828" y="2857005"/>
            <a:ext cx="749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</a:rPr>
              <a:t>…</a:t>
            </a:r>
            <a:endParaRPr lang="zh-TW" altLang="en-US" sz="54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86757" y="5236714"/>
            <a:ext cx="2062290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球場怎麼蓋</a:t>
            </a:r>
          </a:p>
        </p:txBody>
      </p:sp>
      <p:sp>
        <p:nvSpPr>
          <p:cNvPr id="22" name="矩形 21"/>
          <p:cNvSpPr/>
          <p:nvPr/>
        </p:nvSpPr>
        <p:spPr>
          <a:xfrm>
            <a:off x="6472095" y="5236714"/>
            <a:ext cx="2062290" cy="8949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球場的秘密</a:t>
            </a:r>
          </a:p>
        </p:txBody>
      </p:sp>
      <p:cxnSp>
        <p:nvCxnSpPr>
          <p:cNvPr id="30" name="直線接點 29"/>
          <p:cNvCxnSpPr>
            <a:stCxn id="5" idx="2"/>
            <a:endCxn id="14" idx="0"/>
          </p:cNvCxnSpPr>
          <p:nvPr/>
        </p:nvCxnSpPr>
        <p:spPr>
          <a:xfrm>
            <a:off x="6016557" y="2096150"/>
            <a:ext cx="3174455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5" idx="2"/>
            <a:endCxn id="17" idx="0"/>
          </p:cNvCxnSpPr>
          <p:nvPr/>
        </p:nvCxnSpPr>
        <p:spPr>
          <a:xfrm>
            <a:off x="6016557" y="2096150"/>
            <a:ext cx="243183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" idx="2"/>
            <a:endCxn id="16" idx="0"/>
          </p:cNvCxnSpPr>
          <p:nvPr/>
        </p:nvCxnSpPr>
        <p:spPr>
          <a:xfrm flipH="1">
            <a:off x="4513610" y="2096150"/>
            <a:ext cx="1502947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5" idx="0"/>
            <a:endCxn id="5" idx="2"/>
          </p:cNvCxnSpPr>
          <p:nvPr/>
        </p:nvCxnSpPr>
        <p:spPr>
          <a:xfrm flipV="1">
            <a:off x="2749112" y="2096150"/>
            <a:ext cx="3267445" cy="9845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5" idx="2"/>
            <a:endCxn id="19" idx="0"/>
          </p:cNvCxnSpPr>
          <p:nvPr/>
        </p:nvCxnSpPr>
        <p:spPr>
          <a:xfrm>
            <a:off x="2749112" y="3975684"/>
            <a:ext cx="196879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5" idx="2"/>
            <a:endCxn id="22" idx="0"/>
          </p:cNvCxnSpPr>
          <p:nvPr/>
        </p:nvCxnSpPr>
        <p:spPr>
          <a:xfrm>
            <a:off x="2749112" y="3975684"/>
            <a:ext cx="4754128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6" idx="2"/>
            <a:endCxn id="19" idx="0"/>
          </p:cNvCxnSpPr>
          <p:nvPr/>
        </p:nvCxnSpPr>
        <p:spPr>
          <a:xfrm>
            <a:off x="4513610" y="3975684"/>
            <a:ext cx="204292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6" idx="2"/>
            <a:endCxn id="22" idx="0"/>
          </p:cNvCxnSpPr>
          <p:nvPr/>
        </p:nvCxnSpPr>
        <p:spPr>
          <a:xfrm>
            <a:off x="4513610" y="3975684"/>
            <a:ext cx="298963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4" idx="2"/>
            <a:endCxn id="19" idx="0"/>
          </p:cNvCxnSpPr>
          <p:nvPr/>
        </p:nvCxnSpPr>
        <p:spPr>
          <a:xfrm flipH="1">
            <a:off x="4717902" y="3975684"/>
            <a:ext cx="447311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7" idx="2"/>
            <a:endCxn id="22" idx="0"/>
          </p:cNvCxnSpPr>
          <p:nvPr/>
        </p:nvCxnSpPr>
        <p:spPr>
          <a:xfrm>
            <a:off x="6259740" y="3975684"/>
            <a:ext cx="1243500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14" idx="2"/>
            <a:endCxn id="22" idx="0"/>
          </p:cNvCxnSpPr>
          <p:nvPr/>
        </p:nvCxnSpPr>
        <p:spPr>
          <a:xfrm flipH="1">
            <a:off x="7503240" y="3975684"/>
            <a:ext cx="1687772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7" idx="2"/>
            <a:endCxn id="19" idx="0"/>
          </p:cNvCxnSpPr>
          <p:nvPr/>
        </p:nvCxnSpPr>
        <p:spPr>
          <a:xfrm flipH="1">
            <a:off x="4717902" y="3975684"/>
            <a:ext cx="1541838" cy="126103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741054" y="1309045"/>
            <a:ext cx="1212144" cy="483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+mj-ea"/>
                <a:ea typeface="+mj-ea"/>
              </a:rPr>
              <a:t>說明文件</a:t>
            </a:r>
          </a:p>
        </p:txBody>
      </p:sp>
      <p:cxnSp>
        <p:nvCxnSpPr>
          <p:cNvPr id="69" name="直線接點 68"/>
          <p:cNvCxnSpPr>
            <a:stCxn id="5" idx="3"/>
            <a:endCxn id="68" idx="1"/>
          </p:cNvCxnSpPr>
          <p:nvPr/>
        </p:nvCxnSpPr>
        <p:spPr>
          <a:xfrm flipV="1">
            <a:off x="6721812" y="1550989"/>
            <a:ext cx="1019242" cy="97689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19917" y="1733187"/>
            <a:ext cx="3598114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4" name="矩形 3"/>
          <p:cNvSpPr/>
          <p:nvPr/>
        </p:nvSpPr>
        <p:spPr>
          <a:xfrm>
            <a:off x="149757" y="3254061"/>
            <a:ext cx="11893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>
                <a:latin typeface="+mj-ea"/>
              </a:rPr>
              <a:t>HTML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CSS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JavaScript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Google Map</a:t>
            </a:r>
            <a:r>
              <a:rPr lang="zh-TW" altLang="en-US" sz="4000" b="1" dirty="0">
                <a:latin typeface="+mj-ea"/>
              </a:rPr>
              <a:t>、</a:t>
            </a:r>
            <a:r>
              <a:rPr lang="en-US" altLang="zh-TW" sz="4000" b="1" dirty="0">
                <a:latin typeface="+mj-ea"/>
              </a:rPr>
              <a:t>jQuery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8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7338" y="121194"/>
            <a:ext cx="10207761" cy="173641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首頁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757646" y="1586852"/>
            <a:ext cx="9993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套件來源 </a:t>
            </a:r>
            <a:r>
              <a:rPr lang="en-US" altLang="zh-TW" b="1" dirty="0" smtClean="0"/>
              <a:t>:</a:t>
            </a:r>
          </a:p>
          <a:p>
            <a:r>
              <a:rPr lang="en-US" altLang="zh-TW" dirty="0"/>
              <a:t>http://www.htmleaf.com</a:t>
            </a:r>
            <a:endParaRPr lang="en-US" altLang="zh-TW" dirty="0" smtClean="0"/>
          </a:p>
          <a:p>
            <a:r>
              <a:rPr lang="en-US" altLang="zh-TW" smtClean="0"/>
              <a:t>https</a:t>
            </a:r>
            <a:r>
              <a:rPr lang="en-US" altLang="zh-TW" dirty="0"/>
              <a:t>://github.com/louisremi/jquery-smartresize/blob/master/jquery.debouncedresize.js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645" y="2920111"/>
            <a:ext cx="11038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修改部分</a:t>
            </a:r>
            <a:r>
              <a:rPr lang="en-US" altLang="zh-TW" b="1" dirty="0" smtClean="0"/>
              <a:t>: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li&gt;					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內頁網址</a:t>
            </a:r>
            <a:r>
              <a:rPr lang="en-US" altLang="zh-TW" dirty="0" smtClean="0"/>
              <a:t> ” </a:t>
            </a:r>
            <a:r>
              <a:rPr lang="en-US" altLang="zh-TW" dirty="0"/>
              <a:t>target</a:t>
            </a:r>
            <a:r>
              <a:rPr lang="en-US" altLang="zh-TW" dirty="0" smtClean="0"/>
              <a:t>=“_blank” 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data-</a:t>
            </a:r>
            <a:r>
              <a:rPr lang="en-US" altLang="zh-TW" dirty="0" err="1" smtClean="0"/>
              <a:t>largesrc</a:t>
            </a:r>
            <a:r>
              <a:rPr lang="en-US" altLang="zh-TW" dirty="0"/>
              <a:t>=“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圖片檔名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 </a:t>
            </a:r>
            <a:r>
              <a:rPr lang="en-US" altLang="zh-TW" dirty="0" smtClean="0"/>
              <a:t>data-description=“</a:t>
            </a:r>
            <a:r>
              <a:rPr lang="zh-TW" altLang="en-US" dirty="0" smtClean="0"/>
              <a:t>球隊介紹文字</a:t>
            </a:r>
            <a:r>
              <a:rPr lang="en-US" altLang="zh-TW" dirty="0" smtClean="0"/>
              <a:t>"&gt;&lt;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 smtClean="0"/>
              <a:t>="LOGO</a:t>
            </a:r>
            <a:r>
              <a:rPr lang="zh-TW" altLang="en-US" dirty="0"/>
              <a:t>圖片檔名</a:t>
            </a:r>
            <a:r>
              <a:rPr lang="en-US" altLang="zh-TW" dirty="0" smtClean="0"/>
              <a:t>" </a:t>
            </a:r>
            <a:r>
              <a:rPr lang="en-US" altLang="zh-TW" dirty="0"/>
              <a:t>alt="img01"/&gt;						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&lt;/</a:t>
            </a:r>
            <a:r>
              <a:rPr lang="en-US" altLang="zh-TW" dirty="0"/>
              <a:t>a&gt;					</a:t>
            </a:r>
            <a:endParaRPr lang="en-US" altLang="zh-TW" dirty="0" smtClean="0"/>
          </a:p>
          <a:p>
            <a:r>
              <a:rPr lang="en-US" altLang="zh-TW" dirty="0" smtClean="0"/>
              <a:t>&lt;/</a:t>
            </a:r>
            <a:r>
              <a:rPr lang="en-US" altLang="zh-TW" dirty="0"/>
              <a:t>li&gt;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0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7338" y="121194"/>
            <a:ext cx="10207761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場館圖片</a:t>
            </a:r>
          </a:p>
        </p:txBody>
      </p:sp>
      <p:sp>
        <p:nvSpPr>
          <p:cNvPr id="3" name="矩形 2"/>
          <p:cNvSpPr/>
          <p:nvPr/>
        </p:nvSpPr>
        <p:spPr>
          <a:xfrm>
            <a:off x="1183532" y="1907091"/>
            <a:ext cx="11008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</a:rPr>
              <a:t>		.rightBarImg	{opacity:0.7;display:none;}               </a:t>
            </a:r>
            <a:r>
              <a:rPr lang="en-US" altLang="zh-TW" dirty="0">
                <a:solidFill>
                  <a:prstClr val="black"/>
                </a:solidFill>
              </a:rPr>
              <a:t>//</a:t>
            </a:r>
            <a:r>
              <a:rPr lang="zh-TW" altLang="en-US" dirty="0">
                <a:solidFill>
                  <a:prstClr val="black"/>
                </a:solidFill>
              </a:rPr>
              <a:t>剛開始不顯示 顯示後透明度為</a:t>
            </a:r>
            <a:r>
              <a:rPr lang="en-US" altLang="zh-TW" dirty="0">
                <a:solidFill>
                  <a:prstClr val="black"/>
                </a:solidFill>
              </a:rPr>
              <a:t>0.7</a:t>
            </a:r>
            <a:endParaRPr lang="zh-TW" altLang="en-US" dirty="0">
              <a:solidFill>
                <a:prstClr val="black"/>
              </a:solidFill>
            </a:endParaRPr>
          </a:p>
          <a:p>
            <a:r>
              <a:rPr lang="zh-TW" altLang="en-US" dirty="0">
                <a:solidFill>
                  <a:prstClr val="black"/>
                </a:solidFill>
              </a:rPr>
              <a:t>		.rightBarImg:hover    {	opacity:1;}</a:t>
            </a:r>
          </a:p>
        </p:txBody>
      </p:sp>
      <p:sp>
        <p:nvSpPr>
          <p:cNvPr id="4" name="矩形 3"/>
          <p:cNvSpPr/>
          <p:nvPr/>
        </p:nvSpPr>
        <p:spPr>
          <a:xfrm>
            <a:off x="291830" y="4096474"/>
            <a:ext cx="1159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zh-TW" altLang="en-US" dirty="0">
                <a:solidFill>
                  <a:prstClr val="black"/>
                </a:solidFill>
              </a:rPr>
              <a:t>$(document).ready(function(){$(“#big”).fadeIn(0);});      </a:t>
            </a: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//</a:t>
            </a:r>
            <a:r>
              <a:rPr lang="zh-TW" altLang="en-US" dirty="0">
                <a:solidFill>
                  <a:prstClr val="black"/>
                </a:solidFill>
              </a:rPr>
              <a:t>畫面載入時顯示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		window.fadeIn1 = function(obj) { $(obj).fadeIn(1500);}               </a:t>
            </a:r>
            <a:r>
              <a:rPr lang="en-US" altLang="zh-TW" dirty="0">
                <a:solidFill>
                  <a:prstClr val="black"/>
                </a:solidFill>
              </a:rPr>
              <a:t>//</a:t>
            </a:r>
            <a:r>
              <a:rPr lang="zh-TW" altLang="en-US" dirty="0">
                <a:solidFill>
                  <a:prstClr val="black"/>
                </a:solidFill>
              </a:rPr>
              <a:t>畫面載入時</a:t>
            </a:r>
            <a:r>
              <a:rPr lang="en-US" altLang="zh-TW" dirty="0">
                <a:solidFill>
                  <a:prstClr val="black"/>
                </a:solidFill>
              </a:rPr>
              <a:t>1.5</a:t>
            </a:r>
            <a:r>
              <a:rPr lang="zh-TW" altLang="en-US" dirty="0">
                <a:solidFill>
                  <a:prstClr val="black"/>
                </a:solidFill>
              </a:rPr>
              <a:t>秒慢慢顯示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 		window.fadeIn2 = function(obj) { $(obj).delay(1000).fadeIn(1500);}          </a:t>
            </a:r>
            <a:r>
              <a:rPr lang="en-US" altLang="zh-TW" dirty="0">
                <a:solidFill>
                  <a:prstClr val="black"/>
                </a:solidFill>
              </a:rPr>
              <a:t>//delay 1 </a:t>
            </a:r>
            <a:r>
              <a:rPr lang="zh-TW" altLang="en-US" dirty="0">
                <a:solidFill>
                  <a:prstClr val="black"/>
                </a:solidFill>
              </a:rPr>
              <a:t>秒後慢慢顯示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		window.fadeIn3 = function(obj) { $(obj).delay(2000).fadeIn(1500);}          </a:t>
            </a:r>
            <a:r>
              <a:rPr lang="en-US" altLang="zh-TW" dirty="0">
                <a:solidFill>
                  <a:prstClr val="black"/>
                </a:solidFill>
              </a:rPr>
              <a:t>//delay 2 </a:t>
            </a:r>
            <a:r>
              <a:rPr lang="zh-TW" altLang="en-US" dirty="0">
                <a:solidFill>
                  <a:prstClr val="black"/>
                </a:solidFill>
              </a:rPr>
              <a:t>秒後慢慢顯示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		window.fadeIn4 = function(obj) { $(obj).delay(3000).fadeIn(1500);}          </a:t>
            </a:r>
            <a:r>
              <a:rPr lang="en-US" altLang="zh-TW" dirty="0">
                <a:solidFill>
                  <a:prstClr val="black"/>
                </a:solidFill>
              </a:rPr>
              <a:t>//delay 3 </a:t>
            </a:r>
            <a:r>
              <a:rPr lang="zh-TW" altLang="en-US" dirty="0">
                <a:solidFill>
                  <a:prstClr val="black"/>
                </a:solidFill>
              </a:rPr>
              <a:t>秒後慢慢顯示</a:t>
            </a: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08043" y="3098550"/>
            <a:ext cx="134014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>
                <a:solidFill>
                  <a:prstClr val="black"/>
                </a:solidFill>
              </a:rPr>
              <a:t>	&lt;img class ="rightBarImg" id="1" </a:t>
            </a:r>
            <a:r>
              <a:rPr lang="zh-TW" altLang="en-US" sz="1500" dirty="0">
                <a:solidFill>
                  <a:srgbClr val="855D5D">
                    <a:lumMod val="20000"/>
                    <a:lumOff val="80000"/>
                  </a:srgbClr>
                </a:solidFill>
              </a:rPr>
              <a:t>onload="fadeIn1(this)</a:t>
            </a:r>
            <a:r>
              <a:rPr lang="zh-TW" altLang="en-US" sz="1500" dirty="0">
                <a:solidFill>
                  <a:prstClr val="black"/>
                </a:solidFill>
              </a:rPr>
              <a:t>"src="east/magic/1.jpg" alt="picture" height="100px" width="140px";&gt;&lt;br&gt;</a:t>
            </a:r>
          </a:p>
          <a:p>
            <a:r>
              <a:rPr lang="zh-TW" altLang="en-US" sz="1500" dirty="0">
                <a:solidFill>
                  <a:prstClr val="black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0761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444" y="4903048"/>
            <a:ext cx="4069607" cy="173641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座位圖變化</a:t>
            </a:r>
          </a:p>
        </p:txBody>
      </p:sp>
      <p:sp>
        <p:nvSpPr>
          <p:cNvPr id="6" name="矩形 5"/>
          <p:cNvSpPr/>
          <p:nvPr/>
        </p:nvSpPr>
        <p:spPr>
          <a:xfrm>
            <a:off x="3868366" y="4903048"/>
            <a:ext cx="12435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		$(document).ready(function() {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$("img#seat").hoverpulse({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	size: 100,            // 圖片縮放的大小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	speed: 500            // 圖片變換大小的速度 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	});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		});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44444" y="0"/>
            <a:ext cx="4069607" cy="1736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滑動選單</a:t>
            </a:r>
          </a:p>
        </p:txBody>
      </p:sp>
      <p:sp>
        <p:nvSpPr>
          <p:cNvPr id="8" name="矩形 7"/>
          <p:cNvSpPr/>
          <p:nvPr/>
        </p:nvSpPr>
        <p:spPr>
          <a:xfrm>
            <a:off x="291524" y="1412470"/>
            <a:ext cx="111773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	$(function(){</a:t>
            </a:r>
          </a:p>
          <a:p>
            <a:r>
              <a:rPr lang="zh-TW" altLang="en-US" dirty="0"/>
              <a:t>			$('#top').click(function(){</a:t>
            </a:r>
          </a:p>
          <a:p>
            <a:r>
              <a:rPr lang="zh-TW" altLang="en-US" dirty="0"/>
              <a:t>				$('html,body').animate({scrollTop: '</a:t>
            </a:r>
            <a:r>
              <a:rPr lang="zh-TW" altLang="en-US" dirty="0">
                <a:solidFill>
                  <a:schemeClr val="bg1"/>
                </a:solidFill>
              </a:rPr>
              <a:t>0px</a:t>
            </a:r>
            <a:r>
              <a:rPr lang="zh-TW" altLang="en-US" dirty="0"/>
              <a:t>'}, 800);}); 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			//</a:t>
            </a:r>
            <a:r>
              <a:rPr lang="zh-TW" altLang="en-US" dirty="0"/>
              <a:t>移到最上面</a:t>
            </a:r>
          </a:p>
          <a:p>
            <a:r>
              <a:rPr lang="zh-TW" altLang="en-US" dirty="0"/>
              <a:t>			$('#ct').click(function(){</a:t>
            </a:r>
          </a:p>
          <a:p>
            <a:r>
              <a:rPr lang="zh-TW" altLang="en-US" dirty="0"/>
              <a:t>				$('html,body').animate({scrollTop:$('</a:t>
            </a:r>
            <a:r>
              <a:rPr lang="zh-TW" altLang="en-US" dirty="0">
                <a:solidFill>
                  <a:schemeClr val="bg1"/>
                </a:solidFill>
              </a:rPr>
              <a:t>#secInfo</a:t>
            </a:r>
            <a:r>
              <a:rPr lang="zh-TW" altLang="en-US" dirty="0"/>
              <a:t>').offset().top}, 800);});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			//</a:t>
            </a:r>
            <a:r>
              <a:rPr lang="zh-TW" altLang="en-US" dirty="0"/>
              <a:t>移到</a:t>
            </a:r>
            <a:r>
              <a:rPr lang="en-US" altLang="zh-TW" dirty="0" err="1"/>
              <a:t>Div</a:t>
            </a:r>
            <a:r>
              <a:rPr lang="zh-TW" altLang="en-US" dirty="0"/>
              <a:t> </a:t>
            </a:r>
            <a:r>
              <a:rPr lang="en-US" altLang="zh-TW" dirty="0"/>
              <a:t>id=</a:t>
            </a:r>
            <a:r>
              <a:rPr lang="zh-TW" altLang="en-US" dirty="0"/>
              <a:t>secInfo</a:t>
            </a:r>
          </a:p>
          <a:p>
            <a:r>
              <a:rPr lang="zh-TW" altLang="en-US" dirty="0"/>
              <a:t>			$('#ft').click(function(){</a:t>
            </a:r>
          </a:p>
          <a:p>
            <a:r>
              <a:rPr lang="zh-TW" altLang="en-US" dirty="0"/>
              <a:t>				$('html,body').animate({scrollTop:$('</a:t>
            </a:r>
            <a:r>
              <a:rPr lang="zh-TW" altLang="en-US" dirty="0">
                <a:solidFill>
                  <a:schemeClr val="bg1"/>
                </a:solidFill>
              </a:rPr>
              <a:t>#map</a:t>
            </a:r>
            <a:r>
              <a:rPr lang="zh-TW" altLang="en-US" dirty="0"/>
              <a:t>').offset().top}, 800);});</a:t>
            </a:r>
            <a:endParaRPr lang="en-US" altLang="zh-TW" dirty="0"/>
          </a:p>
          <a:p>
            <a:r>
              <a:rPr lang="en-US" altLang="zh-TW" dirty="0"/>
              <a:t>						 //</a:t>
            </a:r>
            <a:r>
              <a:rPr lang="zh-TW" altLang="en-US" dirty="0"/>
              <a:t>移到</a:t>
            </a:r>
            <a:r>
              <a:rPr lang="en-US" altLang="zh-TW" dirty="0" err="1"/>
              <a:t>Div</a:t>
            </a:r>
            <a:r>
              <a:rPr lang="zh-TW" altLang="en-US" dirty="0"/>
              <a:t> </a:t>
            </a:r>
            <a:r>
              <a:rPr lang="en-US" altLang="zh-TW" dirty="0"/>
              <a:t>id=</a:t>
            </a:r>
            <a:r>
              <a:rPr lang="zh-TW" altLang="en-US" dirty="0"/>
              <a:t>map</a:t>
            </a:r>
          </a:p>
          <a:p>
            <a:r>
              <a:rPr lang="zh-TW" altLang="en-US" dirty="0"/>
              <a:t>		});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94227" t="48405" r="2475" b="30258"/>
          <a:stretch/>
        </p:blipFill>
        <p:spPr>
          <a:xfrm>
            <a:off x="9769079" y="1736410"/>
            <a:ext cx="633868" cy="23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5122" t="7683" r="25089" b="9334"/>
          <a:stretch/>
        </p:blipFill>
        <p:spPr>
          <a:xfrm>
            <a:off x="7674805" y="1662137"/>
            <a:ext cx="4212725" cy="394942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4120" y="608338"/>
            <a:ext cx="7130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latin typeface="AR CENA" panose="02000000000000000000" pitchFamily="2" charset="0"/>
              </a:rPr>
              <a:t>Google Map</a:t>
            </a:r>
            <a:endParaRPr lang="zh-TW" altLang="en-US" sz="7200" dirty="0">
              <a:latin typeface="AR CENA" panose="02000000000000000000" pitchFamily="2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62066" y="2448456"/>
            <a:ext cx="6819090" cy="3046988"/>
            <a:chOff x="369650" y="1559353"/>
            <a:chExt cx="6819090" cy="3046988"/>
          </a:xfrm>
        </p:grpSpPr>
        <p:sp>
          <p:nvSpPr>
            <p:cNvPr id="6" name="文字方塊 5"/>
            <p:cNvSpPr txBox="1"/>
            <p:nvPr/>
          </p:nvSpPr>
          <p:spPr>
            <a:xfrm>
              <a:off x="369650" y="1559353"/>
              <a:ext cx="681909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進入 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Google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Map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，搜尋目的地，選擇                                ，複製所提供的</a:t>
              </a:r>
              <a:r>
                <a:rPr lang="en-US" altLang="zh-TW" sz="3200" dirty="0">
                  <a:solidFill>
                    <a:schemeClr val="bg1"/>
                  </a:solidFill>
                  <a:latin typeface="+mj-ea"/>
                  <a:ea typeface="+mj-ea"/>
                </a:rPr>
                <a:t>&lt;iframe&gt;</a:t>
              </a:r>
              <a:r>
                <a:rPr lang="zh-TW" altLang="en-US" sz="3200" dirty="0">
                  <a:solidFill>
                    <a:schemeClr val="bg1"/>
                  </a:solidFill>
                  <a:latin typeface="+mj-ea"/>
                  <a:ea typeface="+mj-ea"/>
                </a:rPr>
                <a:t>，再調成自己需要的大小即可</a:t>
              </a:r>
              <a:r>
                <a:rPr lang="zh-TW" altLang="en-US" sz="3200" dirty="0">
                  <a:latin typeface="+mj-ea"/>
                  <a:ea typeface="+mj-ea"/>
                </a:rPr>
                <a:t>。</a:t>
              </a: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l="4806" t="53365" r="51938" b="31751"/>
            <a:stretch/>
          </p:blipFill>
          <p:spPr>
            <a:xfrm>
              <a:off x="1128408" y="2469600"/>
              <a:ext cx="2874205" cy="55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584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1_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438</TotalTime>
  <Words>409</Words>
  <Application>Microsoft Office PowerPoint</Application>
  <PresentationFormat>自訂</PresentationFormat>
  <Paragraphs>119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木刻字型</vt:lpstr>
      <vt:lpstr>1_木刻字型</vt:lpstr>
      <vt:lpstr>NBA Map     說明文件</vt:lpstr>
      <vt:lpstr>網站說明與特色</vt:lpstr>
      <vt:lpstr>網站說明與特色</vt:lpstr>
      <vt:lpstr>PowerPoint 簡報</vt:lpstr>
      <vt:lpstr>使用技術</vt:lpstr>
      <vt:lpstr>首頁</vt:lpstr>
      <vt:lpstr>場館圖片</vt:lpstr>
      <vt:lpstr>座位圖變化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網程專案規劃</dc:title>
  <dc:creator>Gina Miss</dc:creator>
  <cp:lastModifiedBy>LEN</cp:lastModifiedBy>
  <cp:revision>46</cp:revision>
  <dcterms:created xsi:type="dcterms:W3CDTF">2016-05-08T03:52:29Z</dcterms:created>
  <dcterms:modified xsi:type="dcterms:W3CDTF">2016-06-25T12:05:41Z</dcterms:modified>
</cp:coreProperties>
</file>