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5" r:id="rId2"/>
  </p:sldMasterIdLst>
  <p:notesMasterIdLst>
    <p:notesMasterId r:id="rId20"/>
  </p:notesMasterIdLst>
  <p:sldIdLst>
    <p:sldId id="463" r:id="rId3"/>
    <p:sldId id="542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62" r:id="rId15"/>
    <p:sldId id="561" r:id="rId16"/>
    <p:sldId id="551" r:id="rId17"/>
    <p:sldId id="552" r:id="rId18"/>
    <p:sldId id="55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>
        <p:scale>
          <a:sx n="100" d="100"/>
          <a:sy n="100" d="100"/>
        </p:scale>
        <p:origin x="-1992" y="-4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512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80312" y="6379766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endParaRPr lang="en-US" altLang="ko-KR" sz="800" spc="-30" dirty="0">
              <a:solidFill>
                <a:prstClr val="black">
                  <a:lumMod val="50000"/>
                  <a:lumOff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l"/>
              <a:defRPr sz="2000" b="1" spc="-7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indent="-169863">
              <a:buFont typeface="Wingdings" panose="05000000000000000000" pitchFamily="2" charset="2"/>
              <a:buChar char="Ø"/>
              <a:defRPr sz="1600" b="1" spc="-70"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74738" indent="-160338">
              <a:buFont typeface="Wingdings" pitchFamily="2" charset="2"/>
              <a:buChar char="§"/>
              <a:defRPr sz="1400" b="1" spc="-70" baseline="0">
                <a:solidFill>
                  <a:schemeClr val="tx1"/>
                </a:solidFill>
                <a:latin typeface="+mn-ea"/>
                <a:ea typeface="+mn-ea"/>
              </a:defRPr>
            </a:lvl3pPr>
            <a:lvl4pPr marL="1524000" indent="-152400">
              <a:defRPr sz="1200" b="1" spc="-70" baseline="0">
                <a:solidFill>
                  <a:schemeClr val="tx1"/>
                </a:solidFill>
                <a:latin typeface="+mn-ea"/>
                <a:ea typeface="+mn-ea"/>
              </a:defRPr>
            </a:lvl4pPr>
            <a:lvl5pPr marL="1973263" indent="-144463">
              <a:buNone/>
              <a:defRPr sz="1050" b="1" spc="-70" baseline="0">
                <a:solidFill>
                  <a:schemeClr val="tx1"/>
                </a:solidFill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377212"/>
            <a:ext cx="1019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Blackadder ITC" pitchFamily="82" charset="0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T.S. </a:t>
            </a:r>
            <a:r>
              <a:rPr lang="en-US" altLang="ko-KR" dirty="0" err="1">
                <a:solidFill>
                  <a:prstClr val="black"/>
                </a:solidFill>
              </a:rPr>
              <a:t>Hur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18864" y="557808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6565" y="1538790"/>
            <a:ext cx="80558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구축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2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80" dirty="0"/>
              <a:t>START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b="1" spc="-80" dirty="0"/>
              <a:t>다음은 저장된 파일을 실행하는 예이며</a:t>
            </a:r>
            <a:r>
              <a:rPr lang="en-US" altLang="ko-KR" b="1" spc="-80" dirty="0"/>
              <a:t>, start </a:t>
            </a:r>
            <a:r>
              <a:rPr lang="ko-KR" altLang="en-US" b="1" spc="-80" dirty="0"/>
              <a:t>명령을 이용한다</a:t>
            </a:r>
            <a:r>
              <a:rPr lang="en-US" altLang="ko-KR" b="1" spc="-80" dirty="0"/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start test1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test1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@test1</a:t>
            </a:r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  <a:defRPr/>
            </a:pPr>
            <a:r>
              <a:rPr lang="en-US" altLang="ko-KR" b="1" spc="-80" dirty="0"/>
              <a:t>GET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spc="-80" dirty="0"/>
              <a:t>GET</a:t>
            </a:r>
            <a:r>
              <a:rPr lang="ko-KR" altLang="en-US" b="1" spc="-80" dirty="0"/>
              <a:t>은 저장된 파일을 다시 버퍼로 불러오는 명령이다</a:t>
            </a:r>
            <a:r>
              <a:rPr lang="en-US" altLang="ko-KR" b="1" spc="-80" dirty="0"/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get test1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list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1     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select *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2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5256584"/>
          </a:xfrm>
        </p:spPr>
        <p:txBody>
          <a:bodyPr>
            <a:normAutofit/>
          </a:bodyPr>
          <a:lstStyle/>
          <a:p>
            <a:pPr marL="177800" indent="-177800">
              <a:defRPr/>
            </a:pPr>
            <a:r>
              <a:rPr lang="en-US" altLang="ko-KR" spc="-80" dirty="0" smtClean="0"/>
              <a:t>SPOOL</a:t>
            </a:r>
            <a:endParaRPr lang="en-US" altLang="ko-KR" b="1" spc="-80" dirty="0"/>
          </a:p>
          <a:p>
            <a:pPr lvl="1">
              <a:defRPr/>
            </a:pPr>
            <a:r>
              <a:rPr lang="ko-KR" altLang="en-US" b="1" spc="-80" dirty="0" smtClean="0"/>
              <a:t>작업 결과를 저장하기 위해 </a:t>
            </a:r>
            <a:r>
              <a:rPr lang="en-US" altLang="ko-KR" b="1" spc="-80" dirty="0" smtClean="0"/>
              <a:t>SPOOL </a:t>
            </a:r>
            <a:r>
              <a:rPr lang="ko-KR" altLang="en-US" b="1" spc="-80" dirty="0" smtClean="0"/>
              <a:t>명령어를 사용한다</a:t>
            </a:r>
            <a:r>
              <a:rPr lang="en-US" altLang="ko-KR" b="1" spc="-80" dirty="0" smtClean="0"/>
              <a:t>.</a:t>
            </a:r>
          </a:p>
          <a:p>
            <a:pPr lvl="1">
              <a:defRPr/>
            </a:pPr>
            <a:r>
              <a:rPr lang="ko-KR" altLang="en-US" spc="-80" dirty="0" smtClean="0"/>
              <a:t>현지 실행한 모든 명령과 결과를 </a:t>
            </a:r>
            <a:r>
              <a:rPr lang="en-US" altLang="ko-KR" spc="-80" dirty="0" err="1" smtClean="0"/>
              <a:t>result.lst</a:t>
            </a:r>
            <a:r>
              <a:rPr lang="en-US" altLang="ko-KR" spc="-80" dirty="0" smtClean="0"/>
              <a:t> </a:t>
            </a:r>
            <a:r>
              <a:rPr lang="ko-KR" altLang="en-US" spc="-80" dirty="0" smtClean="0"/>
              <a:t>파일로 저장하기 위한 명령</a:t>
            </a:r>
            <a:endParaRPr lang="en-US" altLang="ko-KR" b="1" spc="-8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spool result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pc="-80" dirty="0" smtClean="0">
                <a:cs typeface="Tahoma" pitchFamily="34" charset="0"/>
              </a:rPr>
              <a:t>다음 명령어들을 실행한다</a:t>
            </a:r>
            <a:r>
              <a:rPr lang="en-US" altLang="ko-KR" spc="-80" dirty="0" smtClean="0">
                <a:cs typeface="Tahoma" pitchFamily="34" charset="0"/>
              </a:rPr>
              <a:t>.</a:t>
            </a:r>
            <a:endParaRPr lang="en-US" altLang="ko-KR" spc="-80" dirty="0"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 * from </a:t>
            </a:r>
            <a:r>
              <a:rPr lang="en-US" altLang="ko-KR" spc="-8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SQL&gt; select * from </a:t>
            </a:r>
            <a:r>
              <a:rPr lang="en-US" altLang="ko-KR" spc="-8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salgrade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SQL&gt; spool off ;</a:t>
            </a:r>
          </a:p>
          <a:p>
            <a:pPr marL="0" indent="0">
              <a:buNone/>
              <a:defRPr/>
            </a:pPr>
            <a:endParaRPr lang="en-US" altLang="ko-KR" sz="700" spc="-8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defRPr/>
            </a:pPr>
            <a:r>
              <a:rPr lang="ko-KR" altLang="en-US" spc="-80" dirty="0" smtClean="0">
                <a:cs typeface="Tahoma" pitchFamily="34" charset="0"/>
              </a:rPr>
              <a:t>한 화면에 출력 가능한 줄 길이 설정</a:t>
            </a:r>
            <a:r>
              <a:rPr lang="en-US" altLang="ko-KR" spc="-80" dirty="0" smtClean="0">
                <a:cs typeface="Tahoma" pitchFamily="34" charset="0"/>
              </a:rPr>
              <a:t>(</a:t>
            </a:r>
            <a:r>
              <a:rPr lang="ko-KR" altLang="en-US" spc="-80" dirty="0" smtClean="0">
                <a:cs typeface="Tahoma" pitchFamily="34" charset="0"/>
              </a:rPr>
              <a:t>가로 길이 설정</a:t>
            </a:r>
            <a:r>
              <a:rPr lang="en-US" altLang="ko-KR" spc="-80" dirty="0" smtClean="0">
                <a:cs typeface="Tahoma" pitchFamily="34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set line 200;</a:t>
            </a:r>
          </a:p>
          <a:p>
            <a:pPr marL="0" indent="0">
              <a:buNone/>
              <a:defRPr/>
            </a:pPr>
            <a:endParaRPr lang="en-US" altLang="ko-KR" sz="700" spc="-80" dirty="0" smtClean="0">
              <a:cs typeface="Tahoma" pitchFamily="34" charset="0"/>
            </a:endParaRPr>
          </a:p>
          <a:p>
            <a:pPr marL="177800" indent="-177800">
              <a:defRPr/>
            </a:pPr>
            <a:r>
              <a:rPr lang="ko-KR" altLang="en-US" spc="-80" dirty="0" smtClean="0">
                <a:cs typeface="Tahoma" pitchFamily="34" charset="0"/>
              </a:rPr>
              <a:t>한 페이지에 출력 가능한  줄 수 설정</a:t>
            </a:r>
            <a:r>
              <a:rPr lang="en-US" altLang="ko-KR" spc="-80" dirty="0" smtClean="0">
                <a:cs typeface="Tahoma" pitchFamily="34" charset="0"/>
              </a:rPr>
              <a:t>(</a:t>
            </a:r>
            <a:r>
              <a:rPr lang="ko-KR" altLang="en-US" spc="-80" dirty="0" smtClean="0">
                <a:cs typeface="Tahoma" pitchFamily="34" charset="0"/>
              </a:rPr>
              <a:t>세로 길이 설정</a:t>
            </a:r>
            <a:r>
              <a:rPr lang="en-US" altLang="ko-KR" spc="-80" dirty="0" smtClean="0">
                <a:cs typeface="Tahoma" pitchFamily="34" charset="0"/>
              </a:rPr>
              <a:t>)</a:t>
            </a:r>
            <a:endParaRPr lang="en-US" altLang="ko-KR" spc="-80" dirty="0"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set </a:t>
            </a:r>
            <a:r>
              <a:rPr lang="en-US" altLang="ko-KR" spc="-8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pagesize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100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val="39597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Developer 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smtClean="0"/>
              <a:t>접속 </a:t>
            </a:r>
            <a:endParaRPr lang="en-US" altLang="ko-KR" smtClean="0"/>
          </a:p>
          <a:p>
            <a:pPr lvl="1"/>
            <a:r>
              <a:rPr lang="ko-KR" altLang="en-US" smtClean="0"/>
              <a:t>오라클 </a:t>
            </a:r>
            <a:r>
              <a:rPr lang="ko-KR" altLang="en-US" dirty="0"/>
              <a:t>데이터베이스에 </a:t>
            </a:r>
            <a:r>
              <a:rPr lang="ko-KR" altLang="en-US"/>
              <a:t>접속한 </a:t>
            </a:r>
            <a:r>
              <a:rPr lang="en-US" altLang="ko-KR" smtClean="0"/>
              <a:t>SQL </a:t>
            </a:r>
            <a:r>
              <a:rPr lang="en-US" altLang="ko-KR" dirty="0"/>
              <a:t>Developer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8" y="2168860"/>
            <a:ext cx="6526627" cy="43469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909570" y="3042556"/>
            <a:ext cx="5047695" cy="189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778896" y="3618164"/>
            <a:ext cx="110813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 입력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3963981" y="5532760"/>
            <a:ext cx="11030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결과 </a:t>
            </a:r>
            <a:r>
              <a:rPr lang="ko-KR" altLang="en-US" sz="12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표시창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95948" y="5239415"/>
            <a:ext cx="5061318" cy="92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Developer </a:t>
            </a:r>
            <a:r>
              <a:rPr lang="ko-KR" altLang="en-US" dirty="0" smtClean="0"/>
              <a:t>를 이용한 </a:t>
            </a:r>
            <a:r>
              <a:rPr lang="ko-KR" altLang="en-US" err="1" smtClean="0"/>
              <a:t>오라클</a:t>
            </a:r>
            <a:r>
              <a:rPr lang="ko-KR" altLang="en-US" smtClean="0"/>
              <a:t> 접속</a:t>
            </a:r>
            <a:endParaRPr lang="en-US" altLang="ko-KR" smtClean="0"/>
          </a:p>
          <a:p>
            <a:pPr lvl="1"/>
            <a:r>
              <a:rPr lang="ko-KR" altLang="en-US" smtClean="0"/>
              <a:t>데이터 </a:t>
            </a:r>
            <a:r>
              <a:rPr lang="ko-KR" altLang="en-US" dirty="0" smtClean="0"/>
              <a:t>베이스에 </a:t>
            </a:r>
            <a:r>
              <a:rPr lang="ko-KR" altLang="en-US" smtClean="0"/>
              <a:t>접속에 필요한 </a:t>
            </a:r>
            <a:r>
              <a:rPr lang="ko-KR" altLang="en-US" dirty="0" smtClean="0"/>
              <a:t>정보 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7" y="2168860"/>
            <a:ext cx="5790543" cy="4136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201223" y="2452668"/>
            <a:ext cx="1636223" cy="778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4797025" y="5968330"/>
            <a:ext cx="765085" cy="243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4875185" y="2480680"/>
            <a:ext cx="77693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5585210" y="5934557"/>
            <a:ext cx="73491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01223" y="3625295"/>
            <a:ext cx="1437995" cy="339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201223" y="4251418"/>
            <a:ext cx="1579103" cy="714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908000" y="2593192"/>
            <a:ext cx="719612" cy="111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12692" y="2593192"/>
            <a:ext cx="4149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017663" y="2619179"/>
            <a:ext cx="609949" cy="1953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en-US" altLang="ko-KR" dirty="0"/>
              <a:t>SQL Developer</a:t>
            </a:r>
            <a:r>
              <a:rPr lang="ko-KR" altLang="en-US" dirty="0"/>
              <a:t>를 이용한 테이블 생성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1973367"/>
            <a:ext cx="6637396" cy="47409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425542" y="3652797"/>
            <a:ext cx="1439557" cy="266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4346975" y="2555167"/>
            <a:ext cx="32532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 생성한 사용자 계정과 비밀번호 입력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2413288" y="2367708"/>
            <a:ext cx="1809728" cy="71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6335898" y="6282835"/>
            <a:ext cx="8226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413288" y="4489222"/>
            <a:ext cx="1708662" cy="6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5439589" y="6271250"/>
            <a:ext cx="840610" cy="263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30"/>
          <p:cNvSpPr txBox="1">
            <a:spLocks noChangeArrowheads="1"/>
          </p:cNvSpPr>
          <p:nvPr/>
        </p:nvSpPr>
        <p:spPr bwMode="auto">
          <a:xfrm>
            <a:off x="3941930" y="3507233"/>
            <a:ext cx="21016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유형의 사용자 선택</a:t>
            </a:r>
          </a:p>
        </p:txBody>
      </p:sp>
    </p:spTree>
    <p:extLst>
      <p:ext uri="{BB962C8B-B14F-4D97-AF65-F5344CB8AC3E}">
        <p14:creationId xmlns:p14="http://schemas.microsoft.com/office/powerpoint/2010/main" val="20162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en-US" altLang="ko-KR" smtClean="0"/>
              <a:t>SQL </a:t>
            </a:r>
            <a:r>
              <a:rPr lang="en-US" altLang="ko-KR" dirty="0"/>
              <a:t>Developer</a:t>
            </a:r>
            <a:r>
              <a:rPr lang="ko-KR" altLang="en-US" dirty="0"/>
              <a:t>를 </a:t>
            </a:r>
            <a:r>
              <a:rPr lang="ko-KR" altLang="en-US"/>
              <a:t>이용한 </a:t>
            </a:r>
            <a:r>
              <a:rPr lang="ko-KR" altLang="en-US" smtClean="0"/>
              <a:t>세 </a:t>
            </a:r>
            <a:r>
              <a:rPr lang="ko-KR" altLang="en-US" dirty="0"/>
              <a:t>개의 테이블 생성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3" y="1988840"/>
            <a:ext cx="4676811" cy="45461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014790" y="2472391"/>
            <a:ext cx="112285" cy="171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986935" y="3684979"/>
            <a:ext cx="315035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➊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테이블을 세 개 생성하는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 입력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932995" y="2650370"/>
            <a:ext cx="2012929" cy="2992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1935906" y="5926141"/>
            <a:ext cx="1265455" cy="31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1264395" y="2870420"/>
            <a:ext cx="482027" cy="268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0"/>
          <p:cNvSpPr txBox="1">
            <a:spLocks noChangeArrowheads="1"/>
          </p:cNvSpPr>
          <p:nvPr/>
        </p:nvSpPr>
        <p:spPr bwMode="auto">
          <a:xfrm>
            <a:off x="2186536" y="2403194"/>
            <a:ext cx="72027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➋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</a:t>
            </a:r>
            <a:endParaRPr lang="ko-KR" altLang="en-US" sz="1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1358729" y="3148121"/>
            <a:ext cx="260453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➌</a:t>
            </a:r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 생성된 테이블 목록 확인</a:t>
            </a:r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3293060" y="5982358"/>
            <a:ext cx="204402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➌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SQL </a:t>
            </a:r>
            <a:r>
              <a:rPr lang="ko-KR" altLang="en-US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 실행 결과 확인</a:t>
            </a:r>
          </a:p>
        </p:txBody>
      </p:sp>
    </p:spTree>
    <p:extLst>
      <p:ext uri="{BB962C8B-B14F-4D97-AF65-F5344CB8AC3E}">
        <p14:creationId xmlns:p14="http://schemas.microsoft.com/office/powerpoint/2010/main" val="368592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오라클을</a:t>
            </a:r>
            <a:r>
              <a:rPr lang="ko-KR" altLang="en-US" dirty="0"/>
              <a:t> 이용한 데이터베이스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고객 테이블에 </a:t>
            </a:r>
            <a:r>
              <a:rPr lang="ko-KR" altLang="en-US" dirty="0" err="1"/>
              <a:t>투플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/>
              <a:t>개 </a:t>
            </a:r>
            <a:r>
              <a:rPr lang="ko-KR" altLang="en-US" smtClean="0"/>
              <a:t>삽입하기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033845"/>
            <a:ext cx="8028000" cy="44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이용한 데이터 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en-US" altLang="ko-KR" dirty="0" smtClean="0"/>
              <a:t>PLUS</a:t>
            </a:r>
            <a:r>
              <a:rPr lang="ko-KR" altLang="en-US" dirty="0" smtClean="0"/>
              <a:t>를 이용한 </a:t>
            </a:r>
            <a:r>
              <a:rPr lang="ko-KR" altLang="en-US" err="1" smtClean="0"/>
              <a:t>오라클</a:t>
            </a:r>
            <a:r>
              <a:rPr lang="ko-KR" altLang="en-US" smtClean="0"/>
              <a:t> 접속</a:t>
            </a:r>
            <a:endParaRPr lang="en-US" altLang="ko-KR" smtClean="0"/>
          </a:p>
          <a:p>
            <a:pPr lvl="1"/>
            <a:r>
              <a:rPr lang="en-US" altLang="ko-KR" smtClean="0"/>
              <a:t>SQL </a:t>
            </a:r>
            <a:r>
              <a:rPr lang="en-US" altLang="ko-KR" dirty="0"/>
              <a:t>Plus </a:t>
            </a:r>
            <a:r>
              <a:rPr lang="ko-KR" altLang="en-US" dirty="0"/>
              <a:t>실행 화면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2213865"/>
            <a:ext cx="5590393" cy="35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77800" indent="-177800">
              <a:lnSpc>
                <a:spcPct val="150000"/>
              </a:lnSpc>
            </a:pPr>
            <a:r>
              <a:rPr lang="ko-KR" altLang="en-US" b="1" spc="-80" dirty="0"/>
              <a:t>다음 화면으로 이동한다</a:t>
            </a:r>
            <a:r>
              <a:rPr lang="en-US" altLang="ko-KR" b="1" spc="-80" dirty="0"/>
              <a:t>.</a:t>
            </a:r>
          </a:p>
          <a:p>
            <a:pPr marL="177800" indent="-177800">
              <a:lnSpc>
                <a:spcPct val="150000"/>
              </a:lnSpc>
            </a:pPr>
            <a:endParaRPr lang="en-US" altLang="ko-KR" b="1" spc="-80" dirty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/>
          </a:p>
          <a:p>
            <a:pPr marL="177800" indent="-177800">
              <a:lnSpc>
                <a:spcPct val="150000"/>
              </a:lnSpc>
            </a:pPr>
            <a:r>
              <a:rPr lang="ko-KR" altLang="en-US" b="1" spc="-80" dirty="0" smtClean="0"/>
              <a:t>이제 </a:t>
            </a:r>
            <a:r>
              <a:rPr lang="en-US" altLang="ko-KR" b="1" spc="-80" dirty="0"/>
              <a:t>SQL Plus</a:t>
            </a:r>
            <a:r>
              <a:rPr lang="ko-KR" altLang="en-US" b="1" spc="-80" dirty="0"/>
              <a:t>를 이용하여 </a:t>
            </a:r>
            <a:r>
              <a:rPr lang="ko-KR" altLang="en-US" b="1" spc="-80" dirty="0" err="1"/>
              <a:t>오라클에</a:t>
            </a:r>
            <a:r>
              <a:rPr lang="ko-KR" altLang="en-US" b="1" spc="-80" dirty="0"/>
              <a:t> 대한 </a:t>
            </a:r>
            <a:r>
              <a:rPr lang="en-US" altLang="ko-KR" b="1" spc="-80" dirty="0"/>
              <a:t>SQL, PL/SQL </a:t>
            </a:r>
            <a:r>
              <a:rPr lang="ko-KR" altLang="en-US" b="1" spc="-80" dirty="0"/>
              <a:t>실습을 할 수 있다</a:t>
            </a:r>
            <a:r>
              <a:rPr lang="en-US" altLang="ko-KR" b="1" spc="-80" dirty="0"/>
              <a:t>.</a:t>
            </a:r>
          </a:p>
          <a:p>
            <a:pPr marL="177800" indent="-177800">
              <a:lnSpc>
                <a:spcPct val="150000"/>
              </a:lnSpc>
            </a:pPr>
            <a:endParaRPr lang="ko-KR" altLang="en-US" b="1" spc="-80" dirty="0"/>
          </a:p>
        </p:txBody>
      </p:sp>
      <p:pic>
        <p:nvPicPr>
          <p:cNvPr id="4" name="_x188074456" descr="EMB000015584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060848"/>
            <a:ext cx="447040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1038" y="2852936"/>
            <a:ext cx="720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prstClr val="black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tiger</a:t>
            </a:r>
            <a:endParaRPr lang="ko-KR" altLang="en-US" sz="700" b="1" dirty="0">
              <a:solidFill>
                <a:prstClr val="black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17042" y="2756492"/>
            <a:ext cx="432000" cy="28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77800" indent="-177800">
              <a:defRPr/>
            </a:pPr>
            <a:r>
              <a:rPr lang="en-US" altLang="ko-KR" b="1" spc="-80" dirty="0"/>
              <a:t>DESCRIBE</a:t>
            </a:r>
          </a:p>
          <a:p>
            <a:pPr marL="177800" indent="-177800">
              <a:defRPr/>
            </a:pPr>
            <a:r>
              <a:rPr lang="ko-KR" altLang="en-US" b="1" spc="-80" dirty="0" err="1"/>
              <a:t>오라클에서</a:t>
            </a:r>
            <a:r>
              <a:rPr lang="ko-KR" altLang="en-US" b="1" spc="-80" dirty="0"/>
              <a:t> 제공하는 실습을 위한 사원</a:t>
            </a:r>
            <a:r>
              <a:rPr lang="en-US" altLang="ko-KR" b="1" spc="-80" dirty="0"/>
              <a:t>(</a:t>
            </a:r>
            <a:r>
              <a:rPr lang="en-US" altLang="ko-KR" b="1" spc="-80" dirty="0" err="1"/>
              <a:t>emp</a:t>
            </a:r>
            <a:r>
              <a:rPr lang="en-US" altLang="ko-KR" b="1" spc="-80" dirty="0"/>
              <a:t>) </a:t>
            </a:r>
            <a:r>
              <a:rPr lang="ko-KR" altLang="en-US" b="1" spc="-80" dirty="0"/>
              <a:t>테이블의 구조를 다음과 같이 </a:t>
            </a:r>
            <a:r>
              <a:rPr lang="en-US" altLang="ko-KR" b="1" spc="-80" dirty="0"/>
              <a:t>DESCRIBE </a:t>
            </a:r>
            <a:r>
              <a:rPr lang="ko-KR" altLang="en-US" b="1" spc="-80" dirty="0"/>
              <a:t>명령을 이용하여 확인한다</a:t>
            </a:r>
            <a:r>
              <a:rPr lang="en-US" altLang="ko-KR" b="1" spc="-80" dirty="0"/>
              <a:t>.</a:t>
            </a:r>
          </a:p>
          <a:p>
            <a:pPr marL="177800" indent="-17780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desc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177800" indent="-177800">
              <a:buNone/>
              <a:defRPr/>
            </a:pP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buNone/>
              <a:defRPr/>
            </a:pPr>
            <a:endParaRPr lang="en-US" altLang="ko-KR" spc="-8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buNone/>
              <a:defRPr/>
            </a:pPr>
            <a:endParaRPr lang="en-US" altLang="ko-KR" sz="1200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buNone/>
              <a:defRPr/>
            </a:pP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defRPr/>
            </a:pPr>
            <a:endParaRPr lang="en-US" altLang="ko-KR" b="1" spc="-80" dirty="0"/>
          </a:p>
          <a:p>
            <a:pPr marL="177800" indent="-177800">
              <a:defRPr/>
            </a:pPr>
            <a:endParaRPr lang="en-US" altLang="ko-KR" b="1" spc="-80" dirty="0"/>
          </a:p>
          <a:p>
            <a:pPr marL="177800" indent="-177800">
              <a:defRPr/>
            </a:pPr>
            <a:endParaRPr lang="en-US" altLang="ko-KR" b="1" spc="-80" dirty="0"/>
          </a:p>
          <a:p>
            <a:pPr marL="177800" indent="-177800">
              <a:buNone/>
              <a:defRPr/>
            </a:pPr>
            <a:endParaRPr lang="en-US" altLang="ko-KR" b="1" spc="-80" dirty="0"/>
          </a:p>
          <a:p>
            <a:pPr marL="177800" indent="-177800">
              <a:defRPr/>
            </a:pPr>
            <a:r>
              <a:rPr lang="en-US" altLang="ko-KR" b="1" spc="-80" dirty="0" smtClean="0"/>
              <a:t>DESCRIBE, DESC, </a:t>
            </a:r>
            <a:r>
              <a:rPr lang="en-US" altLang="ko-KR" b="1" spc="-80" dirty="0" err="1" smtClean="0"/>
              <a:t>desc</a:t>
            </a:r>
            <a:r>
              <a:rPr lang="en-US" altLang="ko-KR" b="1" spc="-80" dirty="0" smtClean="0"/>
              <a:t>.</a:t>
            </a:r>
            <a:endParaRPr lang="ko-KR" altLang="en-US" b="1" spc="-80" dirty="0"/>
          </a:p>
          <a:p>
            <a:pPr marL="177800" indent="-177800">
              <a:defRPr/>
            </a:pPr>
            <a:endParaRPr lang="ko-KR" altLang="en-US" b="1" spc="-80" dirty="0"/>
          </a:p>
          <a:p>
            <a:endParaRPr lang="ko-KR" altLang="en-US" b="1" spc="-80" dirty="0"/>
          </a:p>
        </p:txBody>
      </p:sp>
      <p:pic>
        <p:nvPicPr>
          <p:cNvPr id="4" name="_x188074376" descr="EMB0000155848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410051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defRPr/>
            </a:pPr>
            <a:r>
              <a:rPr lang="ko-KR" altLang="en-US" b="1" spc="-80" dirty="0"/>
              <a:t>다음으로 사원</a:t>
            </a:r>
            <a:r>
              <a:rPr lang="en-US" altLang="ko-KR" b="1" spc="-80" dirty="0"/>
              <a:t>(</a:t>
            </a:r>
            <a:r>
              <a:rPr lang="en-US" altLang="ko-KR" b="1" spc="-80" dirty="0" err="1"/>
              <a:t>emp</a:t>
            </a:r>
            <a:r>
              <a:rPr lang="en-US" altLang="ko-KR" b="1" spc="-80" dirty="0"/>
              <a:t>) </a:t>
            </a:r>
            <a:r>
              <a:rPr lang="ko-KR" altLang="en-US" b="1" spc="-80" dirty="0"/>
              <a:t>테이블의 데이터를 조회해 보자</a:t>
            </a:r>
            <a:r>
              <a:rPr lang="en-US" altLang="ko-KR" b="1" spc="-80" dirty="0"/>
              <a:t>.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select *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2    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ko-KR" altLang="en-US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ko-KR" altLang="en-US" b="1" spc="-8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29719"/>
              </p:ext>
            </p:extLst>
          </p:nvPr>
        </p:nvGraphicFramePr>
        <p:xfrm>
          <a:off x="1326624" y="2701205"/>
          <a:ext cx="5112258" cy="3637788"/>
        </p:xfrm>
        <a:graphic>
          <a:graphicData uri="http://schemas.openxmlformats.org/drawingml/2006/table">
            <a:tbl>
              <a:tblPr/>
              <a:tblGrid>
                <a:gridCol w="630047"/>
                <a:gridCol w="665988"/>
                <a:gridCol w="845693"/>
                <a:gridCol w="486283"/>
                <a:gridCol w="773811"/>
                <a:gridCol w="486283"/>
                <a:gridCol w="558165"/>
                <a:gridCol w="665988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EMPNO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JOB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MGR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HIREDATE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COMM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DEPTNO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044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7369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7499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7521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7566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7782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7788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7900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7902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7934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SMITH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ALLEN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WARD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JONES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MARTIN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BLAKE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CLARK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SCOTT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KING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TURNER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ADAMS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JAMES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FORD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MILLER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CLERK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SALESMAN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SALESMAN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MANAGER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SALESMAN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MANAGER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MANAGER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ANALYST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PRESIDENT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SALESMAN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CLERK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CLERK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ANALYST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CLERK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7902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7566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7788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7566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7782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80/12/17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81/02/20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81/02/22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81/04/02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81/09/28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81/05/01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81/06/09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87/04/19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81/11/17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81/09/08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87/05/23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81/12/03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81/12/03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82/01/23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800 </a:t>
                      </a: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1600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1250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2975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1250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2850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2450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</a:t>
                      </a: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1400</a:t>
                      </a: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58888" y="2632717"/>
            <a:ext cx="5257328" cy="403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5804" y="6365609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 </a:t>
            </a:r>
            <a:r>
              <a:rPr lang="ko-KR" altLang="en-US" sz="1200" b="1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개의 행이 선택되었습니다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  <a:defRPr/>
            </a:pPr>
            <a:r>
              <a:rPr lang="en-US" altLang="ko-KR" b="1" spc="-80" dirty="0"/>
              <a:t>LIST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spc="-80" dirty="0"/>
              <a:t>SQL Plus </a:t>
            </a:r>
            <a:r>
              <a:rPr lang="ko-KR" altLang="en-US" b="1" spc="-80" dirty="0"/>
              <a:t>가장 최근에 실행된 </a:t>
            </a:r>
            <a:r>
              <a:rPr lang="en-US" altLang="ko-KR" b="1" spc="-80" dirty="0"/>
              <a:t>SQL </a:t>
            </a:r>
            <a:r>
              <a:rPr lang="ko-KR" altLang="en-US" b="1" spc="-80" dirty="0"/>
              <a:t>문장은 버퍼에 저장하고 있으며</a:t>
            </a:r>
            <a:r>
              <a:rPr lang="en-US" altLang="ko-KR" b="1" spc="-80" dirty="0"/>
              <a:t>, </a:t>
            </a:r>
            <a:r>
              <a:rPr lang="ko-KR" altLang="en-US" b="1" spc="-80" dirty="0"/>
              <a:t>버퍼의 내용을 확인하기 위해 </a:t>
            </a:r>
            <a:r>
              <a:rPr lang="en-US" altLang="ko-KR" b="1" spc="-80" dirty="0"/>
              <a:t>LIST </a:t>
            </a:r>
            <a:r>
              <a:rPr lang="ko-KR" altLang="en-US" b="1" spc="-80" dirty="0"/>
              <a:t>명령을 사용한다</a:t>
            </a:r>
            <a:r>
              <a:rPr lang="en-US" altLang="ko-KR" b="1" spc="-80" dirty="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list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2     select 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 marL="0" indent="0">
              <a:buNone/>
              <a:defRPr/>
            </a:pP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3* 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endParaRPr lang="ko-KR" altLang="en-US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77800" indent="-177800">
              <a:lnSpc>
                <a:spcPct val="150000"/>
              </a:lnSpc>
              <a:defRPr/>
            </a:pPr>
            <a:r>
              <a:rPr lang="en-US" altLang="ko-KR" b="1" spc="-80" dirty="0" smtClean="0"/>
              <a:t>CHANGE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spc="-80" dirty="0" smtClean="0"/>
              <a:t>change</a:t>
            </a:r>
            <a:r>
              <a:rPr lang="ko-KR" altLang="en-US" b="1" spc="-80" dirty="0"/>
              <a:t>는 </a:t>
            </a:r>
            <a:r>
              <a:rPr lang="en-US" altLang="ko-KR" b="1" spc="-80" dirty="0"/>
              <a:t>SQL </a:t>
            </a:r>
            <a:r>
              <a:rPr lang="ko-KR" altLang="en-US" b="1" spc="-80" dirty="0"/>
              <a:t>명령을 수정하기 위한 명령어로 위의 예에서 *표는 현재 라인을 의미하며</a:t>
            </a:r>
            <a:r>
              <a:rPr lang="en-US" altLang="ko-KR" b="1" spc="-80" dirty="0"/>
              <a:t>,</a:t>
            </a:r>
            <a:r>
              <a:rPr lang="ko-KR" altLang="en-US" b="1" spc="-80" dirty="0"/>
              <a:t>현재 라인이 </a:t>
            </a:r>
            <a:r>
              <a:rPr lang="en-US" altLang="ko-KR" b="1" spc="-80" dirty="0"/>
              <a:t>2</a:t>
            </a:r>
            <a:r>
              <a:rPr lang="ko-KR" altLang="en-US" b="1" spc="-80" dirty="0"/>
              <a:t>번인 상태에서 다음과 같이 </a:t>
            </a:r>
            <a:r>
              <a:rPr lang="en-US" altLang="ko-KR" b="1" spc="-80" dirty="0"/>
              <a:t>change/</a:t>
            </a:r>
            <a:r>
              <a:rPr lang="en-US" altLang="ko-KR" b="1" spc="-80" dirty="0" err="1"/>
              <a:t>emp</a:t>
            </a:r>
            <a:r>
              <a:rPr lang="en-US" altLang="ko-KR" b="1" spc="-80" dirty="0"/>
              <a:t>/</a:t>
            </a:r>
            <a:r>
              <a:rPr lang="en-US" altLang="ko-KR" b="1" spc="-80" dirty="0" err="1"/>
              <a:t>dept</a:t>
            </a:r>
            <a:r>
              <a:rPr lang="ko-KR" altLang="en-US" b="1" spc="-80" dirty="0"/>
              <a:t>를 사용하면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change/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2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b="1" spc="-80" dirty="0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b="1" spc="-80" dirty="0" smtClean="0"/>
              <a:t>현재 </a:t>
            </a:r>
            <a:r>
              <a:rPr lang="ko-KR" altLang="en-US" b="1" spc="-80" dirty="0"/>
              <a:t>라인 </a:t>
            </a:r>
            <a:r>
              <a:rPr lang="en-US" altLang="ko-KR" b="1" spc="-80" dirty="0"/>
              <a:t>2</a:t>
            </a:r>
            <a:r>
              <a:rPr lang="ko-KR" altLang="en-US" b="1" spc="-80" dirty="0"/>
              <a:t>의 </a:t>
            </a:r>
            <a:r>
              <a:rPr lang="en-US" altLang="ko-KR" b="1" spc="-80" dirty="0" err="1"/>
              <a:t>emp</a:t>
            </a:r>
            <a:r>
              <a:rPr lang="ko-KR" altLang="en-US" b="1" spc="-80" dirty="0"/>
              <a:t>가 </a:t>
            </a:r>
            <a:r>
              <a:rPr lang="en-US" altLang="ko-KR" b="1" spc="-80" dirty="0" err="1"/>
              <a:t>dept</a:t>
            </a:r>
            <a:r>
              <a:rPr lang="ko-KR" altLang="en-US" b="1" spc="-80" dirty="0"/>
              <a:t>로 수정된다</a:t>
            </a:r>
            <a:r>
              <a:rPr lang="en-US" altLang="ko-KR" b="1" spc="-80" dirty="0"/>
              <a:t>. list </a:t>
            </a:r>
            <a:r>
              <a:rPr lang="ko-KR" altLang="en-US" b="1" spc="-80" dirty="0"/>
              <a:t>명령으로 확인해 보자</a:t>
            </a:r>
            <a:r>
              <a:rPr lang="en-US" altLang="ko-KR" b="1" spc="-80" dirty="0"/>
              <a:t>.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list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1     select 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 marL="0" indent="0">
              <a:buNone/>
              <a:defRPr/>
            </a:pP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2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80" dirty="0"/>
              <a:t>R[UN]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spc="-80" dirty="0"/>
              <a:t>RUN</a:t>
            </a:r>
            <a:r>
              <a:rPr lang="ko-KR" altLang="en-US" b="1" spc="-80" dirty="0"/>
              <a:t>은 현재 </a:t>
            </a:r>
            <a:r>
              <a:rPr lang="en-US" altLang="ko-KR" b="1" spc="-80" dirty="0"/>
              <a:t>SQL </a:t>
            </a:r>
            <a:r>
              <a:rPr lang="ko-KR" altLang="en-US" b="1" spc="-80" dirty="0"/>
              <a:t>명령을 실행하는 명령어로 </a:t>
            </a:r>
            <a:r>
              <a:rPr lang="en-US" altLang="ko-KR" b="1" spc="-80" dirty="0"/>
              <a:t>UN</a:t>
            </a:r>
            <a:r>
              <a:rPr lang="ko-KR" altLang="en-US" b="1" spc="-80" dirty="0"/>
              <a:t>을 생략하고 </a:t>
            </a:r>
            <a:r>
              <a:rPr lang="en-US" altLang="ko-KR" b="1" spc="-80" dirty="0"/>
              <a:t>R</a:t>
            </a:r>
            <a:r>
              <a:rPr lang="ko-KR" altLang="en-US" b="1" spc="-80" dirty="0"/>
              <a:t>만 사용할 수 있다</a:t>
            </a:r>
            <a:r>
              <a:rPr lang="en-US" altLang="ko-KR" b="1" spc="-80" dirty="0"/>
              <a:t>.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run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1     select 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2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73175"/>
              </p:ext>
            </p:extLst>
          </p:nvPr>
        </p:nvGraphicFramePr>
        <p:xfrm>
          <a:off x="1258888" y="3645024"/>
          <a:ext cx="2596388" cy="1245870"/>
        </p:xfrm>
        <a:graphic>
          <a:graphicData uri="http://schemas.openxmlformats.org/drawingml/2006/table">
            <a:tbl>
              <a:tblPr/>
              <a:tblGrid>
                <a:gridCol w="661797"/>
                <a:gridCol w="985266"/>
                <a:gridCol w="949325"/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DEPTNO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DNAME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LOC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4429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ACCOUNTING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RESEARCH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OPERATIONS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 YORK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DALLAS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CHICAGO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BOSTON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8144" y="501607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 </a:t>
            </a:r>
            <a:r>
              <a:rPr lang="ko-KR" altLang="en-US" sz="1200" b="1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개의 행이 선택되었습니다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3</a:t>
            </a:r>
            <a:r>
              <a:rPr lang="en-US" altLang="ko-KR" spc="-80" dirty="0" smtClean="0"/>
              <a:t>.2 </a:t>
            </a:r>
            <a:r>
              <a:rPr lang="en-US" altLang="ko-KR" spc="-80" dirty="0"/>
              <a:t>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80" dirty="0"/>
              <a:t>SAVE</a:t>
            </a:r>
          </a:p>
          <a:p>
            <a:pPr lvl="1">
              <a:defRPr/>
            </a:pPr>
            <a:r>
              <a:rPr lang="ko-KR" altLang="en-US" b="1" spc="-80" dirty="0"/>
              <a:t>현재 사용한 </a:t>
            </a:r>
            <a:r>
              <a:rPr lang="en-US" altLang="ko-KR" b="1" spc="-80" dirty="0"/>
              <a:t>SQL </a:t>
            </a:r>
            <a:r>
              <a:rPr lang="ko-KR" altLang="en-US" b="1" spc="-80" dirty="0"/>
              <a:t>문장을 저장할 수 있으며</a:t>
            </a:r>
            <a:r>
              <a:rPr lang="en-US" altLang="ko-KR" b="1" spc="-80" dirty="0"/>
              <a:t>, SAVE </a:t>
            </a:r>
            <a:r>
              <a:rPr lang="ko-KR" altLang="en-US" b="1" spc="-80" dirty="0"/>
              <a:t>명령을 사용한다</a:t>
            </a:r>
            <a:r>
              <a:rPr lang="en-US" altLang="ko-KR" b="1" spc="-80" dirty="0"/>
              <a:t>. </a:t>
            </a:r>
            <a:endParaRPr lang="en-US" altLang="ko-KR" b="1" spc="-80" dirty="0" smtClean="0"/>
          </a:p>
          <a:p>
            <a:pPr lvl="1">
              <a:defRPr/>
            </a:pPr>
            <a:r>
              <a:rPr lang="ko-KR" altLang="en-US" b="1" spc="-80" dirty="0" smtClean="0"/>
              <a:t>이때 </a:t>
            </a:r>
            <a:r>
              <a:rPr lang="ko-KR" altLang="en-US" b="1" spc="-80" dirty="0"/>
              <a:t>파일의 </a:t>
            </a:r>
            <a:r>
              <a:rPr lang="ko-KR" altLang="en-US" b="1" spc="-80" dirty="0" err="1"/>
              <a:t>확장자는</a:t>
            </a:r>
            <a:r>
              <a:rPr lang="en-US" altLang="ko-KR" b="1" spc="-80" dirty="0" err="1"/>
              <a:t>sql</a:t>
            </a:r>
            <a:r>
              <a:rPr lang="ko-KR" altLang="en-US" b="1" spc="-80" dirty="0"/>
              <a:t>이며</a:t>
            </a:r>
            <a:r>
              <a:rPr lang="en-US" altLang="ko-KR" b="1" spc="-80" dirty="0"/>
              <a:t>, </a:t>
            </a:r>
            <a:endParaRPr lang="en-US" altLang="ko-KR" b="1" spc="-80" dirty="0" smtClean="0"/>
          </a:p>
          <a:p>
            <a:pPr lvl="1">
              <a:defRPr/>
            </a:pPr>
            <a:r>
              <a:rPr lang="ko-KR" altLang="en-US" b="1" spc="-80" dirty="0" smtClean="0"/>
              <a:t>저장위치는 </a:t>
            </a:r>
            <a:r>
              <a:rPr lang="ko-KR" altLang="en-US" b="1" spc="-80" dirty="0" err="1"/>
              <a:t>오라클을</a:t>
            </a:r>
            <a:r>
              <a:rPr lang="ko-KR" altLang="en-US" b="1" spc="-80" dirty="0"/>
              <a:t> 설치할 때 지정했던 홈 위치 밑에 </a:t>
            </a:r>
            <a:r>
              <a:rPr lang="en-US" altLang="ko-KR" b="1" spc="-80" dirty="0"/>
              <a:t>BIN </a:t>
            </a:r>
            <a:r>
              <a:rPr lang="ko-KR" altLang="en-US" b="1" spc="-80" dirty="0"/>
              <a:t>폴더 저장된다</a:t>
            </a:r>
            <a:r>
              <a:rPr lang="en-US" altLang="ko-KR" b="1" spc="-80" dirty="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save test1</a:t>
            </a:r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  <p:sp>
        <p:nvSpPr>
          <p:cNvPr id="4" name="TextBox 3"/>
          <p:cNvSpPr txBox="1"/>
          <p:nvPr/>
        </p:nvSpPr>
        <p:spPr>
          <a:xfrm>
            <a:off x="1236771" y="4011225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file test1.sql(</a:t>
            </a:r>
            <a:r>
              <a:rPr lang="ko-KR" altLang="en-US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이</a:t>
            </a:r>
            <a:r>
              <a:rPr lang="en-US" altLang="ko-KR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가 생성되었습니다</a:t>
            </a:r>
            <a:r>
              <a:rPr lang="en-US" altLang="ko-KR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699</Words>
  <Application>Microsoft Office PowerPoint</Application>
  <PresentationFormat>화면 슬라이드 쇼(4:3)</PresentationFormat>
  <Paragraphs>254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1_유닉스</vt:lpstr>
      <vt:lpstr>Office 테마</vt:lpstr>
      <vt:lpstr>PowerPoint 프레젠테이션</vt:lpstr>
      <vt:lpstr>03 오라클을 이용한 데이터 베이스 구축</vt:lpstr>
      <vt:lpstr>3.2 SQL Plus 사용법</vt:lpstr>
      <vt:lpstr>3.2 SQL Plus 사용법</vt:lpstr>
      <vt:lpstr>3.2 SQL Plus 사용법</vt:lpstr>
      <vt:lpstr>3.2 SQL Plus 사용법</vt:lpstr>
      <vt:lpstr>3.2 SQL Plus 사용법</vt:lpstr>
      <vt:lpstr>3.2 SQL Plus 사용법</vt:lpstr>
      <vt:lpstr>3.2 SQL Plus 사용법</vt:lpstr>
      <vt:lpstr>3.2 SQL Plus 사용법</vt:lpstr>
      <vt:lpstr>3.2 SQL Plus 사용법</vt:lpstr>
      <vt:lpstr>3.2 SQL Plus 사용법</vt:lpstr>
      <vt:lpstr>03 오라클을 이용한 데이터 베이스 구축</vt:lpstr>
      <vt:lpstr>03 오라클을 이용한 데이터 베이스 구축</vt:lpstr>
      <vt:lpstr>03 오라클을 이용한 데이터 베이스 구축</vt:lpstr>
      <vt:lpstr>03 오라클을 이용한 데이터 베이스 구축</vt:lpstr>
      <vt:lpstr>04 오라클을 이용한 데이터베이스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alfo7-00</cp:lastModifiedBy>
  <cp:revision>203</cp:revision>
  <dcterms:created xsi:type="dcterms:W3CDTF">2012-07-23T02:34:37Z</dcterms:created>
  <dcterms:modified xsi:type="dcterms:W3CDTF">2020-01-07T04:56:41Z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