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2" r:id="rId3"/>
    <p:sldId id="321" r:id="rId4"/>
    <p:sldId id="322" r:id="rId5"/>
    <p:sldId id="353" r:id="rId6"/>
    <p:sldId id="324" r:id="rId7"/>
    <p:sldId id="326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9" d="100"/>
          <a:sy n="109" d="100"/>
        </p:scale>
        <p:origin x="-1716" y="-7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418011" y="2806518"/>
            <a:ext cx="8342811" cy="1754326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5400" i="1" dirty="0" smtClean="0">
                <a:latin typeface="Comic Sans MS"/>
                <a:ea typeface="HY엽서L"/>
              </a:rPr>
              <a:t> 데이터베이스 </a:t>
            </a:r>
            <a:endParaRPr lang="en-US" altLang="ko-KR" sz="5400" i="1" dirty="0" smtClean="0">
              <a:latin typeface="Comic Sans MS"/>
              <a:ea typeface="HY엽서L"/>
            </a:endParaRPr>
          </a:p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en-US" altLang="ko-KR" sz="5400" i="1" dirty="0">
                <a:latin typeface="Comic Sans MS"/>
                <a:ea typeface="HY엽서L"/>
              </a:rPr>
              <a:t> </a:t>
            </a:r>
            <a:r>
              <a:rPr lang="en-US" altLang="ko-KR" sz="5400" i="1" dirty="0" smtClean="0">
                <a:latin typeface="Comic Sans MS"/>
                <a:ea typeface="HY엽서L"/>
              </a:rPr>
              <a:t>                    </a:t>
            </a:r>
            <a:r>
              <a:rPr lang="ko-KR" altLang="en-US" sz="5400" i="1" dirty="0" smtClean="0">
                <a:latin typeface="Comic Sans MS"/>
                <a:ea typeface="HY엽서L"/>
              </a:rPr>
              <a:t>프로그래밍</a:t>
            </a:r>
            <a:endParaRPr lang="ko-KR" altLang="en-US" sz="5400" i="1" dirty="0">
              <a:latin typeface="Comic Sans MS"/>
              <a:ea typeface="HY엽서L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</a:t>
            </a:r>
          </a:p>
        </p:txBody>
      </p:sp>
      <p:sp>
        <p:nvSpPr>
          <p:cNvPr id="2039812" name="Rectangle 4"/>
          <p:cNvSpPr>
            <a:spLocks noChangeArrowheads="1"/>
          </p:cNvSpPr>
          <p:nvPr/>
        </p:nvSpPr>
        <p:spPr bwMode="auto">
          <a:xfrm>
            <a:off x="685800" y="1333500"/>
            <a:ext cx="8074025" cy="1285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url = </a:t>
            </a:r>
            <a:r>
              <a:rPr lang="en-US" altLang="ko-KR" sz="1600">
                <a:solidFill>
                  <a:srgbClr val="0000FF"/>
                </a:solidFill>
              </a:rPr>
              <a:t>“jdbc:mysql://localhost/book_db”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user = </a:t>
            </a:r>
            <a:r>
              <a:rPr lang="en-US" altLang="ko-KR" sz="1600">
                <a:solidFill>
                  <a:srgbClr val="0000FF"/>
                </a:solidFill>
              </a:rPr>
              <a:t>“root”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password</a:t>
            </a:r>
            <a:r>
              <a:rPr lang="en-US" altLang="ko-KR" sz="1600">
                <a:solidFill>
                  <a:srgbClr val="0000FF"/>
                </a:solidFill>
              </a:rPr>
              <a:t> </a:t>
            </a:r>
            <a:r>
              <a:rPr lang="en-US" altLang="ko-KR" sz="1600"/>
              <a:t>= </a:t>
            </a:r>
            <a:r>
              <a:rPr lang="en-US" altLang="ko-KR" sz="1600">
                <a:solidFill>
                  <a:srgbClr val="0000FF"/>
                </a:solidFill>
              </a:rPr>
              <a:t>“password”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con = DriverManager.getConnection(url, user, password);</a:t>
            </a:r>
            <a:endParaRPr lang="ko-KR" altLang="en-US" sz="1600"/>
          </a:p>
        </p:txBody>
      </p:sp>
      <p:sp>
        <p:nvSpPr>
          <p:cNvPr id="2039821" name="AutoShape 13"/>
          <p:cNvSpPr>
            <a:spLocks/>
          </p:cNvSpPr>
          <p:nvPr/>
        </p:nvSpPr>
        <p:spPr bwMode="auto">
          <a:xfrm>
            <a:off x="5637213" y="4003675"/>
            <a:ext cx="2132012" cy="658813"/>
          </a:xfrm>
          <a:prstGeom prst="accentBorderCallout2">
            <a:avLst>
              <a:gd name="adj1" fmla="val 17347"/>
              <a:gd name="adj2" fmla="val -3574"/>
              <a:gd name="adj3" fmla="val 17347"/>
              <a:gd name="adj4" fmla="val -51079"/>
              <a:gd name="adj5" fmla="val -226745"/>
              <a:gd name="adj6" fmla="val -100370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사용자 아이디와 패스워드를 사용하여 데이터베이스에 연결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39822" name="Line 14"/>
          <p:cNvSpPr>
            <a:spLocks noChangeShapeType="1"/>
          </p:cNvSpPr>
          <p:nvPr/>
        </p:nvSpPr>
        <p:spPr bwMode="auto">
          <a:xfrm>
            <a:off x="2720975" y="2503488"/>
            <a:ext cx="32369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2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6980" name="Rectangle 4"/>
          <p:cNvSpPr>
            <a:spLocks noChangeArrowheads="1"/>
          </p:cNvSpPr>
          <p:nvPr/>
        </p:nvSpPr>
        <p:spPr bwMode="auto">
          <a:xfrm>
            <a:off x="779463" y="992188"/>
            <a:ext cx="8204200" cy="5975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java.sql.*;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ConnectDatabase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Connection makeConnection()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String url = 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"jdbc:mysql://localhost/book_db"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String id = 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"root"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String password = 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"password"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Connection con =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try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Class.</a:t>
            </a:r>
            <a:r>
              <a:rPr lang="en-US" altLang="ko-KR" sz="1600" i="1">
                <a:solidFill>
                  <a:srgbClr val="008000"/>
                </a:solidFill>
                <a:latin typeface="+mn-lt"/>
              </a:rPr>
              <a:t>forName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"com.mysql.jdbc.Driver"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드라이버 적재 성공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con = DriverManager.</a:t>
            </a:r>
            <a:r>
              <a:rPr lang="en-US" altLang="ko-KR" sz="1600" i="1">
                <a:solidFill>
                  <a:srgbClr val="008000"/>
                </a:solidFill>
                <a:latin typeface="+mn-lt"/>
              </a:rPr>
              <a:t>getConnection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(url, id, password);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데이터베이스 연결 성공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}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(ClassNotFoundException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드라이버를 찾을 수 없습니다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."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}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(SQLException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연결에 실패하였습니다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."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return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con;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0167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8003" name="Rectangle 3"/>
          <p:cNvSpPr>
            <a:spLocks noChangeArrowheads="1"/>
          </p:cNvSpPr>
          <p:nvPr/>
        </p:nvSpPr>
        <p:spPr bwMode="auto">
          <a:xfrm>
            <a:off x="708026" y="1870076"/>
            <a:ext cx="8204200" cy="10556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main(String arg[]) </a:t>
            </a:r>
            <a:r>
              <a:rPr lang="en-US" altLang="ko-KR" sz="1600" b="1">
                <a:solidFill>
                  <a:srgbClr val="7F0055"/>
                </a:solidFill>
              </a:rPr>
              <a:t>throws</a:t>
            </a:r>
            <a:r>
              <a:rPr lang="en-US" altLang="ko-KR" sz="1600">
                <a:solidFill>
                  <a:srgbClr val="008000"/>
                </a:solidFill>
              </a:rPr>
              <a:t> SQLException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}</a:t>
            </a:r>
            <a:endParaRPr lang="ko-KR" altLang="en-US" sz="1600">
              <a:solidFill>
                <a:srgbClr val="008000"/>
              </a:solidFill>
            </a:endParaRPr>
          </a:p>
        </p:txBody>
      </p:sp>
      <p:sp>
        <p:nvSpPr>
          <p:cNvPr id="2048012" name="_x32171984"/>
          <p:cNvSpPr>
            <a:spLocks noChangeArrowheads="1"/>
          </p:cNvSpPr>
          <p:nvPr/>
        </p:nvSpPr>
        <p:spPr bwMode="auto">
          <a:xfrm>
            <a:off x="720726" y="3281363"/>
            <a:ext cx="8205787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데이터베이스 연결 성공</a:t>
            </a:r>
            <a:endParaRPr kumimoji="1" lang="en-US" altLang="ko-KR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3188321"/>
            <a:ext cx="844240" cy="97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9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852613"/>
            <a:ext cx="79724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5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sp>
        <p:nvSpPr>
          <p:cNvPr id="2042884" name="Rectangle 4"/>
          <p:cNvSpPr>
            <a:spLocks noChangeArrowheads="1"/>
          </p:cNvSpPr>
          <p:nvPr/>
        </p:nvSpPr>
        <p:spPr bwMode="auto">
          <a:xfrm>
            <a:off x="685800" y="1333500"/>
            <a:ext cx="8204200" cy="960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Statement s = con.createStatement();			</a:t>
            </a:r>
            <a:r>
              <a:rPr lang="en-US" altLang="ko-KR" sz="1600">
                <a:solidFill>
                  <a:srgbClr val="008000"/>
                </a:solidFill>
              </a:rPr>
              <a:t>// </a:t>
            </a:r>
            <a:r>
              <a:rPr lang="ko-KR" altLang="en-US" sz="1600">
                <a:solidFill>
                  <a:srgbClr val="008000"/>
                </a:solidFill>
              </a:rPr>
              <a:t>문장 객체 생성</a:t>
            </a:r>
            <a:endParaRPr lang="ko-KR" altLang="en-US" sz="160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select = </a:t>
            </a:r>
            <a:r>
              <a:rPr lang="en-US" altLang="ko-KR" sz="1600">
                <a:solidFill>
                  <a:srgbClr val="0000FF"/>
                </a:solidFill>
              </a:rPr>
              <a:t>“SELECT * FROM books ORDER BY book_id”</a:t>
            </a:r>
            <a:r>
              <a:rPr lang="en-US" altLang="ko-KR" sz="1600"/>
              <a:t>;	</a:t>
            </a:r>
            <a:r>
              <a:rPr lang="en-US" altLang="ko-KR" sz="1600">
                <a:solidFill>
                  <a:srgbClr val="008000"/>
                </a:solidFill>
              </a:rPr>
              <a:t>// SQL </a:t>
            </a:r>
            <a:r>
              <a:rPr lang="ko-KR" altLang="en-US" sz="1600">
                <a:solidFill>
                  <a:srgbClr val="008000"/>
                </a:solidFill>
              </a:rPr>
              <a:t>문장 생성</a:t>
            </a:r>
            <a:endParaRPr lang="ko-KR" altLang="en-US" sz="160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ResultSet rows = s.executeQuery(select);		</a:t>
            </a:r>
            <a:r>
              <a:rPr lang="en-US" altLang="ko-KR" sz="1600">
                <a:solidFill>
                  <a:srgbClr val="008000"/>
                </a:solidFill>
              </a:rPr>
              <a:t>// SQL </a:t>
            </a:r>
            <a:r>
              <a:rPr lang="ko-KR" altLang="en-US" sz="1600">
                <a:solidFill>
                  <a:srgbClr val="008000"/>
                </a:solidFill>
              </a:rPr>
              <a:t>문장 실행</a:t>
            </a:r>
          </a:p>
        </p:txBody>
      </p:sp>
      <p:sp>
        <p:nvSpPr>
          <p:cNvPr id="2042893" name="AutoShape 13"/>
          <p:cNvSpPr>
            <a:spLocks/>
          </p:cNvSpPr>
          <p:nvPr/>
        </p:nvSpPr>
        <p:spPr bwMode="auto">
          <a:xfrm>
            <a:off x="5803900" y="4003675"/>
            <a:ext cx="2132013" cy="658813"/>
          </a:xfrm>
          <a:prstGeom prst="accentBorderCallout2">
            <a:avLst>
              <a:gd name="adj1" fmla="val 17347"/>
              <a:gd name="adj2" fmla="val -3574"/>
              <a:gd name="adj3" fmla="val 17347"/>
              <a:gd name="adj4" fmla="val -49889"/>
              <a:gd name="adj5" fmla="val -250843"/>
              <a:gd name="adj6" fmla="val -98065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SQL</a:t>
            </a:r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문장을 실행하고 결과 집합을 반환한다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 </a:t>
            </a:r>
          </a:p>
        </p:txBody>
      </p:sp>
      <p:sp>
        <p:nvSpPr>
          <p:cNvPr id="2042894" name="Line 14"/>
          <p:cNvSpPr>
            <a:spLocks noChangeShapeType="1"/>
          </p:cNvSpPr>
          <p:nvPr/>
        </p:nvSpPr>
        <p:spPr bwMode="auto">
          <a:xfrm>
            <a:off x="2300288" y="2235200"/>
            <a:ext cx="23018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9028" name="Rectangle 4"/>
          <p:cNvSpPr>
            <a:spLocks noChangeArrowheads="1"/>
          </p:cNvSpPr>
          <p:nvPr/>
        </p:nvSpPr>
        <p:spPr bwMode="auto">
          <a:xfrm>
            <a:off x="779463" y="992188"/>
            <a:ext cx="8204200" cy="5619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import</a:t>
            </a:r>
            <a:r>
              <a:rPr lang="en-US" altLang="ko-KR" sz="1600">
                <a:solidFill>
                  <a:srgbClr val="008000"/>
                </a:solidFill>
              </a:rPr>
              <a:t> java.sql.*;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class</a:t>
            </a:r>
            <a:r>
              <a:rPr lang="en-US" altLang="ko-KR" sz="1600">
                <a:solidFill>
                  <a:srgbClr val="008000"/>
                </a:solidFill>
              </a:rPr>
              <a:t> SQLSelectTest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</a:t>
            </a: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Connection makeConnection()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	...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	// </a:t>
            </a:r>
            <a:r>
              <a:rPr lang="ko-KR" altLang="en-US" sz="1600">
                <a:solidFill>
                  <a:srgbClr val="008000"/>
                </a:solidFill>
              </a:rPr>
              <a:t>앞의 코드와 동일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600">
                <a:solidFill>
                  <a:srgbClr val="008000"/>
                </a:solidFill>
              </a:rPr>
              <a:t>    </a:t>
            </a: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</a:t>
            </a: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main(String arg[]) </a:t>
            </a:r>
            <a:r>
              <a:rPr lang="en-US" altLang="ko-KR" sz="1600" b="1">
                <a:solidFill>
                  <a:srgbClr val="7F0055"/>
                </a:solidFill>
              </a:rPr>
              <a:t>throws</a:t>
            </a:r>
            <a:r>
              <a:rPr lang="en-US" altLang="ko-KR" sz="1600">
                <a:solidFill>
                  <a:srgbClr val="008000"/>
                </a:solidFill>
              </a:rPr>
              <a:t> SQLException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Statement stmt = con.createStatement();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ResultSet rs = stmt.executeQuery(</a:t>
            </a:r>
            <a:r>
              <a:rPr lang="en-US" altLang="ko-KR" sz="1600">
                <a:solidFill>
                  <a:srgbClr val="2A00FF"/>
                </a:solidFill>
              </a:rPr>
              <a:t>"SELECT * FROM books"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</a:t>
            </a:r>
            <a:r>
              <a:rPr lang="en-US" altLang="ko-KR" sz="1600" b="1">
                <a:solidFill>
                  <a:srgbClr val="7F0055"/>
                </a:solidFill>
              </a:rPr>
              <a:t>while</a:t>
            </a:r>
            <a:r>
              <a:rPr lang="en-US" altLang="ko-KR" sz="1600">
                <a:solidFill>
                  <a:srgbClr val="008000"/>
                </a:solidFill>
              </a:rPr>
              <a:t> (rs.next())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id = rs.getInt(</a:t>
            </a:r>
            <a:r>
              <a:rPr lang="en-US" altLang="ko-KR" sz="1600">
                <a:solidFill>
                  <a:srgbClr val="2A00FF"/>
                </a:solidFill>
              </a:rPr>
              <a:t>"book_id"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String title = rs.getString(</a:t>
            </a:r>
            <a:r>
              <a:rPr lang="en-US" altLang="ko-KR" sz="1600">
                <a:solidFill>
                  <a:srgbClr val="2A00FF"/>
                </a:solidFill>
              </a:rPr>
              <a:t>"title"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.println(id + </a:t>
            </a:r>
            <a:r>
              <a:rPr lang="en-US" altLang="ko-KR" sz="1600">
                <a:solidFill>
                  <a:srgbClr val="2A00FF"/>
                </a:solidFill>
              </a:rPr>
              <a:t>" "</a:t>
            </a:r>
            <a:r>
              <a:rPr lang="en-US" altLang="ko-KR" sz="1600">
                <a:solidFill>
                  <a:srgbClr val="008000"/>
                </a:solidFill>
              </a:rPr>
              <a:t> + title);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2049037" name="AutoShape 13"/>
          <p:cNvSpPr>
            <a:spLocks/>
          </p:cNvSpPr>
          <p:nvPr/>
        </p:nvSpPr>
        <p:spPr bwMode="auto">
          <a:xfrm>
            <a:off x="6291263" y="4845050"/>
            <a:ext cx="2132012" cy="455613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75949"/>
              <a:gd name="adj5" fmla="val -28569"/>
              <a:gd name="adj6" fmla="val -15115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결과 집합에서 다음 레코드로 이동한다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49038" name="Line 14"/>
          <p:cNvSpPr>
            <a:spLocks noChangeShapeType="1"/>
          </p:cNvSpPr>
          <p:nvPr/>
        </p:nvSpPr>
        <p:spPr bwMode="auto">
          <a:xfrm>
            <a:off x="1908175" y="4826000"/>
            <a:ext cx="1131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039" name="AutoShape 15"/>
          <p:cNvSpPr>
            <a:spLocks/>
          </p:cNvSpPr>
          <p:nvPr/>
        </p:nvSpPr>
        <p:spPr bwMode="auto">
          <a:xfrm>
            <a:off x="6303963" y="5459413"/>
            <a:ext cx="2132012" cy="455612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57407"/>
              <a:gd name="adj5" fmla="val -20556"/>
              <a:gd name="adj6" fmla="val -11340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현재 레코드에서 필드의 값을 가져온다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49040" name="Line 16"/>
          <p:cNvSpPr>
            <a:spLocks noChangeShapeType="1"/>
          </p:cNvSpPr>
          <p:nvPr/>
        </p:nvSpPr>
        <p:spPr bwMode="auto">
          <a:xfrm>
            <a:off x="3024188" y="5397500"/>
            <a:ext cx="11318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2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결과</a:t>
            </a:r>
          </a:p>
        </p:txBody>
      </p:sp>
      <p:sp>
        <p:nvSpPr>
          <p:cNvPr id="2050052" name="_x32171984"/>
          <p:cNvSpPr>
            <a:spLocks noChangeArrowheads="1"/>
          </p:cNvSpPr>
          <p:nvPr/>
        </p:nvSpPr>
        <p:spPr bwMode="auto">
          <a:xfrm>
            <a:off x="1119188" y="1328738"/>
            <a:ext cx="7718425" cy="177958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데이터베이스 연결 성공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1 Operating System Concepts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2 Head First PHP and MYSQL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3 C Programming Language 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4 Head First SQL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6" y="1328738"/>
            <a:ext cx="844240" cy="97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9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수정</a:t>
            </a:r>
            <a:r>
              <a:rPr lang="en-US" altLang="ko-KR" sz="3600"/>
              <a:t>, </a:t>
            </a:r>
            <a:r>
              <a:rPr lang="ko-KR" altLang="en-US" sz="3600"/>
              <a:t>삭제</a:t>
            </a:r>
          </a:p>
        </p:txBody>
      </p:sp>
      <p:sp>
        <p:nvSpPr>
          <p:cNvPr id="2052100" name="Rectangle 4"/>
          <p:cNvSpPr>
            <a:spLocks noChangeArrowheads="1"/>
          </p:cNvSpPr>
          <p:nvPr/>
        </p:nvSpPr>
        <p:spPr bwMode="auto">
          <a:xfrm>
            <a:off x="961459" y="1690201"/>
            <a:ext cx="7777163" cy="3043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</a:rPr>
              <a:t>import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</a:rPr>
              <a:t>java.sql</a:t>
            </a:r>
            <a:r>
              <a:rPr lang="en-US" altLang="ko-KR" sz="1600" dirty="0">
                <a:solidFill>
                  <a:srgbClr val="008000"/>
                </a:solidFill>
              </a:rPr>
              <a:t>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class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</a:rPr>
              <a:t>SQLInsertTest</a:t>
            </a:r>
            <a:r>
              <a:rPr lang="en-US" altLang="ko-KR" sz="1600" dirty="0">
                <a:solidFill>
                  <a:srgbClr val="008000"/>
                </a:solidFill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static</a:t>
            </a:r>
            <a:r>
              <a:rPr lang="en-US" altLang="ko-KR" sz="1600" dirty="0">
                <a:solidFill>
                  <a:srgbClr val="008000"/>
                </a:solidFill>
              </a:rPr>
              <a:t> Connection </a:t>
            </a:r>
            <a:r>
              <a:rPr lang="en-US" altLang="ko-KR" sz="1600" dirty="0" err="1">
                <a:solidFill>
                  <a:srgbClr val="008000"/>
                </a:solidFill>
              </a:rPr>
              <a:t>makeConnection</a:t>
            </a:r>
            <a:r>
              <a:rPr lang="en-US" altLang="ko-KR" sz="1600" dirty="0">
                <a:solidFill>
                  <a:srgbClr val="008000"/>
                </a:solidFill>
              </a:rPr>
              <a:t>()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      ...// </a:t>
            </a:r>
            <a:r>
              <a:rPr lang="ko-KR" altLang="en-US" sz="1600" dirty="0">
                <a:solidFill>
                  <a:srgbClr val="008000"/>
                </a:solidFill>
              </a:rPr>
              <a:t>전과 동일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dirty="0">
                <a:solidFill>
                  <a:srgbClr val="008000"/>
                </a:solidFill>
              </a:rPr>
              <a:t>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static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>
                <a:solidFill>
                  <a:srgbClr val="008000"/>
                </a:solidFill>
              </a:rPr>
              <a:t> main(String </a:t>
            </a:r>
            <a:r>
              <a:rPr lang="en-US" altLang="ko-KR" sz="1600" dirty="0" err="1">
                <a:solidFill>
                  <a:srgbClr val="008000"/>
                </a:solidFill>
              </a:rPr>
              <a:t>arg</a:t>
            </a:r>
            <a:r>
              <a:rPr lang="en-US" altLang="ko-KR" sz="1600" dirty="0">
                <a:solidFill>
                  <a:srgbClr val="008000"/>
                </a:solidFill>
              </a:rPr>
              <a:t>[])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      </a:t>
            </a:r>
            <a:r>
              <a:rPr lang="en-US" altLang="ko-KR" sz="1600" i="1" dirty="0" err="1">
                <a:solidFill>
                  <a:srgbClr val="008000"/>
                </a:solidFill>
              </a:rPr>
              <a:t>addBook</a:t>
            </a:r>
            <a:r>
              <a:rPr lang="en-US" altLang="ko-KR" sz="1600" dirty="0">
                <a:solidFill>
                  <a:srgbClr val="008000"/>
                </a:solidFill>
              </a:rPr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"Artificial </a:t>
            </a:r>
            <a:r>
              <a:rPr lang="en-US" altLang="ko-KR" sz="1600" dirty="0" err="1">
                <a:solidFill>
                  <a:srgbClr val="2A00FF"/>
                </a:solidFill>
              </a:rPr>
              <a:t>Intellegence</a:t>
            </a:r>
            <a:r>
              <a:rPr lang="en-US" altLang="ko-KR" sz="1600" dirty="0">
                <a:solidFill>
                  <a:srgbClr val="2A00FF"/>
                </a:solidFill>
              </a:rPr>
              <a:t>"</a:t>
            </a:r>
            <a:r>
              <a:rPr lang="en-US" altLang="ko-KR" sz="1600" dirty="0">
                <a:solidFill>
                  <a:srgbClr val="008000"/>
                </a:solidFill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</a:rPr>
              <a:t>"Addison Wesley"</a:t>
            </a:r>
            <a:r>
              <a:rPr lang="en-US" altLang="ko-KR" sz="1600" dirty="0">
                <a:solidFill>
                  <a:srgbClr val="008000"/>
                </a:solidFill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</a:rPr>
              <a:t>"2002"</a:t>
            </a:r>
            <a:r>
              <a:rPr lang="en-US" altLang="ko-KR" sz="1600" dirty="0">
                <a:solidFill>
                  <a:srgbClr val="008000"/>
                </a:solidFill>
              </a:rPr>
              <a:t>, 35000);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936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수정</a:t>
            </a:r>
            <a:r>
              <a:rPr lang="en-US" altLang="ko-KR" sz="3600"/>
              <a:t>, </a:t>
            </a:r>
            <a:r>
              <a:rPr lang="ko-KR" altLang="en-US" sz="3600"/>
              <a:t>삭제</a:t>
            </a:r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992188"/>
            <a:ext cx="8204200" cy="58658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	private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addBook(String title, String publisher, String year,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price)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</a:rPr>
              <a:t>try</a:t>
            </a:r>
            <a:r>
              <a:rPr lang="en-US" altLang="ko-KR" sz="1600">
                <a:solidFill>
                  <a:srgbClr val="008000"/>
                </a:solidFill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Statement stmt = con.createStatement();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String s = </a:t>
            </a:r>
            <a:r>
              <a:rPr lang="en-US" altLang="ko-KR" sz="1600">
                <a:solidFill>
                  <a:srgbClr val="2A00FF"/>
                </a:solidFill>
              </a:rPr>
              <a:t>"INSERT INTO books (title, publisher, year, price) VALUES "</a:t>
            </a:r>
            <a:r>
              <a:rPr lang="en-US" altLang="ko-KR" sz="1600">
                <a:solidFill>
                  <a:srgbClr val="008000"/>
                </a:solidFill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 += </a:t>
            </a:r>
            <a:r>
              <a:rPr lang="en-US" altLang="ko-KR" sz="1600">
                <a:solidFill>
                  <a:srgbClr val="2A00FF"/>
                </a:solidFill>
              </a:rPr>
              <a:t>"('"</a:t>
            </a:r>
            <a:r>
              <a:rPr lang="en-US" altLang="ko-KR" sz="1600">
                <a:solidFill>
                  <a:srgbClr val="008000"/>
                </a:solidFill>
              </a:rPr>
              <a:t> + title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r>
              <a:rPr lang="en-US" altLang="ko-KR" sz="1600">
                <a:solidFill>
                  <a:srgbClr val="008000"/>
                </a:solidFill>
              </a:rPr>
              <a:t> + publisher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r>
              <a:rPr lang="en-US" altLang="ko-KR" sz="1600">
                <a:solidFill>
                  <a:srgbClr val="008000"/>
                </a:solidFill>
              </a:rPr>
              <a:t> + year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endParaRPr lang="en-US" altLang="ko-KR" sz="1600">
              <a:solidFill>
                <a:srgbClr val="008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      + price + </a:t>
            </a:r>
            <a:r>
              <a:rPr lang="en-US" altLang="ko-KR" sz="1600">
                <a:solidFill>
                  <a:srgbClr val="2A00FF"/>
                </a:solidFill>
              </a:rPr>
              <a:t>"')"</a:t>
            </a:r>
            <a:r>
              <a:rPr lang="en-US" altLang="ko-KR" sz="1600">
                <a:solidFill>
                  <a:srgbClr val="008000"/>
                </a:solidFill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.println(s);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i = stmt.executeUpdate(s);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if</a:t>
            </a:r>
            <a:r>
              <a:rPr lang="en-US" altLang="ko-KR" sz="1600">
                <a:solidFill>
                  <a:srgbClr val="008000"/>
                </a:solidFill>
              </a:rPr>
              <a:t> (i == 1)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ko-KR" altLang="en-US" sz="1600">
                <a:solidFill>
                  <a:srgbClr val="2A00FF"/>
                </a:solidFill>
              </a:rPr>
              <a:t>레코드 추가 성공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else</a:t>
            </a:r>
            <a:endParaRPr lang="en-US" altLang="ko-KR" sz="1600">
              <a:solidFill>
                <a:srgbClr val="008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ko-KR" altLang="en-US" sz="1600">
                <a:solidFill>
                  <a:srgbClr val="2A00FF"/>
                </a:solidFill>
              </a:rPr>
              <a:t>레코드 추가 실패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} </a:t>
            </a:r>
            <a:r>
              <a:rPr lang="en-US" altLang="ko-KR" sz="1600" b="1">
                <a:solidFill>
                  <a:srgbClr val="7F0055"/>
                </a:solidFill>
              </a:rPr>
              <a:t>catch</a:t>
            </a:r>
            <a:r>
              <a:rPr lang="en-US" altLang="ko-KR" sz="1600">
                <a:solidFill>
                  <a:srgbClr val="008000"/>
                </a:solidFill>
              </a:rPr>
              <a:t> (SQLException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.println(e.getMessage());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8000"/>
                </a:solidFill>
              </a:rPr>
              <a:t>exit</a:t>
            </a:r>
            <a:r>
              <a:rPr lang="en-US" altLang="ko-KR" sz="1600">
                <a:solidFill>
                  <a:srgbClr val="008000"/>
                </a:solidFill>
              </a:rPr>
              <a:t>(0);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2053133" name="AutoShape 13"/>
          <p:cNvSpPr>
            <a:spLocks/>
          </p:cNvSpPr>
          <p:nvPr/>
        </p:nvSpPr>
        <p:spPr bwMode="auto">
          <a:xfrm>
            <a:off x="6478588" y="4000500"/>
            <a:ext cx="2132012" cy="455613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57407"/>
              <a:gd name="adj5" fmla="val -20556"/>
              <a:gd name="adj6" fmla="val -11340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레코드를 수정할때 사용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53134" name="Line 14"/>
          <p:cNvSpPr>
            <a:spLocks noChangeShapeType="1"/>
          </p:cNvSpPr>
          <p:nvPr/>
        </p:nvSpPr>
        <p:spPr bwMode="auto">
          <a:xfrm>
            <a:off x="3198813" y="3938588"/>
            <a:ext cx="16176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결과</a:t>
            </a:r>
          </a:p>
        </p:txBody>
      </p:sp>
      <p:sp>
        <p:nvSpPr>
          <p:cNvPr id="2055171" name="_x32171984"/>
          <p:cNvSpPr>
            <a:spLocks noChangeArrowheads="1"/>
          </p:cNvSpPr>
          <p:nvPr/>
        </p:nvSpPr>
        <p:spPr bwMode="auto">
          <a:xfrm>
            <a:off x="1119188" y="1328738"/>
            <a:ext cx="7718425" cy="177958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데이터베이스 연결 성공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INSERT INTO books (title, publisher, year, price) VALUES ('Artificial Intellegence','Addison Wesley','2002','35000')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레코드 추가 성공</a:t>
            </a:r>
            <a:endParaRPr kumimoji="1" lang="en-US" altLang="ko-KR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" y="1402815"/>
            <a:ext cx="953802" cy="11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2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1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1" y="2266289"/>
            <a:ext cx="74961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48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자바와 데이터베이스</a:t>
            </a:r>
          </a:p>
        </p:txBody>
      </p:sp>
      <p:sp>
        <p:nvSpPr>
          <p:cNvPr id="200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JDBC(Java Database Connectivity)</a:t>
            </a:r>
            <a:r>
              <a:rPr lang="ko-KR" altLang="en-US"/>
              <a:t>는 자바 </a:t>
            </a:r>
            <a:r>
              <a:rPr lang="en-US" altLang="ko-KR"/>
              <a:t>API</a:t>
            </a:r>
            <a:r>
              <a:rPr lang="ko-KR" altLang="en-US"/>
              <a:t>의 하나로서 데이터베이스에 연결하여서 데이터베이스 안의 데이터에 대하여 검색하고 데이터를 변경할 수 있게 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69" y="3087371"/>
            <a:ext cx="7335004" cy="295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0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프로그램 개발 절차</a:t>
            </a:r>
          </a:p>
        </p:txBody>
      </p:sp>
      <p:sp>
        <p:nvSpPr>
          <p:cNvPr id="200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ko-KR" altLang="en-US"/>
              <a:t>① </a:t>
            </a:r>
            <a:r>
              <a:rPr lang="en-US" altLang="ko-KR"/>
              <a:t>DBMS(DataBase Management System)</a:t>
            </a:r>
            <a:r>
              <a:rPr lang="ko-KR" altLang="en-US"/>
              <a:t>를 설치</a:t>
            </a:r>
          </a:p>
          <a:p>
            <a:pPr>
              <a:buFont typeface="Symbol" pitchFamily="18" charset="2"/>
              <a:buNone/>
            </a:pPr>
            <a:r>
              <a:rPr lang="en-US" altLang="ko-KR"/>
              <a:t>② </a:t>
            </a:r>
            <a:r>
              <a:rPr lang="ko-KR" altLang="en-US"/>
              <a:t>자신이 설치한 </a:t>
            </a:r>
            <a:r>
              <a:rPr lang="en-US" altLang="ko-KR"/>
              <a:t>DBMS</a:t>
            </a:r>
            <a:r>
              <a:rPr lang="ko-KR" altLang="en-US"/>
              <a:t>에 필요한 </a:t>
            </a:r>
            <a:r>
              <a:rPr lang="en-US" altLang="ko-KR"/>
              <a:t>JDBC </a:t>
            </a:r>
            <a:r>
              <a:rPr lang="ko-KR" altLang="en-US"/>
              <a:t>드라이버를 설치한다</a:t>
            </a:r>
            <a:r>
              <a:rPr lang="en-US" altLang="ko-KR"/>
              <a:t>. </a:t>
            </a:r>
          </a:p>
          <a:p>
            <a:pPr>
              <a:buFont typeface="Symbol" pitchFamily="18" charset="2"/>
              <a:buNone/>
            </a:pPr>
            <a:r>
              <a:rPr lang="en-US" altLang="ko-KR"/>
              <a:t>③ JDBC</a:t>
            </a:r>
            <a:r>
              <a:rPr lang="ko-KR" altLang="en-US"/>
              <a:t>가 제공하는 기능을 이용하여 데이터베이스 응용 프로그램을 개발한다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2009092" name="Group 4"/>
          <p:cNvGrpSpPr>
            <a:grpSpLocks/>
          </p:cNvGrpSpPr>
          <p:nvPr/>
        </p:nvGrpSpPr>
        <p:grpSpPr bwMode="auto">
          <a:xfrm>
            <a:off x="4195776" y="4772368"/>
            <a:ext cx="1589088" cy="1616075"/>
            <a:chOff x="3208" y="1586"/>
            <a:chExt cx="1395" cy="1617"/>
          </a:xfrm>
        </p:grpSpPr>
        <p:sp>
          <p:nvSpPr>
            <p:cNvPr id="2009093" name="Freeform 5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4" name="Freeform 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5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6" name="Freeform 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7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8" name="Freeform 10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9" name="Freeform 11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0" name="Freeform 12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1" name="Freeform 13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2" name="Freeform 14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3" name="Freeform 15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4" name="Freeform 16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5" name="Freeform 17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6" name="Freeform 18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7" name="Freeform 19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8" name="Freeform 20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9" name="Freeform 21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0" name="Freeform 22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1" name="Freeform 23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2" name="Freeform 24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3" name="Freeform 25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4" name="Freeform 26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5" name="Freeform 27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6" name="Freeform 28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7" name="Freeform 29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8" name="Freeform 30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9" name="Freeform 31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0" name="Freeform 32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1" name="Freeform 33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2" name="Freeform 34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3" name="Freeform 35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4" name="Freeform 36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5" name="Freeform 37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09126" name="AutoShape 38"/>
          <p:cNvSpPr>
            <a:spLocks noChangeArrowheads="1"/>
          </p:cNvSpPr>
          <p:nvPr/>
        </p:nvSpPr>
        <p:spPr bwMode="auto">
          <a:xfrm>
            <a:off x="5919380" y="3082709"/>
            <a:ext cx="2784475" cy="2841625"/>
          </a:xfrm>
          <a:prstGeom prst="wedgeEllipseCallout">
            <a:avLst>
              <a:gd name="adj1" fmla="val -54731"/>
              <a:gd name="adj2" fmla="val 1692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>
                <a:ea typeface="굴림" charset="-127"/>
              </a:rPr>
              <a:t>JDBC</a:t>
            </a:r>
            <a:r>
              <a:rPr lang="ko-KR" altLang="en-US">
                <a:ea typeface="굴림" charset="-127"/>
              </a:rPr>
              <a:t>를 통하여 데이터베이스에 연결되면 그 다음 에는 </a:t>
            </a:r>
            <a:r>
              <a:rPr lang="en-US" altLang="ko-KR">
                <a:ea typeface="굴림" charset="-127"/>
              </a:rPr>
              <a:t>SQL </a:t>
            </a:r>
            <a:r>
              <a:rPr lang="ko-KR" altLang="en-US">
                <a:ea typeface="굴림" charset="-127"/>
              </a:rPr>
              <a:t>명령어를 데이터베이스에 전달하면 됩니다</a:t>
            </a:r>
            <a:r>
              <a:rPr lang="en-US" altLang="ko-KR">
                <a:ea typeface="굴림" charset="-127"/>
              </a:rPr>
              <a:t>.</a:t>
            </a:r>
          </a:p>
        </p:txBody>
      </p:sp>
      <p:sp>
        <p:nvSpPr>
          <p:cNvPr id="2009127" name="Line 39"/>
          <p:cNvSpPr>
            <a:spLocks noChangeShapeType="1"/>
          </p:cNvSpPr>
          <p:nvPr/>
        </p:nvSpPr>
        <p:spPr bwMode="auto">
          <a:xfrm flipH="1" flipV="1">
            <a:off x="3405201" y="2967619"/>
            <a:ext cx="790575" cy="172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데이터베이스란</a:t>
            </a:r>
            <a:r>
              <a:rPr lang="en-US" altLang="ko-KR" sz="3600"/>
              <a:t>?</a:t>
            </a:r>
          </a:p>
        </p:txBody>
      </p:sp>
      <p:sp>
        <p:nvSpPr>
          <p:cNvPr id="201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945063"/>
          </a:xfrm>
        </p:spPr>
        <p:txBody>
          <a:bodyPr/>
          <a:lstStyle/>
          <a:p>
            <a:r>
              <a:rPr lang="ko-KR" altLang="en-US"/>
              <a:t>관계형 데이터베이스</a:t>
            </a:r>
            <a:r>
              <a:rPr lang="en-US" altLang="ko-KR"/>
              <a:t>(database)</a:t>
            </a:r>
            <a:r>
              <a:rPr lang="ko-KR" altLang="en-US"/>
              <a:t>는 데이터를 여러 개의 테이블에 나누어서 저장한다</a:t>
            </a:r>
            <a:r>
              <a:rPr lang="en-US" altLang="ko-KR"/>
              <a:t>.</a:t>
            </a:r>
          </a:p>
          <a:p>
            <a:r>
              <a:rPr lang="ko-KR" altLang="en-US"/>
              <a:t>가장 많이 사용되는 </a:t>
            </a:r>
            <a:r>
              <a:rPr lang="en-US" altLang="ko-KR"/>
              <a:t>DBMS</a:t>
            </a:r>
          </a:p>
          <a:p>
            <a:pPr lvl="1"/>
            <a:r>
              <a:rPr lang="ko-KR" altLang="en-US"/>
              <a:t>오라클</a:t>
            </a:r>
            <a:r>
              <a:rPr lang="en-US" altLang="ko-KR"/>
              <a:t>, </a:t>
            </a:r>
            <a:r>
              <a:rPr lang="ko-KR" altLang="en-US"/>
              <a:t>마이크로소프트의 </a:t>
            </a:r>
            <a:r>
              <a:rPr lang="en-US" altLang="ko-KR"/>
              <a:t>SQL Server, </a:t>
            </a:r>
            <a:r>
              <a:rPr lang="ko-KR" altLang="en-US"/>
              <a:t>사이베이스</a:t>
            </a:r>
            <a:r>
              <a:rPr lang="en-US" altLang="ko-KR"/>
              <a:t>, MySQL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78" y="2879239"/>
            <a:ext cx="6946436" cy="348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58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테이블의 하나의 행</a:t>
            </a:r>
            <a:r>
              <a:rPr lang="en-US" altLang="ko-KR" dirty="0"/>
              <a:t>(row)</a:t>
            </a:r>
            <a:r>
              <a:rPr lang="ko-KR" altLang="en-US" dirty="0"/>
              <a:t>은 레코드</a:t>
            </a:r>
            <a:r>
              <a:rPr lang="en-US" altLang="ko-KR" dirty="0"/>
              <a:t>(record)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r>
              <a:rPr lang="ko-KR" altLang="en-US" dirty="0"/>
              <a:t>이 레코드는 여러 개의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(</a:t>
            </a:r>
            <a:r>
              <a:rPr lang="en-US" altLang="ko-KR" dirty="0"/>
              <a:t>column)</a:t>
            </a:r>
            <a:r>
              <a:rPr lang="ko-KR" altLang="en-US" dirty="0"/>
              <a:t>으로 이루어져 있고</a:t>
            </a:r>
            <a:r>
              <a:rPr lang="en-US" altLang="ko-KR" dirty="0"/>
              <a:t>, </a:t>
            </a:r>
            <a:r>
              <a:rPr lang="ko-KR" altLang="en-US" dirty="0"/>
              <a:t>테이블은 </a:t>
            </a:r>
            <a:r>
              <a:rPr lang="ko-KR" altLang="en-US" dirty="0" err="1"/>
              <a:t>무결성</a:t>
            </a:r>
            <a:r>
              <a:rPr lang="ko-KR" altLang="en-US" dirty="0"/>
              <a:t> 법칙을 따라서 작성되어야 한다</a:t>
            </a:r>
          </a:p>
        </p:txBody>
      </p:sp>
      <p:sp>
        <p:nvSpPr>
          <p:cNvPr id="20111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테이블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4" y="2962423"/>
            <a:ext cx="6988144" cy="31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89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</a:t>
            </a:r>
            <a:r>
              <a:rPr lang="ko-KR" altLang="en-US" sz="3600"/>
              <a:t>이란</a:t>
            </a:r>
            <a:r>
              <a:rPr lang="en-US" altLang="ko-KR" sz="3600"/>
              <a:t>?</a:t>
            </a:r>
          </a:p>
        </p:txBody>
      </p:sp>
      <p:sp>
        <p:nvSpPr>
          <p:cNvPr id="201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관계형 데이터베이스에서 사용하기 위하여 설계된 언어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52" y="2281474"/>
            <a:ext cx="6344457" cy="39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85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01" y="606582"/>
            <a:ext cx="6743332" cy="598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97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드라이버 클래스 적재</a:t>
            </a:r>
          </a:p>
        </p:txBody>
      </p:sp>
      <p:sp>
        <p:nvSpPr>
          <p:cNvPr id="2036740" name="Rectangle 4"/>
          <p:cNvSpPr>
            <a:spLocks noChangeArrowheads="1"/>
          </p:cNvSpPr>
          <p:nvPr/>
        </p:nvSpPr>
        <p:spPr bwMode="auto">
          <a:xfrm>
            <a:off x="685800" y="1333500"/>
            <a:ext cx="8074025" cy="1881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try</a:t>
            </a:r>
            <a:r>
              <a:rPr lang="en-US" altLang="ko-KR" sz="1600">
                <a:latin typeface="+mn-lt"/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Class.</a:t>
            </a:r>
            <a:r>
              <a:rPr lang="en-US" altLang="ko-KR" sz="1600" i="1">
                <a:latin typeface="+mn-lt"/>
              </a:rPr>
              <a:t>forName</a:t>
            </a:r>
            <a:r>
              <a:rPr lang="en-US" altLang="ko-KR" sz="1600">
                <a:latin typeface="+mn-lt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"com.mysql.jdbc.Driver"</a:t>
            </a:r>
            <a:r>
              <a:rPr lang="en-US" altLang="ko-KR" sz="1600"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600">
                <a:latin typeface="+mn-lt"/>
              </a:rPr>
              <a:t> (ClassNotFoundException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드라이버를 찾을 수 업습니다“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);</a:t>
            </a:r>
            <a:endParaRPr lang="en-US" altLang="ko-KR" sz="1600">
              <a:latin typeface="+mn-lt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}</a:t>
            </a:r>
            <a:endParaRPr lang="ko-KR" altLang="en-US" sz="1600">
              <a:latin typeface="+mn-lt"/>
            </a:endParaRPr>
          </a:p>
        </p:txBody>
      </p:sp>
      <p:sp>
        <p:nvSpPr>
          <p:cNvPr id="2036750" name="Line 14"/>
          <p:cNvSpPr>
            <a:spLocks noChangeShapeType="1"/>
          </p:cNvSpPr>
          <p:nvPr/>
        </p:nvSpPr>
        <p:spPr bwMode="auto">
          <a:xfrm>
            <a:off x="987425" y="1908175"/>
            <a:ext cx="1371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6751" name="AutoShape 15"/>
          <p:cNvSpPr>
            <a:spLocks/>
          </p:cNvSpPr>
          <p:nvPr/>
        </p:nvSpPr>
        <p:spPr bwMode="auto">
          <a:xfrm>
            <a:off x="5637213" y="4003675"/>
            <a:ext cx="2024062" cy="492125"/>
          </a:xfrm>
          <a:prstGeom prst="accentBorderCallout2">
            <a:avLst>
              <a:gd name="adj1" fmla="val 23227"/>
              <a:gd name="adj2" fmla="val -3764"/>
              <a:gd name="adj3" fmla="val 23227"/>
              <a:gd name="adj4" fmla="val -89963"/>
              <a:gd name="adj5" fmla="val -422903"/>
              <a:gd name="adj6" fmla="val -179528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지정된 이름의 클래스를 찾아서 메모리로 적재한다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1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528</Words>
  <Application>Microsoft Office PowerPoint</Application>
  <PresentationFormat>화면 슬라이드 쇼(4:3)</PresentationFormat>
  <Paragraphs>133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New_Natural01</vt:lpstr>
      <vt:lpstr>PowerPoint 프레젠테이션</vt:lpstr>
      <vt:lpstr>데이터베이스</vt:lpstr>
      <vt:lpstr>자바와 데이터베이스</vt:lpstr>
      <vt:lpstr>데이터베이스 프로그램 개발 절차</vt:lpstr>
      <vt:lpstr>데이터베이스란?</vt:lpstr>
      <vt:lpstr>테이블</vt:lpstr>
      <vt:lpstr>SQL이란?</vt:lpstr>
      <vt:lpstr>PowerPoint 프레젠테이션</vt:lpstr>
      <vt:lpstr>드라이버 클래스 적재</vt:lpstr>
      <vt:lpstr>데이터베이스 연결</vt:lpstr>
      <vt:lpstr>데이터베이스 연결 예제</vt:lpstr>
      <vt:lpstr>데이터베이스 연결 예제</vt:lpstr>
      <vt:lpstr>SQL 문장 수행</vt:lpstr>
      <vt:lpstr>SQL 문장 수행</vt:lpstr>
      <vt:lpstr>데이터베이스 연결 예제</vt:lpstr>
      <vt:lpstr>실행 결과</vt:lpstr>
      <vt:lpstr>레코드 수정, 삭제</vt:lpstr>
      <vt:lpstr>레코드 수정, 삭제</vt:lpstr>
      <vt:lpstr>실행 결과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alfo7-00</cp:lastModifiedBy>
  <cp:revision>758</cp:revision>
  <dcterms:created xsi:type="dcterms:W3CDTF">2007-06-29T06:43:39Z</dcterms:created>
  <dcterms:modified xsi:type="dcterms:W3CDTF">2020-01-20T01:45:57Z</dcterms:modified>
</cp:coreProperties>
</file>