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10234600" cy="7104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ys2Z5jL+nJxiw29r34u7025tN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35475" cy="355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7550" y="0"/>
            <a:ext cx="4435475" cy="355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3938" y="3419475"/>
            <a:ext cx="8186737" cy="27971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48463"/>
            <a:ext cx="4435475" cy="355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7550" y="6748463"/>
            <a:ext cx="4435475" cy="355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1023938" y="3419475"/>
            <a:ext cx="8186737" cy="27971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0" name="Shape 20"/>
        <p:cNvGrpSpPr/>
        <p:nvPr/>
      </p:nvGrpSpPr>
      <p:grpSpPr>
        <a:xfrm>
          <a:off x="0" y="0"/>
          <a:ext cx="0" cy="0"/>
          <a:chOff x="0" y="0"/>
          <a:chExt cx="0" cy="0"/>
        </a:xfrm>
      </p:grpSpPr>
      <p:sp>
        <p:nvSpPr>
          <p:cNvPr id="21" name="Google Shape;21;p24"/>
          <p:cNvSpPr txBox="1"/>
          <p:nvPr>
            <p:ph type="ctrTitle"/>
          </p:nvPr>
        </p:nvSpPr>
        <p:spPr>
          <a:xfrm>
            <a:off x="1524000" y="1122363"/>
            <a:ext cx="9144000" cy="2387600"/>
          </a:xfrm>
          <a:prstGeom prst="rect">
            <a:avLst/>
          </a:prstGeom>
          <a:solidFill>
            <a:srgbClr val="FFF2CC"/>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6" name="Shape 76"/>
        <p:cNvGrpSpPr/>
        <p:nvPr/>
      </p:nvGrpSpPr>
      <p:grpSpPr>
        <a:xfrm>
          <a:off x="0" y="0"/>
          <a:ext cx="0" cy="0"/>
          <a:chOff x="0" y="0"/>
          <a:chExt cx="0" cy="0"/>
        </a:xfrm>
      </p:grpSpPr>
      <p:sp>
        <p:nvSpPr>
          <p:cNvPr id="77" name="Google Shape;77;p33"/>
          <p:cNvSpPr txBox="1"/>
          <p:nvPr>
            <p:ph type="title"/>
          </p:nvPr>
        </p:nvSpPr>
        <p:spPr>
          <a:xfrm>
            <a:off x="839788" y="457200"/>
            <a:ext cx="3932237" cy="1600200"/>
          </a:xfrm>
          <a:prstGeom prst="rect">
            <a:avLst/>
          </a:prstGeom>
          <a:solidFill>
            <a:srgbClr val="FFF2CC"/>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3"/>
          <p:cNvSpPr/>
          <p:nvPr>
            <p:ph idx="2" type="pic"/>
          </p:nvPr>
        </p:nvSpPr>
        <p:spPr>
          <a:xfrm>
            <a:off x="5183188" y="987425"/>
            <a:ext cx="6172200" cy="4873625"/>
          </a:xfrm>
          <a:prstGeom prst="rect">
            <a:avLst/>
          </a:prstGeom>
          <a:noFill/>
          <a:ln>
            <a:noFill/>
          </a:ln>
        </p:spPr>
      </p:sp>
      <p:sp>
        <p:nvSpPr>
          <p:cNvPr id="79" name="Google Shape;79;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3" name="Shape 83"/>
        <p:cNvGrpSpPr/>
        <p:nvPr/>
      </p:nvGrpSpPr>
      <p:grpSpPr>
        <a:xfrm>
          <a:off x="0" y="0"/>
          <a:ext cx="0" cy="0"/>
          <a:chOff x="0" y="0"/>
          <a:chExt cx="0" cy="0"/>
        </a:xfrm>
      </p:grpSpPr>
      <p:sp>
        <p:nvSpPr>
          <p:cNvPr id="84" name="Google Shape;84;p34"/>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35"/>
          <p:cNvSpPr txBox="1"/>
          <p:nvPr>
            <p:ph type="title"/>
          </p:nvPr>
        </p:nvSpPr>
        <p:spPr>
          <a:xfrm rot="5400000">
            <a:off x="7133431" y="1956594"/>
            <a:ext cx="5811838" cy="262890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5"/>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2" name="Shape 32"/>
        <p:cNvGrpSpPr/>
        <p:nvPr/>
      </p:nvGrpSpPr>
      <p:grpSpPr>
        <a:xfrm>
          <a:off x="0" y="0"/>
          <a:ext cx="0" cy="0"/>
          <a:chOff x="0" y="0"/>
          <a:chExt cx="0" cy="0"/>
        </a:xfrm>
      </p:grpSpPr>
      <p:sp>
        <p:nvSpPr>
          <p:cNvPr id="33" name="Google Shape;33;p26"/>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8" name="Shape 38"/>
        <p:cNvGrpSpPr/>
        <p:nvPr/>
      </p:nvGrpSpPr>
      <p:grpSpPr>
        <a:xfrm>
          <a:off x="0" y="0"/>
          <a:ext cx="0" cy="0"/>
          <a:chOff x="0" y="0"/>
          <a:chExt cx="0" cy="0"/>
        </a:xfrm>
      </p:grpSpPr>
      <p:sp>
        <p:nvSpPr>
          <p:cNvPr id="39" name="Google Shape;39;p27"/>
          <p:cNvSpPr txBox="1"/>
          <p:nvPr>
            <p:ph type="title"/>
          </p:nvPr>
        </p:nvSpPr>
        <p:spPr>
          <a:xfrm>
            <a:off x="831850" y="1709738"/>
            <a:ext cx="10515600" cy="2852737"/>
          </a:xfrm>
          <a:prstGeom prst="rect">
            <a:avLst/>
          </a:prstGeom>
          <a:solidFill>
            <a:srgbClr val="FFF2CC"/>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4" name="Shape 44"/>
        <p:cNvGrpSpPr/>
        <p:nvPr/>
      </p:nvGrpSpPr>
      <p:grpSpPr>
        <a:xfrm>
          <a:off x="0" y="0"/>
          <a:ext cx="0" cy="0"/>
          <a:chOff x="0" y="0"/>
          <a:chExt cx="0" cy="0"/>
        </a:xfrm>
      </p:grpSpPr>
      <p:sp>
        <p:nvSpPr>
          <p:cNvPr id="45" name="Google Shape;45;p28"/>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29"/>
          <p:cNvSpPr txBox="1"/>
          <p:nvPr>
            <p:ph type="title"/>
          </p:nvPr>
        </p:nvSpPr>
        <p:spPr>
          <a:xfrm>
            <a:off x="839788" y="365125"/>
            <a:ext cx="10515600" cy="1325563"/>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0" name="Shape 60"/>
        <p:cNvGrpSpPr/>
        <p:nvPr/>
      </p:nvGrpSpPr>
      <p:grpSpPr>
        <a:xfrm>
          <a:off x="0" y="0"/>
          <a:ext cx="0" cy="0"/>
          <a:chOff x="0" y="0"/>
          <a:chExt cx="0" cy="0"/>
        </a:xfrm>
      </p:grpSpPr>
      <p:sp>
        <p:nvSpPr>
          <p:cNvPr id="61" name="Google Shape;61;p30"/>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5" name="Shape 65"/>
        <p:cNvGrpSpPr/>
        <p:nvPr/>
      </p:nvGrpSpPr>
      <p:grpSpPr>
        <a:xfrm>
          <a:off x="0" y="0"/>
          <a:ext cx="0" cy="0"/>
          <a:chOff x="0" y="0"/>
          <a:chExt cx="0" cy="0"/>
        </a:xfrm>
      </p:grpSpPr>
      <p:sp>
        <p:nvSpPr>
          <p:cNvPr id="66" name="Google Shape;6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9" name="Shape 69"/>
        <p:cNvGrpSpPr/>
        <p:nvPr/>
      </p:nvGrpSpPr>
      <p:grpSpPr>
        <a:xfrm>
          <a:off x="0" y="0"/>
          <a:ext cx="0" cy="0"/>
          <a:chOff x="0" y="0"/>
          <a:chExt cx="0" cy="0"/>
        </a:xfrm>
      </p:grpSpPr>
      <p:sp>
        <p:nvSpPr>
          <p:cNvPr id="70" name="Google Shape;70;p32"/>
          <p:cNvSpPr txBox="1"/>
          <p:nvPr>
            <p:ph type="title"/>
          </p:nvPr>
        </p:nvSpPr>
        <p:spPr>
          <a:xfrm>
            <a:off x="839788" y="457200"/>
            <a:ext cx="3932237" cy="1600200"/>
          </a:xfrm>
          <a:prstGeom prst="rect">
            <a:avLst/>
          </a:prstGeom>
          <a:solidFill>
            <a:srgbClr val="FFF2CC"/>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23"/>
          <p:cNvSpPr/>
          <p:nvPr/>
        </p:nvSpPr>
        <p:spPr>
          <a:xfrm>
            <a:off x="0" y="6457888"/>
            <a:ext cx="12192000" cy="400111"/>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23"/>
          <p:cNvSpPr txBox="1"/>
          <p:nvPr/>
        </p:nvSpPr>
        <p:spPr>
          <a:xfrm>
            <a:off x="8348472" y="6396333"/>
            <a:ext cx="384352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800" u="none" cap="none" strike="noStrike">
                <a:solidFill>
                  <a:schemeClr val="lt1"/>
                </a:solidFill>
                <a:latin typeface="Calibri"/>
                <a:ea typeface="Calibri"/>
                <a:cs typeface="Calibri"/>
                <a:sym typeface="Calibri"/>
              </a:rPr>
              <a:t>NORTHIN</a:t>
            </a:r>
            <a:r>
              <a:rPr b="0" i="0" lang="es-ES" sz="2400" u="none" cap="none" strike="noStrike">
                <a:solidFill>
                  <a:schemeClr val="lt1"/>
                </a:solidFill>
                <a:latin typeface="Calibri"/>
                <a:ea typeface="Calibri"/>
                <a:cs typeface="Calibri"/>
                <a:sym typeface="Calibri"/>
              </a:rPr>
              <a:t> </a:t>
            </a:r>
            <a:r>
              <a:rPr b="0" i="0" lang="es-ES" sz="2000" u="none" cap="none" strike="noStrike">
                <a:solidFill>
                  <a:schemeClr val="lt1"/>
                </a:solidFill>
                <a:latin typeface="Calibri"/>
                <a:ea typeface="Calibri"/>
                <a:cs typeface="Calibri"/>
                <a:sym typeface="Calibri"/>
              </a:rPr>
              <a:t>SUMMER SCHOOL</a:t>
            </a:r>
            <a:endParaRPr sz="2400">
              <a:solidFill>
                <a:schemeClr val="lt1"/>
              </a:solidFill>
              <a:latin typeface="Calibri"/>
              <a:ea typeface="Calibri"/>
              <a:cs typeface="Calibri"/>
              <a:sym typeface="Calibri"/>
            </a:endParaRPr>
          </a:p>
        </p:txBody>
      </p:sp>
      <p:sp>
        <p:nvSpPr>
          <p:cNvPr id="17" name="Google Shape;17;p23"/>
          <p:cNvSpPr txBox="1"/>
          <p:nvPr/>
        </p:nvSpPr>
        <p:spPr>
          <a:xfrm>
            <a:off x="202692" y="6457890"/>
            <a:ext cx="54528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alibri"/>
                <a:ea typeface="Calibri"/>
                <a:cs typeface="Calibri"/>
                <a:sym typeface="Calibri"/>
              </a:rPr>
              <a:t>INTRODUCTION TO MACHINE LEARNING COURSE</a:t>
            </a:r>
            <a:endParaRPr/>
          </a:p>
        </p:txBody>
      </p:sp>
      <p:sp>
        <p:nvSpPr>
          <p:cNvPr id="18" name="Google Shape;18;p23"/>
          <p:cNvSpPr/>
          <p:nvPr/>
        </p:nvSpPr>
        <p:spPr>
          <a:xfrm>
            <a:off x="0" y="-46640"/>
            <a:ext cx="12192000" cy="365125"/>
          </a:xfrm>
          <a:prstGeom prst="rect">
            <a:avLst/>
          </a:prstGeom>
          <a:solidFill>
            <a:srgbClr val="0070C0"/>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 name="Google Shape;19;p23"/>
          <p:cNvSpPr txBox="1"/>
          <p:nvPr/>
        </p:nvSpPr>
        <p:spPr>
          <a:xfrm>
            <a:off x="117348" y="-64133"/>
            <a:ext cx="54528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chemeClr val="lt1"/>
                </a:solidFill>
                <a:latin typeface="Calibri"/>
                <a:ea typeface="Calibri"/>
                <a:cs typeface="Calibri"/>
                <a:sym typeface="Calibri"/>
              </a:rPr>
              <a:t>INTRODUCTION</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pandas.pydata.org/pandas-docs/stable/user_guide/index.html#user-guide" TargetMode="Externa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anaconda.com/" TargetMode="External"/><Relationship Id="rId4" Type="http://schemas.openxmlformats.org/officeDocument/2006/relationships/hyperlink" Target="https://jupyterlab.readthedocs.io/en/stable/" TargetMode="External"/><Relationship Id="rId5" Type="http://schemas.openxmlformats.org/officeDocument/2006/relationships/hyperlink" Target="https://jupyter.org/tr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anaconda.com/" TargetMode="External"/><Relationship Id="rId4" Type="http://schemas.openxmlformats.org/officeDocument/2006/relationships/hyperlink" Target="https://jupyterlab.readthedocs.io/en/stable/" TargetMode="External"/><Relationship Id="rId5" Type="http://schemas.openxmlformats.org/officeDocument/2006/relationships/hyperlink" Target="https://jupyter.org/try" TargetMode="External"/><Relationship Id="rId6"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1524000" y="1122363"/>
            <a:ext cx="9144000" cy="2387600"/>
          </a:xfrm>
          <a:prstGeom prst="rect">
            <a:avLst/>
          </a:prstGeom>
          <a:solidFill>
            <a:srgbClr val="FFF2CC"/>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ES"/>
              <a:t>INTRODUCTION TO MACHINE LEARNING</a:t>
            </a:r>
            <a:endParaRPr/>
          </a:p>
        </p:txBody>
      </p:sp>
      <p:sp>
        <p:nvSpPr>
          <p:cNvPr id="100" name="Google Shape;100;p1"/>
          <p:cNvSpPr txBox="1"/>
          <p:nvPr>
            <p:ph idx="1" type="subTitle"/>
          </p:nvPr>
        </p:nvSpPr>
        <p:spPr>
          <a:xfrm>
            <a:off x="1524000" y="3602038"/>
            <a:ext cx="9144000" cy="200363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lang="es-ES"/>
              <a:t>Introduction</a:t>
            </a:r>
            <a:endParaRPr/>
          </a:p>
          <a:p>
            <a:pPr indent="0" lvl="0" marL="0" rtl="0" algn="ctr">
              <a:lnSpc>
                <a:spcPct val="90000"/>
              </a:lnSpc>
              <a:spcBef>
                <a:spcPts val="1000"/>
              </a:spcBef>
              <a:spcAft>
                <a:spcPts val="0"/>
              </a:spcAft>
              <a:buClr>
                <a:schemeClr val="dk1"/>
              </a:buClr>
              <a:buSzPct val="100000"/>
              <a:buNone/>
            </a:pPr>
            <a:r>
              <a:rPr lang="es-ES"/>
              <a:t>Pablo Cañas</a:t>
            </a:r>
            <a:endParaRPr/>
          </a:p>
          <a:p>
            <a:pPr indent="0" lvl="0" marL="0" rtl="0" algn="ctr">
              <a:lnSpc>
                <a:spcPct val="90000"/>
              </a:lnSpc>
              <a:spcBef>
                <a:spcPts val="1000"/>
              </a:spcBef>
              <a:spcAft>
                <a:spcPts val="0"/>
              </a:spcAft>
              <a:buClr>
                <a:schemeClr val="dk1"/>
              </a:buClr>
              <a:buSzPct val="100000"/>
              <a:buNone/>
            </a:pPr>
            <a:r>
              <a:rPr lang="es-ES"/>
              <a:t>pablocanas97@gmail.com</a:t>
            </a:r>
            <a:endParaRPr/>
          </a:p>
          <a:p>
            <a:pPr indent="0" lvl="0" marL="0" rtl="0" algn="ctr">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accent1"/>
              </a:buClr>
              <a:buSzPct val="100000"/>
              <a:buNone/>
            </a:pPr>
            <a:r>
              <a:rPr lang="es-ES">
                <a:solidFill>
                  <a:schemeClr val="accent1"/>
                </a:solidFill>
              </a:rPr>
              <a:t>NORTHIN SUMMER SCHOOL</a:t>
            </a:r>
            <a:endParaRPr/>
          </a:p>
          <a:p>
            <a:pPr indent="0" lvl="0" marL="0" rtl="0" algn="ctr">
              <a:lnSpc>
                <a:spcPct val="90000"/>
              </a:lnSpc>
              <a:spcBef>
                <a:spcPts val="1000"/>
              </a:spcBef>
              <a:spcAft>
                <a:spcPts val="0"/>
              </a:spcAft>
              <a:buClr>
                <a:schemeClr val="accent1"/>
              </a:buClr>
              <a:buSzPct val="100000"/>
              <a:buNone/>
            </a:pPr>
            <a:r>
              <a:rPr lang="es-ES">
                <a:solidFill>
                  <a:schemeClr val="accent1"/>
                </a:solidFill>
              </a:rPr>
              <a:t>Barcelona, July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Supervised Learning: Classification</a:t>
            </a:r>
            <a:endParaRPr b="1"/>
          </a:p>
        </p:txBody>
      </p:sp>
      <p:sp>
        <p:nvSpPr>
          <p:cNvPr id="166" name="Google Shape;166;p10"/>
          <p:cNvSpPr txBox="1"/>
          <p:nvPr>
            <p:ph idx="1" type="body"/>
          </p:nvPr>
        </p:nvSpPr>
        <p:spPr>
          <a:xfrm>
            <a:off x="838200" y="1825625"/>
            <a:ext cx="10515600" cy="4351338"/>
          </a:xfrm>
          <a:prstGeom prst="rect">
            <a:avLst/>
          </a:prstGeom>
          <a:blipFill rotWithShape="1">
            <a:blip r:embed="rId3">
              <a:alphaModFix/>
            </a:blip>
            <a:stretch>
              <a:fillRect b="0" l="-1042" r="-115" t="-224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s-ES"/>
              <a:t> </a:t>
            </a:r>
            <a:endParaRPr/>
          </a:p>
        </p:txBody>
      </p:sp>
      <p:pic>
        <p:nvPicPr>
          <p:cNvPr id="167" name="Google Shape;167;p10"/>
          <p:cNvPicPr preferRelativeResize="0"/>
          <p:nvPr/>
        </p:nvPicPr>
        <p:blipFill rotWithShape="1">
          <a:blip r:embed="rId4">
            <a:alphaModFix/>
          </a:blip>
          <a:srcRect b="53149" l="2331" r="77349" t="20151"/>
          <a:stretch/>
        </p:blipFill>
        <p:spPr>
          <a:xfrm>
            <a:off x="988292" y="2955636"/>
            <a:ext cx="6031345" cy="2604655"/>
          </a:xfrm>
          <a:prstGeom prst="rect">
            <a:avLst/>
          </a:prstGeom>
          <a:noFill/>
          <a:ln>
            <a:noFill/>
          </a:ln>
        </p:spPr>
      </p:pic>
      <p:sp>
        <p:nvSpPr>
          <p:cNvPr id="168" name="Google Shape;168;p10"/>
          <p:cNvSpPr/>
          <p:nvPr/>
        </p:nvSpPr>
        <p:spPr>
          <a:xfrm>
            <a:off x="2743200" y="3707934"/>
            <a:ext cx="3857305" cy="1157681"/>
          </a:xfrm>
          <a:custGeom>
            <a:rect b="b" l="l" r="r" t="t"/>
            <a:pathLst>
              <a:path extrusionOk="0" h="1157681" w="3857305">
                <a:moveTo>
                  <a:pt x="0" y="1157681"/>
                </a:moveTo>
                <a:lnTo>
                  <a:pt x="419450" y="1149292"/>
                </a:lnTo>
                <a:cubicBezTo>
                  <a:pt x="519854" y="1145888"/>
                  <a:pt x="464263" y="1144195"/>
                  <a:pt x="528506" y="1132514"/>
                </a:cubicBezTo>
                <a:cubicBezTo>
                  <a:pt x="547960" y="1128977"/>
                  <a:pt x="567725" y="1127376"/>
                  <a:pt x="587229" y="1124125"/>
                </a:cubicBezTo>
                <a:cubicBezTo>
                  <a:pt x="601294" y="1121781"/>
                  <a:pt x="615059" y="1117752"/>
                  <a:pt x="629174" y="1115736"/>
                </a:cubicBezTo>
                <a:cubicBezTo>
                  <a:pt x="669886" y="1109920"/>
                  <a:pt x="722119" y="1107214"/>
                  <a:pt x="763398" y="1098958"/>
                </a:cubicBezTo>
                <a:cubicBezTo>
                  <a:pt x="786009" y="1094436"/>
                  <a:pt x="807519" y="1083949"/>
                  <a:pt x="830510" y="1082180"/>
                </a:cubicBezTo>
                <a:cubicBezTo>
                  <a:pt x="894344" y="1077270"/>
                  <a:pt x="938691" y="1076238"/>
                  <a:pt x="998290" y="1065402"/>
                </a:cubicBezTo>
                <a:cubicBezTo>
                  <a:pt x="1009634" y="1063340"/>
                  <a:pt x="1020502" y="1059075"/>
                  <a:pt x="1031846" y="1057013"/>
                </a:cubicBezTo>
                <a:cubicBezTo>
                  <a:pt x="1087531" y="1046889"/>
                  <a:pt x="1144582" y="1045607"/>
                  <a:pt x="1199626" y="1031846"/>
                </a:cubicBezTo>
                <a:cubicBezTo>
                  <a:pt x="1208205" y="1029701"/>
                  <a:pt x="1216214" y="1025602"/>
                  <a:pt x="1224793" y="1023457"/>
                </a:cubicBezTo>
                <a:cubicBezTo>
                  <a:pt x="1238626" y="1019999"/>
                  <a:pt x="1252709" y="1017619"/>
                  <a:pt x="1266738" y="1015068"/>
                </a:cubicBezTo>
                <a:cubicBezTo>
                  <a:pt x="1283473" y="1012025"/>
                  <a:pt x="1300570" y="1010804"/>
                  <a:pt x="1317072" y="1006679"/>
                </a:cubicBezTo>
                <a:cubicBezTo>
                  <a:pt x="1487377" y="964103"/>
                  <a:pt x="1264248" y="1010533"/>
                  <a:pt x="1409350" y="981512"/>
                </a:cubicBezTo>
                <a:cubicBezTo>
                  <a:pt x="1417739" y="975919"/>
                  <a:pt x="1425499" y="969243"/>
                  <a:pt x="1434517" y="964734"/>
                </a:cubicBezTo>
                <a:cubicBezTo>
                  <a:pt x="1442426" y="960779"/>
                  <a:pt x="1451556" y="959828"/>
                  <a:pt x="1459684" y="956345"/>
                </a:cubicBezTo>
                <a:cubicBezTo>
                  <a:pt x="1471178" y="951419"/>
                  <a:pt x="1482382" y="945772"/>
                  <a:pt x="1493240" y="939567"/>
                </a:cubicBezTo>
                <a:cubicBezTo>
                  <a:pt x="1501994" y="934565"/>
                  <a:pt x="1509389" y="927298"/>
                  <a:pt x="1518407" y="922789"/>
                </a:cubicBezTo>
                <a:cubicBezTo>
                  <a:pt x="1526316" y="918834"/>
                  <a:pt x="1535844" y="918694"/>
                  <a:pt x="1543574" y="914400"/>
                </a:cubicBezTo>
                <a:cubicBezTo>
                  <a:pt x="1561201" y="904607"/>
                  <a:pt x="1577130" y="892029"/>
                  <a:pt x="1593908" y="880844"/>
                </a:cubicBezTo>
                <a:lnTo>
                  <a:pt x="1619075" y="864066"/>
                </a:lnTo>
                <a:cubicBezTo>
                  <a:pt x="1627464" y="858473"/>
                  <a:pt x="1637113" y="854417"/>
                  <a:pt x="1644242" y="847288"/>
                </a:cubicBezTo>
                <a:cubicBezTo>
                  <a:pt x="1701705" y="789825"/>
                  <a:pt x="1674833" y="810116"/>
                  <a:pt x="1719743" y="780176"/>
                </a:cubicBezTo>
                <a:cubicBezTo>
                  <a:pt x="1737003" y="754287"/>
                  <a:pt x="1736569" y="751373"/>
                  <a:pt x="1761688" y="729842"/>
                </a:cubicBezTo>
                <a:cubicBezTo>
                  <a:pt x="1772304" y="720743"/>
                  <a:pt x="1785955" y="715125"/>
                  <a:pt x="1795244" y="704675"/>
                </a:cubicBezTo>
                <a:cubicBezTo>
                  <a:pt x="1808641" y="689604"/>
                  <a:pt x="1817615" y="671119"/>
                  <a:pt x="1828800" y="654341"/>
                </a:cubicBezTo>
                <a:lnTo>
                  <a:pt x="1845578" y="629174"/>
                </a:lnTo>
                <a:lnTo>
                  <a:pt x="1862356" y="604007"/>
                </a:lnTo>
                <a:cubicBezTo>
                  <a:pt x="1867949" y="595618"/>
                  <a:pt x="1875946" y="588405"/>
                  <a:pt x="1879134" y="578840"/>
                </a:cubicBezTo>
                <a:lnTo>
                  <a:pt x="1895912" y="528506"/>
                </a:lnTo>
                <a:cubicBezTo>
                  <a:pt x="1898708" y="520117"/>
                  <a:pt x="1899396" y="510697"/>
                  <a:pt x="1904301" y="503339"/>
                </a:cubicBezTo>
                <a:cubicBezTo>
                  <a:pt x="1915486" y="486561"/>
                  <a:pt x="1931480" y="472135"/>
                  <a:pt x="1937857" y="453005"/>
                </a:cubicBezTo>
                <a:cubicBezTo>
                  <a:pt x="1946599" y="426779"/>
                  <a:pt x="1955076" y="393989"/>
                  <a:pt x="1979802" y="377505"/>
                </a:cubicBezTo>
                <a:lnTo>
                  <a:pt x="2004969" y="360727"/>
                </a:lnTo>
                <a:cubicBezTo>
                  <a:pt x="2053052" y="288602"/>
                  <a:pt x="1989027" y="373480"/>
                  <a:pt x="2046914" y="327171"/>
                </a:cubicBezTo>
                <a:cubicBezTo>
                  <a:pt x="2054787" y="320873"/>
                  <a:pt x="2056563" y="309133"/>
                  <a:pt x="2063692" y="302004"/>
                </a:cubicBezTo>
                <a:cubicBezTo>
                  <a:pt x="2091623" y="274073"/>
                  <a:pt x="2083323" y="293894"/>
                  <a:pt x="2114026" y="276837"/>
                </a:cubicBezTo>
                <a:cubicBezTo>
                  <a:pt x="2131653" y="267044"/>
                  <a:pt x="2145230" y="249658"/>
                  <a:pt x="2164360" y="243281"/>
                </a:cubicBezTo>
                <a:lnTo>
                  <a:pt x="2239861" y="218114"/>
                </a:lnTo>
                <a:lnTo>
                  <a:pt x="2390862" y="167780"/>
                </a:lnTo>
                <a:lnTo>
                  <a:pt x="2441196" y="151002"/>
                </a:lnTo>
                <a:cubicBezTo>
                  <a:pt x="2449585" y="148206"/>
                  <a:pt x="2457692" y="144347"/>
                  <a:pt x="2466363" y="142613"/>
                </a:cubicBezTo>
                <a:cubicBezTo>
                  <a:pt x="2569973" y="121891"/>
                  <a:pt x="2440578" y="147301"/>
                  <a:pt x="2558642" y="125835"/>
                </a:cubicBezTo>
                <a:cubicBezTo>
                  <a:pt x="2572671" y="123284"/>
                  <a:pt x="2586668" y="120539"/>
                  <a:pt x="2600587" y="117446"/>
                </a:cubicBezTo>
                <a:cubicBezTo>
                  <a:pt x="2611842" y="114945"/>
                  <a:pt x="2622799" y="111119"/>
                  <a:pt x="2634143" y="109057"/>
                </a:cubicBezTo>
                <a:cubicBezTo>
                  <a:pt x="2653597" y="105520"/>
                  <a:pt x="2673292" y="103464"/>
                  <a:pt x="2692866" y="100668"/>
                </a:cubicBezTo>
                <a:cubicBezTo>
                  <a:pt x="2749521" y="81783"/>
                  <a:pt x="2679782" y="103575"/>
                  <a:pt x="2768367" y="83890"/>
                </a:cubicBezTo>
                <a:cubicBezTo>
                  <a:pt x="2776999" y="81972"/>
                  <a:pt x="2784902" y="77419"/>
                  <a:pt x="2793534" y="75501"/>
                </a:cubicBezTo>
                <a:cubicBezTo>
                  <a:pt x="2810138" y="71811"/>
                  <a:pt x="2827264" y="70802"/>
                  <a:pt x="2843868" y="67112"/>
                </a:cubicBezTo>
                <a:cubicBezTo>
                  <a:pt x="2852500" y="65194"/>
                  <a:pt x="2860403" y="60641"/>
                  <a:pt x="2869035" y="58723"/>
                </a:cubicBezTo>
                <a:cubicBezTo>
                  <a:pt x="2915651" y="48364"/>
                  <a:pt x="2964504" y="46231"/>
                  <a:pt x="3011648" y="41945"/>
                </a:cubicBezTo>
                <a:cubicBezTo>
                  <a:pt x="3042401" y="34257"/>
                  <a:pt x="3062311" y="28331"/>
                  <a:pt x="3095538" y="25167"/>
                </a:cubicBezTo>
                <a:cubicBezTo>
                  <a:pt x="3137386" y="21181"/>
                  <a:pt x="3179416" y="19400"/>
                  <a:pt x="3221372" y="16778"/>
                </a:cubicBezTo>
                <a:cubicBezTo>
                  <a:pt x="3417266" y="4535"/>
                  <a:pt x="3302001" y="14024"/>
                  <a:pt x="3456264" y="0"/>
                </a:cubicBezTo>
                <a:cubicBezTo>
                  <a:pt x="3562525" y="2796"/>
                  <a:pt x="3668863" y="3450"/>
                  <a:pt x="3775046" y="8389"/>
                </a:cubicBezTo>
                <a:cubicBezTo>
                  <a:pt x="4002572" y="18972"/>
                  <a:pt x="3665754" y="16778"/>
                  <a:pt x="3850547" y="16778"/>
                </a:cubicBezTo>
              </a:path>
            </a:pathLst>
          </a:custGeom>
          <a:noFill/>
          <a:ln cap="flat" cmpd="sng" w="2857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0"/>
          <p:cNvSpPr txBox="1"/>
          <p:nvPr/>
        </p:nvSpPr>
        <p:spPr>
          <a:xfrm>
            <a:off x="7580243" y="3524240"/>
            <a:ext cx="410817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Logistic regression model, predict class probabilities</a:t>
            </a:r>
            <a:endParaRPr sz="2800">
              <a:solidFill>
                <a:schemeClr val="dk1"/>
              </a:solidFill>
              <a:latin typeface="Calibri"/>
              <a:ea typeface="Calibri"/>
              <a:cs typeface="Calibri"/>
              <a:sym typeface="Calibri"/>
            </a:endParaRPr>
          </a:p>
        </p:txBody>
      </p:sp>
      <p:cxnSp>
        <p:nvCxnSpPr>
          <p:cNvPr id="170" name="Google Shape;170;p10"/>
          <p:cNvCxnSpPr/>
          <p:nvPr/>
        </p:nvCxnSpPr>
        <p:spPr>
          <a:xfrm rot="10800000">
            <a:off x="6758609" y="3707934"/>
            <a:ext cx="715617" cy="161701"/>
          </a:xfrm>
          <a:prstGeom prst="straightConnector1">
            <a:avLst/>
          </a:prstGeom>
          <a:noFill/>
          <a:ln cap="flat" cmpd="sng" w="57150">
            <a:solidFill>
              <a:schemeClr val="accent2"/>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Unsupervised Learning: Clustering</a:t>
            </a:r>
            <a:endParaRPr b="1"/>
          </a:p>
        </p:txBody>
      </p:sp>
      <p:sp>
        <p:nvSpPr>
          <p:cNvPr id="176" name="Google Shape;176;p11"/>
          <p:cNvSpPr txBox="1"/>
          <p:nvPr>
            <p:ph idx="1" type="body"/>
          </p:nvPr>
        </p:nvSpPr>
        <p:spPr>
          <a:xfrm>
            <a:off x="6265591" y="2141537"/>
            <a:ext cx="5636491" cy="4351338"/>
          </a:xfrm>
          <a:prstGeom prst="rect">
            <a:avLst/>
          </a:prstGeom>
          <a:blipFill rotWithShape="1">
            <a:blip r:embed="rId3">
              <a:alphaModFix/>
            </a:blip>
            <a:stretch>
              <a:fillRect b="0" l="-2271" r="0" t="-224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s-ES"/>
              <a:t> </a:t>
            </a:r>
            <a:endParaRPr/>
          </a:p>
        </p:txBody>
      </p:sp>
      <p:pic>
        <p:nvPicPr>
          <p:cNvPr id="177" name="Google Shape;177;p11"/>
          <p:cNvPicPr preferRelativeResize="0"/>
          <p:nvPr/>
        </p:nvPicPr>
        <p:blipFill rotWithShape="1">
          <a:blip r:embed="rId4">
            <a:alphaModFix/>
          </a:blip>
          <a:srcRect b="0" l="0" r="0" t="11679"/>
          <a:stretch/>
        </p:blipFill>
        <p:spPr>
          <a:xfrm>
            <a:off x="1151334" y="2260462"/>
            <a:ext cx="5467061" cy="4424003"/>
          </a:xfrm>
          <a:prstGeom prst="rect">
            <a:avLst/>
          </a:prstGeom>
          <a:noFill/>
          <a:ln>
            <a:noFill/>
          </a:ln>
        </p:spPr>
      </p:pic>
      <p:sp>
        <p:nvSpPr>
          <p:cNvPr id="178" name="Google Shape;178;p11"/>
          <p:cNvSpPr txBox="1"/>
          <p:nvPr/>
        </p:nvSpPr>
        <p:spPr>
          <a:xfrm>
            <a:off x="2875203" y="6111571"/>
            <a:ext cx="163576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Income customer</a:t>
            </a:r>
            <a:endParaRPr sz="1600">
              <a:solidFill>
                <a:schemeClr val="dk1"/>
              </a:solidFill>
              <a:latin typeface="Calibri"/>
              <a:ea typeface="Calibri"/>
              <a:cs typeface="Calibri"/>
              <a:sym typeface="Calibri"/>
            </a:endParaRPr>
          </a:p>
        </p:txBody>
      </p:sp>
      <p:sp>
        <p:nvSpPr>
          <p:cNvPr id="179" name="Google Shape;179;p11"/>
          <p:cNvSpPr txBox="1"/>
          <p:nvPr/>
        </p:nvSpPr>
        <p:spPr>
          <a:xfrm rot="-5400000">
            <a:off x="-360362" y="4008987"/>
            <a:ext cx="268483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Money spent by the customer</a:t>
            </a:r>
            <a:endParaRPr sz="1600">
              <a:solidFill>
                <a:schemeClr val="dk1"/>
              </a:solidFill>
              <a:latin typeface="Calibri"/>
              <a:ea typeface="Calibri"/>
              <a:cs typeface="Calibri"/>
              <a:sym typeface="Calibri"/>
            </a:endParaRPr>
          </a:p>
        </p:txBody>
      </p:sp>
      <p:sp>
        <p:nvSpPr>
          <p:cNvPr id="180" name="Google Shape;180;p11"/>
          <p:cNvSpPr txBox="1"/>
          <p:nvPr/>
        </p:nvSpPr>
        <p:spPr>
          <a:xfrm>
            <a:off x="2658445" y="1748742"/>
            <a:ext cx="20692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libri"/>
                <a:ea typeface="Calibri"/>
                <a:cs typeface="Calibri"/>
                <a:sym typeface="Calibri"/>
              </a:rPr>
              <a:t>Customer segments</a:t>
            </a:r>
            <a:endParaRPr b="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Unsupervised Learning: Dimension reduction</a:t>
            </a:r>
            <a:endParaRPr b="1"/>
          </a:p>
        </p:txBody>
      </p:sp>
      <p:pic>
        <p:nvPicPr>
          <p:cNvPr descr="What Is Principal Components Analysis? | 365 Data Science" id="186" name="Google Shape;186;p12"/>
          <p:cNvPicPr preferRelativeResize="0"/>
          <p:nvPr/>
        </p:nvPicPr>
        <p:blipFill rotWithShape="1">
          <a:blip r:embed="rId3">
            <a:alphaModFix/>
          </a:blip>
          <a:srcRect b="0" l="0" r="0" t="0"/>
          <a:stretch/>
        </p:blipFill>
        <p:spPr>
          <a:xfrm>
            <a:off x="1259413" y="3205508"/>
            <a:ext cx="9673173" cy="3287367"/>
          </a:xfrm>
          <a:prstGeom prst="rect">
            <a:avLst/>
          </a:prstGeom>
          <a:noFill/>
          <a:ln>
            <a:noFill/>
          </a:ln>
        </p:spPr>
      </p:pic>
      <p:sp>
        <p:nvSpPr>
          <p:cNvPr id="187" name="Google Shape;187;p12"/>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1" lang="es-ES" sz="2800">
                <a:solidFill>
                  <a:schemeClr val="dk1"/>
                </a:solidFill>
                <a:latin typeface="Calibri"/>
                <a:ea typeface="Calibri"/>
                <a:cs typeface="Calibri"/>
                <a:sym typeface="Calibri"/>
              </a:rPr>
              <a:t>Reduce</a:t>
            </a:r>
            <a:r>
              <a:rPr lang="es-ES" sz="2800">
                <a:solidFill>
                  <a:schemeClr val="dk1"/>
                </a:solidFill>
                <a:latin typeface="Calibri"/>
                <a:ea typeface="Calibri"/>
                <a:cs typeface="Calibri"/>
                <a:sym typeface="Calibri"/>
              </a:rPr>
              <a:t> number of </a:t>
            </a:r>
            <a:r>
              <a:rPr b="1" lang="es-ES" sz="2800">
                <a:solidFill>
                  <a:schemeClr val="dk1"/>
                </a:solidFill>
                <a:latin typeface="Calibri"/>
                <a:ea typeface="Calibri"/>
                <a:cs typeface="Calibri"/>
                <a:sym typeface="Calibri"/>
              </a:rPr>
              <a:t>features</a:t>
            </a:r>
            <a:r>
              <a:rPr lang="es-ES" sz="2800">
                <a:solidFill>
                  <a:schemeClr val="dk1"/>
                </a:solidFill>
                <a:latin typeface="Calibri"/>
                <a:ea typeface="Calibri"/>
                <a:cs typeface="Calibri"/>
                <a:sym typeface="Calibri"/>
              </a:rPr>
              <a:t>, while keeping the maximum information</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lang="es-ES" sz="2800">
                <a:solidFill>
                  <a:schemeClr val="dk1"/>
                </a:solidFill>
                <a:latin typeface="Calibri"/>
                <a:ea typeface="Calibri"/>
                <a:cs typeface="Calibri"/>
                <a:sym typeface="Calibri"/>
              </a:rPr>
              <a:t>Reduce</a:t>
            </a:r>
            <a:r>
              <a:rPr lang="es-ES" sz="2800">
                <a:solidFill>
                  <a:schemeClr val="dk1"/>
                </a:solidFill>
                <a:latin typeface="Calibri"/>
                <a:ea typeface="Calibri"/>
                <a:cs typeface="Calibri"/>
                <a:sym typeface="Calibri"/>
              </a:rPr>
              <a:t> the </a:t>
            </a:r>
            <a:r>
              <a:rPr b="1" lang="es-ES" sz="2800">
                <a:solidFill>
                  <a:schemeClr val="dk1"/>
                </a:solidFill>
                <a:latin typeface="Calibri"/>
                <a:ea typeface="Calibri"/>
                <a:cs typeface="Calibri"/>
                <a:sym typeface="Calibri"/>
              </a:rPr>
              <a:t>complexity</a:t>
            </a:r>
            <a:r>
              <a:rPr lang="es-ES" sz="2800">
                <a:solidFill>
                  <a:schemeClr val="dk1"/>
                </a:solidFill>
                <a:latin typeface="Calibri"/>
                <a:ea typeface="Calibri"/>
                <a:cs typeface="Calibri"/>
                <a:sym typeface="Calibri"/>
              </a:rPr>
              <a:t> of the problem!</a:t>
            </a:r>
            <a:endParaRPr/>
          </a:p>
        </p:txBody>
      </p:sp>
      <p:sp>
        <p:nvSpPr>
          <p:cNvPr id="188" name="Google Shape;188;p12"/>
          <p:cNvSpPr txBox="1"/>
          <p:nvPr/>
        </p:nvSpPr>
        <p:spPr>
          <a:xfrm>
            <a:off x="5532782" y="3429000"/>
            <a:ext cx="563217" cy="43088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Quiz: Supervised/Unsupervised</a:t>
            </a:r>
            <a:endParaRPr b="1"/>
          </a:p>
        </p:txBody>
      </p:sp>
      <p:sp>
        <p:nvSpPr>
          <p:cNvPr id="194" name="Google Shape;19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Imagine a Telecomm company wants to </a:t>
            </a:r>
            <a:r>
              <a:rPr b="1" lang="es-ES"/>
              <a:t>automatically</a:t>
            </a:r>
            <a:r>
              <a:rPr lang="es-ES"/>
              <a:t> detect outages or </a:t>
            </a:r>
            <a:r>
              <a:rPr b="1" lang="es-ES"/>
              <a:t>failures</a:t>
            </a:r>
            <a:r>
              <a:rPr lang="es-ES"/>
              <a:t> in the network by identifying when there is a </a:t>
            </a:r>
            <a:r>
              <a:rPr b="1" lang="es-ES"/>
              <a:t>drop</a:t>
            </a:r>
            <a:r>
              <a:rPr lang="es-ES"/>
              <a:t> or </a:t>
            </a:r>
            <a:r>
              <a:rPr b="1" lang="es-ES"/>
              <a:t>spike</a:t>
            </a:r>
            <a:r>
              <a:rPr lang="es-ES"/>
              <a:t> in the network </a:t>
            </a:r>
            <a:r>
              <a:rPr b="1" lang="es-ES"/>
              <a:t>traffic</a:t>
            </a:r>
            <a:r>
              <a:rPr lang="es-E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s-ES"/>
              <a:t>Should we use a Supervised or Unsupervised algorithm?</a:t>
            </a:r>
            <a:endParaRPr/>
          </a:p>
        </p:txBody>
      </p:sp>
      <p:pic>
        <p:nvPicPr>
          <p:cNvPr descr="Help" id="195" name="Google Shape;195;p13"/>
          <p:cNvPicPr preferRelativeResize="0"/>
          <p:nvPr/>
        </p:nvPicPr>
        <p:blipFill rotWithShape="1">
          <a:blip r:embed="rId3">
            <a:alphaModFix/>
          </a:blip>
          <a:srcRect b="0" l="0" r="0" t="0"/>
          <a:stretch/>
        </p:blipFill>
        <p:spPr>
          <a:xfrm>
            <a:off x="8735998" y="785919"/>
            <a:ext cx="91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Quiz: Supervised/Unsupervised</a:t>
            </a:r>
            <a:endParaRPr b="1"/>
          </a:p>
        </p:txBody>
      </p:sp>
      <p:sp>
        <p:nvSpPr>
          <p:cNvPr id="201" name="Google Shape;20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Imagine a Telecomm company wants to </a:t>
            </a:r>
            <a:r>
              <a:rPr b="1" lang="es-ES"/>
              <a:t>automatically</a:t>
            </a:r>
            <a:r>
              <a:rPr lang="es-ES"/>
              <a:t> detect outages or </a:t>
            </a:r>
            <a:r>
              <a:rPr b="1" lang="es-ES"/>
              <a:t>failures</a:t>
            </a:r>
            <a:r>
              <a:rPr lang="es-ES"/>
              <a:t> in the network by identifying when there is a </a:t>
            </a:r>
            <a:r>
              <a:rPr b="1" lang="es-ES"/>
              <a:t>drop</a:t>
            </a:r>
            <a:r>
              <a:rPr lang="es-ES"/>
              <a:t> or </a:t>
            </a:r>
            <a:r>
              <a:rPr b="1" lang="es-ES"/>
              <a:t>spike</a:t>
            </a:r>
            <a:r>
              <a:rPr lang="es-ES"/>
              <a:t> in the network </a:t>
            </a:r>
            <a:r>
              <a:rPr b="1" lang="es-ES"/>
              <a:t>traffic</a:t>
            </a:r>
            <a:r>
              <a:rPr lang="es-ES"/>
              <a:t>. </a:t>
            </a:r>
            <a:endParaRPr/>
          </a:p>
        </p:txBody>
      </p:sp>
      <p:pic>
        <p:nvPicPr>
          <p:cNvPr descr="Gráfico, Histograma&#10;&#10;Descripción generada automáticamente" id="202" name="Google Shape;202;p14"/>
          <p:cNvPicPr preferRelativeResize="0"/>
          <p:nvPr/>
        </p:nvPicPr>
        <p:blipFill rotWithShape="1">
          <a:blip r:embed="rId3">
            <a:alphaModFix/>
          </a:blip>
          <a:srcRect b="0" l="0" r="0" t="13284"/>
          <a:stretch/>
        </p:blipFill>
        <p:spPr>
          <a:xfrm>
            <a:off x="921118" y="3356946"/>
            <a:ext cx="8472264" cy="2820017"/>
          </a:xfrm>
          <a:prstGeom prst="rect">
            <a:avLst/>
          </a:prstGeom>
          <a:noFill/>
          <a:ln>
            <a:noFill/>
          </a:ln>
        </p:spPr>
      </p:pic>
      <p:pic>
        <p:nvPicPr>
          <p:cNvPr descr="Help" id="203" name="Google Shape;203;p14"/>
          <p:cNvPicPr preferRelativeResize="0"/>
          <p:nvPr/>
        </p:nvPicPr>
        <p:blipFill rotWithShape="1">
          <a:blip r:embed="rId4">
            <a:alphaModFix/>
          </a:blip>
          <a:srcRect b="0" l="0" r="0" t="0"/>
          <a:stretch/>
        </p:blipFill>
        <p:spPr>
          <a:xfrm>
            <a:off x="8735998" y="785919"/>
            <a:ext cx="914400"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Data preparation</a:t>
            </a:r>
            <a:endParaRPr b="1"/>
          </a:p>
        </p:txBody>
      </p:sp>
      <p:pic>
        <p:nvPicPr>
          <p:cNvPr id="209" name="Google Shape;209;p15"/>
          <p:cNvPicPr preferRelativeResize="0"/>
          <p:nvPr/>
        </p:nvPicPr>
        <p:blipFill rotWithShape="1">
          <a:blip r:embed="rId3">
            <a:alphaModFix/>
          </a:blip>
          <a:srcRect b="6588" l="0" r="0" t="1911"/>
          <a:stretch/>
        </p:blipFill>
        <p:spPr>
          <a:xfrm>
            <a:off x="7098587" y="1616797"/>
            <a:ext cx="4791556" cy="4427393"/>
          </a:xfrm>
          <a:prstGeom prst="rect">
            <a:avLst/>
          </a:prstGeom>
          <a:noFill/>
          <a:ln>
            <a:noFill/>
          </a:ln>
        </p:spPr>
      </p:pic>
      <p:sp>
        <p:nvSpPr>
          <p:cNvPr id="210" name="Google Shape;210;p15"/>
          <p:cNvSpPr txBox="1"/>
          <p:nvPr>
            <p:ph idx="1" type="body"/>
          </p:nvPr>
        </p:nvSpPr>
        <p:spPr>
          <a:xfrm>
            <a:off x="838200" y="1825625"/>
            <a:ext cx="5839691" cy="11577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s-ES"/>
              <a:t>Data is the oil of machine learning</a:t>
            </a:r>
            <a:endParaRPr/>
          </a:p>
          <a:p>
            <a:pPr indent="-228600" lvl="0" marL="228600" rtl="0" algn="l">
              <a:lnSpc>
                <a:spcPct val="90000"/>
              </a:lnSpc>
              <a:spcBef>
                <a:spcPts val="1000"/>
              </a:spcBef>
              <a:spcAft>
                <a:spcPts val="0"/>
              </a:spcAft>
              <a:buClr>
                <a:schemeClr val="dk1"/>
              </a:buClr>
              <a:buSzPts val="2800"/>
              <a:buChar char="•"/>
            </a:pPr>
            <a:r>
              <a:rPr lang="es-ES"/>
              <a:t>Prepare and analyse the data before applying machine learning!</a:t>
            </a:r>
            <a:endParaRPr/>
          </a:p>
        </p:txBody>
      </p:sp>
      <p:pic>
        <p:nvPicPr>
          <p:cNvPr descr="How to Go Beyond an Ordinary Data Scientist | by Emre Rençberoğlu | Towards  Data Science" id="211" name="Google Shape;211;p15"/>
          <p:cNvPicPr preferRelativeResize="0"/>
          <p:nvPr/>
        </p:nvPicPr>
        <p:blipFill rotWithShape="1">
          <a:blip r:embed="rId4">
            <a:alphaModFix/>
          </a:blip>
          <a:srcRect b="0" l="0" r="0" t="0"/>
          <a:stretch/>
        </p:blipFill>
        <p:spPr>
          <a:xfrm>
            <a:off x="1865755" y="3246443"/>
            <a:ext cx="2983333" cy="2983333"/>
          </a:xfrm>
          <a:prstGeom prst="rect">
            <a:avLst/>
          </a:prstGeom>
          <a:noFill/>
          <a:ln>
            <a:noFill/>
          </a:ln>
        </p:spPr>
      </p:pic>
      <p:sp>
        <p:nvSpPr>
          <p:cNvPr id="212" name="Google Shape;212;p15"/>
          <p:cNvSpPr txBox="1"/>
          <p:nvPr/>
        </p:nvSpPr>
        <p:spPr>
          <a:xfrm>
            <a:off x="8802255" y="6044190"/>
            <a:ext cx="229985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Anaconda</a:t>
            </a:r>
            <a:endParaRPr/>
          </a:p>
        </p:txBody>
      </p:sp>
      <p:sp>
        <p:nvSpPr>
          <p:cNvPr id="213" name="Google Shape;213;p15"/>
          <p:cNvSpPr/>
          <p:nvPr/>
        </p:nvSpPr>
        <p:spPr>
          <a:xfrm>
            <a:off x="7195127" y="1616797"/>
            <a:ext cx="4488873" cy="300138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5"/>
          <p:cNvSpPr txBox="1"/>
          <p:nvPr/>
        </p:nvSpPr>
        <p:spPr>
          <a:xfrm>
            <a:off x="10422073" y="1690688"/>
            <a:ext cx="1360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rgbClr val="FF0000"/>
                </a:solidFill>
                <a:latin typeface="Calibri"/>
                <a:ea typeface="Calibri"/>
                <a:cs typeface="Calibri"/>
                <a:sym typeface="Calibri"/>
              </a:rPr>
              <a:t>66% Data preparation</a:t>
            </a:r>
            <a:endParaRPr b="1" sz="1800">
              <a:solidFill>
                <a:srgbClr val="FF0000"/>
              </a:solidFill>
              <a:latin typeface="Calibri"/>
              <a:ea typeface="Calibri"/>
              <a:cs typeface="Calibri"/>
              <a:sym typeface="Calibri"/>
            </a:endParaRPr>
          </a:p>
        </p:txBody>
      </p:sp>
      <p:sp>
        <p:nvSpPr>
          <p:cNvPr id="215" name="Google Shape;215;p15"/>
          <p:cNvSpPr txBox="1"/>
          <p:nvPr/>
        </p:nvSpPr>
        <p:spPr>
          <a:xfrm>
            <a:off x="2535954" y="6182689"/>
            <a:ext cx="170758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Memegenerator</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Data preparation with Python: Pandas </a:t>
            </a:r>
            <a:endParaRPr/>
          </a:p>
        </p:txBody>
      </p:sp>
      <p:sp>
        <p:nvSpPr>
          <p:cNvPr id="221" name="Google Shape;22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s-ES" u="sng">
                <a:solidFill>
                  <a:schemeClr val="hlink"/>
                </a:solidFill>
                <a:hlinkClick r:id="rId3"/>
              </a:rPr>
              <a:t>Pandas</a:t>
            </a:r>
            <a:r>
              <a:rPr lang="es-ES"/>
              <a:t> is a fast, powerful, flexible and easy to use data analysis and manipulation tool, built on top of Python</a:t>
            </a:r>
            <a:endParaRPr/>
          </a:p>
        </p:txBody>
      </p:sp>
      <p:pic>
        <p:nvPicPr>
          <p:cNvPr id="222" name="Google Shape;222;p16"/>
          <p:cNvPicPr preferRelativeResize="0"/>
          <p:nvPr/>
        </p:nvPicPr>
        <p:blipFill rotWithShape="1">
          <a:blip r:embed="rId4">
            <a:alphaModFix/>
          </a:blip>
          <a:srcRect b="0" l="0" r="0" t="0"/>
          <a:stretch/>
        </p:blipFill>
        <p:spPr>
          <a:xfrm>
            <a:off x="2800496" y="2986088"/>
            <a:ext cx="5667375" cy="3190875"/>
          </a:xfrm>
          <a:prstGeom prst="rect">
            <a:avLst/>
          </a:prstGeom>
          <a:noFill/>
          <a:ln>
            <a:noFill/>
          </a:ln>
        </p:spPr>
      </p:pic>
      <p:sp>
        <p:nvSpPr>
          <p:cNvPr id="223" name="Google Shape;223;p16"/>
          <p:cNvSpPr txBox="1"/>
          <p:nvPr/>
        </p:nvSpPr>
        <p:spPr>
          <a:xfrm>
            <a:off x="5052742" y="6176963"/>
            <a:ext cx="116288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Reuters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Python working environment</a:t>
            </a:r>
            <a:endParaRPr b="1"/>
          </a:p>
        </p:txBody>
      </p:sp>
      <p:sp>
        <p:nvSpPr>
          <p:cNvPr id="229" name="Google Shape;22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s-ES"/>
              <a:t>Option 1: Local Python installation (</a:t>
            </a:r>
            <a:r>
              <a:rPr lang="es-ES" u="sng">
                <a:solidFill>
                  <a:schemeClr val="hlink"/>
                </a:solidFill>
                <a:hlinkClick r:id="rId3"/>
              </a:rPr>
              <a:t>Anaconda</a:t>
            </a:r>
            <a:r>
              <a:rPr lang="es-ES"/>
              <a:t> + </a:t>
            </a:r>
            <a:r>
              <a:rPr lang="es-ES" u="sng">
                <a:solidFill>
                  <a:schemeClr val="hlink"/>
                </a:solidFill>
                <a:hlinkClick r:id="rId4"/>
              </a:rPr>
              <a:t>JupyterLab</a:t>
            </a:r>
            <a:r>
              <a:rPr lang="es-ES"/>
              <a:t>)</a:t>
            </a:r>
            <a:br>
              <a:rPr lang="es-ES"/>
            </a:br>
            <a:r>
              <a:rPr lang="es-ES"/>
              <a:t>   - Or VS Code Jupyter extension</a:t>
            </a:r>
            <a:endParaRPr/>
          </a:p>
          <a:p>
            <a:pPr indent="-228600" lvl="0" marL="228600" rtl="0" algn="l">
              <a:lnSpc>
                <a:spcPct val="90000"/>
              </a:lnSpc>
              <a:spcBef>
                <a:spcPts val="1000"/>
              </a:spcBef>
              <a:spcAft>
                <a:spcPts val="0"/>
              </a:spcAft>
              <a:buClr>
                <a:schemeClr val="dk1"/>
              </a:buClr>
              <a:buSzPts val="2800"/>
              <a:buChar char="•"/>
            </a:pPr>
            <a:r>
              <a:rPr lang="es-ES"/>
              <a:t>Option 2: JupyterLab in the </a:t>
            </a:r>
            <a:r>
              <a:rPr lang="es-ES" u="sng">
                <a:solidFill>
                  <a:schemeClr val="hlink"/>
                </a:solidFill>
                <a:hlinkClick r:id="rId5"/>
              </a:rPr>
              <a:t>cloud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Libraries for Machine Learning/Data Science: Pandas, NumPy, Scipy, Matplotlib</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Python working environment</a:t>
            </a:r>
            <a:endParaRPr b="1"/>
          </a:p>
        </p:txBody>
      </p:sp>
      <p:sp>
        <p:nvSpPr>
          <p:cNvPr id="235" name="Google Shape;23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Option 1: Local Python installation (</a:t>
            </a:r>
            <a:r>
              <a:rPr lang="es-ES" u="sng">
                <a:solidFill>
                  <a:schemeClr val="hlink"/>
                </a:solidFill>
                <a:hlinkClick r:id="rId3"/>
              </a:rPr>
              <a:t>Anaconda</a:t>
            </a:r>
            <a:r>
              <a:rPr lang="es-ES"/>
              <a:t> + </a:t>
            </a:r>
            <a:r>
              <a:rPr lang="es-ES" u="sng">
                <a:solidFill>
                  <a:schemeClr val="hlink"/>
                </a:solidFill>
                <a:hlinkClick r:id="rId4"/>
              </a:rPr>
              <a:t>JupyterLab</a:t>
            </a:r>
            <a:r>
              <a:rPr lang="es-ES"/>
              <a:t>)</a:t>
            </a:r>
            <a:endParaRPr/>
          </a:p>
          <a:p>
            <a:pPr indent="-228600" lvl="0" marL="228600" rtl="0" algn="l">
              <a:lnSpc>
                <a:spcPct val="90000"/>
              </a:lnSpc>
              <a:spcBef>
                <a:spcPts val="1000"/>
              </a:spcBef>
              <a:spcAft>
                <a:spcPts val="0"/>
              </a:spcAft>
              <a:buClr>
                <a:schemeClr val="dk1"/>
              </a:buClr>
              <a:buSzPts val="2800"/>
              <a:buChar char="•"/>
            </a:pPr>
            <a:r>
              <a:rPr lang="es-ES"/>
              <a:t>Option 2: JupyterLab in the </a:t>
            </a:r>
            <a:r>
              <a:rPr lang="es-ES" u="sng">
                <a:solidFill>
                  <a:schemeClr val="hlink"/>
                </a:solidFill>
                <a:hlinkClick r:id="rId5"/>
              </a:rPr>
              <a:t>cloud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Libraries for Machine Learning/Data Science: Pandas, NumPy, Scipy, Matplotlib</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100 Memes for Data Scientists. Collections of Viral memes from Social… | by  Shrashti Singhal | Medium" id="236" name="Google Shape;236;p18"/>
          <p:cNvPicPr preferRelativeResize="0"/>
          <p:nvPr/>
        </p:nvPicPr>
        <p:blipFill rotWithShape="1">
          <a:blip r:embed="rId6">
            <a:alphaModFix/>
          </a:blip>
          <a:srcRect b="0" l="0" r="0" t="0"/>
          <a:stretch/>
        </p:blipFill>
        <p:spPr>
          <a:xfrm>
            <a:off x="2914353" y="1563872"/>
            <a:ext cx="5155855" cy="4535389"/>
          </a:xfrm>
          <a:prstGeom prst="rect">
            <a:avLst/>
          </a:prstGeom>
          <a:noFill/>
          <a:ln>
            <a:noFill/>
          </a:ln>
        </p:spPr>
      </p:pic>
      <p:sp>
        <p:nvSpPr>
          <p:cNvPr id="237" name="Google Shape;237;p18"/>
          <p:cNvSpPr txBox="1"/>
          <p:nvPr/>
        </p:nvSpPr>
        <p:spPr>
          <a:xfrm>
            <a:off x="4977424" y="6176963"/>
            <a:ext cx="11185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Imgflip</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Linear regression: overview</a:t>
            </a:r>
            <a:endParaRPr b="1"/>
          </a:p>
        </p:txBody>
      </p:sp>
      <p:sp>
        <p:nvSpPr>
          <p:cNvPr id="243" name="Google Shape;24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Predict </a:t>
            </a:r>
            <a:r>
              <a:rPr b="1" lang="es-ES"/>
              <a:t>continuous</a:t>
            </a:r>
            <a:r>
              <a:rPr lang="es-ES"/>
              <a:t>-valued </a:t>
            </a:r>
            <a:r>
              <a:rPr b="1" lang="es-ES"/>
              <a:t>output</a:t>
            </a:r>
            <a:endParaRPr/>
          </a:p>
          <a:p>
            <a:pPr indent="-228600" lvl="0" marL="228600" rtl="0" algn="l">
              <a:lnSpc>
                <a:spcPct val="90000"/>
              </a:lnSpc>
              <a:spcBef>
                <a:spcPts val="1000"/>
              </a:spcBef>
              <a:spcAft>
                <a:spcPts val="0"/>
              </a:spcAft>
              <a:buClr>
                <a:schemeClr val="dk1"/>
              </a:buClr>
              <a:buSzPts val="2800"/>
              <a:buChar char="•"/>
            </a:pPr>
            <a:r>
              <a:rPr lang="es-ES"/>
              <a:t>Example: given the </a:t>
            </a:r>
            <a:r>
              <a:rPr b="1" lang="es-ES"/>
              <a:t>size</a:t>
            </a:r>
            <a:r>
              <a:rPr lang="es-ES"/>
              <a:t> of a </a:t>
            </a:r>
            <a:r>
              <a:rPr b="1" lang="es-ES"/>
              <a:t>house</a:t>
            </a:r>
            <a:r>
              <a:rPr lang="es-ES"/>
              <a:t>, </a:t>
            </a:r>
            <a:r>
              <a:rPr b="1" lang="es-ES"/>
              <a:t>predict</a:t>
            </a:r>
            <a:r>
              <a:rPr lang="es-ES"/>
              <a:t> its </a:t>
            </a:r>
            <a:r>
              <a:rPr b="1" lang="es-ES"/>
              <a:t>price</a:t>
            </a:r>
            <a:endParaRPr b="1"/>
          </a:p>
        </p:txBody>
      </p:sp>
      <p:pic>
        <p:nvPicPr>
          <p:cNvPr id="244" name="Google Shape;244;p19"/>
          <p:cNvPicPr preferRelativeResize="0"/>
          <p:nvPr/>
        </p:nvPicPr>
        <p:blipFill rotWithShape="1">
          <a:blip r:embed="rId3">
            <a:alphaModFix/>
          </a:blip>
          <a:srcRect b="0" l="0" r="0" t="0"/>
          <a:stretch/>
        </p:blipFill>
        <p:spPr>
          <a:xfrm>
            <a:off x="7027390" y="3198744"/>
            <a:ext cx="5164610" cy="2181639"/>
          </a:xfrm>
          <a:prstGeom prst="rect">
            <a:avLst/>
          </a:prstGeom>
          <a:noFill/>
          <a:ln>
            <a:noFill/>
          </a:ln>
        </p:spPr>
      </p:pic>
      <p:pic>
        <p:nvPicPr>
          <p:cNvPr id="245" name="Google Shape;245;p19"/>
          <p:cNvPicPr preferRelativeResize="0"/>
          <p:nvPr/>
        </p:nvPicPr>
        <p:blipFill rotWithShape="1">
          <a:blip r:embed="rId4">
            <a:alphaModFix/>
          </a:blip>
          <a:srcRect b="35924" l="4415" r="4815" t="0"/>
          <a:stretch/>
        </p:blipFill>
        <p:spPr>
          <a:xfrm>
            <a:off x="246447" y="3103148"/>
            <a:ext cx="6198071" cy="2459934"/>
          </a:xfrm>
          <a:prstGeom prst="rect">
            <a:avLst/>
          </a:prstGeom>
          <a:noFill/>
          <a:ln>
            <a:noFill/>
          </a:ln>
        </p:spPr>
      </p:pic>
      <p:sp>
        <p:nvSpPr>
          <p:cNvPr id="246" name="Google Shape;246;p19"/>
          <p:cNvSpPr txBox="1"/>
          <p:nvPr/>
        </p:nvSpPr>
        <p:spPr>
          <a:xfrm>
            <a:off x="3803374" y="5559519"/>
            <a:ext cx="12426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Coursera</a:t>
            </a:r>
            <a:endParaRPr/>
          </a:p>
        </p:txBody>
      </p:sp>
      <p:sp>
        <p:nvSpPr>
          <p:cNvPr id="247" name="Google Shape;247;p19"/>
          <p:cNvSpPr txBox="1"/>
          <p:nvPr/>
        </p:nvSpPr>
        <p:spPr>
          <a:xfrm>
            <a:off x="9163879" y="5501673"/>
            <a:ext cx="12426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Coursera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Course structure</a:t>
            </a:r>
            <a:endParaRPr b="1"/>
          </a:p>
        </p:txBody>
      </p:sp>
      <p:sp>
        <p:nvSpPr>
          <p:cNvPr id="106" name="Google Shape;10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b="1" lang="es-ES"/>
              <a:t>Introduction: </a:t>
            </a:r>
            <a:r>
              <a:rPr lang="es-ES"/>
              <a:t>basic concepts, data preparation, linear regression</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s-ES"/>
              <a:t>Fundamental Machine Learning concepts</a:t>
            </a:r>
            <a:r>
              <a:rPr lang="es-ES"/>
              <a:t>: Loss functions, optimization, cross-validation, overfitting</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s-ES"/>
              <a:t>Supervised learning</a:t>
            </a:r>
            <a:r>
              <a:rPr lang="es-ES"/>
              <a:t>: naive bayes, k-NN, random forests, …</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s-ES"/>
              <a:t>Unsupervised learning</a:t>
            </a:r>
            <a:r>
              <a:rPr lang="es-ES"/>
              <a:t>: clustering, dimensionality reduction.</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es-ES"/>
              <a:t>Introduction to Deep Learning</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Linear regression: overview</a:t>
            </a:r>
            <a:endParaRPr b="1"/>
          </a:p>
        </p:txBody>
      </p:sp>
      <p:sp>
        <p:nvSpPr>
          <p:cNvPr id="253" name="Google Shape;25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Predict </a:t>
            </a:r>
            <a:r>
              <a:rPr b="1" lang="es-ES"/>
              <a:t>continuous</a:t>
            </a:r>
            <a:r>
              <a:rPr lang="es-ES"/>
              <a:t>-valued </a:t>
            </a:r>
            <a:r>
              <a:rPr b="1" lang="es-ES"/>
              <a:t>output</a:t>
            </a:r>
            <a:endParaRPr/>
          </a:p>
          <a:p>
            <a:pPr indent="-228600" lvl="0" marL="228600" rtl="0" algn="l">
              <a:lnSpc>
                <a:spcPct val="90000"/>
              </a:lnSpc>
              <a:spcBef>
                <a:spcPts val="1000"/>
              </a:spcBef>
              <a:spcAft>
                <a:spcPts val="0"/>
              </a:spcAft>
              <a:buClr>
                <a:schemeClr val="dk1"/>
              </a:buClr>
              <a:buSzPts val="2800"/>
              <a:buChar char="•"/>
            </a:pPr>
            <a:r>
              <a:rPr lang="es-ES"/>
              <a:t>Example: given the </a:t>
            </a:r>
            <a:r>
              <a:rPr b="1" lang="es-ES"/>
              <a:t>size</a:t>
            </a:r>
            <a:r>
              <a:rPr lang="es-ES"/>
              <a:t> of a </a:t>
            </a:r>
            <a:r>
              <a:rPr b="1" lang="es-ES"/>
              <a:t>house</a:t>
            </a:r>
            <a:r>
              <a:rPr lang="es-ES"/>
              <a:t>, </a:t>
            </a:r>
            <a:r>
              <a:rPr b="1" lang="es-ES"/>
              <a:t>predict</a:t>
            </a:r>
            <a:r>
              <a:rPr lang="es-ES"/>
              <a:t> its </a:t>
            </a:r>
            <a:r>
              <a:rPr b="1" lang="es-ES"/>
              <a:t>price</a:t>
            </a:r>
            <a:endParaRPr b="1"/>
          </a:p>
        </p:txBody>
      </p:sp>
      <p:pic>
        <p:nvPicPr>
          <p:cNvPr id="254" name="Google Shape;254;p20"/>
          <p:cNvPicPr preferRelativeResize="0"/>
          <p:nvPr/>
        </p:nvPicPr>
        <p:blipFill rotWithShape="1">
          <a:blip r:embed="rId3">
            <a:alphaModFix/>
          </a:blip>
          <a:srcRect b="0" l="0" r="0" t="0"/>
          <a:stretch/>
        </p:blipFill>
        <p:spPr>
          <a:xfrm>
            <a:off x="1485900" y="2889527"/>
            <a:ext cx="7391400" cy="3457575"/>
          </a:xfrm>
          <a:prstGeom prst="rect">
            <a:avLst/>
          </a:prstGeom>
          <a:noFill/>
          <a:ln>
            <a:noFill/>
          </a:ln>
        </p:spPr>
      </p:pic>
      <p:sp>
        <p:nvSpPr>
          <p:cNvPr id="255" name="Google Shape;255;p20"/>
          <p:cNvSpPr txBox="1"/>
          <p:nvPr/>
        </p:nvSpPr>
        <p:spPr>
          <a:xfrm>
            <a:off x="8548038" y="3017250"/>
            <a:ext cx="2325756" cy="402226"/>
          </a:xfrm>
          <a:prstGeom prst="rect">
            <a:avLst/>
          </a:prstGeom>
          <a:blipFill rotWithShape="1">
            <a:blip r:embed="rId4">
              <a:alphaModFix/>
            </a:blip>
            <a:stretch>
              <a:fillRect b="-25757" l="-3924" r="-2093"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
        <p:nvSpPr>
          <p:cNvPr id="256" name="Google Shape;256;p20"/>
          <p:cNvSpPr txBox="1"/>
          <p:nvPr/>
        </p:nvSpPr>
        <p:spPr>
          <a:xfrm>
            <a:off x="8877300" y="4618315"/>
            <a:ext cx="12426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Coursera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Linear regression: parameter interpretation</a:t>
            </a:r>
            <a:endParaRPr b="1"/>
          </a:p>
        </p:txBody>
      </p:sp>
      <p:sp>
        <p:nvSpPr>
          <p:cNvPr id="262" name="Google Shape;262;p21"/>
          <p:cNvSpPr txBox="1"/>
          <p:nvPr>
            <p:ph idx="1" type="body"/>
          </p:nvPr>
        </p:nvSpPr>
        <p:spPr>
          <a:xfrm>
            <a:off x="838200" y="1825625"/>
            <a:ext cx="10515600" cy="4351338"/>
          </a:xfrm>
          <a:prstGeom prst="rect">
            <a:avLst/>
          </a:prstGeom>
          <a:blipFill rotWithShape="1">
            <a:blip r:embed="rId3">
              <a:alphaModFix/>
            </a:blip>
            <a:stretch>
              <a:fillRect b="0" l="-1042" r="0" t="-224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s-ES"/>
              <a:t> </a:t>
            </a:r>
            <a:endParaRPr/>
          </a:p>
        </p:txBody>
      </p:sp>
      <p:pic>
        <p:nvPicPr>
          <p:cNvPr id="263" name="Google Shape;263;p21"/>
          <p:cNvPicPr preferRelativeResize="0"/>
          <p:nvPr/>
        </p:nvPicPr>
        <p:blipFill rotWithShape="1">
          <a:blip r:embed="rId4">
            <a:alphaModFix/>
          </a:blip>
          <a:srcRect b="0" l="0" r="0" t="0"/>
          <a:stretch/>
        </p:blipFill>
        <p:spPr>
          <a:xfrm>
            <a:off x="5264292" y="1960562"/>
            <a:ext cx="6338123" cy="4351338"/>
          </a:xfrm>
          <a:prstGeom prst="rect">
            <a:avLst/>
          </a:prstGeom>
          <a:noFill/>
          <a:ln>
            <a:noFill/>
          </a:ln>
        </p:spPr>
      </p:pic>
      <p:sp>
        <p:nvSpPr>
          <p:cNvPr id="264" name="Google Shape;264;p21"/>
          <p:cNvSpPr txBox="1"/>
          <p:nvPr/>
        </p:nvSpPr>
        <p:spPr>
          <a:xfrm>
            <a:off x="3008244" y="1825625"/>
            <a:ext cx="3087756" cy="176195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2"/>
          <p:cNvPicPr preferRelativeResize="0"/>
          <p:nvPr/>
        </p:nvPicPr>
        <p:blipFill rotWithShape="1">
          <a:blip r:embed="rId3">
            <a:alphaModFix/>
          </a:blip>
          <a:srcRect b="0" l="4431" r="2698" t="0"/>
          <a:stretch/>
        </p:blipFill>
        <p:spPr>
          <a:xfrm>
            <a:off x="6257222" y="2924501"/>
            <a:ext cx="5934778" cy="3387399"/>
          </a:xfrm>
          <a:prstGeom prst="rect">
            <a:avLst/>
          </a:prstGeom>
          <a:noFill/>
          <a:ln>
            <a:noFill/>
          </a:ln>
        </p:spPr>
      </p:pic>
      <p:sp>
        <p:nvSpPr>
          <p:cNvPr id="270" name="Google Shape;270;p22"/>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Linear regression: cost function</a:t>
            </a:r>
            <a:endParaRPr b="1"/>
          </a:p>
        </p:txBody>
      </p:sp>
      <p:sp>
        <p:nvSpPr>
          <p:cNvPr id="271" name="Google Shape;271;p22"/>
          <p:cNvSpPr txBox="1"/>
          <p:nvPr>
            <p:ph idx="1" type="body"/>
          </p:nvPr>
        </p:nvSpPr>
        <p:spPr>
          <a:xfrm>
            <a:off x="838200" y="1825625"/>
            <a:ext cx="10515600" cy="4351338"/>
          </a:xfrm>
          <a:prstGeom prst="rect">
            <a:avLst/>
          </a:prstGeom>
          <a:blipFill rotWithShape="1">
            <a:blip r:embed="rId4">
              <a:alphaModFix/>
            </a:blip>
            <a:stretch>
              <a:fillRect b="-699" l="-1216" r="0" t="-196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s-ES"/>
              <a:t> </a:t>
            </a:r>
            <a:endParaRPr/>
          </a:p>
        </p:txBody>
      </p:sp>
      <p:sp>
        <p:nvSpPr>
          <p:cNvPr id="272" name="Google Shape;272;p22"/>
          <p:cNvSpPr/>
          <p:nvPr/>
        </p:nvSpPr>
        <p:spPr>
          <a:xfrm>
            <a:off x="2771366" y="4793051"/>
            <a:ext cx="463823" cy="622852"/>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What is Machine learning?</a:t>
            </a:r>
            <a:endParaRPr/>
          </a:p>
        </p:txBody>
      </p:sp>
      <p:sp>
        <p:nvSpPr>
          <p:cNvPr id="112" name="Google Shape;11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s-ES"/>
              <a:t>Machine Learning is the science of getting computers to learn and act like humans do, and improve their learning over time in autonomous fashion, by feeding them data and information in the form of observations and real-world interactions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Machine learning algorithms seek to provide knowledge to computers through </a:t>
            </a:r>
            <a:r>
              <a:rPr b="1" lang="es-ES"/>
              <a:t>data</a:t>
            </a:r>
            <a:r>
              <a:rPr lang="es-ES"/>
              <a:t>, observations, and interaction with the world. It is then used to make </a:t>
            </a:r>
            <a:r>
              <a:rPr b="1" lang="es-ES"/>
              <a:t>accurate predictions </a:t>
            </a:r>
            <a:r>
              <a:rPr lang="es-ES"/>
              <a:t>given new observations.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s-ES"/>
              <a:t>Machine learning is applied statistics!</a:t>
            </a:r>
            <a:endParaRPr/>
          </a:p>
        </p:txBody>
      </p:sp>
      <p:sp>
        <p:nvSpPr>
          <p:cNvPr id="113" name="Google Shape;113;p3"/>
          <p:cNvSpPr/>
          <p:nvPr/>
        </p:nvSpPr>
        <p:spPr>
          <a:xfrm>
            <a:off x="838200" y="3869635"/>
            <a:ext cx="10611678" cy="1643269"/>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Machine Learning/Deep Learning/ AI</a:t>
            </a:r>
            <a:endParaRPr/>
          </a:p>
        </p:txBody>
      </p:sp>
      <p:sp>
        <p:nvSpPr>
          <p:cNvPr id="119" name="Google Shape;119;p4"/>
          <p:cNvSpPr txBox="1"/>
          <p:nvPr/>
        </p:nvSpPr>
        <p:spPr>
          <a:xfrm>
            <a:off x="964773" y="2307102"/>
            <a:ext cx="388858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Buzzwords, a lot of confusion. What are the differences?</a:t>
            </a:r>
            <a:endParaRPr/>
          </a:p>
        </p:txBody>
      </p:sp>
      <p:pic>
        <p:nvPicPr>
          <p:cNvPr descr="Help" id="120" name="Google Shape;120;p4"/>
          <p:cNvPicPr preferRelativeResize="0"/>
          <p:nvPr/>
        </p:nvPicPr>
        <p:blipFill rotWithShape="1">
          <a:blip r:embed="rId3">
            <a:alphaModFix/>
          </a:blip>
          <a:srcRect b="0" l="0" r="0" t="0"/>
          <a:stretch/>
        </p:blipFill>
        <p:spPr>
          <a:xfrm>
            <a:off x="1865353" y="3692097"/>
            <a:ext cx="914400" cy="91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Machine Learning/Deep Learning/ AI</a:t>
            </a:r>
            <a:endParaRPr/>
          </a:p>
        </p:txBody>
      </p:sp>
      <p:pic>
        <p:nvPicPr>
          <p:cNvPr descr="Diagram&#10;&#10;Description automatically generated" id="126" name="Google Shape;126;p5"/>
          <p:cNvPicPr preferRelativeResize="0"/>
          <p:nvPr>
            <p:ph idx="1" type="body"/>
          </p:nvPr>
        </p:nvPicPr>
        <p:blipFill rotWithShape="1">
          <a:blip r:embed="rId3">
            <a:alphaModFix/>
          </a:blip>
          <a:srcRect b="0" l="0" r="0" t="0"/>
          <a:stretch/>
        </p:blipFill>
        <p:spPr>
          <a:xfrm>
            <a:off x="4382393" y="1679494"/>
            <a:ext cx="7270827" cy="4752639"/>
          </a:xfrm>
          <a:prstGeom prst="rect">
            <a:avLst/>
          </a:prstGeom>
          <a:noFill/>
          <a:ln>
            <a:noFill/>
          </a:ln>
        </p:spPr>
      </p:pic>
      <p:sp>
        <p:nvSpPr>
          <p:cNvPr id="127" name="Google Shape;127;p5"/>
          <p:cNvSpPr txBox="1"/>
          <p:nvPr/>
        </p:nvSpPr>
        <p:spPr>
          <a:xfrm>
            <a:off x="964773" y="2307102"/>
            <a:ext cx="388858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Buzzwords, a lot of confusion. What are the differences?</a:t>
            </a:r>
            <a:endParaRPr/>
          </a:p>
        </p:txBody>
      </p:sp>
      <p:pic>
        <p:nvPicPr>
          <p:cNvPr descr="Help" id="128" name="Google Shape;128;p5"/>
          <p:cNvPicPr preferRelativeResize="0"/>
          <p:nvPr/>
        </p:nvPicPr>
        <p:blipFill rotWithShape="1">
          <a:blip r:embed="rId4">
            <a:alphaModFix/>
          </a:blip>
          <a:srcRect b="0" l="0" r="0" t="0"/>
          <a:stretch/>
        </p:blipFill>
        <p:spPr>
          <a:xfrm>
            <a:off x="1874771" y="3692097"/>
            <a:ext cx="914400"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Machine learning algorithms</a:t>
            </a:r>
            <a:endParaRPr b="1"/>
          </a:p>
        </p:txBody>
      </p:sp>
      <p:sp>
        <p:nvSpPr>
          <p:cNvPr id="134" name="Google Shape;134;p6"/>
          <p:cNvSpPr txBox="1"/>
          <p:nvPr>
            <p:ph idx="1" type="body"/>
          </p:nvPr>
        </p:nvSpPr>
        <p:spPr>
          <a:xfrm>
            <a:off x="838200" y="1825625"/>
            <a:ext cx="10515600" cy="4351338"/>
          </a:xfrm>
          <a:prstGeom prst="rect">
            <a:avLst/>
          </a:prstGeom>
          <a:blipFill rotWithShape="1">
            <a:blip r:embed="rId3">
              <a:alphaModFix/>
            </a:blip>
            <a:stretch>
              <a:fillRect b="-138" l="-1042" r="-752" t="-224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s-E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Supervised Learning: Regression</a:t>
            </a:r>
            <a:endParaRPr b="1"/>
          </a:p>
        </p:txBody>
      </p:sp>
      <p:sp>
        <p:nvSpPr>
          <p:cNvPr id="140" name="Google Shape;1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Predict </a:t>
            </a:r>
            <a:r>
              <a:rPr b="1" lang="es-ES"/>
              <a:t>continuous </a:t>
            </a:r>
            <a:r>
              <a:rPr lang="es-ES"/>
              <a:t>valued</a:t>
            </a:r>
            <a:r>
              <a:rPr b="1" lang="es-ES"/>
              <a:t> </a:t>
            </a:r>
            <a:r>
              <a:rPr lang="es-ES"/>
              <a:t>output. Ex: Housing price prediction.</a:t>
            </a:r>
            <a:endParaRPr/>
          </a:p>
        </p:txBody>
      </p:sp>
      <p:pic>
        <p:nvPicPr>
          <p:cNvPr descr="ML 01 and 02: Introduction, Regression Analysis, and Gradient Descent –  Brax Digital Notepad" id="141" name="Google Shape;141;p7"/>
          <p:cNvPicPr preferRelativeResize="0"/>
          <p:nvPr/>
        </p:nvPicPr>
        <p:blipFill rotWithShape="1">
          <a:blip r:embed="rId3">
            <a:alphaModFix/>
          </a:blip>
          <a:srcRect b="0" l="0" r="0" t="0"/>
          <a:stretch/>
        </p:blipFill>
        <p:spPr>
          <a:xfrm>
            <a:off x="1101293" y="2776538"/>
            <a:ext cx="6867525" cy="3400425"/>
          </a:xfrm>
          <a:prstGeom prst="rect">
            <a:avLst/>
          </a:prstGeom>
          <a:noFill/>
          <a:ln>
            <a:noFill/>
          </a:ln>
        </p:spPr>
      </p:pic>
      <p:sp>
        <p:nvSpPr>
          <p:cNvPr id="142" name="Google Shape;142;p7"/>
          <p:cNvSpPr txBox="1"/>
          <p:nvPr/>
        </p:nvSpPr>
        <p:spPr>
          <a:xfrm>
            <a:off x="4772797" y="6079512"/>
            <a:ext cx="12426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Coursera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Supervised Learning: Regression</a:t>
            </a:r>
            <a:endParaRPr b="1"/>
          </a:p>
        </p:txBody>
      </p:sp>
      <p:sp>
        <p:nvSpPr>
          <p:cNvPr id="148" name="Google Shape;14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Predict </a:t>
            </a:r>
            <a:r>
              <a:rPr b="1" lang="es-ES"/>
              <a:t>continuous </a:t>
            </a:r>
            <a:r>
              <a:rPr lang="es-ES"/>
              <a:t>valued</a:t>
            </a:r>
            <a:r>
              <a:rPr b="1" lang="es-ES"/>
              <a:t> </a:t>
            </a:r>
            <a:r>
              <a:rPr lang="es-ES"/>
              <a:t>output. Ex: Housing price prediction.</a:t>
            </a:r>
            <a:endParaRPr/>
          </a:p>
        </p:txBody>
      </p:sp>
      <p:pic>
        <p:nvPicPr>
          <p:cNvPr descr="ML 01 and 02: Introduction, Regression Analysis, and Gradient Descent –  Brax Digital Notepad" id="149" name="Google Shape;149;p8"/>
          <p:cNvPicPr preferRelativeResize="0"/>
          <p:nvPr/>
        </p:nvPicPr>
        <p:blipFill rotWithShape="1">
          <a:blip r:embed="rId3">
            <a:alphaModFix/>
          </a:blip>
          <a:srcRect b="0" l="0" r="0" t="0"/>
          <a:stretch/>
        </p:blipFill>
        <p:spPr>
          <a:xfrm>
            <a:off x="1101293" y="2776538"/>
            <a:ext cx="6867525" cy="3400425"/>
          </a:xfrm>
          <a:prstGeom prst="rect">
            <a:avLst/>
          </a:prstGeom>
          <a:noFill/>
          <a:ln>
            <a:noFill/>
          </a:ln>
        </p:spPr>
      </p:pic>
      <p:cxnSp>
        <p:nvCxnSpPr>
          <p:cNvPr id="150" name="Google Shape;150;p8"/>
          <p:cNvCxnSpPr/>
          <p:nvPr/>
        </p:nvCxnSpPr>
        <p:spPr>
          <a:xfrm flipH="1" rot="10800000">
            <a:off x="3397541" y="3429000"/>
            <a:ext cx="3993160" cy="1545672"/>
          </a:xfrm>
          <a:prstGeom prst="straightConnector1">
            <a:avLst/>
          </a:prstGeom>
          <a:noFill/>
          <a:ln cap="flat" cmpd="sng" w="28575">
            <a:solidFill>
              <a:schemeClr val="accent1"/>
            </a:solidFill>
            <a:prstDash val="solid"/>
            <a:miter lim="800000"/>
            <a:headEnd len="sm" w="sm" type="none"/>
            <a:tailEnd len="sm" w="sm" type="none"/>
          </a:ln>
        </p:spPr>
      </p:cxnSp>
      <p:sp>
        <p:nvSpPr>
          <p:cNvPr id="151" name="Google Shape;151;p8"/>
          <p:cNvSpPr txBox="1"/>
          <p:nvPr/>
        </p:nvSpPr>
        <p:spPr>
          <a:xfrm>
            <a:off x="4772797" y="6079512"/>
            <a:ext cx="124264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Source: Coursera</a:t>
            </a:r>
            <a:endParaRPr/>
          </a:p>
        </p:txBody>
      </p:sp>
      <p:sp>
        <p:nvSpPr>
          <p:cNvPr id="152" name="Google Shape;152;p8"/>
          <p:cNvSpPr txBox="1"/>
          <p:nvPr/>
        </p:nvSpPr>
        <p:spPr>
          <a:xfrm>
            <a:off x="8613914" y="3429000"/>
            <a:ext cx="312751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Linear regression model, predict price</a:t>
            </a:r>
            <a:endParaRPr sz="2800">
              <a:solidFill>
                <a:schemeClr val="dk1"/>
              </a:solidFill>
              <a:latin typeface="Calibri"/>
              <a:ea typeface="Calibri"/>
              <a:cs typeface="Calibri"/>
              <a:sym typeface="Calibri"/>
            </a:endParaRPr>
          </a:p>
        </p:txBody>
      </p:sp>
      <p:cxnSp>
        <p:nvCxnSpPr>
          <p:cNvPr id="153" name="Google Shape;153;p8"/>
          <p:cNvCxnSpPr/>
          <p:nvPr/>
        </p:nvCxnSpPr>
        <p:spPr>
          <a:xfrm rot="10800000">
            <a:off x="7390701" y="3564835"/>
            <a:ext cx="1130447" cy="450574"/>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838200" y="795528"/>
            <a:ext cx="10515600" cy="895160"/>
          </a:xfrm>
          <a:prstGeom prst="rect">
            <a:avLst/>
          </a:prstGeom>
          <a:solidFill>
            <a:srgbClr val="FFF2C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s-ES"/>
              <a:t>Supervised Learning: Classification</a:t>
            </a:r>
            <a:endParaRPr b="1"/>
          </a:p>
        </p:txBody>
      </p:sp>
      <p:sp>
        <p:nvSpPr>
          <p:cNvPr id="159" name="Google Shape;15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Predict </a:t>
            </a:r>
            <a:r>
              <a:rPr b="1" lang="es-ES"/>
              <a:t>discrete</a:t>
            </a:r>
            <a:r>
              <a:rPr lang="es-ES"/>
              <a:t> valued output. Ex: Breast cancer diagnose.</a:t>
            </a:r>
            <a:endParaRPr/>
          </a:p>
        </p:txBody>
      </p:sp>
      <p:pic>
        <p:nvPicPr>
          <p:cNvPr id="160" name="Google Shape;160;p9"/>
          <p:cNvPicPr preferRelativeResize="0"/>
          <p:nvPr/>
        </p:nvPicPr>
        <p:blipFill rotWithShape="1">
          <a:blip r:embed="rId3">
            <a:alphaModFix/>
          </a:blip>
          <a:srcRect b="53149" l="2331" r="77349" t="20151"/>
          <a:stretch/>
        </p:blipFill>
        <p:spPr>
          <a:xfrm>
            <a:off x="988292" y="2955636"/>
            <a:ext cx="6031345" cy="2604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2020-06-18T11:00:44Z</dcterms:created>
  <dc:creator>Vicenç Soler Ruiz</dc:creator>
</cp:coreProperties>
</file>