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6" r:id="rId3"/>
    <p:sldId id="296" r:id="rId4"/>
    <p:sldId id="267" r:id="rId5"/>
    <p:sldId id="272" r:id="rId6"/>
    <p:sldId id="285" r:id="rId7"/>
    <p:sldId id="284" r:id="rId8"/>
    <p:sldId id="288" r:id="rId9"/>
    <p:sldId id="286" r:id="rId10"/>
    <p:sldId id="273" r:id="rId11"/>
    <p:sldId id="294" r:id="rId12"/>
    <p:sldId id="283" r:id="rId13"/>
    <p:sldId id="280" r:id="rId14"/>
    <p:sldId id="274" r:id="rId15"/>
    <p:sldId id="295" r:id="rId16"/>
    <p:sldId id="289" r:id="rId17"/>
    <p:sldId id="277" r:id="rId18"/>
    <p:sldId id="278" r:id="rId19"/>
    <p:sldId id="269" r:id="rId20"/>
    <p:sldId id="270" r:id="rId21"/>
    <p:sldId id="279" r:id="rId22"/>
    <p:sldId id="290" r:id="rId23"/>
    <p:sldId id="292" r:id="rId24"/>
    <p:sldId id="293" r:id="rId25"/>
    <p:sldId id="291" r:id="rId26"/>
  </p:sldIdLst>
  <p:sldSz cx="12192000" cy="6858000"/>
  <p:notesSz cx="10234613" cy="710406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eu Arderiu" initials="AA" lastIdx="1" clrIdx="0">
    <p:extLst>
      <p:ext uri="{19B8F6BF-5375-455C-9EA6-DF929625EA0E}">
        <p15:presenceInfo xmlns:p15="http://schemas.microsoft.com/office/powerpoint/2012/main" userId="dd58170e96cb0b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45" autoAdjust="0"/>
    <p:restoredTop sz="96224" autoAdjust="0"/>
  </p:normalViewPr>
  <p:slideViewPr>
    <p:cSldViewPr snapToGrid="0">
      <p:cViewPr>
        <p:scale>
          <a:sx n="86" d="100"/>
          <a:sy n="86" d="100"/>
        </p:scale>
        <p:origin x="461" y="82"/>
      </p:cViewPr>
      <p:guideLst/>
    </p:cSldViewPr>
  </p:slideViewPr>
  <p:outlineViewPr>
    <p:cViewPr>
      <p:scale>
        <a:sx n="33" d="100"/>
        <a:sy n="33" d="100"/>
      </p:scale>
      <p:origin x="0" y="-3720"/>
    </p:cViewPr>
  </p:outlineViewPr>
  <p:notesTextViewPr>
    <p:cViewPr>
      <p:scale>
        <a:sx n="1" d="1"/>
        <a:sy n="1" d="1"/>
      </p:scale>
      <p:origin x="0" y="0"/>
    </p:cViewPr>
  </p:notesTextViewPr>
  <p:sorterViewPr>
    <p:cViewPr>
      <p:scale>
        <a:sx n="100" d="100"/>
        <a:sy n="100" d="100"/>
      </p:scale>
      <p:origin x="0" y="-1838"/>
    </p:cViewPr>
  </p:sorterViewPr>
  <p:notesViewPr>
    <p:cSldViewPr snapToGrid="0">
      <p:cViewPr varScale="1">
        <p:scale>
          <a:sx n="70" d="100"/>
          <a:sy n="70" d="100"/>
        </p:scale>
        <p:origin x="180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4435475" cy="3556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797550" y="0"/>
            <a:ext cx="4435475" cy="355600"/>
          </a:xfrm>
          <a:prstGeom prst="rect">
            <a:avLst/>
          </a:prstGeom>
        </p:spPr>
        <p:txBody>
          <a:bodyPr vert="horz" lIns="91440" tIns="45720" rIns="91440" bIns="45720" rtlCol="0"/>
          <a:lstStyle>
            <a:lvl1pPr algn="r">
              <a:defRPr sz="1200"/>
            </a:lvl1pPr>
          </a:lstStyle>
          <a:p>
            <a:fld id="{A2983ABA-0577-434A-A440-407A2F842FD5}" type="datetimeFigureOut">
              <a:rPr lang="es-ES" smtClean="0"/>
              <a:t>16/07/2022</a:t>
            </a:fld>
            <a:endParaRPr lang="es-ES"/>
          </a:p>
        </p:txBody>
      </p:sp>
      <p:sp>
        <p:nvSpPr>
          <p:cNvPr id="4" name="Marcador de imagen de diapositiva 3"/>
          <p:cNvSpPr>
            <a:spLocks noGrp="1" noRot="1" noChangeAspect="1"/>
          </p:cNvSpPr>
          <p:nvPr>
            <p:ph type="sldImg" idx="2"/>
          </p:nvPr>
        </p:nvSpPr>
        <p:spPr>
          <a:xfrm>
            <a:off x="2984500" y="887413"/>
            <a:ext cx="4265613" cy="2398712"/>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023938" y="3419475"/>
            <a:ext cx="8186737" cy="2797175"/>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748463"/>
            <a:ext cx="4435475" cy="3556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5797550" y="6748463"/>
            <a:ext cx="4435475" cy="355600"/>
          </a:xfrm>
          <a:prstGeom prst="rect">
            <a:avLst/>
          </a:prstGeom>
        </p:spPr>
        <p:txBody>
          <a:bodyPr vert="horz" lIns="91440" tIns="45720" rIns="91440" bIns="45720" rtlCol="0" anchor="b"/>
          <a:lstStyle>
            <a:lvl1pPr algn="r">
              <a:defRPr sz="1200"/>
            </a:lvl1pPr>
          </a:lstStyle>
          <a:p>
            <a:fld id="{19061667-DDEC-4303-936A-899D92F6F079}" type="slidenum">
              <a:rPr lang="es-ES" smtClean="0"/>
              <a:t>‹#›</a:t>
            </a:fld>
            <a:endParaRPr lang="es-ES"/>
          </a:p>
        </p:txBody>
      </p:sp>
    </p:spTree>
    <p:extLst>
      <p:ext uri="{BB962C8B-B14F-4D97-AF65-F5344CB8AC3E}">
        <p14:creationId xmlns:p14="http://schemas.microsoft.com/office/powerpoint/2010/main" val="1993975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8DEA53-B871-4C31-9DF3-7FD0F2797ED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18A0CB5C-D8EE-4456-B7C9-C87937C98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BA97314A-8813-4D91-8FB0-36A22A4E34CE}"/>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5" name="Marcador de pie de página 4">
            <a:extLst>
              <a:ext uri="{FF2B5EF4-FFF2-40B4-BE49-F238E27FC236}">
                <a16:creationId xmlns:a16="http://schemas.microsoft.com/office/drawing/2014/main" id="{B7F0F466-C8B1-4D25-98D7-AF411223431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F0FF663-C2BC-4AA8-AC8D-01D24C56F846}"/>
              </a:ext>
            </a:extLst>
          </p:cNvPr>
          <p:cNvSpPr>
            <a:spLocks noGrp="1"/>
          </p:cNvSpPr>
          <p:nvPr>
            <p:ph type="sldNum" sz="quarter" idx="12"/>
          </p:nvPr>
        </p:nvSpPr>
        <p:spPr/>
        <p:txBody>
          <a:bodyPr/>
          <a:lstStyle/>
          <a:p>
            <a:fld id="{D7362006-8430-4D56-BEB4-9877426D0699}" type="slidenum">
              <a:rPr lang="es-ES" smtClean="0"/>
              <a:t>‹#›</a:t>
            </a:fld>
            <a:endParaRPr lang="es-ES" dirty="0"/>
          </a:p>
        </p:txBody>
      </p:sp>
    </p:spTree>
    <p:extLst>
      <p:ext uri="{BB962C8B-B14F-4D97-AF65-F5344CB8AC3E}">
        <p14:creationId xmlns:p14="http://schemas.microsoft.com/office/powerpoint/2010/main" val="212014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CA1FB5-B550-407B-9E36-6E55A9E29C8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BF27542-614D-473C-A8CA-4FFDBFBCFF9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419A00AE-155A-4DC8-BB1B-041046E73C33}"/>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5" name="Marcador de pie de página 4">
            <a:extLst>
              <a:ext uri="{FF2B5EF4-FFF2-40B4-BE49-F238E27FC236}">
                <a16:creationId xmlns:a16="http://schemas.microsoft.com/office/drawing/2014/main" id="{4F39CECC-B4DC-44ED-851A-6D05ACD325F4}"/>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4BB45F6-3647-4AD0-AC6F-24DCBB4B22F3}"/>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963685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7FD30E-643B-4692-B7D3-6C8BBDB55B92}"/>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D882FC1-CF3A-4381-ADBB-7CFA9FFE75D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35245C6-4C1D-4AB8-836C-4BC862CDB24D}"/>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5" name="Marcador de pie de página 4">
            <a:extLst>
              <a:ext uri="{FF2B5EF4-FFF2-40B4-BE49-F238E27FC236}">
                <a16:creationId xmlns:a16="http://schemas.microsoft.com/office/drawing/2014/main" id="{C4BD1CA2-3A48-44AA-8991-7ADC9D3C0AC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62AD449-DD7A-4895-A1B5-639E57FCD3BD}"/>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3264474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83573-5A43-4BAB-9996-B25E6B11CCD2}"/>
              </a:ext>
            </a:extLst>
          </p:cNvPr>
          <p:cNvSpPr>
            <a:spLocks noGrp="1"/>
          </p:cNvSpPr>
          <p:nvPr>
            <p:ph type="title"/>
          </p:nvPr>
        </p:nvSpPr>
        <p:spPr/>
        <p:txBody>
          <a:bodyPr/>
          <a:lstStyle/>
          <a:p>
            <a:r>
              <a:rPr lang="en-US"/>
              <a:t>Click to edit Master title style</a:t>
            </a:r>
            <a:endParaRPr lang="es-ES"/>
          </a:p>
        </p:txBody>
      </p:sp>
      <p:sp>
        <p:nvSpPr>
          <p:cNvPr id="3" name="Content Placeholder 2">
            <a:extLst>
              <a:ext uri="{FF2B5EF4-FFF2-40B4-BE49-F238E27FC236}">
                <a16:creationId xmlns:a16="http://schemas.microsoft.com/office/drawing/2014/main" id="{9F2810E4-25FF-4A36-8493-A5571D4340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4" name="Date Placeholder 3">
            <a:extLst>
              <a:ext uri="{FF2B5EF4-FFF2-40B4-BE49-F238E27FC236}">
                <a16:creationId xmlns:a16="http://schemas.microsoft.com/office/drawing/2014/main" id="{3F854354-E8D3-45DB-8800-E4CB9AA92324}"/>
              </a:ext>
            </a:extLst>
          </p:cNvPr>
          <p:cNvSpPr>
            <a:spLocks noGrp="1"/>
          </p:cNvSpPr>
          <p:nvPr>
            <p:ph type="dt" sz="half" idx="10"/>
          </p:nvPr>
        </p:nvSpPr>
        <p:spPr/>
        <p:txBody>
          <a:bodyPr/>
          <a:lstStyle/>
          <a:p>
            <a:fld id="{E37ADC06-384F-45B3-995F-6C8B877514D6}" type="datetimeFigureOut">
              <a:rPr lang="es-ES" smtClean="0"/>
              <a:t>16/07/2022</a:t>
            </a:fld>
            <a:endParaRPr lang="es-ES"/>
          </a:p>
        </p:txBody>
      </p:sp>
      <p:sp>
        <p:nvSpPr>
          <p:cNvPr id="5" name="Footer Placeholder 4">
            <a:extLst>
              <a:ext uri="{FF2B5EF4-FFF2-40B4-BE49-F238E27FC236}">
                <a16:creationId xmlns:a16="http://schemas.microsoft.com/office/drawing/2014/main" id="{03F560D6-E6C2-4D96-9B3F-704DB5F0E881}"/>
              </a:ext>
            </a:extLst>
          </p:cNvPr>
          <p:cNvSpPr>
            <a:spLocks noGrp="1"/>
          </p:cNvSpPr>
          <p:nvPr>
            <p:ph type="ftr" sz="quarter" idx="11"/>
          </p:nvPr>
        </p:nvSpPr>
        <p:spPr/>
        <p:txBody>
          <a:bodyPr/>
          <a:lstStyle/>
          <a:p>
            <a:endParaRPr lang="es-ES"/>
          </a:p>
        </p:txBody>
      </p:sp>
      <p:sp>
        <p:nvSpPr>
          <p:cNvPr id="6" name="Slide Number Placeholder 5">
            <a:extLst>
              <a:ext uri="{FF2B5EF4-FFF2-40B4-BE49-F238E27FC236}">
                <a16:creationId xmlns:a16="http://schemas.microsoft.com/office/drawing/2014/main" id="{2545B629-6192-44CD-B30B-794EA1D049F7}"/>
              </a:ext>
            </a:extLst>
          </p:cNvPr>
          <p:cNvSpPr>
            <a:spLocks noGrp="1"/>
          </p:cNvSpPr>
          <p:nvPr>
            <p:ph type="sldNum" sz="quarter" idx="12"/>
          </p:nvPr>
        </p:nvSpPr>
        <p:spPr/>
        <p:txBody>
          <a:bodyPr/>
          <a:lstStyle/>
          <a:p>
            <a:fld id="{67AC03A5-EB02-4E38-A18D-E1D6D4FEE927}" type="slidenum">
              <a:rPr lang="es-ES" smtClean="0"/>
              <a:t>‹#›</a:t>
            </a:fld>
            <a:endParaRPr lang="es-ES"/>
          </a:p>
        </p:txBody>
      </p:sp>
    </p:spTree>
    <p:extLst>
      <p:ext uri="{BB962C8B-B14F-4D97-AF65-F5344CB8AC3E}">
        <p14:creationId xmlns:p14="http://schemas.microsoft.com/office/powerpoint/2010/main" val="212126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3B4E19-6A77-4FE2-9028-FBC4099DD88F}"/>
              </a:ext>
            </a:extLst>
          </p:cNvPr>
          <p:cNvSpPr>
            <a:spLocks noGrp="1"/>
          </p:cNvSpPr>
          <p:nvPr>
            <p:ph type="title"/>
          </p:nvPr>
        </p:nvSpPr>
        <p:spPr/>
        <p:txBody>
          <a:bodyPr/>
          <a:lstStyle/>
          <a:p>
            <a:r>
              <a:rPr lang="es-ES" dirty="0"/>
              <a:t>Haga clic para modificar el estilo de título del patrón</a:t>
            </a:r>
          </a:p>
        </p:txBody>
      </p:sp>
      <p:sp>
        <p:nvSpPr>
          <p:cNvPr id="3" name="Marcador de contenido 2">
            <a:extLst>
              <a:ext uri="{FF2B5EF4-FFF2-40B4-BE49-F238E27FC236}">
                <a16:creationId xmlns:a16="http://schemas.microsoft.com/office/drawing/2014/main" id="{5E6F9B1F-0341-49C0-A924-12D391FDA55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25B4C21-D410-4A0C-9C52-C68B26BFDED6}"/>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5" name="Marcador de pie de página 4">
            <a:extLst>
              <a:ext uri="{FF2B5EF4-FFF2-40B4-BE49-F238E27FC236}">
                <a16:creationId xmlns:a16="http://schemas.microsoft.com/office/drawing/2014/main" id="{E83A337D-BDD2-4367-B9B4-A8729028925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FF0CB0E-7DE8-442E-BDCF-670DD2004C6A}"/>
              </a:ext>
            </a:extLst>
          </p:cNvPr>
          <p:cNvSpPr>
            <a:spLocks noGrp="1"/>
          </p:cNvSpPr>
          <p:nvPr>
            <p:ph type="sldNum" sz="quarter" idx="12"/>
          </p:nvPr>
        </p:nvSpPr>
        <p:spPr/>
        <p:txBody>
          <a:bodyPr/>
          <a:lstStyle/>
          <a:p>
            <a:fld id="{D7362006-8430-4D56-BEB4-9877426D0699}" type="slidenum">
              <a:rPr lang="es-ES" smtClean="0"/>
              <a:pPr/>
              <a:t>‹#›</a:t>
            </a:fld>
            <a:endParaRPr lang="es-ES" dirty="0"/>
          </a:p>
        </p:txBody>
      </p:sp>
    </p:spTree>
    <p:extLst>
      <p:ext uri="{BB962C8B-B14F-4D97-AF65-F5344CB8AC3E}">
        <p14:creationId xmlns:p14="http://schemas.microsoft.com/office/powerpoint/2010/main" val="3626820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AE8A8C-E140-4309-AF0E-47957841E4B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16BB05B-CF76-40A0-8A98-7C7950360F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29B7837-2EDA-4650-BB88-EF8D902A5735}"/>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5" name="Marcador de pie de página 4">
            <a:extLst>
              <a:ext uri="{FF2B5EF4-FFF2-40B4-BE49-F238E27FC236}">
                <a16:creationId xmlns:a16="http://schemas.microsoft.com/office/drawing/2014/main" id="{5ED24BC7-646F-4104-A502-CB5B4E2DC24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17DDBD5-D067-4AB1-A418-217CA86D1DF0}"/>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1984110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AB6E80-A5A1-418F-BA10-BE43AD50FB1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3EBF312-9813-406B-866E-5556C046DD3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1C939F8-74C3-40FE-A2E4-30A084F18F6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81428A5-1367-4E61-989C-E411B5E0CEF2}"/>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6" name="Marcador de pie de página 5">
            <a:extLst>
              <a:ext uri="{FF2B5EF4-FFF2-40B4-BE49-F238E27FC236}">
                <a16:creationId xmlns:a16="http://schemas.microsoft.com/office/drawing/2014/main" id="{DC658326-5264-4733-982B-7D829570D30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CEEB45F-A061-47D2-B5B2-F6DD4EB27D66}"/>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811566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F2794-C5FB-461B-9C28-4AA9BDF12F5D}"/>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79DC0C8-9F45-474A-AA89-D378A53A32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88A7BCF-C913-4FE7-BB49-6647BDD5274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DFD11F87-879B-4DE0-BBB7-728E78C608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121B989-35D5-4F92-BA6D-7B611BEB494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04A8A1F-F666-4BAE-A7FF-DBDD66F269A8}"/>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8" name="Marcador de pie de página 7">
            <a:extLst>
              <a:ext uri="{FF2B5EF4-FFF2-40B4-BE49-F238E27FC236}">
                <a16:creationId xmlns:a16="http://schemas.microsoft.com/office/drawing/2014/main" id="{6138F0A0-CC6B-4908-B58D-CD5017627C97}"/>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EEE4CB8B-5A43-401F-8A19-8CE1D5B9D1FF}"/>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230576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6E4496-D6DB-47CD-A994-091D713DB0E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8E8D64D-32C6-4F60-AD04-7AED03F16751}"/>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4" name="Marcador de pie de página 3">
            <a:extLst>
              <a:ext uri="{FF2B5EF4-FFF2-40B4-BE49-F238E27FC236}">
                <a16:creationId xmlns:a16="http://schemas.microsoft.com/office/drawing/2014/main" id="{16E7E481-6EB5-4706-98D8-B524B3A4FB5D}"/>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3E442E0F-21B4-4ED5-97E2-408E7BAB25B8}"/>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437521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0A989AB-1D5B-4C4B-BFFA-9998375B72E3}"/>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3" name="Marcador de pie de página 2">
            <a:extLst>
              <a:ext uri="{FF2B5EF4-FFF2-40B4-BE49-F238E27FC236}">
                <a16:creationId xmlns:a16="http://schemas.microsoft.com/office/drawing/2014/main" id="{DDCD37D8-A6C1-4CED-BFA6-E0BD08A2F32A}"/>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9B9F355-1AA5-481E-8E4A-87184A4E766E}"/>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163438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D32ADD-5534-4F3F-B710-CF8CEA86022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A948B75-C0AB-4F8E-978C-0C6AD88987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719D0C47-DCE3-40E4-8F14-03F52FE6ED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05C4BD8-E187-401A-9F5A-2C1421AA4707}"/>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6" name="Marcador de pie de página 5">
            <a:extLst>
              <a:ext uri="{FF2B5EF4-FFF2-40B4-BE49-F238E27FC236}">
                <a16:creationId xmlns:a16="http://schemas.microsoft.com/office/drawing/2014/main" id="{42E3563A-CD86-4F39-AAC1-96835F03ADA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FCDD792A-5A50-4986-BE44-0427030EA07C}"/>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2812604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1A1FF7-8F67-4B5C-B69F-8CAB5AA1300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2DFD4769-E685-49E9-8818-814B42E2A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DDE3E227-150F-415D-807F-E71DEE6E14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D9BFDE1-2B7B-4308-B8DF-79367F5EEB78}"/>
              </a:ext>
            </a:extLst>
          </p:cNvPr>
          <p:cNvSpPr>
            <a:spLocks noGrp="1"/>
          </p:cNvSpPr>
          <p:nvPr>
            <p:ph type="dt" sz="half" idx="10"/>
          </p:nvPr>
        </p:nvSpPr>
        <p:spPr/>
        <p:txBody>
          <a:bodyPr/>
          <a:lstStyle/>
          <a:p>
            <a:fld id="{FA2E22C8-4A88-4096-98C7-3EEE26751B23}" type="datetimeFigureOut">
              <a:rPr lang="es-ES" smtClean="0"/>
              <a:t>16/07/2022</a:t>
            </a:fld>
            <a:endParaRPr lang="es-ES"/>
          </a:p>
        </p:txBody>
      </p:sp>
      <p:sp>
        <p:nvSpPr>
          <p:cNvPr id="6" name="Marcador de pie de página 5">
            <a:extLst>
              <a:ext uri="{FF2B5EF4-FFF2-40B4-BE49-F238E27FC236}">
                <a16:creationId xmlns:a16="http://schemas.microsoft.com/office/drawing/2014/main" id="{9B9BB87A-4099-47A7-81A9-3A836D89AF4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4F4B413-9469-45D3-86A8-D25B0FA7F721}"/>
              </a:ext>
            </a:extLst>
          </p:cNvPr>
          <p:cNvSpPr>
            <a:spLocks noGrp="1"/>
          </p:cNvSpPr>
          <p:nvPr>
            <p:ph type="sldNum" sz="quarter" idx="12"/>
          </p:nvPr>
        </p:nvSpPr>
        <p:spPr/>
        <p:txBody>
          <a:bodyPr/>
          <a:lstStyle/>
          <a:p>
            <a:fld id="{D7362006-8430-4D56-BEB4-9877426D0699}" type="slidenum">
              <a:rPr lang="es-ES" smtClean="0"/>
              <a:t>‹#›</a:t>
            </a:fld>
            <a:endParaRPr lang="es-ES"/>
          </a:p>
        </p:txBody>
      </p:sp>
    </p:spTree>
    <p:extLst>
      <p:ext uri="{BB962C8B-B14F-4D97-AF65-F5344CB8AC3E}">
        <p14:creationId xmlns:p14="http://schemas.microsoft.com/office/powerpoint/2010/main" val="3092187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C88357A-B5B1-49F5-B306-9950F49A0335}"/>
              </a:ext>
            </a:extLst>
          </p:cNvPr>
          <p:cNvSpPr>
            <a:spLocks noGrp="1"/>
          </p:cNvSpPr>
          <p:nvPr>
            <p:ph type="title"/>
          </p:nvPr>
        </p:nvSpPr>
        <p:spPr>
          <a:xfrm>
            <a:off x="838200" y="795528"/>
            <a:ext cx="10515600" cy="895160"/>
          </a:xfrm>
          <a:prstGeom prst="rect">
            <a:avLst/>
          </a:prstGeom>
          <a:solidFill>
            <a:schemeClr val="accent4">
              <a:lumMod val="20000"/>
              <a:lumOff val="80000"/>
            </a:schemeClr>
          </a:solidFill>
        </p:spPr>
        <p:txBody>
          <a:bodyPr vert="horz" lIns="91440" tIns="45720" rIns="91440" bIns="45720" rtlCol="0" anchor="ctr">
            <a:normAutofit/>
          </a:body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C441AB6C-87A1-4DC9-9129-172DBEFD0C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5005ED90-132F-46E9-8C61-1A3A665DAA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2E22C8-4A88-4096-98C7-3EEE26751B23}" type="datetimeFigureOut">
              <a:rPr lang="es-ES" smtClean="0"/>
              <a:t>16/07/2022</a:t>
            </a:fld>
            <a:endParaRPr lang="es-ES"/>
          </a:p>
        </p:txBody>
      </p:sp>
      <p:sp>
        <p:nvSpPr>
          <p:cNvPr id="5" name="Marcador de pie de página 4">
            <a:extLst>
              <a:ext uri="{FF2B5EF4-FFF2-40B4-BE49-F238E27FC236}">
                <a16:creationId xmlns:a16="http://schemas.microsoft.com/office/drawing/2014/main" id="{3BEE3D1C-627A-418F-91BF-5F85E83074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42094D07-80C8-4CCE-850D-E859029F6E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62006-8430-4D56-BEB4-9877426D0699}" type="slidenum">
              <a:rPr lang="es-ES" smtClean="0"/>
              <a:t>‹#›</a:t>
            </a:fld>
            <a:endParaRPr lang="es-ES"/>
          </a:p>
        </p:txBody>
      </p:sp>
      <p:sp>
        <p:nvSpPr>
          <p:cNvPr id="8" name="Rectángulo 7">
            <a:extLst>
              <a:ext uri="{FF2B5EF4-FFF2-40B4-BE49-F238E27FC236}">
                <a16:creationId xmlns:a16="http://schemas.microsoft.com/office/drawing/2014/main" id="{EFFA36B3-9E6C-42C5-A9A0-8FA62BC85B82}"/>
              </a:ext>
            </a:extLst>
          </p:cNvPr>
          <p:cNvSpPr/>
          <p:nvPr userDrawn="1"/>
        </p:nvSpPr>
        <p:spPr>
          <a:xfrm>
            <a:off x="0" y="6457888"/>
            <a:ext cx="12192000" cy="400111"/>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1DF02036-A69A-4462-B8C0-20692CD591B6}"/>
              </a:ext>
            </a:extLst>
          </p:cNvPr>
          <p:cNvSpPr txBox="1"/>
          <p:nvPr userDrawn="1"/>
        </p:nvSpPr>
        <p:spPr>
          <a:xfrm>
            <a:off x="8348472" y="6396333"/>
            <a:ext cx="3843528" cy="523220"/>
          </a:xfrm>
          <a:prstGeom prst="rect">
            <a:avLst/>
          </a:prstGeom>
          <a:noFill/>
        </p:spPr>
        <p:txBody>
          <a:bodyPr wrap="square" rtlCol="0">
            <a:spAutoFit/>
          </a:bodyPr>
          <a:lstStyle/>
          <a:p>
            <a:r>
              <a:rPr lang="es-ES" sz="2800" b="1" dirty="0">
                <a:solidFill>
                  <a:schemeClr val="bg1"/>
                </a:solidFill>
              </a:rPr>
              <a:t>NORTHIN</a:t>
            </a:r>
            <a:r>
              <a:rPr lang="es-ES" sz="2400" dirty="0">
                <a:solidFill>
                  <a:schemeClr val="bg1"/>
                </a:solidFill>
              </a:rPr>
              <a:t> </a:t>
            </a:r>
            <a:r>
              <a:rPr lang="es-ES" sz="2000" dirty="0">
                <a:solidFill>
                  <a:schemeClr val="bg1"/>
                </a:solidFill>
              </a:rPr>
              <a:t>SUMMER SCHOOL</a:t>
            </a:r>
            <a:endParaRPr lang="es-ES" sz="2400" dirty="0">
              <a:solidFill>
                <a:schemeClr val="bg1"/>
              </a:solidFill>
            </a:endParaRPr>
          </a:p>
        </p:txBody>
      </p:sp>
      <p:sp>
        <p:nvSpPr>
          <p:cNvPr id="10" name="CuadroTexto 9">
            <a:extLst>
              <a:ext uri="{FF2B5EF4-FFF2-40B4-BE49-F238E27FC236}">
                <a16:creationId xmlns:a16="http://schemas.microsoft.com/office/drawing/2014/main" id="{6E7F9690-7710-4462-B303-5DA8AA23946A}"/>
              </a:ext>
            </a:extLst>
          </p:cNvPr>
          <p:cNvSpPr txBox="1"/>
          <p:nvPr userDrawn="1"/>
        </p:nvSpPr>
        <p:spPr>
          <a:xfrm>
            <a:off x="202692" y="6457890"/>
            <a:ext cx="5452872" cy="400110"/>
          </a:xfrm>
          <a:prstGeom prst="rect">
            <a:avLst/>
          </a:prstGeom>
          <a:noFill/>
        </p:spPr>
        <p:txBody>
          <a:bodyPr wrap="square" rtlCol="0">
            <a:spAutoFit/>
          </a:bodyPr>
          <a:lstStyle/>
          <a:p>
            <a:r>
              <a:rPr lang="es-ES" sz="2000" dirty="0">
                <a:solidFill>
                  <a:schemeClr val="bg1"/>
                </a:solidFill>
              </a:rPr>
              <a:t>INTRODUCTION TO MACHINE LEARNING COURSE</a:t>
            </a:r>
          </a:p>
        </p:txBody>
      </p:sp>
      <p:sp>
        <p:nvSpPr>
          <p:cNvPr id="11" name="Rectángulo 10">
            <a:extLst>
              <a:ext uri="{FF2B5EF4-FFF2-40B4-BE49-F238E27FC236}">
                <a16:creationId xmlns:a16="http://schemas.microsoft.com/office/drawing/2014/main" id="{378F467F-2628-457C-9006-69230A54CBA7}"/>
              </a:ext>
            </a:extLst>
          </p:cNvPr>
          <p:cNvSpPr/>
          <p:nvPr userDrawn="1"/>
        </p:nvSpPr>
        <p:spPr>
          <a:xfrm>
            <a:off x="0" y="-46640"/>
            <a:ext cx="12192000" cy="365125"/>
          </a:xfrm>
          <a:prstGeom prst="rect">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5B7FDAA8-465F-4667-9224-3234B103652B}"/>
              </a:ext>
            </a:extLst>
          </p:cNvPr>
          <p:cNvSpPr txBox="1"/>
          <p:nvPr userDrawn="1"/>
        </p:nvSpPr>
        <p:spPr>
          <a:xfrm>
            <a:off x="117348" y="-64133"/>
            <a:ext cx="5452872" cy="400110"/>
          </a:xfrm>
          <a:prstGeom prst="rect">
            <a:avLst/>
          </a:prstGeom>
          <a:noFill/>
        </p:spPr>
        <p:txBody>
          <a:bodyPr wrap="square" rtlCol="0">
            <a:spAutoFit/>
          </a:bodyPr>
          <a:lstStyle/>
          <a:p>
            <a:r>
              <a:rPr lang="es-ES" sz="2000" b="1" dirty="0">
                <a:solidFill>
                  <a:schemeClr val="bg1"/>
                </a:solidFill>
              </a:rPr>
              <a:t>FUNDAMENTAL CONCEPTS</a:t>
            </a:r>
          </a:p>
        </p:txBody>
      </p:sp>
    </p:spTree>
    <p:extLst>
      <p:ext uri="{BB962C8B-B14F-4D97-AF65-F5344CB8AC3E}">
        <p14:creationId xmlns:p14="http://schemas.microsoft.com/office/powerpoint/2010/main" val="3348172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ivebook.manning.com/" TargetMode="External"/><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4.png"/><Relationship Id="rId1" Type="http://schemas.openxmlformats.org/officeDocument/2006/relationships/slideLayout" Target="../slideLayouts/slideLayout12.xml"/><Relationship Id="rId5" Type="http://schemas.openxmlformats.org/officeDocument/2006/relationships/image" Target="NULL"/><Relationship Id="rId4" Type="http://schemas.openxmlformats.org/officeDocument/2006/relationships/image" Target="NUL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NULL"/></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hyperlink" Target="https://en.wikipedia.org/wiki/Gradient_descent" TargetMode="Externa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NUL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NUL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NUL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BA778-58C5-4A9A-9E2D-FDE551539ED0}"/>
              </a:ext>
            </a:extLst>
          </p:cNvPr>
          <p:cNvSpPr>
            <a:spLocks noGrp="1"/>
          </p:cNvSpPr>
          <p:nvPr>
            <p:ph type="ctrTitle"/>
          </p:nvPr>
        </p:nvSpPr>
        <p:spPr/>
        <p:txBody>
          <a:bodyPr/>
          <a:lstStyle/>
          <a:p>
            <a:r>
              <a:rPr lang="es-ES"/>
              <a:t>INTRODUCTION TO MACHINE LEARNING</a:t>
            </a:r>
            <a:endParaRPr lang="es-ES" dirty="0"/>
          </a:p>
        </p:txBody>
      </p:sp>
      <p:sp>
        <p:nvSpPr>
          <p:cNvPr id="3" name="Subtítulo 2">
            <a:extLst>
              <a:ext uri="{FF2B5EF4-FFF2-40B4-BE49-F238E27FC236}">
                <a16:creationId xmlns:a16="http://schemas.microsoft.com/office/drawing/2014/main" id="{447C870B-DDED-4F1B-B0C3-83B25A24C067}"/>
              </a:ext>
            </a:extLst>
          </p:cNvPr>
          <p:cNvSpPr>
            <a:spLocks noGrp="1"/>
          </p:cNvSpPr>
          <p:nvPr>
            <p:ph type="subTitle" idx="1"/>
          </p:nvPr>
        </p:nvSpPr>
        <p:spPr/>
        <p:txBody>
          <a:bodyPr>
            <a:normAutofit fontScale="77500" lnSpcReduction="20000"/>
          </a:bodyPr>
          <a:lstStyle/>
          <a:p>
            <a:r>
              <a:rPr lang="es-ES" dirty="0"/>
              <a:t>FUNDAMENTAL CONCEPTS</a:t>
            </a:r>
          </a:p>
          <a:p>
            <a:r>
              <a:rPr lang="es-ES" dirty="0"/>
              <a:t>Andreu Arderiu</a:t>
            </a:r>
          </a:p>
          <a:p>
            <a:endParaRPr lang="es-ES" dirty="0"/>
          </a:p>
          <a:p>
            <a:r>
              <a:rPr lang="es-ES" dirty="0">
                <a:solidFill>
                  <a:schemeClr val="accent1"/>
                </a:solidFill>
              </a:rPr>
              <a:t>NORTHIN SUMMER SCHOOL</a:t>
            </a:r>
          </a:p>
          <a:p>
            <a:r>
              <a:rPr lang="es-ES" dirty="0">
                <a:solidFill>
                  <a:schemeClr val="accent1"/>
                </a:solidFill>
              </a:rPr>
              <a:t>Barcelona, </a:t>
            </a:r>
            <a:r>
              <a:rPr lang="es-ES" dirty="0" err="1">
                <a:solidFill>
                  <a:schemeClr val="accent1"/>
                </a:solidFill>
              </a:rPr>
              <a:t>July</a:t>
            </a:r>
            <a:r>
              <a:rPr lang="es-ES">
                <a:solidFill>
                  <a:schemeClr val="accent1"/>
                </a:solidFill>
              </a:rPr>
              <a:t> 2022</a:t>
            </a:r>
            <a:endParaRPr lang="es-ES" dirty="0">
              <a:solidFill>
                <a:schemeClr val="accent1"/>
              </a:solidFill>
            </a:endParaRPr>
          </a:p>
        </p:txBody>
      </p:sp>
    </p:spTree>
    <p:extLst>
      <p:ext uri="{BB962C8B-B14F-4D97-AF65-F5344CB8AC3E}">
        <p14:creationId xmlns:p14="http://schemas.microsoft.com/office/powerpoint/2010/main" val="2892804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16B2-5DFA-4C51-922A-F5D8AB4D5DF1}"/>
              </a:ext>
            </a:extLst>
          </p:cNvPr>
          <p:cNvSpPr>
            <a:spLocks noGrp="1"/>
          </p:cNvSpPr>
          <p:nvPr>
            <p:ph type="title"/>
          </p:nvPr>
        </p:nvSpPr>
        <p:spPr/>
        <p:txBody>
          <a:bodyPr/>
          <a:lstStyle/>
          <a:p>
            <a:r>
              <a:rPr lang="es-ES" b="1" dirty="0" err="1"/>
              <a:t>Overfitting</a:t>
            </a:r>
            <a:r>
              <a:rPr lang="es-ES" b="1" dirty="0"/>
              <a:t>: </a:t>
            </a:r>
            <a:r>
              <a:rPr lang="es-ES" b="1" dirty="0" err="1"/>
              <a:t>Bias-variance</a:t>
            </a:r>
            <a:r>
              <a:rPr lang="es-ES" b="1" dirty="0"/>
              <a:t> </a:t>
            </a:r>
            <a:r>
              <a:rPr lang="es-ES" b="1" dirty="0" err="1"/>
              <a:t>tradeoff</a:t>
            </a:r>
            <a:endParaRPr lang="es-ES" b="1" dirty="0"/>
          </a:p>
        </p:txBody>
      </p:sp>
      <p:sp>
        <p:nvSpPr>
          <p:cNvPr id="3" name="Content Placeholder 2">
            <a:extLst>
              <a:ext uri="{FF2B5EF4-FFF2-40B4-BE49-F238E27FC236}">
                <a16:creationId xmlns:a16="http://schemas.microsoft.com/office/drawing/2014/main" id="{8C813734-6224-4158-9A74-ECF6D3D91CA3}"/>
              </a:ext>
            </a:extLst>
          </p:cNvPr>
          <p:cNvSpPr>
            <a:spLocks noGrp="1"/>
          </p:cNvSpPr>
          <p:nvPr>
            <p:ph idx="1"/>
          </p:nvPr>
        </p:nvSpPr>
        <p:spPr/>
        <p:txBody>
          <a:bodyPr/>
          <a:lstStyle/>
          <a:p>
            <a:r>
              <a:rPr lang="es-ES" dirty="0" err="1"/>
              <a:t>If</a:t>
            </a:r>
            <a:r>
              <a:rPr lang="es-ES" dirty="0"/>
              <a:t> </a:t>
            </a:r>
            <a:r>
              <a:rPr lang="es-ES" dirty="0" err="1"/>
              <a:t>we</a:t>
            </a:r>
            <a:r>
              <a:rPr lang="es-ES" dirty="0"/>
              <a:t> use </a:t>
            </a:r>
            <a:r>
              <a:rPr lang="es-ES" dirty="0" err="1"/>
              <a:t>too</a:t>
            </a:r>
            <a:r>
              <a:rPr lang="es-ES" dirty="0"/>
              <a:t> </a:t>
            </a:r>
            <a:r>
              <a:rPr lang="es-ES" dirty="0" err="1"/>
              <a:t>many</a:t>
            </a:r>
            <a:r>
              <a:rPr lang="es-ES" dirty="0"/>
              <a:t> </a:t>
            </a:r>
            <a:r>
              <a:rPr lang="es-ES" dirty="0" err="1"/>
              <a:t>features</a:t>
            </a:r>
            <a:r>
              <a:rPr lang="es-ES" dirty="0"/>
              <a:t>, </a:t>
            </a:r>
            <a:r>
              <a:rPr lang="es-ES" dirty="0" err="1"/>
              <a:t>the</a:t>
            </a:r>
            <a:r>
              <a:rPr lang="es-ES" dirty="0"/>
              <a:t> </a:t>
            </a:r>
            <a:r>
              <a:rPr lang="es-ES" dirty="0" err="1"/>
              <a:t>learned</a:t>
            </a:r>
            <a:r>
              <a:rPr lang="es-ES" dirty="0"/>
              <a:t> </a:t>
            </a:r>
            <a:r>
              <a:rPr lang="es-ES" dirty="0" err="1"/>
              <a:t>model</a:t>
            </a:r>
            <a:r>
              <a:rPr lang="es-ES" dirty="0"/>
              <a:t> </a:t>
            </a:r>
            <a:r>
              <a:rPr lang="es-ES" dirty="0" err="1"/>
              <a:t>may</a:t>
            </a:r>
            <a:r>
              <a:rPr lang="es-ES" dirty="0"/>
              <a:t> </a:t>
            </a:r>
            <a:r>
              <a:rPr lang="es-ES" dirty="0" err="1"/>
              <a:t>fit</a:t>
            </a:r>
            <a:r>
              <a:rPr lang="es-ES" dirty="0"/>
              <a:t> </a:t>
            </a:r>
            <a:r>
              <a:rPr lang="es-ES" dirty="0" err="1"/>
              <a:t>the</a:t>
            </a:r>
            <a:r>
              <a:rPr lang="es-ES" dirty="0"/>
              <a:t> training data </a:t>
            </a:r>
            <a:r>
              <a:rPr lang="es-ES" dirty="0" err="1"/>
              <a:t>very</a:t>
            </a:r>
            <a:r>
              <a:rPr lang="es-ES" dirty="0"/>
              <a:t> </a:t>
            </a:r>
            <a:r>
              <a:rPr lang="es-ES" dirty="0" err="1"/>
              <a:t>well</a:t>
            </a:r>
            <a:r>
              <a:rPr lang="es-ES" dirty="0"/>
              <a:t> (</a:t>
            </a:r>
            <a:r>
              <a:rPr lang="es-ES" b="1" dirty="0" err="1"/>
              <a:t>overfit</a:t>
            </a:r>
            <a:r>
              <a:rPr lang="es-ES" dirty="0"/>
              <a:t>), </a:t>
            </a:r>
            <a:r>
              <a:rPr lang="es-ES" dirty="0" err="1"/>
              <a:t>but</a:t>
            </a:r>
            <a:r>
              <a:rPr lang="es-ES" dirty="0"/>
              <a:t> </a:t>
            </a:r>
            <a:r>
              <a:rPr lang="es-ES" dirty="0" err="1"/>
              <a:t>fail</a:t>
            </a:r>
            <a:r>
              <a:rPr lang="es-ES" dirty="0"/>
              <a:t> </a:t>
            </a:r>
            <a:r>
              <a:rPr lang="es-ES" dirty="0" err="1"/>
              <a:t>to</a:t>
            </a:r>
            <a:r>
              <a:rPr lang="es-ES" dirty="0"/>
              <a:t> </a:t>
            </a:r>
            <a:r>
              <a:rPr lang="es-ES" b="1" dirty="0" err="1"/>
              <a:t>generalize</a:t>
            </a:r>
            <a:r>
              <a:rPr lang="es-ES" dirty="0"/>
              <a:t> </a:t>
            </a:r>
            <a:r>
              <a:rPr lang="es-ES" dirty="0" err="1"/>
              <a:t>to</a:t>
            </a:r>
            <a:r>
              <a:rPr lang="es-ES" dirty="0"/>
              <a:t> new </a:t>
            </a:r>
            <a:r>
              <a:rPr lang="es-ES" dirty="0" err="1"/>
              <a:t>examples</a:t>
            </a:r>
            <a:endParaRPr lang="es-ES" dirty="0"/>
          </a:p>
        </p:txBody>
      </p:sp>
      <p:pic>
        <p:nvPicPr>
          <p:cNvPr id="7" name="Picture 6" descr="A picture containing diagram&#10;&#10;Description automatically generated">
            <a:extLst>
              <a:ext uri="{FF2B5EF4-FFF2-40B4-BE49-F238E27FC236}">
                <a16:creationId xmlns:a16="http://schemas.microsoft.com/office/drawing/2014/main" id="{B7727F02-62D8-8A93-8DD4-CBE161ACA5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8205" y="3048602"/>
            <a:ext cx="6495588" cy="3195829"/>
          </a:xfrm>
          <a:prstGeom prst="rect">
            <a:avLst/>
          </a:prstGeom>
        </p:spPr>
      </p:pic>
      <p:sp>
        <p:nvSpPr>
          <p:cNvPr id="9" name="TextBox 8">
            <a:extLst>
              <a:ext uri="{FF2B5EF4-FFF2-40B4-BE49-F238E27FC236}">
                <a16:creationId xmlns:a16="http://schemas.microsoft.com/office/drawing/2014/main" id="{51BED83A-0F4C-0370-2A3B-F190987947B3}"/>
              </a:ext>
            </a:extLst>
          </p:cNvPr>
          <p:cNvSpPr txBox="1"/>
          <p:nvPr/>
        </p:nvSpPr>
        <p:spPr>
          <a:xfrm>
            <a:off x="4557373" y="2771603"/>
            <a:ext cx="3077253" cy="276999"/>
          </a:xfrm>
          <a:prstGeom prst="rect">
            <a:avLst/>
          </a:prstGeom>
          <a:noFill/>
        </p:spPr>
        <p:txBody>
          <a:bodyPr wrap="none" rtlCol="0">
            <a:spAutoFit/>
          </a:bodyPr>
          <a:lstStyle/>
          <a:p>
            <a:r>
              <a:rPr lang="fr-FR" sz="1200" b="0" i="0" dirty="0">
                <a:solidFill>
                  <a:srgbClr val="757575"/>
                </a:solidFill>
                <a:effectLst/>
                <a:latin typeface="fell"/>
              </a:rPr>
              <a:t>Image </a:t>
            </a:r>
            <a:r>
              <a:rPr lang="fr-FR" sz="1200" b="0" i="0" dirty="0" err="1">
                <a:solidFill>
                  <a:srgbClr val="757575"/>
                </a:solidFill>
                <a:effectLst/>
                <a:latin typeface="fell"/>
              </a:rPr>
              <a:t>Credits</a:t>
            </a:r>
            <a:r>
              <a:rPr lang="fr-FR" sz="1200" b="0" i="0" dirty="0">
                <a:solidFill>
                  <a:srgbClr val="757575"/>
                </a:solidFill>
                <a:effectLst/>
                <a:latin typeface="fell"/>
              </a:rPr>
              <a:t>: </a:t>
            </a:r>
            <a:r>
              <a:rPr lang="fr-FR" sz="1200" b="0" i="0" u="sng" dirty="0">
                <a:effectLst/>
                <a:latin typeface="fell"/>
                <a:hlinkClick r:id="rId3"/>
              </a:rPr>
              <a:t>https://livebook.manning.com/</a:t>
            </a:r>
            <a:endParaRPr lang="es-ES" sz="1200" dirty="0"/>
          </a:p>
        </p:txBody>
      </p:sp>
    </p:spTree>
    <p:extLst>
      <p:ext uri="{BB962C8B-B14F-4D97-AF65-F5344CB8AC3E}">
        <p14:creationId xmlns:p14="http://schemas.microsoft.com/office/powerpoint/2010/main" val="2030865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16B2-5DFA-4C51-922A-F5D8AB4D5DF1}"/>
              </a:ext>
            </a:extLst>
          </p:cNvPr>
          <p:cNvSpPr>
            <a:spLocks noGrp="1"/>
          </p:cNvSpPr>
          <p:nvPr>
            <p:ph type="title"/>
          </p:nvPr>
        </p:nvSpPr>
        <p:spPr/>
        <p:txBody>
          <a:bodyPr/>
          <a:lstStyle/>
          <a:p>
            <a:r>
              <a:rPr lang="es-ES" b="1" dirty="0" err="1"/>
              <a:t>Overfitting</a:t>
            </a:r>
            <a:r>
              <a:rPr lang="es-ES" b="1" dirty="0"/>
              <a:t>: </a:t>
            </a:r>
            <a:r>
              <a:rPr lang="es-ES" b="1" dirty="0" err="1"/>
              <a:t>Bias-variance</a:t>
            </a:r>
            <a:r>
              <a:rPr lang="es-ES" b="1" dirty="0"/>
              <a:t> </a:t>
            </a:r>
            <a:r>
              <a:rPr lang="es-ES" b="1" dirty="0" err="1"/>
              <a:t>tradeoff</a:t>
            </a:r>
            <a:endParaRPr lang="es-ES" b="1" dirty="0"/>
          </a:p>
        </p:txBody>
      </p:sp>
      <p:sp>
        <p:nvSpPr>
          <p:cNvPr id="3" name="Content Placeholder 2">
            <a:extLst>
              <a:ext uri="{FF2B5EF4-FFF2-40B4-BE49-F238E27FC236}">
                <a16:creationId xmlns:a16="http://schemas.microsoft.com/office/drawing/2014/main" id="{8C813734-6224-4158-9A74-ECF6D3D91CA3}"/>
              </a:ext>
            </a:extLst>
          </p:cNvPr>
          <p:cNvSpPr>
            <a:spLocks noGrp="1"/>
          </p:cNvSpPr>
          <p:nvPr>
            <p:ph idx="1"/>
          </p:nvPr>
        </p:nvSpPr>
        <p:spPr/>
        <p:txBody>
          <a:bodyPr/>
          <a:lstStyle/>
          <a:p>
            <a:r>
              <a:rPr lang="es-ES" dirty="0" err="1"/>
              <a:t>If</a:t>
            </a:r>
            <a:r>
              <a:rPr lang="es-ES" dirty="0"/>
              <a:t> </a:t>
            </a:r>
            <a:r>
              <a:rPr lang="es-ES" dirty="0" err="1"/>
              <a:t>we</a:t>
            </a:r>
            <a:r>
              <a:rPr lang="es-ES" dirty="0"/>
              <a:t> use </a:t>
            </a:r>
            <a:r>
              <a:rPr lang="es-ES" dirty="0" err="1"/>
              <a:t>too</a:t>
            </a:r>
            <a:r>
              <a:rPr lang="es-ES" dirty="0"/>
              <a:t> </a:t>
            </a:r>
            <a:r>
              <a:rPr lang="es-ES" dirty="0" err="1"/>
              <a:t>many</a:t>
            </a:r>
            <a:r>
              <a:rPr lang="es-ES" dirty="0"/>
              <a:t> </a:t>
            </a:r>
            <a:r>
              <a:rPr lang="es-ES" dirty="0" err="1"/>
              <a:t>features</a:t>
            </a:r>
            <a:r>
              <a:rPr lang="es-ES" dirty="0"/>
              <a:t>, </a:t>
            </a:r>
            <a:r>
              <a:rPr lang="es-ES" dirty="0" err="1"/>
              <a:t>the</a:t>
            </a:r>
            <a:r>
              <a:rPr lang="es-ES" dirty="0"/>
              <a:t> </a:t>
            </a:r>
            <a:r>
              <a:rPr lang="es-ES" dirty="0" err="1"/>
              <a:t>learned</a:t>
            </a:r>
            <a:r>
              <a:rPr lang="es-ES" dirty="0"/>
              <a:t> </a:t>
            </a:r>
            <a:r>
              <a:rPr lang="es-ES" dirty="0" err="1"/>
              <a:t>model</a:t>
            </a:r>
            <a:r>
              <a:rPr lang="es-ES" dirty="0"/>
              <a:t> </a:t>
            </a:r>
            <a:r>
              <a:rPr lang="es-ES" dirty="0" err="1"/>
              <a:t>may</a:t>
            </a:r>
            <a:r>
              <a:rPr lang="es-ES" dirty="0"/>
              <a:t> </a:t>
            </a:r>
            <a:r>
              <a:rPr lang="es-ES" dirty="0" err="1"/>
              <a:t>fit</a:t>
            </a:r>
            <a:r>
              <a:rPr lang="es-ES" dirty="0"/>
              <a:t> </a:t>
            </a:r>
            <a:r>
              <a:rPr lang="es-ES" dirty="0" err="1"/>
              <a:t>the</a:t>
            </a:r>
            <a:r>
              <a:rPr lang="es-ES" dirty="0"/>
              <a:t> training data </a:t>
            </a:r>
            <a:r>
              <a:rPr lang="es-ES" dirty="0" err="1"/>
              <a:t>very</a:t>
            </a:r>
            <a:r>
              <a:rPr lang="es-ES" dirty="0"/>
              <a:t> </a:t>
            </a:r>
            <a:r>
              <a:rPr lang="es-ES" dirty="0" err="1"/>
              <a:t>well</a:t>
            </a:r>
            <a:r>
              <a:rPr lang="es-ES" dirty="0"/>
              <a:t> (</a:t>
            </a:r>
            <a:r>
              <a:rPr lang="es-ES" b="1" dirty="0" err="1"/>
              <a:t>overfit</a:t>
            </a:r>
            <a:r>
              <a:rPr lang="es-ES" dirty="0"/>
              <a:t>), </a:t>
            </a:r>
            <a:r>
              <a:rPr lang="es-ES" dirty="0" err="1"/>
              <a:t>but</a:t>
            </a:r>
            <a:r>
              <a:rPr lang="es-ES" dirty="0"/>
              <a:t> </a:t>
            </a:r>
            <a:r>
              <a:rPr lang="es-ES" dirty="0" err="1"/>
              <a:t>fail</a:t>
            </a:r>
            <a:r>
              <a:rPr lang="es-ES" dirty="0"/>
              <a:t> </a:t>
            </a:r>
            <a:r>
              <a:rPr lang="es-ES" dirty="0" err="1"/>
              <a:t>to</a:t>
            </a:r>
            <a:r>
              <a:rPr lang="es-ES" dirty="0"/>
              <a:t> </a:t>
            </a:r>
            <a:r>
              <a:rPr lang="es-ES" b="1" dirty="0" err="1"/>
              <a:t>generalize</a:t>
            </a:r>
            <a:r>
              <a:rPr lang="es-ES" dirty="0"/>
              <a:t> </a:t>
            </a:r>
            <a:r>
              <a:rPr lang="es-ES" dirty="0" err="1"/>
              <a:t>to</a:t>
            </a:r>
            <a:r>
              <a:rPr lang="es-ES" dirty="0"/>
              <a:t> new </a:t>
            </a:r>
            <a:r>
              <a:rPr lang="es-ES" dirty="0" err="1"/>
              <a:t>examples</a:t>
            </a:r>
            <a:endParaRPr lang="es-ES" dirty="0"/>
          </a:p>
        </p:txBody>
      </p:sp>
      <p:sp>
        <p:nvSpPr>
          <p:cNvPr id="6" name="TextBox 5">
            <a:extLst>
              <a:ext uri="{FF2B5EF4-FFF2-40B4-BE49-F238E27FC236}">
                <a16:creationId xmlns:a16="http://schemas.microsoft.com/office/drawing/2014/main" id="{B8496FC4-577A-4618-887C-DC095937E5EE}"/>
              </a:ext>
            </a:extLst>
          </p:cNvPr>
          <p:cNvSpPr txBox="1"/>
          <p:nvPr/>
        </p:nvSpPr>
        <p:spPr>
          <a:xfrm>
            <a:off x="5062330" y="2775771"/>
            <a:ext cx="1242648" cy="276999"/>
          </a:xfrm>
          <a:prstGeom prst="rect">
            <a:avLst/>
          </a:prstGeom>
          <a:noFill/>
        </p:spPr>
        <p:txBody>
          <a:bodyPr wrap="none" rtlCol="0">
            <a:spAutoFit/>
          </a:bodyPr>
          <a:lstStyle/>
          <a:p>
            <a:r>
              <a:rPr lang="es-ES" sz="1200" dirty="0" err="1"/>
              <a:t>Source</a:t>
            </a:r>
            <a:r>
              <a:rPr lang="es-ES" sz="1200" dirty="0"/>
              <a:t>: Coursera</a:t>
            </a:r>
          </a:p>
        </p:txBody>
      </p:sp>
      <p:pic>
        <p:nvPicPr>
          <p:cNvPr id="8" name="Picture 7">
            <a:extLst>
              <a:ext uri="{FF2B5EF4-FFF2-40B4-BE49-F238E27FC236}">
                <a16:creationId xmlns:a16="http://schemas.microsoft.com/office/drawing/2014/main" id="{91BDFB21-438F-49DB-8C3C-A4E1C042F1DE}"/>
              </a:ext>
            </a:extLst>
          </p:cNvPr>
          <p:cNvPicPr>
            <a:picLocks noChangeAspect="1"/>
          </p:cNvPicPr>
          <p:nvPr/>
        </p:nvPicPr>
        <p:blipFill rotWithShape="1">
          <a:blip r:embed="rId2"/>
          <a:srcRect l="2391" t="3520"/>
          <a:stretch/>
        </p:blipFill>
        <p:spPr>
          <a:xfrm>
            <a:off x="629478" y="3052770"/>
            <a:ext cx="10933043" cy="3337223"/>
          </a:xfrm>
          <a:prstGeom prst="rect">
            <a:avLst/>
          </a:prstGeom>
        </p:spPr>
      </p:pic>
    </p:spTree>
    <p:extLst>
      <p:ext uri="{BB962C8B-B14F-4D97-AF65-F5344CB8AC3E}">
        <p14:creationId xmlns:p14="http://schemas.microsoft.com/office/powerpoint/2010/main" val="1634018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Overfitting and underfitting represented using Model error vs complexity plot">
            <a:extLst>
              <a:ext uri="{FF2B5EF4-FFF2-40B4-BE49-F238E27FC236}">
                <a16:creationId xmlns:a16="http://schemas.microsoft.com/office/drawing/2014/main" id="{1B06A316-6E2E-4E61-9CF1-83F91AA96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6865" y="2586095"/>
            <a:ext cx="6686550" cy="38559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2CEE9D5-CDC2-45FD-B318-7A0507057EDE}"/>
              </a:ext>
            </a:extLst>
          </p:cNvPr>
          <p:cNvSpPr>
            <a:spLocks noGrp="1"/>
          </p:cNvSpPr>
          <p:nvPr>
            <p:ph type="title"/>
          </p:nvPr>
        </p:nvSpPr>
        <p:spPr/>
        <p:txBody>
          <a:bodyPr/>
          <a:lstStyle/>
          <a:p>
            <a:r>
              <a:rPr lang="es-ES" b="1" dirty="0" err="1"/>
              <a:t>Overfitting</a:t>
            </a:r>
            <a:r>
              <a:rPr lang="es-ES" b="1" dirty="0"/>
              <a:t>: </a:t>
            </a:r>
            <a:r>
              <a:rPr lang="es-ES" b="1" dirty="0" err="1"/>
              <a:t>Bias-variance</a:t>
            </a:r>
            <a:r>
              <a:rPr lang="es-ES" b="1" dirty="0"/>
              <a:t> </a:t>
            </a:r>
            <a:r>
              <a:rPr lang="es-ES" b="1" dirty="0" err="1"/>
              <a:t>tradeoff</a:t>
            </a:r>
            <a:endParaRPr lang="es-ES" dirty="0"/>
          </a:p>
        </p:txBody>
      </p:sp>
      <p:sp>
        <p:nvSpPr>
          <p:cNvPr id="3" name="Content Placeholder 2">
            <a:extLst>
              <a:ext uri="{FF2B5EF4-FFF2-40B4-BE49-F238E27FC236}">
                <a16:creationId xmlns:a16="http://schemas.microsoft.com/office/drawing/2014/main" id="{9359E469-0914-4621-9F1E-E57BA3B61BF6}"/>
              </a:ext>
            </a:extLst>
          </p:cNvPr>
          <p:cNvSpPr>
            <a:spLocks noGrp="1"/>
          </p:cNvSpPr>
          <p:nvPr>
            <p:ph idx="1"/>
          </p:nvPr>
        </p:nvSpPr>
        <p:spPr/>
        <p:txBody>
          <a:bodyPr/>
          <a:lstStyle/>
          <a:p>
            <a:r>
              <a:rPr lang="es-ES" dirty="0" err="1"/>
              <a:t>Ideally</a:t>
            </a:r>
            <a:r>
              <a:rPr lang="es-ES" dirty="0"/>
              <a:t> </a:t>
            </a:r>
            <a:r>
              <a:rPr lang="es-ES" dirty="0" err="1"/>
              <a:t>we</a:t>
            </a:r>
            <a:r>
              <a:rPr lang="es-ES" dirty="0"/>
              <a:t> </a:t>
            </a:r>
            <a:r>
              <a:rPr lang="es-ES" dirty="0" err="1"/>
              <a:t>want</a:t>
            </a:r>
            <a:r>
              <a:rPr lang="es-ES" dirty="0"/>
              <a:t> </a:t>
            </a:r>
            <a:r>
              <a:rPr lang="es-ES" b="1" dirty="0" err="1"/>
              <a:t>low</a:t>
            </a:r>
            <a:r>
              <a:rPr lang="es-ES" b="1" dirty="0"/>
              <a:t> </a:t>
            </a:r>
            <a:r>
              <a:rPr lang="es-ES" b="1" dirty="0" err="1"/>
              <a:t>bias</a:t>
            </a:r>
            <a:r>
              <a:rPr lang="es-ES" b="1" dirty="0"/>
              <a:t> </a:t>
            </a:r>
            <a:r>
              <a:rPr lang="es-ES" dirty="0"/>
              <a:t>(</a:t>
            </a:r>
            <a:r>
              <a:rPr lang="es-ES" dirty="0" err="1"/>
              <a:t>small</a:t>
            </a:r>
            <a:r>
              <a:rPr lang="es-ES" dirty="0"/>
              <a:t> </a:t>
            </a:r>
            <a:r>
              <a:rPr lang="es-ES" b="1" dirty="0"/>
              <a:t>training error</a:t>
            </a:r>
            <a:r>
              <a:rPr lang="es-ES" dirty="0"/>
              <a:t>) and </a:t>
            </a:r>
            <a:r>
              <a:rPr lang="es-ES" b="1" dirty="0" err="1"/>
              <a:t>low</a:t>
            </a:r>
            <a:r>
              <a:rPr lang="es-ES" b="1" dirty="0"/>
              <a:t> </a:t>
            </a:r>
            <a:r>
              <a:rPr lang="es-ES" b="1" dirty="0" err="1"/>
              <a:t>variance</a:t>
            </a:r>
            <a:r>
              <a:rPr lang="es-ES" b="1" dirty="0"/>
              <a:t> </a:t>
            </a:r>
            <a:r>
              <a:rPr lang="es-ES" dirty="0"/>
              <a:t>(</a:t>
            </a:r>
            <a:r>
              <a:rPr lang="es-ES" dirty="0" err="1"/>
              <a:t>small</a:t>
            </a:r>
            <a:r>
              <a:rPr lang="es-ES" dirty="0"/>
              <a:t> </a:t>
            </a:r>
            <a:r>
              <a:rPr lang="es-ES" b="1" dirty="0"/>
              <a:t>test error</a:t>
            </a:r>
            <a:r>
              <a:rPr lang="es-ES" dirty="0"/>
              <a:t>)</a:t>
            </a:r>
          </a:p>
        </p:txBody>
      </p:sp>
      <p:sp>
        <p:nvSpPr>
          <p:cNvPr id="4" name="TextBox 3">
            <a:extLst>
              <a:ext uri="{FF2B5EF4-FFF2-40B4-BE49-F238E27FC236}">
                <a16:creationId xmlns:a16="http://schemas.microsoft.com/office/drawing/2014/main" id="{6360E7DD-D9AD-4B09-A906-AD0F5375DDF3}"/>
              </a:ext>
            </a:extLst>
          </p:cNvPr>
          <p:cNvSpPr txBox="1"/>
          <p:nvPr/>
        </p:nvSpPr>
        <p:spPr>
          <a:xfrm>
            <a:off x="9121973" y="4375550"/>
            <a:ext cx="1560107" cy="276999"/>
          </a:xfrm>
          <a:prstGeom prst="rect">
            <a:avLst/>
          </a:prstGeom>
          <a:noFill/>
        </p:spPr>
        <p:txBody>
          <a:bodyPr wrap="none" rtlCol="0">
            <a:spAutoFit/>
          </a:bodyPr>
          <a:lstStyle/>
          <a:p>
            <a:r>
              <a:rPr lang="es-ES" sz="1200" dirty="0" err="1"/>
              <a:t>Source</a:t>
            </a:r>
            <a:r>
              <a:rPr lang="es-ES" sz="1200" dirty="0"/>
              <a:t>: </a:t>
            </a:r>
            <a:r>
              <a:rPr lang="es-ES" sz="1200" dirty="0" err="1"/>
              <a:t>Ajitesh</a:t>
            </a:r>
            <a:r>
              <a:rPr lang="es-ES" sz="1200" dirty="0"/>
              <a:t> Kumar</a:t>
            </a:r>
          </a:p>
        </p:txBody>
      </p:sp>
    </p:spTree>
    <p:extLst>
      <p:ext uri="{BB962C8B-B14F-4D97-AF65-F5344CB8AC3E}">
        <p14:creationId xmlns:p14="http://schemas.microsoft.com/office/powerpoint/2010/main" val="2801825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B616-B0E7-4BDC-8626-D7CD9A8745E0}"/>
              </a:ext>
            </a:extLst>
          </p:cNvPr>
          <p:cNvSpPr>
            <a:spLocks noGrp="1"/>
          </p:cNvSpPr>
          <p:nvPr>
            <p:ph type="title"/>
          </p:nvPr>
        </p:nvSpPr>
        <p:spPr/>
        <p:txBody>
          <a:bodyPr/>
          <a:lstStyle/>
          <a:p>
            <a:r>
              <a:rPr lang="es-ES" b="1" dirty="0" err="1"/>
              <a:t>Overfitting</a:t>
            </a:r>
            <a:r>
              <a:rPr lang="es-ES" b="1" dirty="0"/>
              <a:t>: </a:t>
            </a:r>
            <a:r>
              <a:rPr lang="es-ES" b="1" dirty="0" err="1"/>
              <a:t>solutions</a:t>
            </a:r>
            <a:endParaRPr lang="es-ES" b="1" dirty="0"/>
          </a:p>
        </p:txBody>
      </p:sp>
      <p:sp>
        <p:nvSpPr>
          <p:cNvPr id="5" name="Content Placeholder 4">
            <a:extLst>
              <a:ext uri="{FF2B5EF4-FFF2-40B4-BE49-F238E27FC236}">
                <a16:creationId xmlns:a16="http://schemas.microsoft.com/office/drawing/2014/main" id="{57E65E63-C874-496C-B5E3-3975D582033D}"/>
              </a:ext>
            </a:extLst>
          </p:cNvPr>
          <p:cNvSpPr>
            <a:spLocks noGrp="1"/>
          </p:cNvSpPr>
          <p:nvPr>
            <p:ph idx="1"/>
          </p:nvPr>
        </p:nvSpPr>
        <p:spPr/>
        <p:txBody>
          <a:bodyPr/>
          <a:lstStyle/>
          <a:p>
            <a:pPr marL="0" indent="0">
              <a:buNone/>
            </a:pPr>
            <a:r>
              <a:rPr lang="es-ES" dirty="0" err="1"/>
              <a:t>How</a:t>
            </a:r>
            <a:r>
              <a:rPr lang="es-ES" dirty="0"/>
              <a:t> </a:t>
            </a:r>
            <a:r>
              <a:rPr lang="es-ES" dirty="0" err="1"/>
              <a:t>to</a:t>
            </a:r>
            <a:r>
              <a:rPr lang="es-ES" dirty="0"/>
              <a:t> reduce </a:t>
            </a:r>
            <a:r>
              <a:rPr lang="es-ES" dirty="0" err="1"/>
              <a:t>overfitting</a:t>
            </a:r>
            <a:r>
              <a:rPr lang="es-ES" dirty="0"/>
              <a:t>? </a:t>
            </a:r>
          </a:p>
        </p:txBody>
      </p:sp>
      <p:pic>
        <p:nvPicPr>
          <p:cNvPr id="6" name="Graphic 5" descr="Help">
            <a:extLst>
              <a:ext uri="{FF2B5EF4-FFF2-40B4-BE49-F238E27FC236}">
                <a16:creationId xmlns:a16="http://schemas.microsoft.com/office/drawing/2014/main" id="{315C32D1-1662-496B-BEA1-D407A6737D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1600" y="1577871"/>
            <a:ext cx="914400" cy="914400"/>
          </a:xfrm>
          <a:prstGeom prst="rect">
            <a:avLst/>
          </a:prstGeom>
        </p:spPr>
      </p:pic>
    </p:spTree>
    <p:extLst>
      <p:ext uri="{BB962C8B-B14F-4D97-AF65-F5344CB8AC3E}">
        <p14:creationId xmlns:p14="http://schemas.microsoft.com/office/powerpoint/2010/main" val="1889961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B616-B0E7-4BDC-8626-D7CD9A8745E0}"/>
              </a:ext>
            </a:extLst>
          </p:cNvPr>
          <p:cNvSpPr>
            <a:spLocks noGrp="1"/>
          </p:cNvSpPr>
          <p:nvPr>
            <p:ph type="title"/>
          </p:nvPr>
        </p:nvSpPr>
        <p:spPr/>
        <p:txBody>
          <a:bodyPr/>
          <a:lstStyle/>
          <a:p>
            <a:r>
              <a:rPr lang="es-ES" b="1" dirty="0" err="1"/>
              <a:t>Overfitting</a:t>
            </a:r>
            <a:r>
              <a:rPr lang="es-ES" b="1" dirty="0"/>
              <a:t>: </a:t>
            </a:r>
            <a:r>
              <a:rPr lang="es-ES" b="1" dirty="0" err="1"/>
              <a:t>solutions</a:t>
            </a:r>
            <a:endParaRPr lang="es-ES" b="1" dirty="0"/>
          </a:p>
        </p:txBody>
      </p:sp>
      <p:sp>
        <p:nvSpPr>
          <p:cNvPr id="3" name="Content Placeholder 2">
            <a:extLst>
              <a:ext uri="{FF2B5EF4-FFF2-40B4-BE49-F238E27FC236}">
                <a16:creationId xmlns:a16="http://schemas.microsoft.com/office/drawing/2014/main" id="{4CE7C0C0-7329-4505-B267-F6A21812DFE2}"/>
              </a:ext>
            </a:extLst>
          </p:cNvPr>
          <p:cNvSpPr>
            <a:spLocks noGrp="1"/>
          </p:cNvSpPr>
          <p:nvPr>
            <p:ph idx="1"/>
          </p:nvPr>
        </p:nvSpPr>
        <p:spPr/>
        <p:txBody>
          <a:bodyPr/>
          <a:lstStyle/>
          <a:p>
            <a:pPr marL="0" indent="0">
              <a:buNone/>
            </a:pPr>
            <a:r>
              <a:rPr lang="es-ES" dirty="0" err="1"/>
              <a:t>How</a:t>
            </a:r>
            <a:r>
              <a:rPr lang="es-ES" dirty="0"/>
              <a:t> </a:t>
            </a:r>
            <a:r>
              <a:rPr lang="es-ES" dirty="0" err="1"/>
              <a:t>to</a:t>
            </a:r>
            <a:r>
              <a:rPr lang="es-ES" dirty="0"/>
              <a:t> reduce </a:t>
            </a:r>
            <a:r>
              <a:rPr lang="es-ES" dirty="0" err="1"/>
              <a:t>overfitting</a:t>
            </a:r>
            <a:r>
              <a:rPr lang="es-ES" dirty="0"/>
              <a:t>? </a:t>
            </a:r>
          </a:p>
          <a:p>
            <a:pPr marL="514350" indent="-514350">
              <a:buFont typeface="+mj-lt"/>
              <a:buAutoNum type="arabicPeriod"/>
            </a:pPr>
            <a:endParaRPr lang="es-ES" b="1" dirty="0"/>
          </a:p>
          <a:p>
            <a:pPr marL="514350" indent="-514350">
              <a:buFont typeface="+mj-lt"/>
              <a:buAutoNum type="arabicPeriod"/>
            </a:pPr>
            <a:r>
              <a:rPr lang="es-ES" b="1" dirty="0"/>
              <a:t>Reduce</a:t>
            </a:r>
            <a:r>
              <a:rPr lang="es-ES" dirty="0"/>
              <a:t> </a:t>
            </a:r>
            <a:r>
              <a:rPr lang="es-ES" dirty="0" err="1"/>
              <a:t>the</a:t>
            </a:r>
            <a:r>
              <a:rPr lang="es-ES" dirty="0"/>
              <a:t> </a:t>
            </a:r>
            <a:r>
              <a:rPr lang="es-ES" dirty="0" err="1"/>
              <a:t>number</a:t>
            </a:r>
            <a:r>
              <a:rPr lang="es-ES" dirty="0"/>
              <a:t> </a:t>
            </a:r>
            <a:r>
              <a:rPr lang="es-ES" dirty="0" err="1"/>
              <a:t>of</a:t>
            </a:r>
            <a:r>
              <a:rPr lang="es-ES" dirty="0"/>
              <a:t> </a:t>
            </a:r>
            <a:r>
              <a:rPr lang="es-ES" b="1" dirty="0" err="1"/>
              <a:t>features</a:t>
            </a:r>
            <a:r>
              <a:rPr lang="es-ES" dirty="0"/>
              <a:t>: </a:t>
            </a:r>
            <a:r>
              <a:rPr lang="es-ES" dirty="0" err="1"/>
              <a:t>Manually</a:t>
            </a:r>
            <a:r>
              <a:rPr lang="es-ES" dirty="0"/>
              <a:t> </a:t>
            </a:r>
            <a:r>
              <a:rPr lang="es-ES" dirty="0" err="1"/>
              <a:t>select</a:t>
            </a:r>
            <a:r>
              <a:rPr lang="es-ES" dirty="0"/>
              <a:t>/reduce </a:t>
            </a:r>
            <a:r>
              <a:rPr lang="es-ES" dirty="0" err="1"/>
              <a:t>the</a:t>
            </a:r>
            <a:r>
              <a:rPr lang="es-ES" dirty="0"/>
              <a:t> </a:t>
            </a:r>
            <a:r>
              <a:rPr lang="es-ES" dirty="0" err="1"/>
              <a:t>number</a:t>
            </a:r>
            <a:r>
              <a:rPr lang="es-ES" dirty="0"/>
              <a:t> </a:t>
            </a:r>
            <a:r>
              <a:rPr lang="es-ES" dirty="0" err="1"/>
              <a:t>of</a:t>
            </a:r>
            <a:r>
              <a:rPr lang="es-ES" dirty="0"/>
              <a:t> </a:t>
            </a:r>
            <a:r>
              <a:rPr lang="es-ES" dirty="0" err="1"/>
              <a:t>features</a:t>
            </a:r>
            <a:r>
              <a:rPr lang="es-ES" dirty="0"/>
              <a:t> </a:t>
            </a:r>
            <a:r>
              <a:rPr lang="es-ES" dirty="0" err="1"/>
              <a:t>to</a:t>
            </a:r>
            <a:r>
              <a:rPr lang="es-ES" dirty="0"/>
              <a:t> use</a:t>
            </a:r>
          </a:p>
          <a:p>
            <a:pPr marL="514350" indent="-514350">
              <a:buFont typeface="+mj-lt"/>
              <a:buAutoNum type="arabicPeriod"/>
            </a:pPr>
            <a:r>
              <a:rPr lang="es-ES" b="1" dirty="0" err="1"/>
              <a:t>Regularization</a:t>
            </a:r>
            <a:r>
              <a:rPr lang="es-ES" dirty="0"/>
              <a:t>: </a:t>
            </a:r>
            <a:r>
              <a:rPr lang="es-ES" dirty="0" err="1"/>
              <a:t>Modify</a:t>
            </a:r>
            <a:r>
              <a:rPr lang="es-ES" dirty="0"/>
              <a:t> </a:t>
            </a:r>
            <a:r>
              <a:rPr lang="es-ES" dirty="0" err="1"/>
              <a:t>cost</a:t>
            </a:r>
            <a:r>
              <a:rPr lang="es-ES" dirty="0"/>
              <a:t> </a:t>
            </a:r>
            <a:r>
              <a:rPr lang="es-ES" dirty="0" err="1"/>
              <a:t>function</a:t>
            </a:r>
            <a:r>
              <a:rPr lang="es-ES" dirty="0"/>
              <a:t> </a:t>
            </a:r>
            <a:r>
              <a:rPr lang="es-ES" dirty="0" err="1"/>
              <a:t>to</a:t>
            </a:r>
            <a:r>
              <a:rPr lang="es-ES" dirty="0"/>
              <a:t> </a:t>
            </a:r>
            <a:r>
              <a:rPr lang="es-ES" b="1" dirty="0" err="1"/>
              <a:t>penalise</a:t>
            </a:r>
            <a:r>
              <a:rPr lang="es-ES" dirty="0"/>
              <a:t> </a:t>
            </a:r>
            <a:r>
              <a:rPr lang="es-ES" dirty="0" err="1"/>
              <a:t>number</a:t>
            </a:r>
            <a:r>
              <a:rPr lang="es-ES" dirty="0"/>
              <a:t> </a:t>
            </a:r>
            <a:r>
              <a:rPr lang="es-ES" dirty="0" err="1"/>
              <a:t>of</a:t>
            </a:r>
            <a:r>
              <a:rPr lang="es-ES" dirty="0"/>
              <a:t> </a:t>
            </a:r>
            <a:r>
              <a:rPr lang="es-ES" b="1" dirty="0" err="1"/>
              <a:t>weights</a:t>
            </a:r>
            <a:r>
              <a:rPr lang="es-ES" dirty="0"/>
              <a:t> </a:t>
            </a:r>
            <a:r>
              <a:rPr lang="es-ES" dirty="0" err="1"/>
              <a:t>or</a:t>
            </a:r>
            <a:r>
              <a:rPr lang="es-ES" dirty="0"/>
              <a:t> </a:t>
            </a:r>
            <a:r>
              <a:rPr lang="es-ES" dirty="0" err="1"/>
              <a:t>weights</a:t>
            </a:r>
            <a:r>
              <a:rPr lang="es-ES" dirty="0"/>
              <a:t> </a:t>
            </a:r>
            <a:r>
              <a:rPr lang="es-ES" dirty="0" err="1"/>
              <a:t>high</a:t>
            </a:r>
            <a:r>
              <a:rPr lang="es-ES" dirty="0"/>
              <a:t> </a:t>
            </a:r>
            <a:r>
              <a:rPr lang="es-ES" dirty="0" err="1"/>
              <a:t>values</a:t>
            </a:r>
            <a:endParaRPr lang="es-ES" dirty="0"/>
          </a:p>
          <a:p>
            <a:pPr marL="514350" indent="-514350">
              <a:buFont typeface="+mj-lt"/>
              <a:buAutoNum type="arabicPeriod"/>
            </a:pPr>
            <a:endParaRPr lang="es-ES" dirty="0"/>
          </a:p>
        </p:txBody>
      </p:sp>
      <p:pic>
        <p:nvPicPr>
          <p:cNvPr id="6" name="Graphic 5" descr="Help">
            <a:extLst>
              <a:ext uri="{FF2B5EF4-FFF2-40B4-BE49-F238E27FC236}">
                <a16:creationId xmlns:a16="http://schemas.microsoft.com/office/drawing/2014/main" id="{65527BC3-2CD3-4BFF-A48E-49BEBB1267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1600" y="1577871"/>
            <a:ext cx="914400" cy="914400"/>
          </a:xfrm>
          <a:prstGeom prst="rect">
            <a:avLst/>
          </a:prstGeom>
        </p:spPr>
      </p:pic>
    </p:spTree>
    <p:extLst>
      <p:ext uri="{BB962C8B-B14F-4D97-AF65-F5344CB8AC3E}">
        <p14:creationId xmlns:p14="http://schemas.microsoft.com/office/powerpoint/2010/main" val="3368543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816B2-5DFA-4C51-922A-F5D8AB4D5DF1}"/>
              </a:ext>
            </a:extLst>
          </p:cNvPr>
          <p:cNvSpPr>
            <a:spLocks noGrp="1"/>
          </p:cNvSpPr>
          <p:nvPr>
            <p:ph type="title"/>
          </p:nvPr>
        </p:nvSpPr>
        <p:spPr/>
        <p:txBody>
          <a:bodyPr/>
          <a:lstStyle/>
          <a:p>
            <a:r>
              <a:rPr lang="es-ES" dirty="0" err="1"/>
              <a:t>Regularization</a:t>
            </a:r>
            <a:endParaRPr lang="es-ES" b="1" dirty="0"/>
          </a:p>
        </p:txBody>
      </p:sp>
      <p:sp>
        <p:nvSpPr>
          <p:cNvPr id="3" name="Content Placeholder 2">
            <a:extLst>
              <a:ext uri="{FF2B5EF4-FFF2-40B4-BE49-F238E27FC236}">
                <a16:creationId xmlns:a16="http://schemas.microsoft.com/office/drawing/2014/main" id="{8C813734-6224-4158-9A74-ECF6D3D91CA3}"/>
              </a:ext>
            </a:extLst>
          </p:cNvPr>
          <p:cNvSpPr>
            <a:spLocks noGrp="1"/>
          </p:cNvSpPr>
          <p:nvPr>
            <p:ph idx="1"/>
          </p:nvPr>
        </p:nvSpPr>
        <p:spPr/>
        <p:txBody>
          <a:bodyPr/>
          <a:lstStyle/>
          <a:p>
            <a:r>
              <a:rPr lang="en-US" b="0" i="0" dirty="0">
                <a:solidFill>
                  <a:srgbClr val="292929"/>
                </a:solidFill>
                <a:effectLst/>
                <a:latin typeface="fell"/>
              </a:rPr>
              <a:t>Regularization helps us to maintain all variables or features in the model by reducing the magnitude of the variables. Hence, it maintains accuracy as well as the generalization power of the model.</a:t>
            </a:r>
            <a:endParaRPr lang="es-ES" dirty="0"/>
          </a:p>
        </p:txBody>
      </p:sp>
      <p:pic>
        <p:nvPicPr>
          <p:cNvPr id="5" name="Picture 4" descr="Graphical user interface&#10;&#10;Description automatically generated">
            <a:extLst>
              <a:ext uri="{FF2B5EF4-FFF2-40B4-BE49-F238E27FC236}">
                <a16:creationId xmlns:a16="http://schemas.microsoft.com/office/drawing/2014/main" id="{0F1038C7-006C-4784-4C22-CEB05FDE2B21}"/>
              </a:ext>
            </a:extLst>
          </p:cNvPr>
          <p:cNvPicPr>
            <a:picLocks noChangeAspect="1"/>
          </p:cNvPicPr>
          <p:nvPr/>
        </p:nvPicPr>
        <p:blipFill rotWithShape="1">
          <a:blip r:embed="rId2">
            <a:extLst>
              <a:ext uri="{28A0092B-C50C-407E-A947-70E740481C1C}">
                <a14:useLocalDpi xmlns:a14="http://schemas.microsoft.com/office/drawing/2010/main" val="0"/>
              </a:ext>
            </a:extLst>
          </a:blip>
          <a:srcRect l="36456" t="15712" r="38613" b="32966"/>
          <a:stretch/>
        </p:blipFill>
        <p:spPr>
          <a:xfrm>
            <a:off x="1110233" y="3205018"/>
            <a:ext cx="2216028" cy="2567743"/>
          </a:xfrm>
          <a:prstGeom prst="rect">
            <a:avLst/>
          </a:prstGeom>
        </p:spPr>
      </p:pic>
      <p:pic>
        <p:nvPicPr>
          <p:cNvPr id="9" name="Picture 8" descr="Chart&#10;&#10;Description automatically generated with low confidence">
            <a:extLst>
              <a:ext uri="{FF2B5EF4-FFF2-40B4-BE49-F238E27FC236}">
                <a16:creationId xmlns:a16="http://schemas.microsoft.com/office/drawing/2014/main" id="{B049DE54-18AC-7F74-91F7-298E233B01F8}"/>
              </a:ext>
            </a:extLst>
          </p:cNvPr>
          <p:cNvPicPr>
            <a:picLocks noChangeAspect="1"/>
          </p:cNvPicPr>
          <p:nvPr/>
        </p:nvPicPr>
        <p:blipFill rotWithShape="1">
          <a:blip r:embed="rId3">
            <a:extLst>
              <a:ext uri="{28A0092B-C50C-407E-A947-70E740481C1C}">
                <a14:useLocalDpi xmlns:a14="http://schemas.microsoft.com/office/drawing/2010/main" val="0"/>
              </a:ext>
            </a:extLst>
          </a:blip>
          <a:srcRect l="49125" t="10076" r="9538" b="36389"/>
          <a:stretch/>
        </p:blipFill>
        <p:spPr>
          <a:xfrm>
            <a:off x="7100284" y="3075443"/>
            <a:ext cx="3149243" cy="2235289"/>
          </a:xfrm>
          <a:prstGeom prst="rect">
            <a:avLst/>
          </a:prstGeom>
        </p:spPr>
      </p:pic>
      <p:pic>
        <p:nvPicPr>
          <p:cNvPr id="11" name="Picture 10" descr="Graphical user interface&#10;&#10;Description automatically generated">
            <a:extLst>
              <a:ext uri="{FF2B5EF4-FFF2-40B4-BE49-F238E27FC236}">
                <a16:creationId xmlns:a16="http://schemas.microsoft.com/office/drawing/2014/main" id="{58F331AE-D32F-0775-BD36-6D2E9F757FC9}"/>
              </a:ext>
            </a:extLst>
          </p:cNvPr>
          <p:cNvPicPr>
            <a:picLocks noChangeAspect="1"/>
          </p:cNvPicPr>
          <p:nvPr/>
        </p:nvPicPr>
        <p:blipFill rotWithShape="1">
          <a:blip r:embed="rId2">
            <a:extLst>
              <a:ext uri="{28A0092B-C50C-407E-A947-70E740481C1C}">
                <a14:useLocalDpi xmlns:a14="http://schemas.microsoft.com/office/drawing/2010/main" val="0"/>
              </a:ext>
            </a:extLst>
          </a:blip>
          <a:srcRect l="61809" t="15005" r="842" b="35002"/>
          <a:stretch/>
        </p:blipFill>
        <p:spPr>
          <a:xfrm>
            <a:off x="3326261" y="3185047"/>
            <a:ext cx="3319911" cy="2501283"/>
          </a:xfrm>
          <a:prstGeom prst="rect">
            <a:avLst/>
          </a:prstGeom>
        </p:spPr>
      </p:pic>
      <p:pic>
        <p:nvPicPr>
          <p:cNvPr id="13" name="Picture 12" descr="Chart&#10;&#10;Description automatically generated with low confidence">
            <a:extLst>
              <a:ext uri="{FF2B5EF4-FFF2-40B4-BE49-F238E27FC236}">
                <a16:creationId xmlns:a16="http://schemas.microsoft.com/office/drawing/2014/main" id="{9ACBB0EC-677C-C738-1BC2-65DCFED7AC6D}"/>
              </a:ext>
            </a:extLst>
          </p:cNvPr>
          <p:cNvPicPr>
            <a:picLocks noChangeAspect="1"/>
          </p:cNvPicPr>
          <p:nvPr/>
        </p:nvPicPr>
        <p:blipFill rotWithShape="1">
          <a:blip r:embed="rId3">
            <a:extLst>
              <a:ext uri="{28A0092B-C50C-407E-A947-70E740481C1C}">
                <a14:useLocalDpi xmlns:a14="http://schemas.microsoft.com/office/drawing/2010/main" val="0"/>
              </a:ext>
            </a:extLst>
          </a:blip>
          <a:srcRect t="63795" r="1814"/>
          <a:stretch/>
        </p:blipFill>
        <p:spPr>
          <a:xfrm>
            <a:off x="6646173" y="5310732"/>
            <a:ext cx="5545828" cy="1120784"/>
          </a:xfrm>
          <a:prstGeom prst="rect">
            <a:avLst/>
          </a:prstGeom>
        </p:spPr>
      </p:pic>
      <p:sp>
        <p:nvSpPr>
          <p:cNvPr id="14" name="TextBox 13">
            <a:extLst>
              <a:ext uri="{FF2B5EF4-FFF2-40B4-BE49-F238E27FC236}">
                <a16:creationId xmlns:a16="http://schemas.microsoft.com/office/drawing/2014/main" id="{D70F8ED2-9D9E-D5C0-E5FC-266387BEABB7}"/>
              </a:ext>
            </a:extLst>
          </p:cNvPr>
          <p:cNvSpPr txBox="1"/>
          <p:nvPr/>
        </p:nvSpPr>
        <p:spPr>
          <a:xfrm>
            <a:off x="5474676" y="5772761"/>
            <a:ext cx="1242648" cy="276999"/>
          </a:xfrm>
          <a:prstGeom prst="rect">
            <a:avLst/>
          </a:prstGeom>
          <a:noFill/>
        </p:spPr>
        <p:txBody>
          <a:bodyPr wrap="none" rtlCol="0">
            <a:spAutoFit/>
          </a:bodyPr>
          <a:lstStyle/>
          <a:p>
            <a:r>
              <a:rPr lang="es-ES" sz="1200" dirty="0" err="1"/>
              <a:t>Source</a:t>
            </a:r>
            <a:r>
              <a:rPr lang="es-ES" sz="1200" dirty="0"/>
              <a:t>: Coursera</a:t>
            </a:r>
          </a:p>
        </p:txBody>
      </p:sp>
    </p:spTree>
    <p:extLst>
      <p:ext uri="{BB962C8B-B14F-4D97-AF65-F5344CB8AC3E}">
        <p14:creationId xmlns:p14="http://schemas.microsoft.com/office/powerpoint/2010/main" val="3005331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90CC-DC79-49E3-8215-1DF36EBF79B6}"/>
              </a:ext>
            </a:extLst>
          </p:cNvPr>
          <p:cNvSpPr>
            <a:spLocks noGrp="1"/>
          </p:cNvSpPr>
          <p:nvPr>
            <p:ph type="title"/>
          </p:nvPr>
        </p:nvSpPr>
        <p:spPr/>
        <p:txBody>
          <a:bodyPr/>
          <a:lstStyle/>
          <a:p>
            <a:r>
              <a:rPr lang="es-ES" b="1" dirty="0" err="1"/>
              <a:t>Model</a:t>
            </a:r>
            <a:r>
              <a:rPr lang="es-ES" b="1" dirty="0"/>
              <a:t> </a:t>
            </a:r>
            <a:r>
              <a:rPr lang="es-ES" b="1" dirty="0" err="1"/>
              <a:t>selection</a:t>
            </a:r>
            <a:r>
              <a:rPr lang="es-ES" b="1" dirty="0"/>
              <a:t>: </a:t>
            </a:r>
            <a:r>
              <a:rPr lang="es-ES" b="1" dirty="0" err="1"/>
              <a:t>overview</a:t>
            </a:r>
            <a:endParaRPr lang="es-E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F90B2C-0070-4782-9C30-DF734E85467E}"/>
                  </a:ext>
                </a:extLst>
              </p:cNvPr>
              <p:cNvSpPr>
                <a:spLocks noGrp="1"/>
              </p:cNvSpPr>
              <p:nvPr>
                <p:ph idx="1"/>
              </p:nvPr>
            </p:nvSpPr>
            <p:spPr/>
            <p:txBody>
              <a:bodyPr>
                <a:normAutofit/>
              </a:bodyPr>
              <a:lstStyle/>
              <a:p>
                <a:r>
                  <a:rPr lang="en-US" dirty="0"/>
                  <a:t>Usually a classifier has some </a:t>
                </a:r>
                <a:r>
                  <a:rPr lang="en-US" b="1" dirty="0"/>
                  <a:t>“hyperparameters” </a:t>
                </a:r>
                <a:r>
                  <a:rPr lang="en-US" dirty="0"/>
                  <a:t>to be tuned</a:t>
                </a:r>
              </a:p>
              <a:p>
                <a:pPr lvl="1">
                  <a:buFont typeface="Wingdings" panose="05000000000000000000" pitchFamily="2" charset="2"/>
                  <a:buChar char="Ø"/>
                </a:pPr>
                <a:r>
                  <a:rPr lang="en-US" dirty="0"/>
                  <a:t>Linear regression: Number of features</a:t>
                </a:r>
              </a:p>
              <a:p>
                <a:pPr lvl="1">
                  <a:buFont typeface="Wingdings" panose="05000000000000000000" pitchFamily="2" charset="2"/>
                  <a:buChar char="Ø"/>
                </a:pPr>
                <a:r>
                  <a:rPr lang="en-US" dirty="0"/>
                  <a:t>Polynomial regression: Degree of the polynomial</a:t>
                </a:r>
              </a:p>
              <a:p>
                <a:pPr lvl="1">
                  <a:buFont typeface="Wingdings" panose="05000000000000000000" pitchFamily="2" charset="2"/>
                  <a:buChar char="Ø"/>
                </a:pPr>
                <a:r>
                  <a:rPr lang="en-US" dirty="0"/>
                  <a:t>Lasso/ridge regression: Regularization parameter </a:t>
                </a:r>
                <a14:m>
                  <m:oMath xmlns:m="http://schemas.openxmlformats.org/officeDocument/2006/math">
                    <m:r>
                      <a:rPr lang="es-ES" i="1">
                        <a:solidFill>
                          <a:prstClr val="black"/>
                        </a:solidFill>
                        <a:latin typeface="Cambria Math" panose="02040503050406030204" pitchFamily="18" charset="0"/>
                        <a:ea typeface="Cambria Math" panose="02040503050406030204" pitchFamily="18" charset="0"/>
                      </a:rPr>
                      <m:t>𝜆</m:t>
                    </m:r>
                  </m:oMath>
                </a14:m>
                <a:endParaRPr lang="en-US" dirty="0"/>
              </a:p>
              <a:p>
                <a:pPr lvl="1">
                  <a:buFont typeface="Wingdings" panose="05000000000000000000" pitchFamily="2" charset="2"/>
                  <a:buChar char="Ø"/>
                </a:pPr>
                <a:r>
                  <a:rPr lang="en-US" dirty="0"/>
                  <a:t>…</a:t>
                </a:r>
              </a:p>
              <a:p>
                <a:pPr marL="457200" lvl="1" indent="0">
                  <a:buNone/>
                </a:pPr>
                <a:endParaRPr lang="es-ES" dirty="0"/>
              </a:p>
              <a:p>
                <a:r>
                  <a:rPr lang="es-ES" dirty="0" err="1"/>
                  <a:t>Hyperparameters</a:t>
                </a:r>
                <a:r>
                  <a:rPr lang="es-ES" dirty="0"/>
                  <a:t> are set </a:t>
                </a:r>
                <a:r>
                  <a:rPr lang="es-ES" dirty="0" err="1"/>
                  <a:t>before</a:t>
                </a:r>
                <a:r>
                  <a:rPr lang="es-ES" dirty="0"/>
                  <a:t> training can </a:t>
                </a:r>
                <a:r>
                  <a:rPr lang="es-ES" dirty="0" err="1"/>
                  <a:t>begin</a:t>
                </a:r>
                <a:endParaRPr lang="en-US" dirty="0"/>
              </a:p>
              <a:p>
                <a:pPr lvl="1">
                  <a:buFont typeface="Wingdings" panose="05000000000000000000" pitchFamily="2" charset="2"/>
                  <a:buChar char="Ø"/>
                </a:pPr>
                <a:endParaRPr lang="en-US" dirty="0"/>
              </a:p>
              <a:p>
                <a:pPr marL="457200" lvl="1" indent="0">
                  <a:buNone/>
                </a:pPr>
                <a:endParaRPr lang="es-ES" dirty="0"/>
              </a:p>
            </p:txBody>
          </p:sp>
        </mc:Choice>
        <mc:Fallback xmlns="">
          <p:sp>
            <p:nvSpPr>
              <p:cNvPr id="3" name="Content Placeholder 2">
                <a:extLst>
                  <a:ext uri="{FF2B5EF4-FFF2-40B4-BE49-F238E27FC236}">
                    <a16:creationId xmlns:a16="http://schemas.microsoft.com/office/drawing/2014/main" id="{0FF90B2C-0070-4782-9C30-DF734E85467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s-ES">
                    <a:noFill/>
                  </a:rPr>
                  <a:t> </a:t>
                </a:r>
              </a:p>
            </p:txBody>
          </p:sp>
        </mc:Fallback>
      </mc:AlternateContent>
    </p:spTree>
    <p:extLst>
      <p:ext uri="{BB962C8B-B14F-4D97-AF65-F5344CB8AC3E}">
        <p14:creationId xmlns:p14="http://schemas.microsoft.com/office/powerpoint/2010/main" val="311691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1F73DD-DA5E-4E05-9EFC-3EE4AD718B1E}"/>
              </a:ext>
            </a:extLst>
          </p:cNvPr>
          <p:cNvPicPr>
            <a:picLocks noChangeAspect="1"/>
          </p:cNvPicPr>
          <p:nvPr/>
        </p:nvPicPr>
        <p:blipFill>
          <a:blip r:embed="rId2"/>
          <a:stretch>
            <a:fillRect/>
          </a:stretch>
        </p:blipFill>
        <p:spPr>
          <a:xfrm>
            <a:off x="6586743" y="1690688"/>
            <a:ext cx="5227271" cy="3997325"/>
          </a:xfrm>
          <a:prstGeom prst="rect">
            <a:avLst/>
          </a:prstGeom>
        </p:spPr>
      </p:pic>
      <p:sp>
        <p:nvSpPr>
          <p:cNvPr id="2" name="Title 1">
            <a:extLst>
              <a:ext uri="{FF2B5EF4-FFF2-40B4-BE49-F238E27FC236}">
                <a16:creationId xmlns:a16="http://schemas.microsoft.com/office/drawing/2014/main" id="{91827443-7D7C-45CB-B637-6544ED8E3D8B}"/>
              </a:ext>
            </a:extLst>
          </p:cNvPr>
          <p:cNvSpPr>
            <a:spLocks noGrp="1"/>
          </p:cNvSpPr>
          <p:nvPr>
            <p:ph type="title"/>
          </p:nvPr>
        </p:nvSpPr>
        <p:spPr/>
        <p:txBody>
          <a:bodyPr/>
          <a:lstStyle/>
          <a:p>
            <a:r>
              <a:rPr lang="es-ES" b="1" dirty="0" err="1"/>
              <a:t>Model</a:t>
            </a:r>
            <a:r>
              <a:rPr lang="es-ES" b="1" dirty="0"/>
              <a:t> </a:t>
            </a:r>
            <a:r>
              <a:rPr lang="es-ES" b="1" dirty="0" err="1"/>
              <a:t>selection</a:t>
            </a:r>
            <a:r>
              <a:rPr lang="es-ES" b="1" dirty="0"/>
              <a:t>: Train/</a:t>
            </a:r>
            <a:r>
              <a:rPr lang="es-ES" b="1" dirty="0" err="1"/>
              <a:t>Validation</a:t>
            </a:r>
            <a:r>
              <a:rPr lang="es-ES" b="1" dirty="0"/>
              <a:t>/Test sets</a:t>
            </a:r>
          </a:p>
        </p:txBody>
      </p:sp>
      <p:sp>
        <p:nvSpPr>
          <p:cNvPr id="3" name="Content Placeholder 2">
            <a:extLst>
              <a:ext uri="{FF2B5EF4-FFF2-40B4-BE49-F238E27FC236}">
                <a16:creationId xmlns:a16="http://schemas.microsoft.com/office/drawing/2014/main" id="{378CD300-2BE3-4429-BD29-DB23F074B949}"/>
              </a:ext>
            </a:extLst>
          </p:cNvPr>
          <p:cNvSpPr>
            <a:spLocks noGrp="1"/>
          </p:cNvSpPr>
          <p:nvPr>
            <p:ph idx="1"/>
          </p:nvPr>
        </p:nvSpPr>
        <p:spPr>
          <a:xfrm>
            <a:off x="838200" y="1825625"/>
            <a:ext cx="6052930" cy="4351338"/>
          </a:xfrm>
        </p:spPr>
        <p:txBody>
          <a:bodyPr/>
          <a:lstStyle/>
          <a:p>
            <a:pPr marL="514350" indent="-514350">
              <a:buFont typeface="+mj-lt"/>
              <a:buAutoNum type="arabicPeriod"/>
            </a:pPr>
            <a:endParaRPr lang="es-ES" dirty="0"/>
          </a:p>
          <a:p>
            <a:pPr marL="514350" indent="-514350">
              <a:buFont typeface="+mj-lt"/>
              <a:buAutoNum type="arabicPeriod"/>
            </a:pPr>
            <a:r>
              <a:rPr lang="es-ES" b="1" dirty="0" err="1"/>
              <a:t>Fit</a:t>
            </a:r>
            <a:r>
              <a:rPr lang="es-ES" dirty="0"/>
              <a:t> </a:t>
            </a:r>
            <a:r>
              <a:rPr lang="es-ES" dirty="0" err="1"/>
              <a:t>model</a:t>
            </a:r>
            <a:r>
              <a:rPr lang="es-ES" dirty="0"/>
              <a:t> </a:t>
            </a:r>
            <a:r>
              <a:rPr lang="es-ES" b="1" dirty="0" err="1"/>
              <a:t>parameters</a:t>
            </a:r>
            <a:r>
              <a:rPr lang="es-ES" dirty="0"/>
              <a:t> </a:t>
            </a:r>
            <a:r>
              <a:rPr lang="es-ES" dirty="0" err="1"/>
              <a:t>on</a:t>
            </a:r>
            <a:r>
              <a:rPr lang="es-ES" dirty="0"/>
              <a:t> </a:t>
            </a:r>
            <a:r>
              <a:rPr lang="es-ES" b="1" dirty="0"/>
              <a:t>training</a:t>
            </a:r>
            <a:r>
              <a:rPr lang="es-ES" dirty="0"/>
              <a:t> set</a:t>
            </a:r>
          </a:p>
          <a:p>
            <a:pPr marL="514350" indent="-514350">
              <a:buFont typeface="+mj-lt"/>
              <a:buAutoNum type="arabicPeriod"/>
            </a:pPr>
            <a:r>
              <a:rPr lang="es-ES" b="1" dirty="0" err="1"/>
              <a:t>Choose</a:t>
            </a:r>
            <a:r>
              <a:rPr lang="es-ES" b="1" dirty="0"/>
              <a:t> </a:t>
            </a:r>
            <a:r>
              <a:rPr lang="es-ES" b="1" dirty="0" err="1"/>
              <a:t>model</a:t>
            </a:r>
            <a:r>
              <a:rPr lang="es-ES" dirty="0"/>
              <a:t>/</a:t>
            </a:r>
            <a:r>
              <a:rPr lang="es-ES" dirty="0" err="1"/>
              <a:t>hyperparameter</a:t>
            </a:r>
            <a:r>
              <a:rPr lang="es-ES" dirty="0"/>
              <a:t> </a:t>
            </a:r>
            <a:r>
              <a:rPr lang="es-ES" dirty="0" err="1"/>
              <a:t>configuration</a:t>
            </a:r>
            <a:r>
              <a:rPr lang="es-ES" dirty="0"/>
              <a:t> </a:t>
            </a:r>
            <a:r>
              <a:rPr lang="es-ES" dirty="0" err="1"/>
              <a:t>with</a:t>
            </a:r>
            <a:r>
              <a:rPr lang="es-ES" dirty="0"/>
              <a:t> </a:t>
            </a:r>
            <a:r>
              <a:rPr lang="es-ES" b="1" dirty="0" err="1"/>
              <a:t>lower</a:t>
            </a:r>
            <a:r>
              <a:rPr lang="es-ES" b="1" dirty="0"/>
              <a:t> </a:t>
            </a:r>
            <a:r>
              <a:rPr lang="es-ES" b="1" dirty="0" err="1"/>
              <a:t>validation</a:t>
            </a:r>
            <a:r>
              <a:rPr lang="es-ES" b="1" dirty="0"/>
              <a:t> error </a:t>
            </a:r>
          </a:p>
          <a:p>
            <a:pPr marL="514350" indent="-514350">
              <a:buFont typeface="+mj-lt"/>
              <a:buAutoNum type="arabicPeriod"/>
            </a:pPr>
            <a:r>
              <a:rPr lang="es-ES" b="1" dirty="0" err="1"/>
              <a:t>Evaluate</a:t>
            </a:r>
            <a:r>
              <a:rPr lang="es-ES" dirty="0"/>
              <a:t> </a:t>
            </a:r>
            <a:r>
              <a:rPr lang="es-ES" dirty="0" err="1"/>
              <a:t>model</a:t>
            </a:r>
            <a:r>
              <a:rPr lang="es-ES" dirty="0"/>
              <a:t> performance </a:t>
            </a:r>
            <a:r>
              <a:rPr lang="es-ES" dirty="0" err="1"/>
              <a:t>with</a:t>
            </a:r>
            <a:r>
              <a:rPr lang="es-ES" dirty="0"/>
              <a:t> </a:t>
            </a:r>
            <a:r>
              <a:rPr lang="es-ES" b="1" dirty="0" err="1"/>
              <a:t>testing</a:t>
            </a:r>
            <a:r>
              <a:rPr lang="es-ES" dirty="0"/>
              <a:t> set</a:t>
            </a:r>
          </a:p>
          <a:p>
            <a:pPr marL="514350" indent="-514350">
              <a:buFont typeface="+mj-lt"/>
              <a:buAutoNum type="arabicPeriod"/>
            </a:pPr>
            <a:endParaRPr lang="es-E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A8ACE3A-F13E-4D22-8E54-A020D00DEC76}"/>
                  </a:ext>
                </a:extLst>
              </p:cNvPr>
              <p:cNvSpPr txBox="1"/>
              <p:nvPr/>
            </p:nvSpPr>
            <p:spPr>
              <a:xfrm>
                <a:off x="7348330" y="5260077"/>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ea typeface="Cambria Math" panose="02040503050406030204" pitchFamily="18" charset="0"/>
                        </a:rPr>
                        <m:t>∼</m:t>
                      </m:r>
                    </m:oMath>
                  </m:oMathPara>
                </a14:m>
                <a:endParaRPr lang="es-ES" dirty="0"/>
              </a:p>
            </p:txBody>
          </p:sp>
        </mc:Choice>
        <mc:Fallback xmlns="">
          <p:sp>
            <p:nvSpPr>
              <p:cNvPr id="5" name="TextBox 4">
                <a:extLst>
                  <a:ext uri="{FF2B5EF4-FFF2-40B4-BE49-F238E27FC236}">
                    <a16:creationId xmlns:a16="http://schemas.microsoft.com/office/drawing/2014/main" id="{4A8ACE3A-F13E-4D22-8E54-A020D00DEC76}"/>
                  </a:ext>
                </a:extLst>
              </p:cNvPr>
              <p:cNvSpPr txBox="1">
                <a:spLocks noRot="1" noChangeAspect="1" noMove="1" noResize="1" noEditPoints="1" noAdjustHandles="1" noChangeArrowheads="1" noChangeShapeType="1" noTextEdit="1"/>
              </p:cNvSpPr>
              <p:nvPr/>
            </p:nvSpPr>
            <p:spPr>
              <a:xfrm>
                <a:off x="7348330" y="5260077"/>
                <a:ext cx="218008" cy="276999"/>
              </a:xfrm>
              <a:prstGeom prst="rect">
                <a:avLst/>
              </a:prstGeom>
              <a:blipFill>
                <a:blip r:embed="rId3"/>
                <a:stretch>
                  <a:fillRect l="-8333" r="-8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E1ED741-297E-469D-8F05-DB845E2C69D7}"/>
                  </a:ext>
                </a:extLst>
              </p:cNvPr>
              <p:cNvSpPr txBox="1"/>
              <p:nvPr/>
            </p:nvSpPr>
            <p:spPr>
              <a:xfrm>
                <a:off x="8905964" y="530726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ea typeface="Cambria Math" panose="02040503050406030204" pitchFamily="18" charset="0"/>
                        </a:rPr>
                        <m:t>∼</m:t>
                      </m:r>
                    </m:oMath>
                  </m:oMathPara>
                </a14:m>
                <a:endParaRPr lang="es-ES" dirty="0"/>
              </a:p>
            </p:txBody>
          </p:sp>
        </mc:Choice>
        <mc:Fallback xmlns="">
          <p:sp>
            <p:nvSpPr>
              <p:cNvPr id="6" name="TextBox 5">
                <a:extLst>
                  <a:ext uri="{FF2B5EF4-FFF2-40B4-BE49-F238E27FC236}">
                    <a16:creationId xmlns:a16="http://schemas.microsoft.com/office/drawing/2014/main" id="{DE1ED741-297E-469D-8F05-DB845E2C69D7}"/>
                  </a:ext>
                </a:extLst>
              </p:cNvPr>
              <p:cNvSpPr txBox="1">
                <a:spLocks noRot="1" noChangeAspect="1" noMove="1" noResize="1" noEditPoints="1" noAdjustHandles="1" noChangeArrowheads="1" noChangeShapeType="1" noTextEdit="1"/>
              </p:cNvSpPr>
              <p:nvPr/>
            </p:nvSpPr>
            <p:spPr>
              <a:xfrm>
                <a:off x="8905964" y="5307261"/>
                <a:ext cx="218008" cy="276999"/>
              </a:xfrm>
              <a:prstGeom prst="rect">
                <a:avLst/>
              </a:prstGeom>
              <a:blipFill>
                <a:blip r:embed="rId4"/>
                <a:stretch>
                  <a:fillRect l="-11111" r="-5556"/>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2109D3-804F-41DC-9694-0E452058817B}"/>
                  </a:ext>
                </a:extLst>
              </p:cNvPr>
              <p:cNvSpPr txBox="1"/>
              <p:nvPr/>
            </p:nvSpPr>
            <p:spPr>
              <a:xfrm>
                <a:off x="10654747" y="5307260"/>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i="1" smtClean="0">
                          <a:latin typeface="Cambria Math" panose="02040503050406030204" pitchFamily="18" charset="0"/>
                          <a:ea typeface="Cambria Math" panose="02040503050406030204" pitchFamily="18" charset="0"/>
                        </a:rPr>
                        <m:t>∼</m:t>
                      </m:r>
                    </m:oMath>
                  </m:oMathPara>
                </a14:m>
                <a:endParaRPr lang="es-ES" dirty="0"/>
              </a:p>
            </p:txBody>
          </p:sp>
        </mc:Choice>
        <mc:Fallback xmlns="">
          <p:sp>
            <p:nvSpPr>
              <p:cNvPr id="7" name="TextBox 6">
                <a:extLst>
                  <a:ext uri="{FF2B5EF4-FFF2-40B4-BE49-F238E27FC236}">
                    <a16:creationId xmlns:a16="http://schemas.microsoft.com/office/drawing/2014/main" id="{9B2109D3-804F-41DC-9694-0E452058817B}"/>
                  </a:ext>
                </a:extLst>
              </p:cNvPr>
              <p:cNvSpPr txBox="1">
                <a:spLocks noRot="1" noChangeAspect="1" noMove="1" noResize="1" noEditPoints="1" noAdjustHandles="1" noChangeArrowheads="1" noChangeShapeType="1" noTextEdit="1"/>
              </p:cNvSpPr>
              <p:nvPr/>
            </p:nvSpPr>
            <p:spPr>
              <a:xfrm>
                <a:off x="10654747" y="5307260"/>
                <a:ext cx="218008" cy="276999"/>
              </a:xfrm>
              <a:prstGeom prst="rect">
                <a:avLst/>
              </a:prstGeom>
              <a:blipFill>
                <a:blip r:embed="rId5"/>
                <a:stretch>
                  <a:fillRect l="-11111" r="-5556"/>
                </a:stretch>
              </a:blipFill>
            </p:spPr>
            <p:txBody>
              <a:bodyPr/>
              <a:lstStyle/>
              <a:p>
                <a:r>
                  <a:rPr lang="es-ES">
                    <a:noFill/>
                  </a:rPr>
                  <a:t> </a:t>
                </a:r>
              </a:p>
            </p:txBody>
          </p:sp>
        </mc:Fallback>
      </mc:AlternateContent>
    </p:spTree>
    <p:extLst>
      <p:ext uri="{BB962C8B-B14F-4D97-AF65-F5344CB8AC3E}">
        <p14:creationId xmlns:p14="http://schemas.microsoft.com/office/powerpoint/2010/main" val="532962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7B4C-C4D5-4F4D-8A6A-53722EEECFD9}"/>
              </a:ext>
            </a:extLst>
          </p:cNvPr>
          <p:cNvSpPr>
            <a:spLocks noGrp="1"/>
          </p:cNvSpPr>
          <p:nvPr>
            <p:ph type="title"/>
          </p:nvPr>
        </p:nvSpPr>
        <p:spPr/>
        <p:txBody>
          <a:bodyPr/>
          <a:lstStyle/>
          <a:p>
            <a:r>
              <a:rPr lang="es-ES" b="1" dirty="0" err="1"/>
              <a:t>Model</a:t>
            </a:r>
            <a:r>
              <a:rPr lang="es-ES" b="1" dirty="0"/>
              <a:t> </a:t>
            </a:r>
            <a:r>
              <a:rPr lang="es-ES" b="1" dirty="0" err="1"/>
              <a:t>evaluation</a:t>
            </a:r>
            <a:r>
              <a:rPr lang="es-ES" b="1" dirty="0"/>
              <a:t>: k-</a:t>
            </a:r>
            <a:r>
              <a:rPr lang="es-ES" b="1" dirty="0" err="1"/>
              <a:t>fold</a:t>
            </a:r>
            <a:r>
              <a:rPr lang="es-ES" b="1" dirty="0"/>
              <a:t> </a:t>
            </a:r>
            <a:r>
              <a:rPr lang="es-ES" b="1" dirty="0" err="1"/>
              <a:t>cross-validation</a:t>
            </a:r>
            <a:endParaRPr lang="es-ES" b="1" dirty="0"/>
          </a:p>
        </p:txBody>
      </p:sp>
      <p:sp>
        <p:nvSpPr>
          <p:cNvPr id="3" name="Content Placeholder 2">
            <a:extLst>
              <a:ext uri="{FF2B5EF4-FFF2-40B4-BE49-F238E27FC236}">
                <a16:creationId xmlns:a16="http://schemas.microsoft.com/office/drawing/2014/main" id="{FD99B7DA-3F42-4493-8B0A-BAFECF6869DB}"/>
              </a:ext>
            </a:extLst>
          </p:cNvPr>
          <p:cNvSpPr>
            <a:spLocks noGrp="1"/>
          </p:cNvSpPr>
          <p:nvPr>
            <p:ph idx="1"/>
          </p:nvPr>
        </p:nvSpPr>
        <p:spPr/>
        <p:txBody>
          <a:bodyPr/>
          <a:lstStyle/>
          <a:p>
            <a:r>
              <a:rPr lang="es-ES" dirty="0"/>
              <a:t>More </a:t>
            </a:r>
            <a:r>
              <a:rPr lang="es-ES" b="1" dirty="0" err="1"/>
              <a:t>efficient</a:t>
            </a:r>
            <a:r>
              <a:rPr lang="es-ES" dirty="0"/>
              <a:t> </a:t>
            </a:r>
            <a:r>
              <a:rPr lang="es-ES" dirty="0" err="1"/>
              <a:t>way</a:t>
            </a:r>
            <a:r>
              <a:rPr lang="es-ES" dirty="0"/>
              <a:t> </a:t>
            </a:r>
            <a:r>
              <a:rPr lang="es-ES" dirty="0" err="1"/>
              <a:t>to</a:t>
            </a:r>
            <a:r>
              <a:rPr lang="es-ES" dirty="0"/>
              <a:t> compute </a:t>
            </a:r>
            <a:r>
              <a:rPr lang="es-ES" dirty="0" err="1"/>
              <a:t>validation</a:t>
            </a:r>
            <a:r>
              <a:rPr lang="es-ES" dirty="0"/>
              <a:t> error </a:t>
            </a:r>
            <a:r>
              <a:rPr lang="es-ES" dirty="0" err="1"/>
              <a:t>if</a:t>
            </a:r>
            <a:r>
              <a:rPr lang="es-ES" dirty="0"/>
              <a:t> </a:t>
            </a:r>
            <a:r>
              <a:rPr lang="es-ES" dirty="0" err="1"/>
              <a:t>we</a:t>
            </a:r>
            <a:r>
              <a:rPr lang="es-ES" dirty="0"/>
              <a:t> </a:t>
            </a:r>
            <a:r>
              <a:rPr lang="es-ES" dirty="0" err="1"/>
              <a:t>have</a:t>
            </a:r>
            <a:r>
              <a:rPr lang="es-ES" dirty="0"/>
              <a:t> </a:t>
            </a:r>
            <a:r>
              <a:rPr lang="es-ES" b="1" dirty="0" err="1"/>
              <a:t>little</a:t>
            </a:r>
            <a:r>
              <a:rPr lang="es-ES" b="1" dirty="0"/>
              <a:t> data</a:t>
            </a:r>
          </a:p>
          <a:p>
            <a:r>
              <a:rPr lang="es-ES" dirty="0" err="1"/>
              <a:t>Average</a:t>
            </a:r>
            <a:r>
              <a:rPr lang="es-ES" dirty="0"/>
              <a:t> error </a:t>
            </a:r>
            <a:r>
              <a:rPr lang="es-ES" dirty="0" err="1"/>
              <a:t>over</a:t>
            </a:r>
            <a:r>
              <a:rPr lang="es-ES" dirty="0"/>
              <a:t> </a:t>
            </a:r>
            <a:r>
              <a:rPr lang="es-ES" dirty="0" err="1"/>
              <a:t>the</a:t>
            </a:r>
            <a:r>
              <a:rPr lang="es-ES" dirty="0"/>
              <a:t> k red </a:t>
            </a:r>
            <a:r>
              <a:rPr lang="es-ES" dirty="0" err="1"/>
              <a:t>portions</a:t>
            </a:r>
            <a:r>
              <a:rPr lang="es-ES" dirty="0"/>
              <a:t> </a:t>
            </a:r>
            <a:r>
              <a:rPr lang="es-ES" b="1" dirty="0"/>
              <a:t> 	   </a:t>
            </a:r>
            <a:r>
              <a:rPr lang="es-ES" b="1" dirty="0" err="1"/>
              <a:t>Validation</a:t>
            </a:r>
            <a:r>
              <a:rPr lang="es-ES" b="1" dirty="0"/>
              <a:t> error</a:t>
            </a:r>
          </a:p>
        </p:txBody>
      </p:sp>
      <p:sp>
        <p:nvSpPr>
          <p:cNvPr id="4" name="Arrow: Right 3">
            <a:extLst>
              <a:ext uri="{FF2B5EF4-FFF2-40B4-BE49-F238E27FC236}">
                <a16:creationId xmlns:a16="http://schemas.microsoft.com/office/drawing/2014/main" id="{A5B54386-2171-4E3F-9F10-1F882F5F6B6C}"/>
              </a:ext>
            </a:extLst>
          </p:cNvPr>
          <p:cNvSpPr/>
          <p:nvPr/>
        </p:nvSpPr>
        <p:spPr>
          <a:xfrm>
            <a:off x="6811617" y="2451652"/>
            <a:ext cx="583096" cy="2782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074" name="Picture 2" descr="K Fold Cross-Validation in Machine Learning? How does K Fold Work?">
            <a:extLst>
              <a:ext uri="{FF2B5EF4-FFF2-40B4-BE49-F238E27FC236}">
                <a16:creationId xmlns:a16="http://schemas.microsoft.com/office/drawing/2014/main" id="{86B178F5-8A53-4B4E-B2EB-7504CA344B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8206" y="2865269"/>
            <a:ext cx="5748132" cy="431109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02E1322-F5E0-482E-B6A3-895559348C3C}"/>
              </a:ext>
            </a:extLst>
          </p:cNvPr>
          <p:cNvSpPr txBox="1"/>
          <p:nvPr/>
        </p:nvSpPr>
        <p:spPr>
          <a:xfrm>
            <a:off x="2945662" y="3008432"/>
            <a:ext cx="753796" cy="3303468"/>
          </a:xfrm>
          <a:prstGeom prst="rect">
            <a:avLst/>
          </a:prstGeom>
          <a:noFill/>
        </p:spPr>
        <p:txBody>
          <a:bodyPr wrap="none" rtlCol="0">
            <a:spAutoFit/>
          </a:bodyPr>
          <a:lstStyle/>
          <a:p>
            <a:pPr>
              <a:spcBef>
                <a:spcPts val="700"/>
              </a:spcBef>
            </a:pPr>
            <a:r>
              <a:rPr lang="es-ES" dirty="0" err="1"/>
              <a:t>Fold</a:t>
            </a:r>
            <a:r>
              <a:rPr lang="es-ES" dirty="0"/>
              <a:t> 1</a:t>
            </a:r>
          </a:p>
          <a:p>
            <a:pPr>
              <a:spcBef>
                <a:spcPts val="700"/>
              </a:spcBef>
            </a:pPr>
            <a:endParaRPr lang="es-ES" dirty="0"/>
          </a:p>
          <a:p>
            <a:pPr>
              <a:spcBef>
                <a:spcPts val="700"/>
              </a:spcBef>
            </a:pPr>
            <a:r>
              <a:rPr lang="es-ES" dirty="0" err="1"/>
              <a:t>Fold</a:t>
            </a:r>
            <a:r>
              <a:rPr lang="es-ES" dirty="0"/>
              <a:t> 2</a:t>
            </a:r>
          </a:p>
          <a:p>
            <a:pPr>
              <a:spcBef>
                <a:spcPts val="700"/>
              </a:spcBef>
            </a:pPr>
            <a:endParaRPr lang="es-ES" dirty="0"/>
          </a:p>
          <a:p>
            <a:pPr>
              <a:spcBef>
                <a:spcPts val="700"/>
              </a:spcBef>
            </a:pPr>
            <a:r>
              <a:rPr lang="es-ES" dirty="0" err="1"/>
              <a:t>Fold</a:t>
            </a:r>
            <a:r>
              <a:rPr lang="es-ES" dirty="0"/>
              <a:t> 3</a:t>
            </a:r>
          </a:p>
          <a:p>
            <a:pPr>
              <a:spcBef>
                <a:spcPts val="700"/>
              </a:spcBef>
            </a:pPr>
            <a:endParaRPr lang="es-ES" dirty="0"/>
          </a:p>
          <a:p>
            <a:pPr>
              <a:spcBef>
                <a:spcPts val="700"/>
              </a:spcBef>
            </a:pPr>
            <a:r>
              <a:rPr lang="es-ES" dirty="0" err="1"/>
              <a:t>Fold</a:t>
            </a:r>
            <a:r>
              <a:rPr lang="es-ES" dirty="0"/>
              <a:t> 4</a:t>
            </a:r>
          </a:p>
          <a:p>
            <a:pPr>
              <a:spcBef>
                <a:spcPts val="700"/>
              </a:spcBef>
            </a:pPr>
            <a:endParaRPr lang="es-ES" dirty="0"/>
          </a:p>
          <a:p>
            <a:pPr>
              <a:spcBef>
                <a:spcPts val="700"/>
              </a:spcBef>
            </a:pPr>
            <a:r>
              <a:rPr lang="es-ES" dirty="0" err="1"/>
              <a:t>Fold</a:t>
            </a:r>
            <a:r>
              <a:rPr lang="es-ES" dirty="0"/>
              <a:t> 5</a:t>
            </a:r>
          </a:p>
        </p:txBody>
      </p:sp>
      <p:sp>
        <p:nvSpPr>
          <p:cNvPr id="6" name="TextBox 5">
            <a:extLst>
              <a:ext uri="{FF2B5EF4-FFF2-40B4-BE49-F238E27FC236}">
                <a16:creationId xmlns:a16="http://schemas.microsoft.com/office/drawing/2014/main" id="{E8FEFB17-D513-4FC7-A225-FF2E1EC88B38}"/>
              </a:ext>
            </a:extLst>
          </p:cNvPr>
          <p:cNvSpPr txBox="1"/>
          <p:nvPr/>
        </p:nvSpPr>
        <p:spPr>
          <a:xfrm>
            <a:off x="1630876" y="4475500"/>
            <a:ext cx="537327" cy="369332"/>
          </a:xfrm>
          <a:prstGeom prst="rect">
            <a:avLst/>
          </a:prstGeom>
          <a:noFill/>
        </p:spPr>
        <p:txBody>
          <a:bodyPr wrap="none" rtlCol="0">
            <a:spAutoFit/>
          </a:bodyPr>
          <a:lstStyle/>
          <a:p>
            <a:r>
              <a:rPr lang="es-ES" dirty="0"/>
              <a:t>K=5</a:t>
            </a:r>
          </a:p>
        </p:txBody>
      </p:sp>
      <p:sp>
        <p:nvSpPr>
          <p:cNvPr id="7" name="Left Brace 6">
            <a:extLst>
              <a:ext uri="{FF2B5EF4-FFF2-40B4-BE49-F238E27FC236}">
                <a16:creationId xmlns:a16="http://schemas.microsoft.com/office/drawing/2014/main" id="{68A74567-49BC-4476-A736-543FDA41D6AC}"/>
              </a:ext>
            </a:extLst>
          </p:cNvPr>
          <p:cNvSpPr/>
          <p:nvPr/>
        </p:nvSpPr>
        <p:spPr>
          <a:xfrm>
            <a:off x="2311645" y="3175740"/>
            <a:ext cx="467138" cy="295149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 name="TextBox 7">
            <a:extLst>
              <a:ext uri="{FF2B5EF4-FFF2-40B4-BE49-F238E27FC236}">
                <a16:creationId xmlns:a16="http://schemas.microsoft.com/office/drawing/2014/main" id="{BDB4E034-9F6E-4534-875B-EF9F63334E2B}"/>
              </a:ext>
            </a:extLst>
          </p:cNvPr>
          <p:cNvSpPr txBox="1"/>
          <p:nvPr/>
        </p:nvSpPr>
        <p:spPr>
          <a:xfrm>
            <a:off x="7881118" y="5579165"/>
            <a:ext cx="1068882" cy="276999"/>
          </a:xfrm>
          <a:prstGeom prst="rect">
            <a:avLst/>
          </a:prstGeom>
          <a:noFill/>
        </p:spPr>
        <p:txBody>
          <a:bodyPr wrap="none" rtlCol="0">
            <a:spAutoFit/>
          </a:bodyPr>
          <a:lstStyle/>
          <a:p>
            <a:r>
              <a:rPr lang="es-ES" sz="1200" dirty="0" err="1"/>
              <a:t>Source</a:t>
            </a:r>
            <a:r>
              <a:rPr lang="es-ES" sz="1200" dirty="0"/>
              <a:t>: </a:t>
            </a:r>
            <a:r>
              <a:rPr lang="es-ES" sz="1200" dirty="0" err="1"/>
              <a:t>MLTut</a:t>
            </a:r>
            <a:endParaRPr lang="es-ES" sz="1200" dirty="0"/>
          </a:p>
        </p:txBody>
      </p:sp>
    </p:spTree>
    <p:extLst>
      <p:ext uri="{BB962C8B-B14F-4D97-AF65-F5344CB8AC3E}">
        <p14:creationId xmlns:p14="http://schemas.microsoft.com/office/powerpoint/2010/main" val="3442319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DEFAA5-2492-4312-AE36-78CD4CCF9310}"/>
              </a:ext>
            </a:extLst>
          </p:cNvPr>
          <p:cNvPicPr>
            <a:picLocks noChangeAspect="1"/>
          </p:cNvPicPr>
          <p:nvPr/>
        </p:nvPicPr>
        <p:blipFill>
          <a:blip r:embed="rId2"/>
          <a:stretch>
            <a:fillRect/>
          </a:stretch>
        </p:blipFill>
        <p:spPr>
          <a:xfrm>
            <a:off x="1045680" y="3523064"/>
            <a:ext cx="7059668" cy="2762479"/>
          </a:xfrm>
          <a:prstGeom prst="rect">
            <a:avLst/>
          </a:prstGeom>
        </p:spPr>
      </p:pic>
      <p:sp>
        <p:nvSpPr>
          <p:cNvPr id="2" name="Title 1">
            <a:extLst>
              <a:ext uri="{FF2B5EF4-FFF2-40B4-BE49-F238E27FC236}">
                <a16:creationId xmlns:a16="http://schemas.microsoft.com/office/drawing/2014/main" id="{9AF19846-1F5B-4932-9FE5-B3EF498E3CD7}"/>
              </a:ext>
            </a:extLst>
          </p:cNvPr>
          <p:cNvSpPr>
            <a:spLocks noGrp="1"/>
          </p:cNvSpPr>
          <p:nvPr>
            <p:ph type="title"/>
          </p:nvPr>
        </p:nvSpPr>
        <p:spPr/>
        <p:txBody>
          <a:bodyPr/>
          <a:lstStyle/>
          <a:p>
            <a:r>
              <a:rPr lang="es-ES" b="1" dirty="0" err="1"/>
              <a:t>Logistic</a:t>
            </a:r>
            <a:r>
              <a:rPr lang="es-ES" b="1" dirty="0"/>
              <a:t> </a:t>
            </a:r>
            <a:r>
              <a:rPr lang="es-ES" b="1" dirty="0" err="1"/>
              <a:t>regression</a:t>
            </a:r>
            <a:r>
              <a:rPr lang="es-ES" b="1" dirty="0"/>
              <a:t>: </a:t>
            </a:r>
            <a:r>
              <a:rPr lang="es-ES" b="1" dirty="0" err="1"/>
              <a:t>overview</a:t>
            </a:r>
            <a:endParaRPr lang="es-E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FBD781-7105-4EDF-A61D-1600E856A664}"/>
                  </a:ext>
                </a:extLst>
              </p:cNvPr>
              <p:cNvSpPr>
                <a:spLocks noGrp="1"/>
              </p:cNvSpPr>
              <p:nvPr>
                <p:ph idx="1"/>
              </p:nvPr>
            </p:nvSpPr>
            <p:spPr/>
            <p:txBody>
              <a:bodyPr/>
              <a:lstStyle/>
              <a:p>
                <a:r>
                  <a:rPr lang="es-ES" dirty="0" err="1"/>
                  <a:t>Supervised</a:t>
                </a:r>
                <a:r>
                  <a:rPr lang="es-ES" dirty="0"/>
                  <a:t> </a:t>
                </a:r>
                <a:r>
                  <a:rPr lang="es-ES" dirty="0" err="1"/>
                  <a:t>learning</a:t>
                </a:r>
                <a:r>
                  <a:rPr lang="es-ES" dirty="0"/>
                  <a:t> </a:t>
                </a:r>
                <a:r>
                  <a:rPr lang="es-ES" dirty="0" err="1"/>
                  <a:t>algorithm</a:t>
                </a:r>
                <a:r>
                  <a:rPr lang="es-ES" dirty="0"/>
                  <a:t> </a:t>
                </a:r>
                <a:r>
                  <a:rPr lang="es-ES" dirty="0" err="1"/>
                  <a:t>for</a:t>
                </a:r>
                <a:r>
                  <a:rPr lang="es-ES" dirty="0"/>
                  <a:t> </a:t>
                </a:r>
                <a:r>
                  <a:rPr lang="es-ES" b="1" dirty="0" err="1"/>
                  <a:t>classification</a:t>
                </a:r>
                <a:r>
                  <a:rPr lang="es-ES" dirty="0"/>
                  <a:t> </a:t>
                </a:r>
                <a:r>
                  <a:rPr lang="es-ES" dirty="0" err="1"/>
                  <a:t>tasks</a:t>
                </a:r>
                <a:endParaRPr lang="es-ES" dirty="0"/>
              </a:p>
              <a:p>
                <a:r>
                  <a:rPr lang="es-ES" dirty="0" err="1"/>
                  <a:t>Hypothesis</a:t>
                </a:r>
                <a:r>
                  <a:rPr lang="es-ES" dirty="0"/>
                  <a:t>:</a:t>
                </a:r>
                <a14:m>
                  <m:oMath xmlns:m="http://schemas.openxmlformats.org/officeDocument/2006/math">
                    <m:sSub>
                      <m:sSubPr>
                        <m:ctrlPr>
                          <a:rPr lang="es-ES" i="1" smtClean="0">
                            <a:solidFill>
                              <a:schemeClr val="tx1"/>
                            </a:solidFill>
                            <a:latin typeface="Cambria Math" panose="02040503050406030204" pitchFamily="18" charset="0"/>
                          </a:rPr>
                        </m:ctrlPr>
                      </m:sSubPr>
                      <m:e>
                        <m:r>
                          <a:rPr lang="es-ES" b="0" i="1" smtClean="0">
                            <a:solidFill>
                              <a:schemeClr val="tx1"/>
                            </a:solidFill>
                            <a:latin typeface="Cambria Math" panose="02040503050406030204" pitchFamily="18" charset="0"/>
                          </a:rPr>
                          <m:t> </m:t>
                        </m:r>
                        <m:r>
                          <a:rPr lang="es-ES" i="1">
                            <a:solidFill>
                              <a:schemeClr val="tx1"/>
                            </a:solidFill>
                            <a:latin typeface="Cambria Math" panose="02040503050406030204" pitchFamily="18" charset="0"/>
                          </a:rPr>
                          <m:t>h</m:t>
                        </m:r>
                      </m:e>
                      <m:sub>
                        <m:r>
                          <a:rPr lang="es-ES" i="1">
                            <a:solidFill>
                              <a:schemeClr val="tx1"/>
                            </a:solidFill>
                            <a:latin typeface="Cambria Math" panose="02040503050406030204" pitchFamily="18" charset="0"/>
                            <a:ea typeface="Cambria Math" panose="02040503050406030204" pitchFamily="18" charset="0"/>
                          </a:rPr>
                          <m:t>𝛽</m:t>
                        </m:r>
                      </m:sub>
                    </m:sSub>
                    <m:d>
                      <m:dPr>
                        <m:ctrlPr>
                          <a:rPr lang="es-ES" i="1">
                            <a:solidFill>
                              <a:schemeClr val="tx1"/>
                            </a:solidFill>
                            <a:latin typeface="Cambria Math" panose="02040503050406030204" pitchFamily="18" charset="0"/>
                            <a:ea typeface="Cambria Math" panose="02040503050406030204" pitchFamily="18" charset="0"/>
                          </a:rPr>
                        </m:ctrlPr>
                      </m:dPr>
                      <m:e>
                        <m:r>
                          <a:rPr lang="es-ES" i="1">
                            <a:solidFill>
                              <a:schemeClr val="tx1"/>
                            </a:solidFill>
                            <a:latin typeface="Cambria Math" panose="02040503050406030204" pitchFamily="18" charset="0"/>
                          </a:rPr>
                          <m:t>𝑥</m:t>
                        </m:r>
                      </m:e>
                    </m:d>
                    <m:r>
                      <a:rPr lang="es-ES" i="1">
                        <a:solidFill>
                          <a:schemeClr val="tx1"/>
                        </a:solidFill>
                        <a:latin typeface="Cambria Math" panose="02040503050406030204" pitchFamily="18" charset="0"/>
                      </a:rPr>
                      <m:t>=</m:t>
                    </m:r>
                    <m:r>
                      <m:rPr>
                        <m:sty m:val="p"/>
                      </m:rPr>
                      <a:rPr lang="es-ES" b="0" i="0" smtClean="0">
                        <a:solidFill>
                          <a:schemeClr val="tx1"/>
                        </a:solidFill>
                        <a:latin typeface="Cambria Math" panose="02040503050406030204" pitchFamily="18" charset="0"/>
                      </a:rPr>
                      <m:t>P</m:t>
                    </m:r>
                    <m:d>
                      <m:dPr>
                        <m:ctrlPr>
                          <a:rPr lang="es-ES" b="0" i="1" smtClean="0">
                            <a:solidFill>
                              <a:schemeClr val="tx1"/>
                            </a:solidFill>
                            <a:latin typeface="Cambria Math" panose="02040503050406030204" pitchFamily="18" charset="0"/>
                          </a:rPr>
                        </m:ctrlPr>
                      </m:dPr>
                      <m:e>
                        <m:r>
                          <m:rPr>
                            <m:sty m:val="p"/>
                          </m:rPr>
                          <a:rPr lang="es-ES" b="0" i="0" smtClean="0">
                            <a:solidFill>
                              <a:schemeClr val="tx1"/>
                            </a:solidFill>
                            <a:latin typeface="Cambria Math" panose="02040503050406030204" pitchFamily="18" charset="0"/>
                          </a:rPr>
                          <m:t>y</m:t>
                        </m:r>
                        <m:r>
                          <a:rPr lang="es-ES" b="0" i="0" smtClean="0">
                            <a:solidFill>
                              <a:schemeClr val="tx1"/>
                            </a:solidFill>
                            <a:latin typeface="Cambria Math" panose="02040503050406030204" pitchFamily="18" charset="0"/>
                          </a:rPr>
                          <m:t>=1</m:t>
                        </m:r>
                      </m:e>
                      <m:e>
                        <m:r>
                          <m:rPr>
                            <m:sty m:val="p"/>
                          </m:rPr>
                          <a:rPr lang="es-ES" b="0" i="0" smtClean="0">
                            <a:solidFill>
                              <a:schemeClr val="tx1"/>
                            </a:solidFill>
                            <a:latin typeface="Cambria Math" panose="02040503050406030204" pitchFamily="18" charset="0"/>
                          </a:rPr>
                          <m:t>x</m:t>
                        </m:r>
                        <m:r>
                          <a:rPr lang="es-ES" b="0" i="0" smtClean="0">
                            <a:solidFill>
                              <a:schemeClr val="tx1"/>
                            </a:solidFill>
                            <a:latin typeface="Cambria Math" panose="02040503050406030204" pitchFamily="18" charset="0"/>
                          </a:rPr>
                          <m:t>;</m:t>
                        </m:r>
                        <m:r>
                          <a:rPr lang="es-ES" i="1">
                            <a:latin typeface="Cambria Math" panose="02040503050406030204" pitchFamily="18" charset="0"/>
                            <a:ea typeface="Cambria Math" panose="02040503050406030204" pitchFamily="18" charset="0"/>
                          </a:rPr>
                          <m:t>𝛽</m:t>
                        </m:r>
                      </m:e>
                    </m:d>
                    <m:r>
                      <a:rPr lang="es-ES" b="0" i="0" smtClean="0">
                        <a:solidFill>
                          <a:schemeClr val="tx1"/>
                        </a:solidFill>
                        <a:latin typeface="Cambria Math" panose="02040503050406030204" pitchFamily="18" charset="0"/>
                      </a:rPr>
                      <m:t>=</m:t>
                    </m:r>
                    <m:r>
                      <m:rPr>
                        <m:sty m:val="p"/>
                      </m:rPr>
                      <a:rPr lang="es-ES" b="0" i="0" smtClean="0">
                        <a:solidFill>
                          <a:schemeClr val="tx1"/>
                        </a:solidFill>
                        <a:latin typeface="Cambria Math" panose="02040503050406030204" pitchFamily="18" charset="0"/>
                      </a:rPr>
                      <m:t>g</m:t>
                    </m:r>
                    <m:d>
                      <m:dPr>
                        <m:ctrlPr>
                          <a:rPr lang="es-ES" b="0" i="1" smtClean="0">
                            <a:solidFill>
                              <a:schemeClr val="tx1"/>
                            </a:solidFill>
                            <a:latin typeface="Cambria Math" panose="02040503050406030204" pitchFamily="18" charset="0"/>
                          </a:rPr>
                        </m:ctrlPr>
                      </m:dPr>
                      <m:e>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ea typeface="Cambria Math" panose="02040503050406030204" pitchFamily="18" charset="0"/>
                              </a:rPr>
                              <m:t>𝛽</m:t>
                            </m:r>
                          </m:e>
                          <m:sup>
                            <m:r>
                              <a:rPr lang="es-ES" b="0" i="1" smtClean="0">
                                <a:solidFill>
                                  <a:schemeClr val="tx1"/>
                                </a:solidFill>
                                <a:latin typeface="Cambria Math" panose="02040503050406030204" pitchFamily="18" charset="0"/>
                              </a:rPr>
                              <m:t>𝑇</m:t>
                            </m:r>
                          </m:sup>
                        </m:sSup>
                        <m:r>
                          <a:rPr lang="es-ES" b="0" i="1" smtClean="0">
                            <a:solidFill>
                              <a:schemeClr val="tx1"/>
                            </a:solidFill>
                            <a:latin typeface="Cambria Math" panose="02040503050406030204" pitchFamily="18" charset="0"/>
                          </a:rPr>
                          <m:t>𝑥</m:t>
                        </m:r>
                      </m:e>
                    </m:d>
                    <m:r>
                      <a:rPr lang="es-ES" b="0" i="1" smtClean="0">
                        <a:solidFill>
                          <a:schemeClr val="tx1"/>
                        </a:solidFill>
                        <a:latin typeface="Cambria Math" panose="02040503050406030204" pitchFamily="18" charset="0"/>
                      </a:rPr>
                      <m:t>=</m:t>
                    </m:r>
                    <m:f>
                      <m:fPr>
                        <m:ctrlPr>
                          <a:rPr lang="es-ES" b="0" i="1" smtClean="0">
                            <a:solidFill>
                              <a:schemeClr val="tx1"/>
                            </a:solidFill>
                            <a:latin typeface="Cambria Math" panose="02040503050406030204" pitchFamily="18" charset="0"/>
                          </a:rPr>
                        </m:ctrlPr>
                      </m:fPr>
                      <m:num>
                        <m:r>
                          <a:rPr lang="es-ES" b="0" i="1" smtClean="0">
                            <a:solidFill>
                              <a:schemeClr val="tx1"/>
                            </a:solidFill>
                            <a:latin typeface="Cambria Math" panose="02040503050406030204" pitchFamily="18" charset="0"/>
                          </a:rPr>
                          <m:t>1</m:t>
                        </m:r>
                      </m:num>
                      <m:den>
                        <m:r>
                          <a:rPr lang="es-ES" b="0" i="1" smtClean="0">
                            <a:solidFill>
                              <a:schemeClr val="tx1"/>
                            </a:solidFill>
                            <a:latin typeface="Cambria Math" panose="02040503050406030204" pitchFamily="18" charset="0"/>
                          </a:rPr>
                          <m:t>1+</m:t>
                        </m:r>
                        <m:sSup>
                          <m:sSupPr>
                            <m:ctrlPr>
                              <a:rPr lang="es-ES" b="0" i="1" smtClean="0">
                                <a:solidFill>
                                  <a:schemeClr val="tx1"/>
                                </a:solidFill>
                                <a:latin typeface="Cambria Math" panose="02040503050406030204" pitchFamily="18" charset="0"/>
                              </a:rPr>
                            </m:ctrlPr>
                          </m:sSupPr>
                          <m:e>
                            <m:r>
                              <a:rPr lang="es-ES" b="0" i="1" smtClean="0">
                                <a:solidFill>
                                  <a:schemeClr val="tx1"/>
                                </a:solidFill>
                                <a:latin typeface="Cambria Math" panose="02040503050406030204" pitchFamily="18" charset="0"/>
                              </a:rPr>
                              <m:t>𝑒</m:t>
                            </m:r>
                          </m:e>
                          <m:sup>
                            <m:r>
                              <a:rPr lang="es-ES" b="0" i="1" smtClean="0">
                                <a:solidFill>
                                  <a:schemeClr val="tx1"/>
                                </a:solidFill>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𝛽</m:t>
                                </m:r>
                              </m:e>
                              <m:sup>
                                <m:r>
                                  <a:rPr lang="es-ES" i="1">
                                    <a:latin typeface="Cambria Math" panose="02040503050406030204" pitchFamily="18" charset="0"/>
                                  </a:rPr>
                                  <m:t>𝑇</m:t>
                                </m:r>
                              </m:sup>
                            </m:sSup>
                            <m:r>
                              <a:rPr lang="es-ES" b="0" i="1" smtClean="0">
                                <a:latin typeface="Cambria Math" panose="02040503050406030204" pitchFamily="18" charset="0"/>
                              </a:rPr>
                              <m:t>𝑥</m:t>
                            </m:r>
                          </m:sup>
                        </m:sSup>
                      </m:den>
                    </m:f>
                  </m:oMath>
                </a14:m>
                <a:endParaRPr lang="es-ES" dirty="0">
                  <a:solidFill>
                    <a:schemeClr val="tx1"/>
                  </a:solidFill>
                </a:endParaRPr>
              </a:p>
              <a:p>
                <a14:m>
                  <m:oMath xmlns:m="http://schemas.openxmlformats.org/officeDocument/2006/math">
                    <m:r>
                      <a:rPr lang="es-ES" b="0" i="1" smtClean="0">
                        <a:latin typeface="Cambria Math" panose="02040503050406030204" pitchFamily="18" charset="0"/>
                      </a:rPr>
                      <m:t>𝑔</m:t>
                    </m:r>
                    <m:r>
                      <a:rPr lang="es-ES" b="0" i="0" smtClean="0">
                        <a:latin typeface="Cambria Math" panose="02040503050406030204" pitchFamily="18" charset="0"/>
                      </a:rPr>
                      <m:t>(·)</m:t>
                    </m:r>
                  </m:oMath>
                </a14:m>
                <a:r>
                  <a:rPr lang="es-ES" dirty="0"/>
                  <a:t> </a:t>
                </a:r>
                <a:r>
                  <a:rPr lang="es-ES" b="1" dirty="0" err="1"/>
                  <a:t>sigmoid</a:t>
                </a:r>
                <a:r>
                  <a:rPr lang="es-ES" dirty="0"/>
                  <a:t> </a:t>
                </a:r>
                <a:r>
                  <a:rPr lang="es-ES" dirty="0" err="1"/>
                  <a:t>or</a:t>
                </a:r>
                <a:r>
                  <a:rPr lang="es-ES" dirty="0"/>
                  <a:t> </a:t>
                </a:r>
                <a:r>
                  <a:rPr lang="es-ES" b="1" dirty="0" err="1"/>
                  <a:t>logistic</a:t>
                </a:r>
                <a:r>
                  <a:rPr lang="es-ES" dirty="0"/>
                  <a:t> </a:t>
                </a:r>
                <a:r>
                  <a:rPr lang="es-ES" dirty="0" err="1"/>
                  <a:t>function</a:t>
                </a:r>
                <a:r>
                  <a:rPr lang="es-ES" dirty="0"/>
                  <a:t>, </a:t>
                </a:r>
                <a:r>
                  <a:rPr lang="es-ES" dirty="0" err="1"/>
                  <a:t>values</a:t>
                </a:r>
                <a:r>
                  <a:rPr lang="es-ES" dirty="0"/>
                  <a:t> </a:t>
                </a:r>
                <a:r>
                  <a:rPr lang="es-ES" dirty="0" err="1"/>
                  <a:t>between</a:t>
                </a:r>
                <a:r>
                  <a:rPr lang="es-ES" dirty="0"/>
                  <a:t> 0 and 1</a:t>
                </a:r>
              </a:p>
            </p:txBody>
          </p:sp>
        </mc:Choice>
        <mc:Fallback xmlns="">
          <p:sp>
            <p:nvSpPr>
              <p:cNvPr id="3" name="Content Placeholder 2">
                <a:extLst>
                  <a:ext uri="{FF2B5EF4-FFF2-40B4-BE49-F238E27FC236}">
                    <a16:creationId xmlns:a16="http://schemas.microsoft.com/office/drawing/2014/main" id="{9AFBD781-7105-4EDF-A61D-1600E856A664}"/>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4AD1E48-7787-4536-ABF3-BAB63F51B8D3}"/>
                  </a:ext>
                </a:extLst>
              </p:cNvPr>
              <p:cNvSpPr txBox="1"/>
              <p:nvPr/>
            </p:nvSpPr>
            <p:spPr>
              <a:xfrm>
                <a:off x="6096000" y="4161183"/>
                <a:ext cx="1746760" cy="6173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𝑔</m:t>
                      </m:r>
                      <m:d>
                        <m:dPr>
                          <m:ctrlPr>
                            <a:rPr lang="es-ES" b="0" i="1" smtClean="0">
                              <a:latin typeface="Cambria Math" panose="02040503050406030204" pitchFamily="18" charset="0"/>
                            </a:rPr>
                          </m:ctrlPr>
                        </m:dPr>
                        <m:e>
                          <m:r>
                            <a:rPr lang="es-ES" b="0" i="1" smtClean="0">
                              <a:latin typeface="Cambria Math" panose="02040503050406030204" pitchFamily="18" charset="0"/>
                            </a:rPr>
                            <m:t>𝑧</m:t>
                          </m:r>
                        </m:e>
                      </m:d>
                      <m:r>
                        <a:rPr lang="es-ES" b="0" i="1" smtClean="0">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1+</m:t>
                          </m:r>
                          <m:sSup>
                            <m:sSupPr>
                              <m:ctrlPr>
                                <a:rPr lang="es-ES" i="1">
                                  <a:latin typeface="Cambria Math" panose="02040503050406030204" pitchFamily="18" charset="0"/>
                                </a:rPr>
                              </m:ctrlPr>
                            </m:sSupPr>
                            <m:e>
                              <m:r>
                                <a:rPr lang="es-ES" i="1">
                                  <a:latin typeface="Cambria Math" panose="02040503050406030204" pitchFamily="18" charset="0"/>
                                </a:rPr>
                                <m:t>𝑒</m:t>
                              </m:r>
                            </m:e>
                            <m:sup>
                              <m:r>
                                <a:rPr lang="es-ES" i="1">
                                  <a:latin typeface="Cambria Math" panose="02040503050406030204" pitchFamily="18" charset="0"/>
                                </a:rPr>
                                <m:t>−</m:t>
                              </m:r>
                              <m:r>
                                <a:rPr lang="es-ES" b="0" i="1" smtClean="0">
                                  <a:latin typeface="Cambria Math" panose="02040503050406030204" pitchFamily="18" charset="0"/>
                                </a:rPr>
                                <m:t>𝑧</m:t>
                              </m:r>
                            </m:sup>
                          </m:sSup>
                        </m:den>
                      </m:f>
                    </m:oMath>
                  </m:oMathPara>
                </a14:m>
                <a:endParaRPr lang="es-ES" dirty="0"/>
              </a:p>
            </p:txBody>
          </p:sp>
        </mc:Choice>
        <mc:Fallback xmlns="">
          <p:sp>
            <p:nvSpPr>
              <p:cNvPr id="7" name="TextBox 6">
                <a:extLst>
                  <a:ext uri="{FF2B5EF4-FFF2-40B4-BE49-F238E27FC236}">
                    <a16:creationId xmlns:a16="http://schemas.microsoft.com/office/drawing/2014/main" id="{F4AD1E48-7787-4536-ABF3-BAB63F51B8D3}"/>
                  </a:ext>
                </a:extLst>
              </p:cNvPr>
              <p:cNvSpPr txBox="1">
                <a:spLocks noRot="1" noChangeAspect="1" noMove="1" noResize="1" noEditPoints="1" noAdjustHandles="1" noChangeArrowheads="1" noChangeShapeType="1" noTextEdit="1"/>
              </p:cNvSpPr>
              <p:nvPr/>
            </p:nvSpPr>
            <p:spPr>
              <a:xfrm>
                <a:off x="6096000" y="4161183"/>
                <a:ext cx="1746760" cy="617348"/>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3FA0D3D-1BF8-4480-90BF-97EFCAD2787E}"/>
                  </a:ext>
                </a:extLst>
              </p:cNvPr>
              <p:cNvSpPr txBox="1"/>
              <p:nvPr/>
            </p:nvSpPr>
            <p:spPr>
              <a:xfrm>
                <a:off x="8312828" y="4778531"/>
                <a:ext cx="21518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b="0" i="1" smtClean="0">
                          <a:solidFill>
                            <a:srgbClr val="FF0000"/>
                          </a:solidFill>
                          <a:latin typeface="Cambria Math" panose="02040503050406030204" pitchFamily="18" charset="0"/>
                        </a:rPr>
                        <m:t>𝑔</m:t>
                      </m:r>
                      <m:d>
                        <m:dPr>
                          <m:ctrlPr>
                            <a:rPr lang="es-ES" b="0" i="1" smtClean="0">
                              <a:solidFill>
                                <a:srgbClr val="FF0000"/>
                              </a:solidFill>
                              <a:latin typeface="Cambria Math" panose="02040503050406030204" pitchFamily="18" charset="0"/>
                            </a:rPr>
                          </m:ctrlPr>
                        </m:dPr>
                        <m:e>
                          <m:r>
                            <a:rPr lang="es-ES" b="0" i="1" smtClean="0">
                              <a:solidFill>
                                <a:srgbClr val="FF0000"/>
                              </a:solidFill>
                              <a:latin typeface="Cambria Math" panose="02040503050406030204" pitchFamily="18" charset="0"/>
                            </a:rPr>
                            <m:t>𝑧</m:t>
                          </m:r>
                        </m:e>
                      </m:d>
                      <m:r>
                        <a:rPr lang="es-ES" b="0" i="1" smtClean="0">
                          <a:solidFill>
                            <a:srgbClr val="FF0000"/>
                          </a:solidFill>
                          <a:latin typeface="Cambria Math" panose="02040503050406030204" pitchFamily="18" charset="0"/>
                        </a:rPr>
                        <m:t>≥0.5 </m:t>
                      </m:r>
                      <m:r>
                        <a:rPr lang="es-ES" b="0" i="1" smtClean="0">
                          <a:solidFill>
                            <a:srgbClr val="FF0000"/>
                          </a:solidFill>
                          <a:latin typeface="Cambria Math" panose="02040503050406030204" pitchFamily="18" charset="0"/>
                        </a:rPr>
                        <m:t>𝑖𝑓</m:t>
                      </m:r>
                      <m:r>
                        <a:rPr lang="es-ES" b="0" i="1" smtClean="0">
                          <a:solidFill>
                            <a:srgbClr val="FF0000"/>
                          </a:solidFill>
                          <a:latin typeface="Cambria Math" panose="02040503050406030204" pitchFamily="18" charset="0"/>
                        </a:rPr>
                        <m:t> </m:t>
                      </m:r>
                      <m:r>
                        <a:rPr lang="es-ES" i="1" smtClean="0">
                          <a:solidFill>
                            <a:srgbClr val="FF0000"/>
                          </a:solidFill>
                          <a:latin typeface="Cambria Math" panose="02040503050406030204" pitchFamily="18" charset="0"/>
                        </a:rPr>
                        <m:t>𝑧</m:t>
                      </m:r>
                      <m:r>
                        <a:rPr lang="es-ES" b="0" i="1" smtClean="0">
                          <a:solidFill>
                            <a:srgbClr val="FF0000"/>
                          </a:solidFill>
                          <a:latin typeface="Cambria Math" panose="02040503050406030204" pitchFamily="18" charset="0"/>
                        </a:rPr>
                        <m:t>≥0</m:t>
                      </m:r>
                    </m:oMath>
                  </m:oMathPara>
                </a14:m>
                <a:endParaRPr lang="es-ES" dirty="0">
                  <a:solidFill>
                    <a:srgbClr val="FF0000"/>
                  </a:solidFill>
                </a:endParaRPr>
              </a:p>
            </p:txBody>
          </p:sp>
        </mc:Choice>
        <mc:Fallback xmlns="">
          <p:sp>
            <p:nvSpPr>
              <p:cNvPr id="10" name="TextBox 9">
                <a:extLst>
                  <a:ext uri="{FF2B5EF4-FFF2-40B4-BE49-F238E27FC236}">
                    <a16:creationId xmlns:a16="http://schemas.microsoft.com/office/drawing/2014/main" id="{C3FA0D3D-1BF8-4480-90BF-97EFCAD2787E}"/>
                  </a:ext>
                </a:extLst>
              </p:cNvPr>
              <p:cNvSpPr txBox="1">
                <a:spLocks noRot="1" noChangeAspect="1" noMove="1" noResize="1" noEditPoints="1" noAdjustHandles="1" noChangeArrowheads="1" noChangeShapeType="1" noTextEdit="1"/>
              </p:cNvSpPr>
              <p:nvPr/>
            </p:nvSpPr>
            <p:spPr>
              <a:xfrm>
                <a:off x="8312828" y="4778531"/>
                <a:ext cx="2151808" cy="369332"/>
              </a:xfrm>
              <a:prstGeom prst="rect">
                <a:avLst/>
              </a:prstGeom>
              <a:blipFill>
                <a:blip r:embed="rId5"/>
                <a:stretch>
                  <a:fillRect b="-13333"/>
                </a:stretch>
              </a:blipFill>
            </p:spPr>
            <p:txBody>
              <a:bodyPr/>
              <a:lstStyle/>
              <a:p>
                <a:r>
                  <a:rPr lang="es-ES">
                    <a:noFill/>
                  </a:rPr>
                  <a:t> </a:t>
                </a:r>
              </a:p>
            </p:txBody>
          </p:sp>
        </mc:Fallback>
      </mc:AlternateContent>
    </p:spTree>
    <p:extLst>
      <p:ext uri="{BB962C8B-B14F-4D97-AF65-F5344CB8AC3E}">
        <p14:creationId xmlns:p14="http://schemas.microsoft.com/office/powerpoint/2010/main" val="30875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8430-B062-45A7-9334-9E819DF46337}"/>
              </a:ext>
            </a:extLst>
          </p:cNvPr>
          <p:cNvSpPr>
            <a:spLocks noGrp="1"/>
          </p:cNvSpPr>
          <p:nvPr>
            <p:ph type="title"/>
          </p:nvPr>
        </p:nvSpPr>
        <p:spPr/>
        <p:txBody>
          <a:bodyPr/>
          <a:lstStyle/>
          <a:p>
            <a:r>
              <a:rPr lang="es-ES" b="1" dirty="0"/>
              <a:t>Linear </a:t>
            </a:r>
            <a:r>
              <a:rPr lang="es-ES" b="1" dirty="0" err="1"/>
              <a:t>regression</a:t>
            </a:r>
            <a:r>
              <a:rPr lang="es-ES" b="1" dirty="0"/>
              <a:t>: </a:t>
            </a:r>
            <a:r>
              <a:rPr lang="es-ES" b="1" dirty="0" err="1"/>
              <a:t>cost</a:t>
            </a:r>
            <a:r>
              <a:rPr lang="es-ES" b="1" dirty="0"/>
              <a:t> </a:t>
            </a:r>
            <a:r>
              <a:rPr lang="es-ES" b="1" dirty="0" err="1"/>
              <a:t>function</a:t>
            </a:r>
            <a:endParaRPr lang="es-E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1A4963-3425-4B46-84C1-3E14472E7E20}"/>
                  </a:ext>
                </a:extLst>
              </p:cNvPr>
              <p:cNvSpPr>
                <a:spLocks noGrp="1"/>
              </p:cNvSpPr>
              <p:nvPr>
                <p:ph idx="1"/>
              </p:nvPr>
            </p:nvSpPr>
            <p:spPr/>
            <p:txBody>
              <a:bodyPr/>
              <a:lstStyle/>
              <a:p>
                <a:r>
                  <a:rPr lang="es-ES" dirty="0"/>
                  <a:t>Minimize </a:t>
                </a:r>
                <a:r>
                  <a:rPr lang="es-ES" dirty="0" err="1"/>
                  <a:t>cost</a:t>
                </a:r>
                <a:r>
                  <a:rPr lang="es-ES" dirty="0"/>
                  <a:t> </a:t>
                </a:r>
                <a:r>
                  <a:rPr lang="es-ES" dirty="0" err="1"/>
                  <a:t>function</a:t>
                </a:r>
                <a:r>
                  <a:rPr lang="es-ES" dirty="0"/>
                  <a:t>: </a:t>
                </a:r>
                <a14:m>
                  <m:oMath xmlns:m="http://schemas.openxmlformats.org/officeDocument/2006/math">
                    <m:r>
                      <m:rPr>
                        <m:sty m:val="p"/>
                      </m:rPr>
                      <a:rPr lang="es-ES">
                        <a:latin typeface="Cambria Math" panose="02040503050406030204" pitchFamily="18" charset="0"/>
                      </a:rPr>
                      <m:t>J</m:t>
                    </m:r>
                    <m:r>
                      <a:rPr lang="es-ES">
                        <a:latin typeface="Cambria Math" panose="02040503050406030204" pitchFamily="18" charset="0"/>
                      </a:rPr>
                      <m:t>(</m:t>
                    </m:r>
                    <m:sSub>
                      <m:sSubPr>
                        <m:ctrlPr>
                          <a:rPr lang="es-ES" i="1">
                            <a:latin typeface="Cambria Math" panose="02040503050406030204" pitchFamily="18" charset="0"/>
                          </a:rPr>
                        </m:ctrlPr>
                      </m:sSubPr>
                      <m:e>
                        <m:r>
                          <a:rPr lang="es-ES" i="1">
                            <a:solidFill>
                              <a:srgbClr val="002060"/>
                            </a:solidFill>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solidFill>
                              <a:srgbClr val="002060"/>
                            </a:solidFill>
                            <a:latin typeface="Cambria Math" panose="02040503050406030204" pitchFamily="18" charset="0"/>
                            <a:ea typeface="Cambria Math" panose="02040503050406030204" pitchFamily="18" charset="0"/>
                          </a:rPr>
                          <m:t>𝛽</m:t>
                        </m:r>
                      </m:e>
                      <m:sub>
                        <m:r>
                          <a:rPr lang="es-ES" i="1">
                            <a:latin typeface="Cambria Math" panose="02040503050406030204" pitchFamily="18" charset="0"/>
                            <a:ea typeface="Cambria Math" panose="02040503050406030204" pitchFamily="18" charset="0"/>
                          </a:rPr>
                          <m:t>1</m:t>
                        </m:r>
                      </m:sub>
                    </m:sSub>
                    <m:r>
                      <a:rPr lang="es-ES">
                        <a:latin typeface="Cambria Math" panose="02040503050406030204" pitchFamily="18" charset="0"/>
                        <a:ea typeface="Cambria Math" panose="02040503050406030204" pitchFamily="18" charset="0"/>
                      </a:rPr>
                      <m:t>)</m:t>
                    </m:r>
                    <m:r>
                      <a:rPr lang="es-ES">
                        <a:latin typeface="Cambria Math" panose="02040503050406030204" pitchFamily="18" charset="0"/>
                      </a:rPr>
                      <m:t>=</m:t>
                    </m:r>
                    <m:f>
                      <m:fPr>
                        <m:ctrlPr>
                          <a:rPr lang="es-ES" i="1">
                            <a:latin typeface="Cambria Math" panose="02040503050406030204" pitchFamily="18" charset="0"/>
                          </a:rPr>
                        </m:ctrlPr>
                      </m:fPr>
                      <m:num>
                        <m:r>
                          <a:rPr lang="es-ES" i="1">
                            <a:latin typeface="Cambria Math" panose="02040503050406030204" pitchFamily="18" charset="0"/>
                          </a:rPr>
                          <m:t>1</m:t>
                        </m:r>
                      </m:num>
                      <m:den>
                        <m:r>
                          <a:rPr lang="es-ES" i="1">
                            <a:latin typeface="Cambria Math" panose="02040503050406030204" pitchFamily="18" charset="0"/>
                          </a:rPr>
                          <m:t>𝑛</m:t>
                        </m:r>
                      </m:den>
                    </m:f>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𝑖</m:t>
                        </m:r>
                        <m:r>
                          <a:rPr lang="es-ES" i="1">
                            <a:latin typeface="Cambria Math" panose="02040503050406030204" pitchFamily="18" charset="0"/>
                          </a:rPr>
                          <m:t>=1</m:t>
                        </m:r>
                      </m:sub>
                      <m:sup>
                        <m:r>
                          <a:rPr lang="es-ES" i="1">
                            <a:latin typeface="Cambria Math" panose="02040503050406030204" pitchFamily="18" charset="0"/>
                          </a:rPr>
                          <m:t>𝑛</m:t>
                        </m:r>
                      </m:sup>
                      <m:e>
                        <m:sSup>
                          <m:sSupPr>
                            <m:ctrlPr>
                              <a:rPr lang="es-ES" i="1">
                                <a:latin typeface="Cambria Math" panose="02040503050406030204" pitchFamily="18" charset="0"/>
                              </a:rPr>
                            </m:ctrlPr>
                          </m:sSupPr>
                          <m:e>
                            <m:d>
                              <m:dPr>
                                <m:ctrlPr>
                                  <a:rPr lang="es-ES" i="1">
                                    <a:latin typeface="Cambria Math" panose="02040503050406030204" pitchFamily="18" charset="0"/>
                                  </a:rPr>
                                </m:ctrlPr>
                              </m:dPr>
                              <m:e>
                                <m:sSub>
                                  <m:sSubPr>
                                    <m:ctrlPr>
                                      <a:rPr lang="es-ES" i="1">
                                        <a:latin typeface="Cambria Math" panose="02040503050406030204" pitchFamily="18" charset="0"/>
                                      </a:rPr>
                                    </m:ctrlPr>
                                  </m:sSubPr>
                                  <m:e>
                                    <m:r>
                                      <a:rPr lang="es-ES" i="1">
                                        <a:latin typeface="Cambria Math" panose="02040503050406030204" pitchFamily="18" charset="0"/>
                                      </a:rPr>
                                      <m:t>h</m:t>
                                    </m:r>
                                  </m:e>
                                  <m:sub>
                                    <m:r>
                                      <a:rPr lang="es-ES" i="1">
                                        <a:solidFill>
                                          <a:srgbClr val="002060"/>
                                        </a:solidFill>
                                        <a:latin typeface="Cambria Math" panose="02040503050406030204" pitchFamily="18" charset="0"/>
                                        <a:ea typeface="Cambria Math" panose="02040503050406030204" pitchFamily="18" charset="0"/>
                                      </a:rPr>
                                      <m:t>𝛽</m:t>
                                    </m:r>
                                  </m:sub>
                                </m:sSub>
                                <m:d>
                                  <m:dPr>
                                    <m:ctrlPr>
                                      <a:rPr lang="es-ES" i="1">
                                        <a:latin typeface="Cambria Math" panose="02040503050406030204" pitchFamily="18" charset="0"/>
                                        <a:ea typeface="Cambria Math" panose="02040503050406030204" pitchFamily="18" charset="0"/>
                                      </a:rPr>
                                    </m:ctrlPr>
                                  </m:dPr>
                                  <m:e>
                                    <m:sSup>
                                      <m:sSupPr>
                                        <m:ctrlPr>
                                          <a:rPr lang="es-ES"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𝑥</m:t>
                                        </m:r>
                                      </m:e>
                                      <m:sup>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𝑖</m:t>
                                        </m:r>
                                        <m:r>
                                          <a:rPr lang="es-ES" i="1">
                                            <a:latin typeface="Cambria Math" panose="02040503050406030204" pitchFamily="18" charset="0"/>
                                            <a:ea typeface="Cambria Math" panose="02040503050406030204" pitchFamily="18" charset="0"/>
                                          </a:rPr>
                                          <m:t>)</m:t>
                                        </m:r>
                                      </m:sup>
                                    </m:sSup>
                                  </m:e>
                                </m:d>
                                <m:r>
                                  <a:rPr lang="es-ES" i="1">
                                    <a:latin typeface="Cambria Math" panose="02040503050406030204" pitchFamily="18" charset="0"/>
                                  </a:rPr>
                                  <m:t>−</m:t>
                                </m:r>
                                <m:sSup>
                                  <m:sSupPr>
                                    <m:ctrlPr>
                                      <a:rPr lang="es-ES" i="1">
                                        <a:latin typeface="Cambria Math" panose="02040503050406030204" pitchFamily="18" charset="0"/>
                                        <a:ea typeface="Cambria Math" panose="02040503050406030204" pitchFamily="18" charset="0"/>
                                      </a:rPr>
                                    </m:ctrlPr>
                                  </m:sSupPr>
                                  <m:e>
                                    <m:r>
                                      <a:rPr lang="es-ES" i="1">
                                        <a:latin typeface="Cambria Math" panose="02040503050406030204" pitchFamily="18" charset="0"/>
                                        <a:ea typeface="Cambria Math" panose="02040503050406030204" pitchFamily="18" charset="0"/>
                                      </a:rPr>
                                      <m:t>𝑦</m:t>
                                    </m:r>
                                  </m:e>
                                  <m:sup>
                                    <m:r>
                                      <a:rPr lang="es-ES" i="1">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𝑖</m:t>
                                    </m:r>
                                    <m:r>
                                      <a:rPr lang="es-ES" i="1">
                                        <a:latin typeface="Cambria Math" panose="02040503050406030204" pitchFamily="18" charset="0"/>
                                        <a:ea typeface="Cambria Math" panose="02040503050406030204" pitchFamily="18" charset="0"/>
                                      </a:rPr>
                                      <m:t>)</m:t>
                                    </m:r>
                                  </m:sup>
                                </m:sSup>
                              </m:e>
                            </m:d>
                          </m:e>
                          <m:sup>
                            <m:r>
                              <a:rPr lang="es-ES" i="1">
                                <a:latin typeface="Cambria Math" panose="02040503050406030204" pitchFamily="18" charset="0"/>
                              </a:rPr>
                              <m:t>2</m:t>
                            </m:r>
                          </m:sup>
                        </m:sSup>
                      </m:e>
                    </m:nary>
                  </m:oMath>
                </a14:m>
                <a:endParaRPr lang="es-ES" dirty="0"/>
              </a:p>
              <a:p>
                <a:r>
                  <a:rPr lang="es-ES" dirty="0">
                    <a:hlinkClick r:id="rId2"/>
                  </a:rPr>
                  <a:t>Gradient descent </a:t>
                </a:r>
                <a:r>
                  <a:rPr lang="es-ES" dirty="0" err="1"/>
                  <a:t>algorithm</a:t>
                </a:r>
                <a:r>
                  <a:rPr lang="es-ES" dirty="0"/>
                  <a:t>:   Iterate </a:t>
                </a:r>
                <a14:m>
                  <m:oMath xmlns:m="http://schemas.openxmlformats.org/officeDocument/2006/math">
                    <m:sSub>
                      <m:sSubPr>
                        <m:ctrlPr>
                          <a:rPr lang="es-ES" i="1" smtClean="0">
                            <a:solidFill>
                              <a:schemeClr val="tx1"/>
                            </a:solidFill>
                            <a:latin typeface="Cambria Math" panose="02040503050406030204" pitchFamily="18" charset="0"/>
                          </a:rPr>
                        </m:ctrlPr>
                      </m:sSubPr>
                      <m:e>
                        <m:r>
                          <a:rPr lang="es-ES" i="1">
                            <a:solidFill>
                              <a:schemeClr val="tx1"/>
                            </a:solidFill>
                            <a:latin typeface="Cambria Math" panose="02040503050406030204" pitchFamily="18" charset="0"/>
                            <a:ea typeface="Cambria Math" panose="02040503050406030204" pitchFamily="18" charset="0"/>
                          </a:rPr>
                          <m:t>𝛽</m:t>
                        </m:r>
                      </m:e>
                      <m:sub>
                        <m:r>
                          <a:rPr lang="es-ES" b="0" i="1" smtClean="0">
                            <a:solidFill>
                              <a:schemeClr val="tx1"/>
                            </a:solidFill>
                            <a:latin typeface="Cambria Math" panose="02040503050406030204" pitchFamily="18" charset="0"/>
                            <a:ea typeface="Cambria Math" panose="02040503050406030204" pitchFamily="18" charset="0"/>
                          </a:rPr>
                          <m:t>𝑗</m:t>
                        </m:r>
                      </m:sub>
                    </m:sSub>
                    <m:r>
                      <a:rPr lang="es-ES" b="0" i="1" smtClean="0">
                        <a:solidFill>
                          <a:schemeClr val="tx1"/>
                        </a:solidFill>
                        <a:latin typeface="Cambria Math" panose="02040503050406030204" pitchFamily="18" charset="0"/>
                      </a:rPr>
                      <m:t>:=</m:t>
                    </m:r>
                    <m:sSub>
                      <m:sSubPr>
                        <m:ctrlPr>
                          <a:rPr lang="es-ES" i="1">
                            <a:solidFill>
                              <a:schemeClr val="tx1"/>
                            </a:solidFill>
                            <a:latin typeface="Cambria Math" panose="02040503050406030204" pitchFamily="18" charset="0"/>
                          </a:rPr>
                        </m:ctrlPr>
                      </m:sSubPr>
                      <m:e>
                        <m:r>
                          <a:rPr lang="es-ES" i="1">
                            <a:solidFill>
                              <a:schemeClr val="tx1"/>
                            </a:solidFill>
                            <a:latin typeface="Cambria Math" panose="02040503050406030204" pitchFamily="18" charset="0"/>
                            <a:ea typeface="Cambria Math" panose="02040503050406030204" pitchFamily="18" charset="0"/>
                          </a:rPr>
                          <m:t>𝛽</m:t>
                        </m:r>
                      </m:e>
                      <m:sub>
                        <m:r>
                          <a:rPr lang="es-ES" b="0" i="1" smtClean="0">
                            <a:solidFill>
                              <a:schemeClr val="tx1"/>
                            </a:solidFill>
                            <a:latin typeface="Cambria Math" panose="02040503050406030204" pitchFamily="18" charset="0"/>
                            <a:ea typeface="Cambria Math" panose="02040503050406030204" pitchFamily="18" charset="0"/>
                          </a:rPr>
                          <m:t>𝑗</m:t>
                        </m:r>
                      </m:sub>
                    </m:sSub>
                    <m:r>
                      <a:rPr lang="es-ES" b="0" i="0" smtClean="0">
                        <a:solidFill>
                          <a:schemeClr val="tx1"/>
                        </a:solidFill>
                        <a:latin typeface="Cambria Math" panose="02040503050406030204" pitchFamily="18" charset="0"/>
                      </a:rPr>
                      <m:t> − </m:t>
                    </m:r>
                    <m:r>
                      <m:rPr>
                        <m:sty m:val="p"/>
                      </m:rPr>
                      <a:rPr lang="el-GR" b="0" i="1" smtClean="0">
                        <a:solidFill>
                          <a:schemeClr val="tx1"/>
                        </a:solidFill>
                        <a:latin typeface="Cambria Math" panose="02040503050406030204" pitchFamily="18" charset="0"/>
                        <a:ea typeface="Cambria Math" panose="02040503050406030204" pitchFamily="18" charset="0"/>
                      </a:rPr>
                      <m:t>α</m:t>
                    </m:r>
                    <m:f>
                      <m:fPr>
                        <m:ctrlPr>
                          <a:rPr lang="el-GR" b="0" i="1" smtClean="0">
                            <a:solidFill>
                              <a:schemeClr val="tx1"/>
                            </a:solidFill>
                            <a:latin typeface="Cambria Math" panose="02040503050406030204" pitchFamily="18" charset="0"/>
                            <a:ea typeface="Cambria Math" panose="02040503050406030204" pitchFamily="18" charset="0"/>
                          </a:rPr>
                        </m:ctrlPr>
                      </m:fPr>
                      <m:num>
                        <m:r>
                          <a:rPr lang="el-GR" b="0" i="1" smtClean="0">
                            <a:solidFill>
                              <a:schemeClr val="tx1"/>
                            </a:solidFill>
                            <a:latin typeface="Cambria Math" panose="02040503050406030204" pitchFamily="18" charset="0"/>
                            <a:ea typeface="Cambria Math" panose="02040503050406030204" pitchFamily="18" charset="0"/>
                          </a:rPr>
                          <m:t>𝜕</m:t>
                        </m:r>
                      </m:num>
                      <m:den>
                        <m:r>
                          <a:rPr lang="el-GR" b="0" i="1" smtClean="0">
                            <a:solidFill>
                              <a:schemeClr val="tx1"/>
                            </a:solidFill>
                            <a:latin typeface="Cambria Math" panose="02040503050406030204" pitchFamily="18" charset="0"/>
                            <a:ea typeface="Cambria Math" panose="02040503050406030204" pitchFamily="18" charset="0"/>
                          </a:rPr>
                          <m:t>𝜕</m:t>
                        </m:r>
                        <m:sSub>
                          <m:sSubPr>
                            <m:ctrlPr>
                              <a:rPr lang="es-ES" i="1">
                                <a:solidFill>
                                  <a:schemeClr val="tx1"/>
                                </a:solidFill>
                                <a:latin typeface="Cambria Math" panose="02040503050406030204" pitchFamily="18" charset="0"/>
                              </a:rPr>
                            </m:ctrlPr>
                          </m:sSubPr>
                          <m:e>
                            <m:r>
                              <a:rPr lang="es-ES" i="1">
                                <a:solidFill>
                                  <a:schemeClr val="tx1"/>
                                </a:solidFill>
                                <a:latin typeface="Cambria Math" panose="02040503050406030204" pitchFamily="18" charset="0"/>
                                <a:ea typeface="Cambria Math" panose="02040503050406030204" pitchFamily="18" charset="0"/>
                              </a:rPr>
                              <m:t>𝛽</m:t>
                            </m:r>
                          </m:e>
                          <m:sub>
                            <m:r>
                              <a:rPr lang="es-ES" b="0" i="1" smtClean="0">
                                <a:solidFill>
                                  <a:schemeClr val="tx1"/>
                                </a:solidFill>
                                <a:latin typeface="Cambria Math" panose="02040503050406030204" pitchFamily="18" charset="0"/>
                                <a:ea typeface="Cambria Math" panose="02040503050406030204" pitchFamily="18" charset="0"/>
                              </a:rPr>
                              <m:t>𝑗</m:t>
                            </m:r>
                          </m:sub>
                        </m:sSub>
                      </m:den>
                    </m:f>
                  </m:oMath>
                </a14:m>
                <a:r>
                  <a:rPr lang="es-ES" dirty="0">
                    <a:solidFill>
                      <a:schemeClr val="tx1"/>
                    </a:solidFill>
                  </a:rPr>
                  <a:t> </a:t>
                </a:r>
                <a14:m>
                  <m:oMath xmlns:m="http://schemas.openxmlformats.org/officeDocument/2006/math">
                    <m:r>
                      <m:rPr>
                        <m:sty m:val="p"/>
                      </m:rPr>
                      <a:rPr lang="es-ES">
                        <a:solidFill>
                          <a:schemeClr val="tx1"/>
                        </a:solidFill>
                        <a:latin typeface="Cambria Math" panose="02040503050406030204" pitchFamily="18" charset="0"/>
                      </a:rPr>
                      <m:t>J</m:t>
                    </m:r>
                    <m:r>
                      <a:rPr lang="es-ES">
                        <a:solidFill>
                          <a:schemeClr val="tx1"/>
                        </a:solidFill>
                        <a:latin typeface="Cambria Math" panose="02040503050406030204" pitchFamily="18" charset="0"/>
                      </a:rPr>
                      <m:t>(</m:t>
                    </m:r>
                    <m:sSub>
                      <m:sSubPr>
                        <m:ctrlPr>
                          <a:rPr lang="es-ES" i="1">
                            <a:solidFill>
                              <a:schemeClr val="tx1"/>
                            </a:solidFill>
                            <a:latin typeface="Cambria Math" panose="02040503050406030204" pitchFamily="18" charset="0"/>
                          </a:rPr>
                        </m:ctrlPr>
                      </m:sSubPr>
                      <m:e>
                        <m:r>
                          <a:rPr lang="es-ES" i="1">
                            <a:solidFill>
                              <a:schemeClr val="tx1"/>
                            </a:solidFill>
                            <a:latin typeface="Cambria Math" panose="02040503050406030204" pitchFamily="18" charset="0"/>
                            <a:ea typeface="Cambria Math" panose="02040503050406030204" pitchFamily="18" charset="0"/>
                          </a:rPr>
                          <m:t>𝛽</m:t>
                        </m:r>
                      </m:e>
                      <m:sub>
                        <m:r>
                          <a:rPr lang="es-ES" i="1">
                            <a:solidFill>
                              <a:schemeClr val="tx1"/>
                            </a:solidFill>
                            <a:latin typeface="Cambria Math" panose="02040503050406030204" pitchFamily="18" charset="0"/>
                          </a:rPr>
                          <m:t>0</m:t>
                        </m:r>
                      </m:sub>
                    </m:sSub>
                    <m:r>
                      <a:rPr lang="es-ES" i="1">
                        <a:solidFill>
                          <a:schemeClr val="tx1"/>
                        </a:solidFill>
                        <a:latin typeface="Cambria Math" panose="02040503050406030204" pitchFamily="18" charset="0"/>
                      </a:rPr>
                      <m:t>,</m:t>
                    </m:r>
                    <m:sSub>
                      <m:sSubPr>
                        <m:ctrlPr>
                          <a:rPr lang="es-ES" i="1">
                            <a:solidFill>
                              <a:schemeClr val="tx1"/>
                            </a:solidFill>
                            <a:latin typeface="Cambria Math" panose="02040503050406030204" pitchFamily="18" charset="0"/>
                          </a:rPr>
                        </m:ctrlPr>
                      </m:sSubPr>
                      <m:e>
                        <m:r>
                          <a:rPr lang="es-ES" i="1">
                            <a:solidFill>
                              <a:schemeClr val="tx1"/>
                            </a:solidFill>
                            <a:latin typeface="Cambria Math" panose="02040503050406030204" pitchFamily="18" charset="0"/>
                            <a:ea typeface="Cambria Math" panose="02040503050406030204" pitchFamily="18" charset="0"/>
                          </a:rPr>
                          <m:t>𝛽</m:t>
                        </m:r>
                      </m:e>
                      <m:sub>
                        <m:r>
                          <a:rPr lang="es-ES" i="1">
                            <a:solidFill>
                              <a:schemeClr val="tx1"/>
                            </a:solidFill>
                            <a:latin typeface="Cambria Math" panose="02040503050406030204" pitchFamily="18" charset="0"/>
                            <a:ea typeface="Cambria Math" panose="02040503050406030204" pitchFamily="18" charset="0"/>
                          </a:rPr>
                          <m:t>1</m:t>
                        </m:r>
                      </m:sub>
                    </m:sSub>
                    <m:r>
                      <a:rPr lang="es-ES">
                        <a:solidFill>
                          <a:schemeClr val="tx1"/>
                        </a:solidFill>
                        <a:latin typeface="Cambria Math" panose="02040503050406030204" pitchFamily="18" charset="0"/>
                        <a:ea typeface="Cambria Math" panose="02040503050406030204" pitchFamily="18" charset="0"/>
                      </a:rPr>
                      <m:t>)</m:t>
                    </m:r>
                  </m:oMath>
                </a14:m>
                <a:endParaRPr lang="es-ES" dirty="0"/>
              </a:p>
            </p:txBody>
          </p:sp>
        </mc:Choice>
        <mc:Fallback xmlns="">
          <p:sp>
            <p:nvSpPr>
              <p:cNvPr id="3" name="Content Placeholder 2">
                <a:extLst>
                  <a:ext uri="{FF2B5EF4-FFF2-40B4-BE49-F238E27FC236}">
                    <a16:creationId xmlns:a16="http://schemas.microsoft.com/office/drawing/2014/main" id="{9C1A4963-3425-4B46-84C1-3E14472E7E20}"/>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es-ES">
                    <a:noFill/>
                  </a:rPr>
                  <a:t> </a:t>
                </a:r>
              </a:p>
            </p:txBody>
          </p:sp>
        </mc:Fallback>
      </mc:AlternateContent>
      <p:sp>
        <p:nvSpPr>
          <p:cNvPr id="5" name="TextBox 4">
            <a:extLst>
              <a:ext uri="{FF2B5EF4-FFF2-40B4-BE49-F238E27FC236}">
                <a16:creationId xmlns:a16="http://schemas.microsoft.com/office/drawing/2014/main" id="{E65AAD70-C447-4B92-A87D-32DB30B79DEC}"/>
              </a:ext>
            </a:extLst>
          </p:cNvPr>
          <p:cNvSpPr txBox="1"/>
          <p:nvPr/>
        </p:nvSpPr>
        <p:spPr>
          <a:xfrm>
            <a:off x="8269357" y="4631867"/>
            <a:ext cx="1242648" cy="276999"/>
          </a:xfrm>
          <a:prstGeom prst="rect">
            <a:avLst/>
          </a:prstGeom>
          <a:noFill/>
        </p:spPr>
        <p:txBody>
          <a:bodyPr wrap="none" rtlCol="0">
            <a:spAutoFit/>
          </a:bodyPr>
          <a:lstStyle/>
          <a:p>
            <a:r>
              <a:rPr lang="es-ES" sz="1200" dirty="0" err="1"/>
              <a:t>Source</a:t>
            </a:r>
            <a:r>
              <a:rPr lang="es-ES" sz="1200" dirty="0"/>
              <a:t>: Coursera</a:t>
            </a:r>
          </a:p>
        </p:txBody>
      </p:sp>
      <p:pic>
        <p:nvPicPr>
          <p:cNvPr id="6" name="Picture 5">
            <a:extLst>
              <a:ext uri="{FF2B5EF4-FFF2-40B4-BE49-F238E27FC236}">
                <a16:creationId xmlns:a16="http://schemas.microsoft.com/office/drawing/2014/main" id="{E2A11BC9-ABBA-40EB-8B33-46149C6B4A07}"/>
              </a:ext>
            </a:extLst>
          </p:cNvPr>
          <p:cNvPicPr>
            <a:picLocks noChangeAspect="1"/>
          </p:cNvPicPr>
          <p:nvPr/>
        </p:nvPicPr>
        <p:blipFill rotWithShape="1">
          <a:blip r:embed="rId4"/>
          <a:srcRect t="9533" b="3032"/>
          <a:stretch/>
        </p:blipFill>
        <p:spPr>
          <a:xfrm>
            <a:off x="2679995" y="3077779"/>
            <a:ext cx="4661709" cy="3231136"/>
          </a:xfrm>
          <a:prstGeom prst="rect">
            <a:avLst/>
          </a:prstGeom>
        </p:spPr>
      </p:pic>
    </p:spTree>
    <p:extLst>
      <p:ext uri="{BB962C8B-B14F-4D97-AF65-F5344CB8AC3E}">
        <p14:creationId xmlns:p14="http://schemas.microsoft.com/office/powerpoint/2010/main" val="3048015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CC683D3-44AE-43E2-88AF-1E03D3DC0C43}"/>
              </a:ext>
            </a:extLst>
          </p:cNvPr>
          <p:cNvPicPr>
            <a:picLocks noChangeAspect="1"/>
          </p:cNvPicPr>
          <p:nvPr/>
        </p:nvPicPr>
        <p:blipFill rotWithShape="1">
          <a:blip r:embed="rId2"/>
          <a:srcRect t="841"/>
          <a:stretch/>
        </p:blipFill>
        <p:spPr>
          <a:xfrm>
            <a:off x="6645707" y="2560085"/>
            <a:ext cx="4463121" cy="3751815"/>
          </a:xfrm>
          <a:prstGeom prst="rect">
            <a:avLst/>
          </a:prstGeom>
        </p:spPr>
      </p:pic>
      <p:sp>
        <p:nvSpPr>
          <p:cNvPr id="2" name="Title 1">
            <a:extLst>
              <a:ext uri="{FF2B5EF4-FFF2-40B4-BE49-F238E27FC236}">
                <a16:creationId xmlns:a16="http://schemas.microsoft.com/office/drawing/2014/main" id="{B7C36BAD-E556-4FF1-A74A-D0E5D5356C4F}"/>
              </a:ext>
            </a:extLst>
          </p:cNvPr>
          <p:cNvSpPr>
            <a:spLocks noGrp="1"/>
          </p:cNvSpPr>
          <p:nvPr>
            <p:ph type="title"/>
          </p:nvPr>
        </p:nvSpPr>
        <p:spPr/>
        <p:txBody>
          <a:bodyPr/>
          <a:lstStyle/>
          <a:p>
            <a:r>
              <a:rPr lang="es-ES" b="1" dirty="0" err="1"/>
              <a:t>Logistic</a:t>
            </a:r>
            <a:r>
              <a:rPr lang="es-ES" b="1" dirty="0"/>
              <a:t> </a:t>
            </a:r>
            <a:r>
              <a:rPr lang="es-ES" b="1" dirty="0" err="1"/>
              <a:t>regression</a:t>
            </a:r>
            <a:r>
              <a:rPr lang="es-ES" b="1" dirty="0"/>
              <a:t>: </a:t>
            </a:r>
            <a:r>
              <a:rPr lang="es-ES" b="1" dirty="0" err="1"/>
              <a:t>decision</a:t>
            </a:r>
            <a:r>
              <a:rPr lang="es-ES" b="1" dirty="0"/>
              <a:t> </a:t>
            </a:r>
            <a:r>
              <a:rPr lang="es-ES" b="1" dirty="0" err="1"/>
              <a:t>boundary</a:t>
            </a:r>
            <a:endParaRPr lang="es-E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A41F21-DA20-4B3E-B7D7-51EED312523D}"/>
                  </a:ext>
                </a:extLst>
              </p:cNvPr>
              <p:cNvSpPr>
                <a:spLocks noGrp="1"/>
              </p:cNvSpPr>
              <p:nvPr>
                <p:ph idx="1"/>
              </p:nvPr>
            </p:nvSpPr>
            <p:spPr/>
            <p:txBody>
              <a:bodyPr/>
              <a:lstStyle/>
              <a:p>
                <a:r>
                  <a:rPr lang="es-ES" dirty="0"/>
                  <a:t>Assume </a:t>
                </a:r>
                <a:r>
                  <a:rPr lang="es-ES" dirty="0" err="1"/>
                  <a:t>we</a:t>
                </a:r>
                <a:r>
                  <a:rPr lang="es-ES" dirty="0"/>
                  <a:t> </a:t>
                </a:r>
                <a:r>
                  <a:rPr lang="es-ES" b="1" dirty="0" err="1"/>
                  <a:t>predict</a:t>
                </a:r>
                <a:r>
                  <a:rPr lang="es-ES" b="1" dirty="0"/>
                  <a:t> </a:t>
                </a:r>
                <a14:m>
                  <m:oMath xmlns:m="http://schemas.openxmlformats.org/officeDocument/2006/math">
                    <m:r>
                      <a:rPr lang="es-ES" b="1" i="1" smtClean="0">
                        <a:latin typeface="Cambria Math" panose="02040503050406030204" pitchFamily="18" charset="0"/>
                      </a:rPr>
                      <m:t>𝒚</m:t>
                    </m:r>
                    <m:r>
                      <a:rPr lang="es-ES" b="1" i="1" smtClean="0">
                        <a:latin typeface="Cambria Math" panose="02040503050406030204" pitchFamily="18" charset="0"/>
                      </a:rPr>
                      <m:t>=</m:t>
                    </m:r>
                    <m:r>
                      <a:rPr lang="es-ES" b="1" i="1" smtClean="0">
                        <a:latin typeface="Cambria Math" panose="02040503050406030204" pitchFamily="18" charset="0"/>
                      </a:rPr>
                      <m:t>𝟏</m:t>
                    </m:r>
                    <m:r>
                      <a:rPr lang="es-ES" b="1" i="1" smtClean="0">
                        <a:latin typeface="Cambria Math" panose="02040503050406030204" pitchFamily="18" charset="0"/>
                      </a:rPr>
                      <m:t> </m:t>
                    </m:r>
                  </m:oMath>
                </a14:m>
                <a:r>
                  <a:rPr lang="es-ES" dirty="0"/>
                  <a:t>if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 </m:t>
                        </m:r>
                        <m:r>
                          <a:rPr lang="es-ES" i="1">
                            <a:latin typeface="Cambria Math" panose="02040503050406030204" pitchFamily="18" charset="0"/>
                          </a:rPr>
                          <m:t>h</m:t>
                        </m:r>
                      </m:e>
                      <m:sub>
                        <m:r>
                          <a:rPr lang="es-ES" i="1">
                            <a:latin typeface="Cambria Math" panose="02040503050406030204" pitchFamily="18" charset="0"/>
                            <a:ea typeface="Cambria Math" panose="02040503050406030204" pitchFamily="18" charset="0"/>
                          </a:rPr>
                          <m:t>𝛽</m:t>
                        </m:r>
                      </m:sub>
                    </m:sSub>
                    <m:d>
                      <m:dPr>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rPr>
                          <m:t>𝑥</m:t>
                        </m:r>
                      </m:e>
                    </m:d>
                    <m:r>
                      <a:rPr lang="es-ES" b="0" i="1" smtClean="0">
                        <a:latin typeface="Cambria Math" panose="02040503050406030204" pitchFamily="18" charset="0"/>
                      </a:rPr>
                      <m:t>=</m:t>
                    </m:r>
                    <m:r>
                      <m:rPr>
                        <m:sty m:val="p"/>
                      </m:rPr>
                      <a:rPr lang="es-ES">
                        <a:latin typeface="Cambria Math" panose="02040503050406030204" pitchFamily="18" charset="0"/>
                      </a:rPr>
                      <m:t>P</m:t>
                    </m:r>
                    <m:d>
                      <m:dPr>
                        <m:ctrlPr>
                          <a:rPr lang="es-ES" i="1">
                            <a:latin typeface="Cambria Math" panose="02040503050406030204" pitchFamily="18" charset="0"/>
                          </a:rPr>
                        </m:ctrlPr>
                      </m:dPr>
                      <m:e>
                        <m:r>
                          <m:rPr>
                            <m:sty m:val="p"/>
                          </m:rPr>
                          <a:rPr lang="es-ES">
                            <a:latin typeface="Cambria Math" panose="02040503050406030204" pitchFamily="18" charset="0"/>
                          </a:rPr>
                          <m:t>y</m:t>
                        </m:r>
                        <m:r>
                          <a:rPr lang="es-ES">
                            <a:latin typeface="Cambria Math" panose="02040503050406030204" pitchFamily="18" charset="0"/>
                          </a:rPr>
                          <m:t>=1</m:t>
                        </m:r>
                      </m:e>
                      <m:e>
                        <m:r>
                          <m:rPr>
                            <m:sty m:val="p"/>
                          </m:rPr>
                          <a:rPr lang="es-ES">
                            <a:latin typeface="Cambria Math" panose="02040503050406030204" pitchFamily="18" charset="0"/>
                          </a:rPr>
                          <m:t>x</m:t>
                        </m:r>
                        <m:r>
                          <a:rPr lang="es-ES">
                            <a:latin typeface="Cambria Math" panose="02040503050406030204" pitchFamily="18" charset="0"/>
                          </a:rPr>
                          <m:t>;</m:t>
                        </m:r>
                        <m:r>
                          <a:rPr lang="es-ES" i="1">
                            <a:latin typeface="Cambria Math" panose="02040503050406030204" pitchFamily="18" charset="0"/>
                            <a:ea typeface="Cambria Math" panose="02040503050406030204" pitchFamily="18" charset="0"/>
                          </a:rPr>
                          <m:t>𝛽</m:t>
                        </m:r>
                      </m:e>
                    </m:d>
                    <m:r>
                      <a:rPr lang="es-ES" i="1">
                        <a:latin typeface="Cambria Math" panose="02040503050406030204" pitchFamily="18" charset="0"/>
                        <a:ea typeface="Cambria Math" panose="02040503050406030204" pitchFamily="18" charset="0"/>
                      </a:rPr>
                      <m:t>≥</m:t>
                    </m:r>
                    <m:r>
                      <a:rPr lang="es-ES" b="0" i="1" smtClean="0">
                        <a:latin typeface="Cambria Math" panose="02040503050406030204" pitchFamily="18" charset="0"/>
                      </a:rPr>
                      <m:t>0.5</m:t>
                    </m:r>
                  </m:oMath>
                </a14:m>
                <a:endParaRPr lang="es-ES" b="0" dirty="0">
                  <a:ea typeface="Cambria Math" panose="02040503050406030204" pitchFamily="18" charset="0"/>
                </a:endParaRPr>
              </a:p>
              <a:p>
                <a:r>
                  <a:rPr lang="es-ES" dirty="0" err="1"/>
                  <a:t>Example</a:t>
                </a:r>
                <a:r>
                  <a:rPr lang="es-ES" dirty="0"/>
                  <a:t> 1: </a:t>
                </a:r>
              </a:p>
              <a:p>
                <a:pPr marL="0" indent="0">
                  <a:buNone/>
                </a:pP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 </m:t>
                        </m:r>
                        <m:r>
                          <a:rPr lang="es-ES" i="1">
                            <a:latin typeface="Cambria Math" panose="02040503050406030204" pitchFamily="18" charset="0"/>
                          </a:rPr>
                          <m:t>h</m:t>
                        </m:r>
                      </m:e>
                      <m:sub>
                        <m:r>
                          <a:rPr lang="es-ES" i="1">
                            <a:latin typeface="Cambria Math" panose="02040503050406030204" pitchFamily="18" charset="0"/>
                            <a:ea typeface="Cambria Math" panose="02040503050406030204" pitchFamily="18" charset="0"/>
                          </a:rPr>
                          <m:t>𝛽</m:t>
                        </m:r>
                      </m:sub>
                    </m:sSub>
                    <m:d>
                      <m:dPr>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𝑔</m:t>
                        </m:r>
                        <m:r>
                          <a:rPr lang="es-ES" b="0" i="1" smtClean="0">
                            <a:latin typeface="Cambria Math" panose="02040503050406030204" pitchFamily="18" charset="0"/>
                          </a:rPr>
                          <m:t>(−3+</m:t>
                        </m:r>
                        <m:sSub>
                          <m:sSubPr>
                            <m:ctrlPr>
                              <a:rPr lang="es-ES" i="1">
                                <a:latin typeface="Cambria Math" panose="02040503050406030204" pitchFamily="18" charset="0"/>
                              </a:rPr>
                            </m:ctrlPr>
                          </m:sSubPr>
                          <m:e>
                            <m:r>
                              <a:rPr lang="es-ES" b="0" i="1" smtClean="0">
                                <a:latin typeface="Cambria Math" panose="02040503050406030204" pitchFamily="18" charset="0"/>
                              </a:rPr>
                              <m:t>𝑥</m:t>
                            </m:r>
                          </m:e>
                          <m:sub>
                            <m:r>
                              <a:rPr lang="es-ES" i="1">
                                <a:latin typeface="Cambria Math" panose="02040503050406030204" pitchFamily="18" charset="0"/>
                                <a:ea typeface="Cambria Math" panose="02040503050406030204" pitchFamily="18" charset="0"/>
                              </a:rPr>
                              <m:t>1</m:t>
                            </m:r>
                          </m:sub>
                        </m:sSub>
                        <m:r>
                          <a:rPr lang="es-ES" b="0" i="1" smtClean="0">
                            <a:latin typeface="Cambria Math" panose="02040503050406030204" pitchFamily="18" charset="0"/>
                          </a:rPr>
                          <m:t>+</m:t>
                        </m:r>
                        <m:sSub>
                          <m:sSubPr>
                            <m:ctrlPr>
                              <a:rPr lang="es-ES" i="1">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ea typeface="Cambria Math" panose="02040503050406030204" pitchFamily="18" charset="0"/>
                              </a:rPr>
                              <m:t>2</m:t>
                            </m:r>
                          </m:sub>
                        </m:sSub>
                      </m:e>
                    </m:d>
                  </m:oMath>
                </a14:m>
                <a:r>
                  <a:rPr lang="es-ES" dirty="0"/>
                  <a:t>  </a:t>
                </a:r>
              </a:p>
              <a:p>
                <a:pPr marL="0" indent="0">
                  <a:buNone/>
                </a:pPr>
                <a:r>
                  <a:rPr lang="es-ES" i="1" dirty="0">
                    <a:latin typeface="Cambria Math" panose="02040503050406030204" pitchFamily="18" charset="0"/>
                  </a:rPr>
                  <a:t> </a:t>
                </a:r>
                <a14:m>
                  <m:oMath xmlns:m="http://schemas.openxmlformats.org/officeDocument/2006/math">
                    <m:r>
                      <a:rPr lang="es-ES" b="0" i="1" dirty="0" smtClean="0">
                        <a:latin typeface="Cambria Math" panose="02040503050406030204" pitchFamily="18" charset="0"/>
                      </a:rPr>
                      <m:t>𝑦</m:t>
                    </m:r>
                    <m:r>
                      <a:rPr lang="es-ES" b="0" i="1" dirty="0" smtClean="0">
                        <a:latin typeface="Cambria Math" panose="02040503050406030204" pitchFamily="18" charset="0"/>
                      </a:rPr>
                      <m:t>=1</m:t>
                    </m:r>
                    <m:r>
                      <a:rPr lang="es-ES" b="0" i="0" dirty="0" smtClean="0">
                        <a:latin typeface="Cambria Math" panose="02040503050406030204" pitchFamily="18" charset="0"/>
                      </a:rPr>
                      <m:t> </m:t>
                    </m:r>
                    <m:r>
                      <m:rPr>
                        <m:sty m:val="p"/>
                      </m:rPr>
                      <a:rPr lang="es-ES" b="0" i="0" dirty="0" smtClean="0">
                        <a:latin typeface="Cambria Math" panose="02040503050406030204" pitchFamily="18" charset="0"/>
                      </a:rPr>
                      <m:t>if</m:t>
                    </m:r>
                    <m:r>
                      <a:rPr lang="es-ES" b="0" i="0" dirty="0" smtClean="0">
                        <a:latin typeface="Cambria Math" panose="02040503050406030204" pitchFamily="18" charset="0"/>
                      </a:rPr>
                      <m:t>   −3+</m:t>
                    </m:r>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ea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𝑥</m:t>
                        </m:r>
                      </m:e>
                      <m:sub>
                        <m:r>
                          <a:rPr lang="es-ES" i="1">
                            <a:latin typeface="Cambria Math" panose="02040503050406030204" pitchFamily="18" charset="0"/>
                            <a:ea typeface="Cambria Math" panose="02040503050406030204" pitchFamily="18" charset="0"/>
                          </a:rPr>
                          <m:t>2</m:t>
                        </m:r>
                      </m:sub>
                    </m:sSub>
                    <m:r>
                      <a:rPr lang="es-ES" b="0" i="1" smtClean="0">
                        <a:latin typeface="Cambria Math" panose="02040503050406030204" pitchFamily="18" charset="0"/>
                        <a:ea typeface="Cambria Math" panose="02040503050406030204" pitchFamily="18" charset="0"/>
                      </a:rPr>
                      <m:t>≥0</m:t>
                    </m:r>
                  </m:oMath>
                </a14:m>
                <a:r>
                  <a:rPr lang="es-ES" dirty="0"/>
                  <a:t>;</a:t>
                </a:r>
              </a:p>
              <a:p>
                <a:r>
                  <a:rPr lang="es-ES" b="1" dirty="0" err="1"/>
                  <a:t>Decision</a:t>
                </a:r>
                <a:r>
                  <a:rPr lang="es-ES" b="1" dirty="0"/>
                  <a:t> </a:t>
                </a:r>
                <a:r>
                  <a:rPr lang="es-ES" b="1" dirty="0" err="1"/>
                  <a:t>boundary</a:t>
                </a:r>
                <a:r>
                  <a:rPr lang="es-ES" b="1" dirty="0"/>
                  <a:t>  </a:t>
                </a:r>
                <a14:m>
                  <m:oMath xmlns:m="http://schemas.openxmlformats.org/officeDocument/2006/math">
                    <m:sSub>
                      <m:sSubPr>
                        <m:ctrlPr>
                          <a:rPr lang="es-ES" i="1" smtClean="0">
                            <a:solidFill>
                              <a:srgbClr val="FF00FF"/>
                            </a:solidFill>
                            <a:latin typeface="Cambria Math" panose="02040503050406030204" pitchFamily="18" charset="0"/>
                          </a:rPr>
                        </m:ctrlPr>
                      </m:sSubPr>
                      <m:e>
                        <m:r>
                          <a:rPr lang="es-ES" b="0" i="1">
                            <a:solidFill>
                              <a:srgbClr val="FF00FF"/>
                            </a:solidFill>
                            <a:latin typeface="Cambria Math" panose="02040503050406030204" pitchFamily="18" charset="0"/>
                          </a:rPr>
                          <m:t>𝑥</m:t>
                        </m:r>
                      </m:e>
                      <m:sub>
                        <m:r>
                          <a:rPr lang="es-ES" b="0" i="1">
                            <a:solidFill>
                              <a:srgbClr val="FF00FF"/>
                            </a:solidFill>
                            <a:latin typeface="Cambria Math" panose="02040503050406030204" pitchFamily="18" charset="0"/>
                            <a:ea typeface="Cambria Math" panose="02040503050406030204" pitchFamily="18" charset="0"/>
                          </a:rPr>
                          <m:t>1</m:t>
                        </m:r>
                      </m:sub>
                    </m:sSub>
                    <m:r>
                      <a:rPr lang="es-ES" b="0" i="1">
                        <a:solidFill>
                          <a:srgbClr val="FF00FF"/>
                        </a:solidFill>
                        <a:latin typeface="Cambria Math" panose="02040503050406030204" pitchFamily="18" charset="0"/>
                      </a:rPr>
                      <m:t>+</m:t>
                    </m:r>
                    <m:sSub>
                      <m:sSubPr>
                        <m:ctrlPr>
                          <a:rPr lang="es-ES" i="1">
                            <a:solidFill>
                              <a:srgbClr val="FF00FF"/>
                            </a:solidFill>
                            <a:latin typeface="Cambria Math" panose="02040503050406030204" pitchFamily="18" charset="0"/>
                          </a:rPr>
                        </m:ctrlPr>
                      </m:sSubPr>
                      <m:e>
                        <m:r>
                          <a:rPr lang="es-ES" b="0" i="1">
                            <a:solidFill>
                              <a:srgbClr val="FF00FF"/>
                            </a:solidFill>
                            <a:latin typeface="Cambria Math" panose="02040503050406030204" pitchFamily="18" charset="0"/>
                          </a:rPr>
                          <m:t>𝑥</m:t>
                        </m:r>
                      </m:e>
                      <m:sub>
                        <m:r>
                          <a:rPr lang="es-ES" b="0" i="1">
                            <a:solidFill>
                              <a:srgbClr val="FF00FF"/>
                            </a:solidFill>
                            <a:latin typeface="Cambria Math" panose="02040503050406030204" pitchFamily="18" charset="0"/>
                            <a:ea typeface="Cambria Math" panose="02040503050406030204" pitchFamily="18" charset="0"/>
                          </a:rPr>
                          <m:t>2</m:t>
                        </m:r>
                      </m:sub>
                    </m:sSub>
                    <m:r>
                      <a:rPr lang="es-ES" b="0" i="1" smtClean="0">
                        <a:solidFill>
                          <a:srgbClr val="FF00FF"/>
                        </a:solidFill>
                        <a:latin typeface="Cambria Math" panose="02040503050406030204" pitchFamily="18" charset="0"/>
                        <a:ea typeface="Cambria Math" panose="02040503050406030204" pitchFamily="18" charset="0"/>
                      </a:rPr>
                      <m:t>=</m:t>
                    </m:r>
                    <m:r>
                      <a:rPr lang="es-ES" b="0" i="1">
                        <a:solidFill>
                          <a:srgbClr val="FF00FF"/>
                        </a:solidFill>
                        <a:latin typeface="Cambria Math" panose="02040503050406030204" pitchFamily="18" charset="0"/>
                        <a:ea typeface="Cambria Math" panose="02040503050406030204" pitchFamily="18" charset="0"/>
                      </a:rPr>
                      <m:t>3</m:t>
                    </m:r>
                  </m:oMath>
                </a14:m>
                <a:endParaRPr lang="es-ES" dirty="0">
                  <a:solidFill>
                    <a:srgbClr val="FF00FF"/>
                  </a:solidFill>
                </a:endParaRPr>
              </a:p>
              <a:p>
                <a:endParaRPr lang="es-ES" dirty="0"/>
              </a:p>
              <a:p>
                <a:pPr marL="0" lvl="0" indent="0">
                  <a:buNone/>
                </a:pPr>
                <a:endParaRPr lang="es-ES" dirty="0">
                  <a:solidFill>
                    <a:prstClr val="black"/>
                  </a:solidFill>
                </a:endParaRPr>
              </a:p>
              <a:p>
                <a:pPr lvl="2"/>
                <a:endParaRPr lang="es-ES" dirty="0"/>
              </a:p>
            </p:txBody>
          </p:sp>
        </mc:Choice>
        <mc:Fallback xmlns="">
          <p:sp>
            <p:nvSpPr>
              <p:cNvPr id="3" name="Content Placeholder 2">
                <a:extLst>
                  <a:ext uri="{FF2B5EF4-FFF2-40B4-BE49-F238E27FC236}">
                    <a16:creationId xmlns:a16="http://schemas.microsoft.com/office/drawing/2014/main" id="{4DA41F21-DA20-4B3E-B7D7-51EED312523D}"/>
                  </a:ext>
                </a:extLst>
              </p:cNvPr>
              <p:cNvSpPr>
                <a:spLocks noGrp="1" noRot="1" noChangeAspect="1" noMove="1" noResize="1" noEditPoints="1" noAdjustHandles="1" noChangeArrowheads="1" noChangeShapeType="1" noTextEdit="1"/>
              </p:cNvSpPr>
              <p:nvPr>
                <p:ph idx="1"/>
              </p:nvPr>
            </p:nvSpPr>
            <p:spPr>
              <a:blipFill>
                <a:blip r:embed="rId3"/>
                <a:stretch>
                  <a:fillRect l="-1043" t="-1961"/>
                </a:stretch>
              </a:blipFill>
            </p:spPr>
            <p:txBody>
              <a:bodyPr/>
              <a:lstStyle/>
              <a:p>
                <a:r>
                  <a:rPr lang="es-ES">
                    <a:noFill/>
                  </a:rPr>
                  <a:t> </a:t>
                </a:r>
              </a:p>
            </p:txBody>
          </p:sp>
        </mc:Fallback>
      </mc:AlternateContent>
      <p:cxnSp>
        <p:nvCxnSpPr>
          <p:cNvPr id="9" name="Connector: Curved 8">
            <a:extLst>
              <a:ext uri="{FF2B5EF4-FFF2-40B4-BE49-F238E27FC236}">
                <a16:creationId xmlns:a16="http://schemas.microsoft.com/office/drawing/2014/main" id="{A2926BDC-BC36-423F-BD42-A1ACF5F7973E}"/>
              </a:ext>
            </a:extLst>
          </p:cNvPr>
          <p:cNvCxnSpPr>
            <a:cxnSpLocks/>
          </p:cNvCxnSpPr>
          <p:nvPr/>
        </p:nvCxnSpPr>
        <p:spPr>
          <a:xfrm flipV="1">
            <a:off x="5950226" y="3286539"/>
            <a:ext cx="1736035" cy="901148"/>
          </a:xfrm>
          <a:prstGeom prst="curvedConnector3">
            <a:avLst/>
          </a:prstGeom>
          <a:ln w="571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91BD537-1B23-4F31-8002-0E47AFC4991C}"/>
              </a:ext>
            </a:extLst>
          </p:cNvPr>
          <p:cNvSpPr txBox="1"/>
          <p:nvPr/>
        </p:nvSpPr>
        <p:spPr>
          <a:xfrm>
            <a:off x="10094528" y="2560085"/>
            <a:ext cx="1242648" cy="276999"/>
          </a:xfrm>
          <a:prstGeom prst="rect">
            <a:avLst/>
          </a:prstGeom>
          <a:noFill/>
        </p:spPr>
        <p:txBody>
          <a:bodyPr wrap="none" rtlCol="0">
            <a:spAutoFit/>
          </a:bodyPr>
          <a:lstStyle/>
          <a:p>
            <a:r>
              <a:rPr lang="es-ES" sz="1200" dirty="0" err="1"/>
              <a:t>Source</a:t>
            </a:r>
            <a:r>
              <a:rPr lang="es-ES" sz="1200" dirty="0"/>
              <a:t>: Coursera</a:t>
            </a:r>
          </a:p>
        </p:txBody>
      </p:sp>
    </p:spTree>
    <p:extLst>
      <p:ext uri="{BB962C8B-B14F-4D97-AF65-F5344CB8AC3E}">
        <p14:creationId xmlns:p14="http://schemas.microsoft.com/office/powerpoint/2010/main" val="3230379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B118-C313-49CF-B5FC-F3E14B4C0711}"/>
              </a:ext>
            </a:extLst>
          </p:cNvPr>
          <p:cNvSpPr>
            <a:spLocks noGrp="1"/>
          </p:cNvSpPr>
          <p:nvPr>
            <p:ph type="title"/>
          </p:nvPr>
        </p:nvSpPr>
        <p:spPr/>
        <p:txBody>
          <a:bodyPr/>
          <a:lstStyle/>
          <a:p>
            <a:r>
              <a:rPr lang="es-ES" b="1" dirty="0"/>
              <a:t>Performance </a:t>
            </a:r>
            <a:r>
              <a:rPr lang="es-ES" b="1" dirty="0" err="1"/>
              <a:t>metrics</a:t>
            </a:r>
            <a:r>
              <a:rPr lang="es-ES" b="1" dirty="0"/>
              <a:t> </a:t>
            </a:r>
            <a:r>
              <a:rPr lang="es-ES" b="1" dirty="0" err="1"/>
              <a:t>for</a:t>
            </a:r>
            <a:r>
              <a:rPr lang="es-ES" b="1" dirty="0"/>
              <a:t> </a:t>
            </a:r>
            <a:r>
              <a:rPr lang="es-ES" b="1" dirty="0" err="1"/>
              <a:t>classification</a:t>
            </a:r>
            <a:endParaRPr lang="es-ES" b="1" dirty="0"/>
          </a:p>
        </p:txBody>
      </p:sp>
      <p:sp>
        <p:nvSpPr>
          <p:cNvPr id="3" name="Content Placeholder 2">
            <a:extLst>
              <a:ext uri="{FF2B5EF4-FFF2-40B4-BE49-F238E27FC236}">
                <a16:creationId xmlns:a16="http://schemas.microsoft.com/office/drawing/2014/main" id="{40C2BB33-1E9D-4730-8838-6D088B8901E1}"/>
              </a:ext>
            </a:extLst>
          </p:cNvPr>
          <p:cNvSpPr>
            <a:spLocks noGrp="1"/>
          </p:cNvSpPr>
          <p:nvPr>
            <p:ph idx="1"/>
          </p:nvPr>
        </p:nvSpPr>
        <p:spPr/>
        <p:txBody>
          <a:bodyPr/>
          <a:lstStyle/>
          <a:p>
            <a:r>
              <a:rPr lang="es-ES" dirty="0"/>
              <a:t>In </a:t>
            </a:r>
            <a:r>
              <a:rPr lang="es-ES" dirty="0" err="1"/>
              <a:t>binary</a:t>
            </a:r>
            <a:r>
              <a:rPr lang="es-ES" dirty="0"/>
              <a:t> </a:t>
            </a:r>
            <a:r>
              <a:rPr lang="es-ES" dirty="0" err="1"/>
              <a:t>classification</a:t>
            </a:r>
            <a:r>
              <a:rPr lang="es-ES" dirty="0"/>
              <a:t> (Yes/no, 0/1), </a:t>
            </a:r>
            <a:r>
              <a:rPr lang="es-ES" dirty="0" err="1"/>
              <a:t>we</a:t>
            </a:r>
            <a:r>
              <a:rPr lang="es-ES" dirty="0"/>
              <a:t> use </a:t>
            </a:r>
            <a:r>
              <a:rPr lang="es-ES" dirty="0" err="1"/>
              <a:t>the</a:t>
            </a:r>
            <a:r>
              <a:rPr lang="es-ES" dirty="0"/>
              <a:t> </a:t>
            </a:r>
            <a:r>
              <a:rPr lang="es-ES" b="1" dirty="0" err="1"/>
              <a:t>confusion</a:t>
            </a:r>
            <a:r>
              <a:rPr lang="es-ES" b="1" dirty="0"/>
              <a:t> </a:t>
            </a:r>
            <a:r>
              <a:rPr lang="es-ES" b="1" dirty="0" err="1"/>
              <a:t>matrix</a:t>
            </a:r>
            <a:r>
              <a:rPr lang="es-ES" b="1" dirty="0"/>
              <a:t> </a:t>
            </a:r>
            <a:r>
              <a:rPr lang="es-ES" dirty="0" err="1"/>
              <a:t>which</a:t>
            </a:r>
            <a:r>
              <a:rPr lang="es-ES" dirty="0"/>
              <a:t> has 4 </a:t>
            </a:r>
            <a:r>
              <a:rPr lang="es-ES" dirty="0" err="1"/>
              <a:t>values</a:t>
            </a:r>
            <a:r>
              <a:rPr lang="es-ES" dirty="0"/>
              <a:t>:</a:t>
            </a:r>
            <a:endParaRPr lang="es-ES" b="1" dirty="0"/>
          </a:p>
          <a:p>
            <a:pPr lvl="1">
              <a:buFont typeface="Wingdings" panose="05000000000000000000" pitchFamily="2" charset="2"/>
              <a:buChar char="Ø"/>
            </a:pPr>
            <a:r>
              <a:rPr lang="es-ES" b="1" dirty="0"/>
              <a:t>True positives: </a:t>
            </a:r>
            <a:r>
              <a:rPr lang="es-ES" dirty="0"/>
              <a:t>positive </a:t>
            </a:r>
            <a:r>
              <a:rPr lang="es-ES" dirty="0" err="1"/>
              <a:t>examples</a:t>
            </a:r>
            <a:r>
              <a:rPr lang="es-ES" dirty="0"/>
              <a:t> </a:t>
            </a:r>
            <a:r>
              <a:rPr lang="es-ES" dirty="0" err="1"/>
              <a:t>classified</a:t>
            </a:r>
            <a:r>
              <a:rPr lang="es-ES" dirty="0"/>
              <a:t> as positive</a:t>
            </a:r>
            <a:endParaRPr lang="es-ES" b="1" dirty="0"/>
          </a:p>
          <a:p>
            <a:pPr lvl="1">
              <a:buFont typeface="Wingdings" panose="05000000000000000000" pitchFamily="2" charset="2"/>
              <a:buChar char="Ø"/>
            </a:pPr>
            <a:r>
              <a:rPr lang="es-ES" b="1" dirty="0"/>
              <a:t>True </a:t>
            </a:r>
            <a:r>
              <a:rPr lang="es-ES" b="1" dirty="0" err="1"/>
              <a:t>negatives</a:t>
            </a:r>
            <a:r>
              <a:rPr lang="es-ES" b="1" dirty="0"/>
              <a:t>: </a:t>
            </a:r>
            <a:r>
              <a:rPr lang="es-ES" dirty="0" err="1"/>
              <a:t>negative</a:t>
            </a:r>
            <a:r>
              <a:rPr lang="es-ES" dirty="0"/>
              <a:t> </a:t>
            </a:r>
            <a:r>
              <a:rPr lang="es-ES" dirty="0" err="1"/>
              <a:t>examples</a:t>
            </a:r>
            <a:r>
              <a:rPr lang="es-ES" dirty="0"/>
              <a:t> </a:t>
            </a:r>
            <a:r>
              <a:rPr lang="es-ES" dirty="0" err="1"/>
              <a:t>classified</a:t>
            </a:r>
            <a:r>
              <a:rPr lang="es-ES" dirty="0"/>
              <a:t> as </a:t>
            </a:r>
            <a:r>
              <a:rPr lang="es-ES" dirty="0" err="1"/>
              <a:t>negative</a:t>
            </a:r>
            <a:endParaRPr lang="es-ES" b="1" dirty="0"/>
          </a:p>
          <a:p>
            <a:pPr lvl="1">
              <a:buFont typeface="Wingdings" panose="05000000000000000000" pitchFamily="2" charset="2"/>
              <a:buChar char="Ø"/>
            </a:pPr>
            <a:r>
              <a:rPr lang="es-ES" b="1" dirty="0"/>
              <a:t>False positives: </a:t>
            </a:r>
            <a:r>
              <a:rPr lang="es-ES" dirty="0" err="1"/>
              <a:t>negative</a:t>
            </a:r>
            <a:r>
              <a:rPr lang="es-ES" dirty="0"/>
              <a:t> </a:t>
            </a:r>
            <a:r>
              <a:rPr lang="es-ES" dirty="0" err="1"/>
              <a:t>examples</a:t>
            </a:r>
            <a:r>
              <a:rPr lang="es-ES" dirty="0"/>
              <a:t> </a:t>
            </a:r>
            <a:r>
              <a:rPr lang="es-ES" dirty="0" err="1"/>
              <a:t>classified</a:t>
            </a:r>
            <a:r>
              <a:rPr lang="es-ES" dirty="0"/>
              <a:t> as positive</a:t>
            </a:r>
            <a:endParaRPr lang="es-ES" b="1" dirty="0"/>
          </a:p>
          <a:p>
            <a:pPr lvl="1">
              <a:buFont typeface="Wingdings" panose="05000000000000000000" pitchFamily="2" charset="2"/>
              <a:buChar char="Ø"/>
            </a:pPr>
            <a:r>
              <a:rPr lang="es-ES" b="1" dirty="0"/>
              <a:t>False </a:t>
            </a:r>
            <a:r>
              <a:rPr lang="es-ES" b="1" dirty="0" err="1"/>
              <a:t>negatives</a:t>
            </a:r>
            <a:r>
              <a:rPr lang="es-ES" b="1" dirty="0"/>
              <a:t>: </a:t>
            </a:r>
            <a:r>
              <a:rPr lang="es-ES" dirty="0"/>
              <a:t>positive </a:t>
            </a:r>
            <a:r>
              <a:rPr lang="es-ES" dirty="0" err="1"/>
              <a:t>examples</a:t>
            </a:r>
            <a:r>
              <a:rPr lang="es-ES" dirty="0"/>
              <a:t> </a:t>
            </a:r>
            <a:r>
              <a:rPr lang="es-ES" dirty="0" err="1"/>
              <a:t>classified</a:t>
            </a:r>
            <a:r>
              <a:rPr lang="es-ES" dirty="0"/>
              <a:t> as </a:t>
            </a:r>
            <a:r>
              <a:rPr lang="es-ES" dirty="0" err="1"/>
              <a:t>negative</a:t>
            </a:r>
            <a:endParaRPr lang="es-ES" b="1" dirty="0"/>
          </a:p>
          <a:p>
            <a:pPr marL="0" indent="0">
              <a:buNone/>
            </a:pPr>
            <a:r>
              <a:rPr lang="es-ES" b="1" dirty="0"/>
              <a:t>		</a:t>
            </a:r>
          </a:p>
        </p:txBody>
      </p:sp>
      <p:pic>
        <p:nvPicPr>
          <p:cNvPr id="4" name="Picture 3">
            <a:extLst>
              <a:ext uri="{FF2B5EF4-FFF2-40B4-BE49-F238E27FC236}">
                <a16:creationId xmlns:a16="http://schemas.microsoft.com/office/drawing/2014/main" id="{34892D16-5382-45C8-81F0-265B1480A9D8}"/>
              </a:ext>
            </a:extLst>
          </p:cNvPr>
          <p:cNvPicPr>
            <a:picLocks noChangeAspect="1"/>
          </p:cNvPicPr>
          <p:nvPr/>
        </p:nvPicPr>
        <p:blipFill>
          <a:blip r:embed="rId2"/>
          <a:stretch>
            <a:fillRect/>
          </a:stretch>
        </p:blipFill>
        <p:spPr>
          <a:xfrm>
            <a:off x="1909308" y="4390344"/>
            <a:ext cx="7705725" cy="1819275"/>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18EC692-94DC-4A4F-9F3B-3A710D170618}"/>
                  </a:ext>
                </a:extLst>
              </p:cNvPr>
              <p:cNvSpPr txBox="1"/>
              <p:nvPr/>
            </p:nvSpPr>
            <p:spPr>
              <a:xfrm>
                <a:off x="9514853" y="5617136"/>
                <a:ext cx="172803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ES" sz="1200" b="0" i="0" smtClean="0">
                          <a:latin typeface="Cambria Math" panose="02040503050406030204" pitchFamily="18" charset="0"/>
                        </a:rPr>
                        <m:t>Credit</m:t>
                      </m:r>
                      <m:r>
                        <a:rPr lang="es-ES" sz="1200" b="0" i="0" smtClean="0">
                          <a:latin typeface="Cambria Math" panose="02040503050406030204" pitchFamily="18" charset="0"/>
                        </a:rPr>
                        <m:t>:</m:t>
                      </m:r>
                      <m:r>
                        <m:rPr>
                          <m:sty m:val="p"/>
                        </m:rPr>
                        <a:rPr lang="es-ES" sz="1200" b="0" i="0" smtClean="0">
                          <a:latin typeface="Cambria Math" panose="02040503050406030204" pitchFamily="18" charset="0"/>
                        </a:rPr>
                        <m:t>Robert</m:t>
                      </m:r>
                      <m:r>
                        <a:rPr lang="es-ES" sz="1200" b="0" i="0" smtClean="0">
                          <a:latin typeface="Cambria Math" panose="02040503050406030204" pitchFamily="18" charset="0"/>
                        </a:rPr>
                        <m:t> </m:t>
                      </m:r>
                      <m:r>
                        <m:rPr>
                          <m:sty m:val="p"/>
                        </m:rPr>
                        <a:rPr lang="es-ES" sz="1200" b="0" i="0" smtClean="0">
                          <a:latin typeface="Cambria Math" panose="02040503050406030204" pitchFamily="18" charset="0"/>
                        </a:rPr>
                        <m:t>West</m:t>
                      </m:r>
                      <m:r>
                        <a:rPr lang="es-ES" sz="1200" b="0" i="0" smtClean="0">
                          <a:latin typeface="Cambria Math" panose="02040503050406030204" pitchFamily="18" charset="0"/>
                        </a:rPr>
                        <m:t>, </m:t>
                      </m:r>
                      <m:r>
                        <m:rPr>
                          <m:sty m:val="p"/>
                        </m:rPr>
                        <a:rPr lang="es-ES" sz="1200" b="0" i="0" smtClean="0">
                          <a:latin typeface="Cambria Math" panose="02040503050406030204" pitchFamily="18" charset="0"/>
                        </a:rPr>
                        <m:t>EPFL</m:t>
                      </m:r>
                    </m:oMath>
                  </m:oMathPara>
                </a14:m>
                <a:endParaRPr lang="es-ES" sz="1200" dirty="0"/>
              </a:p>
            </p:txBody>
          </p:sp>
        </mc:Choice>
        <mc:Fallback xmlns="">
          <p:sp>
            <p:nvSpPr>
              <p:cNvPr id="5" name="TextBox 4">
                <a:extLst>
                  <a:ext uri="{FF2B5EF4-FFF2-40B4-BE49-F238E27FC236}">
                    <a16:creationId xmlns:a16="http://schemas.microsoft.com/office/drawing/2014/main" id="{118EC692-94DC-4A4F-9F3B-3A710D170618}"/>
                  </a:ext>
                </a:extLst>
              </p:cNvPr>
              <p:cNvSpPr txBox="1">
                <a:spLocks noRot="1" noChangeAspect="1" noMove="1" noResize="1" noEditPoints="1" noAdjustHandles="1" noChangeArrowheads="1" noChangeShapeType="1" noTextEdit="1"/>
              </p:cNvSpPr>
              <p:nvPr/>
            </p:nvSpPr>
            <p:spPr>
              <a:xfrm>
                <a:off x="9514853" y="5617136"/>
                <a:ext cx="1728037" cy="184666"/>
              </a:xfrm>
              <a:prstGeom prst="rect">
                <a:avLst/>
              </a:prstGeom>
              <a:blipFill>
                <a:blip r:embed="rId3"/>
                <a:stretch>
                  <a:fillRect l="-2120" r="-1413" b="-6452"/>
                </a:stretch>
              </a:blipFill>
            </p:spPr>
            <p:txBody>
              <a:bodyPr/>
              <a:lstStyle/>
              <a:p>
                <a:r>
                  <a:rPr lang="es-ES">
                    <a:noFill/>
                  </a:rPr>
                  <a:t> </a:t>
                </a:r>
              </a:p>
            </p:txBody>
          </p:sp>
        </mc:Fallback>
      </mc:AlternateContent>
    </p:spTree>
    <p:extLst>
      <p:ext uri="{BB962C8B-B14F-4D97-AF65-F5344CB8AC3E}">
        <p14:creationId xmlns:p14="http://schemas.microsoft.com/office/powerpoint/2010/main" val="442983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D133-075C-45BE-8541-E5CB86C0C4D9}"/>
              </a:ext>
            </a:extLst>
          </p:cNvPr>
          <p:cNvSpPr>
            <a:spLocks noGrp="1"/>
          </p:cNvSpPr>
          <p:nvPr>
            <p:ph type="title"/>
          </p:nvPr>
        </p:nvSpPr>
        <p:spPr/>
        <p:txBody>
          <a:bodyPr/>
          <a:lstStyle/>
          <a:p>
            <a:r>
              <a:rPr lang="es-ES" b="1" dirty="0" err="1"/>
              <a:t>Accuracy</a:t>
            </a:r>
            <a:r>
              <a:rPr lang="es-ES" b="1" dirty="0"/>
              <a:t>: </a:t>
            </a:r>
            <a:r>
              <a:rPr lang="es-ES" b="1" dirty="0" err="1"/>
              <a:t>overview</a:t>
            </a:r>
            <a:endParaRPr lang="es-E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0429AB-B700-4C61-82C7-E40677B0E279}"/>
                  </a:ext>
                </a:extLst>
              </p:cNvPr>
              <p:cNvSpPr>
                <a:spLocks noGrp="1"/>
              </p:cNvSpPr>
              <p:nvPr>
                <p:ph idx="1"/>
              </p:nvPr>
            </p:nvSpPr>
            <p:spPr/>
            <p:txBody>
              <a:bodyPr/>
              <a:lstStyle/>
              <a:p>
                <a:r>
                  <a:rPr lang="es-ES" dirty="0"/>
                  <a:t>Represents </a:t>
                </a:r>
                <a:r>
                  <a:rPr lang="es-ES" dirty="0" err="1"/>
                  <a:t>the</a:t>
                </a:r>
                <a:r>
                  <a:rPr lang="es-ES" dirty="0"/>
                  <a:t> % </a:t>
                </a:r>
                <a:r>
                  <a:rPr lang="es-ES" dirty="0" err="1"/>
                  <a:t>of</a:t>
                </a:r>
                <a:r>
                  <a:rPr lang="es-ES" dirty="0"/>
                  <a:t> </a:t>
                </a:r>
                <a:r>
                  <a:rPr lang="es-ES" dirty="0" err="1"/>
                  <a:t>correctly</a:t>
                </a:r>
                <a:r>
                  <a:rPr lang="es-ES" dirty="0"/>
                  <a:t> </a:t>
                </a:r>
                <a:r>
                  <a:rPr lang="es-ES" dirty="0" err="1"/>
                  <a:t>predicted</a:t>
                </a:r>
                <a:r>
                  <a:rPr lang="es-ES" dirty="0"/>
                  <a:t> cases     </a:t>
                </a:r>
              </a:p>
              <a:p>
                <a:pPr marL="0" indent="0">
                  <a:buNone/>
                </a:pPr>
                <a:r>
                  <a:rPr lang="es-ES" dirty="0"/>
                  <a:t>                       </a:t>
                </a:r>
                <a14:m>
                  <m:oMath xmlns:m="http://schemas.openxmlformats.org/officeDocument/2006/math">
                    <m:r>
                      <a:rPr lang="es-ES" b="0" i="0" smtClean="0">
                        <a:latin typeface="Cambria Math" panose="02040503050406030204" pitchFamily="18" charset="0"/>
                      </a:rPr>
                      <m:t>            </m:t>
                    </m:r>
                    <m:r>
                      <a:rPr lang="es-ES" b="0" i="1" smtClean="0">
                        <a:latin typeface="Cambria Math" panose="02040503050406030204" pitchFamily="18" charset="0"/>
                      </a:rPr>
                      <m:t>𝐴</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𝑇𝑃</m:t>
                        </m:r>
                        <m:r>
                          <a:rPr lang="es-ES" b="0" i="1" smtClean="0">
                            <a:latin typeface="Cambria Math" panose="02040503050406030204" pitchFamily="18" charset="0"/>
                          </a:rPr>
                          <m:t>+</m:t>
                        </m:r>
                        <m:r>
                          <a:rPr lang="es-ES" b="0" i="1" smtClean="0">
                            <a:latin typeface="Cambria Math" panose="02040503050406030204" pitchFamily="18" charset="0"/>
                          </a:rPr>
                          <m:t>𝑇𝑁</m:t>
                        </m:r>
                      </m:num>
                      <m:den>
                        <m:r>
                          <a:rPr lang="es-ES" b="0" i="1" smtClean="0">
                            <a:latin typeface="Cambria Math" panose="02040503050406030204" pitchFamily="18" charset="0"/>
                          </a:rPr>
                          <m:t>𝑇𝑃</m:t>
                        </m:r>
                        <m:r>
                          <a:rPr lang="es-ES" b="0" i="1" smtClean="0">
                            <a:latin typeface="Cambria Math" panose="02040503050406030204" pitchFamily="18" charset="0"/>
                          </a:rPr>
                          <m:t>+</m:t>
                        </m:r>
                        <m:r>
                          <a:rPr lang="es-ES" b="0" i="1" smtClean="0">
                            <a:latin typeface="Cambria Math" panose="02040503050406030204" pitchFamily="18" charset="0"/>
                          </a:rPr>
                          <m:t>𝑇𝑁</m:t>
                        </m:r>
                        <m:r>
                          <a:rPr lang="es-ES" b="0" i="1" smtClean="0">
                            <a:latin typeface="Cambria Math" panose="02040503050406030204" pitchFamily="18" charset="0"/>
                          </a:rPr>
                          <m:t>+</m:t>
                        </m:r>
                        <m:r>
                          <a:rPr lang="es-ES" b="0" i="1" smtClean="0">
                            <a:latin typeface="Cambria Math" panose="02040503050406030204" pitchFamily="18" charset="0"/>
                          </a:rPr>
                          <m:t>𝐹𝑃</m:t>
                        </m:r>
                        <m:r>
                          <a:rPr lang="es-ES" b="0" i="1" smtClean="0">
                            <a:latin typeface="Cambria Math" panose="02040503050406030204" pitchFamily="18" charset="0"/>
                          </a:rPr>
                          <m:t>+</m:t>
                        </m:r>
                        <m:r>
                          <a:rPr lang="es-ES" b="0" i="1" smtClean="0">
                            <a:latin typeface="Cambria Math" panose="02040503050406030204" pitchFamily="18" charset="0"/>
                          </a:rPr>
                          <m:t>𝐹𝑁</m:t>
                        </m:r>
                      </m:den>
                    </m:f>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𝑇𝑃</m:t>
                        </m:r>
                        <m:r>
                          <a:rPr lang="es-ES" b="0" i="1" smtClean="0">
                            <a:latin typeface="Cambria Math" panose="02040503050406030204" pitchFamily="18" charset="0"/>
                          </a:rPr>
                          <m:t>+</m:t>
                        </m:r>
                        <m:r>
                          <a:rPr lang="es-ES" b="0" i="1" smtClean="0">
                            <a:latin typeface="Cambria Math" panose="02040503050406030204" pitchFamily="18" charset="0"/>
                          </a:rPr>
                          <m:t>𝑇𝑁</m:t>
                        </m:r>
                      </m:num>
                      <m:den>
                        <m:r>
                          <a:rPr lang="es-ES" b="0" i="1" smtClean="0">
                            <a:latin typeface="Cambria Math" panose="02040503050406030204" pitchFamily="18" charset="0"/>
                          </a:rPr>
                          <m:t>𝑁</m:t>
                        </m:r>
                      </m:den>
                    </m:f>
                  </m:oMath>
                </a14:m>
                <a:endParaRPr lang="es-ES" dirty="0"/>
              </a:p>
              <a:p>
                <a:r>
                  <a:rPr lang="es-ES" dirty="0"/>
                  <a:t>Good </a:t>
                </a:r>
                <a:r>
                  <a:rPr lang="es-ES" dirty="0" err="1"/>
                  <a:t>metric</a:t>
                </a:r>
                <a:r>
                  <a:rPr lang="es-ES" dirty="0"/>
                  <a:t> </a:t>
                </a:r>
                <a:r>
                  <a:rPr lang="es-ES" dirty="0" err="1"/>
                  <a:t>when</a:t>
                </a:r>
                <a:endParaRPr lang="es-ES" dirty="0"/>
              </a:p>
              <a:p>
                <a:pPr lvl="1">
                  <a:buFont typeface="Wingdings" panose="05000000000000000000" pitchFamily="2" charset="2"/>
                  <a:buChar char="Ø"/>
                </a:pPr>
                <a:r>
                  <a:rPr lang="es-ES" dirty="0" err="1"/>
                  <a:t>Classes</a:t>
                </a:r>
                <a:r>
                  <a:rPr lang="es-ES" dirty="0"/>
                  <a:t> are </a:t>
                </a:r>
                <a:r>
                  <a:rPr lang="es-ES" dirty="0" err="1"/>
                  <a:t>not</a:t>
                </a:r>
                <a:r>
                  <a:rPr lang="es-ES" dirty="0"/>
                  <a:t> </a:t>
                </a:r>
                <a:r>
                  <a:rPr lang="es-ES" dirty="0" err="1"/>
                  <a:t>skewed</a:t>
                </a:r>
                <a:endParaRPr lang="es-ES" dirty="0"/>
              </a:p>
              <a:p>
                <a:pPr lvl="1">
                  <a:buFont typeface="Wingdings" panose="05000000000000000000" pitchFamily="2" charset="2"/>
                  <a:buChar char="Ø"/>
                </a:pPr>
                <a:r>
                  <a:rPr lang="es-ES" dirty="0" err="1"/>
                  <a:t>Errors</a:t>
                </a:r>
                <a:r>
                  <a:rPr lang="es-ES" dirty="0"/>
                  <a:t> (FP, FN) </a:t>
                </a:r>
                <a:r>
                  <a:rPr lang="es-ES" dirty="0" err="1"/>
                  <a:t>have</a:t>
                </a:r>
                <a:r>
                  <a:rPr lang="es-ES" dirty="0"/>
                  <a:t> </a:t>
                </a:r>
                <a:r>
                  <a:rPr lang="es-ES" dirty="0" err="1"/>
                  <a:t>the</a:t>
                </a:r>
                <a:r>
                  <a:rPr lang="es-ES" dirty="0"/>
                  <a:t> </a:t>
                </a:r>
                <a:r>
                  <a:rPr lang="es-ES" dirty="0" err="1"/>
                  <a:t>same</a:t>
                </a:r>
                <a:r>
                  <a:rPr lang="es-ES" dirty="0"/>
                  <a:t> </a:t>
                </a:r>
                <a:r>
                  <a:rPr lang="es-ES" dirty="0" err="1"/>
                  <a:t>importance</a:t>
                </a:r>
                <a:endParaRPr lang="es-ES" dirty="0"/>
              </a:p>
            </p:txBody>
          </p:sp>
        </mc:Choice>
        <mc:Fallback xmlns="">
          <p:sp>
            <p:nvSpPr>
              <p:cNvPr id="3" name="Content Placeholder 2">
                <a:extLst>
                  <a:ext uri="{FF2B5EF4-FFF2-40B4-BE49-F238E27FC236}">
                    <a16:creationId xmlns:a16="http://schemas.microsoft.com/office/drawing/2014/main" id="{2A0429AB-B700-4C61-82C7-E40677B0E27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s-ES">
                    <a:noFill/>
                  </a:rPr>
                  <a:t> </a:t>
                </a:r>
              </a:p>
            </p:txBody>
          </p:sp>
        </mc:Fallback>
      </mc:AlternateContent>
      <p:pic>
        <p:nvPicPr>
          <p:cNvPr id="4" name="Picture 3">
            <a:extLst>
              <a:ext uri="{FF2B5EF4-FFF2-40B4-BE49-F238E27FC236}">
                <a16:creationId xmlns:a16="http://schemas.microsoft.com/office/drawing/2014/main" id="{D5C5BE51-481B-4D6F-8FFF-0EF6A259EBA9}"/>
              </a:ext>
            </a:extLst>
          </p:cNvPr>
          <p:cNvPicPr>
            <a:picLocks noChangeAspect="1"/>
          </p:cNvPicPr>
          <p:nvPr/>
        </p:nvPicPr>
        <p:blipFill>
          <a:blip r:embed="rId3"/>
          <a:stretch>
            <a:fillRect/>
          </a:stretch>
        </p:blipFill>
        <p:spPr>
          <a:xfrm>
            <a:off x="8374742" y="1514475"/>
            <a:ext cx="2830286" cy="2222217"/>
          </a:xfrm>
          <a:prstGeom prst="rect">
            <a:avLst/>
          </a:prstGeom>
        </p:spPr>
      </p:pic>
      <p:sp>
        <p:nvSpPr>
          <p:cNvPr id="5" name="TextBox 4">
            <a:extLst>
              <a:ext uri="{FF2B5EF4-FFF2-40B4-BE49-F238E27FC236}">
                <a16:creationId xmlns:a16="http://schemas.microsoft.com/office/drawing/2014/main" id="{474B57F3-1CF0-48AC-8F6B-549C073BB571}"/>
              </a:ext>
            </a:extLst>
          </p:cNvPr>
          <p:cNvSpPr txBox="1"/>
          <p:nvPr/>
        </p:nvSpPr>
        <p:spPr>
          <a:xfrm>
            <a:off x="8957670" y="3724295"/>
            <a:ext cx="1664430" cy="276999"/>
          </a:xfrm>
          <a:prstGeom prst="rect">
            <a:avLst/>
          </a:prstGeom>
          <a:noFill/>
        </p:spPr>
        <p:txBody>
          <a:bodyPr wrap="none" rtlCol="0">
            <a:spAutoFit/>
          </a:bodyPr>
          <a:lstStyle/>
          <a:p>
            <a:r>
              <a:rPr lang="es-ES" sz="1200" dirty="0" err="1"/>
              <a:t>Source</a:t>
            </a:r>
            <a:r>
              <a:rPr lang="es-ES" sz="1200" dirty="0"/>
              <a:t>: </a:t>
            </a:r>
            <a:r>
              <a:rPr lang="es-ES" sz="1200" dirty="0" err="1"/>
              <a:t>Avinash</a:t>
            </a:r>
            <a:r>
              <a:rPr lang="es-ES" sz="1200" dirty="0"/>
              <a:t> Pandey</a:t>
            </a:r>
          </a:p>
        </p:txBody>
      </p:sp>
    </p:spTree>
    <p:extLst>
      <p:ext uri="{BB962C8B-B14F-4D97-AF65-F5344CB8AC3E}">
        <p14:creationId xmlns:p14="http://schemas.microsoft.com/office/powerpoint/2010/main" val="2247343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D133-075C-45BE-8541-E5CB86C0C4D9}"/>
              </a:ext>
            </a:extLst>
          </p:cNvPr>
          <p:cNvSpPr>
            <a:spLocks noGrp="1"/>
          </p:cNvSpPr>
          <p:nvPr>
            <p:ph type="title"/>
          </p:nvPr>
        </p:nvSpPr>
        <p:spPr/>
        <p:txBody>
          <a:bodyPr/>
          <a:lstStyle/>
          <a:p>
            <a:r>
              <a:rPr lang="es-ES" b="1" dirty="0" err="1"/>
              <a:t>Accuracy</a:t>
            </a:r>
            <a:r>
              <a:rPr lang="es-ES" b="1" dirty="0"/>
              <a:t>: </a:t>
            </a:r>
            <a:r>
              <a:rPr lang="es-ES" b="1" dirty="0" err="1"/>
              <a:t>skewed</a:t>
            </a:r>
            <a:r>
              <a:rPr lang="es-ES" b="1" dirty="0"/>
              <a:t> </a:t>
            </a:r>
            <a:r>
              <a:rPr lang="es-ES" b="1" dirty="0" err="1"/>
              <a:t>example</a:t>
            </a:r>
            <a:endParaRPr lang="es-E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0429AB-B700-4C61-82C7-E40677B0E279}"/>
                  </a:ext>
                </a:extLst>
              </p:cNvPr>
              <p:cNvSpPr>
                <a:spLocks noGrp="1"/>
              </p:cNvSpPr>
              <p:nvPr>
                <p:ph idx="1"/>
              </p:nvPr>
            </p:nvSpPr>
            <p:spPr/>
            <p:txBody>
              <a:bodyPr>
                <a:normAutofit/>
              </a:bodyPr>
              <a:lstStyle/>
              <a:p>
                <a:pPr marL="0" indent="0">
                  <a:buNone/>
                </a:pPr>
                <a:endParaRPr lang="es-E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ES" b="0" i="1" smtClean="0">
                          <a:latin typeface="Cambria Math" panose="02040503050406030204" pitchFamily="18" charset="0"/>
                        </a:rPr>
                        <m:t>𝐴</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85</m:t>
                          </m:r>
                        </m:num>
                        <m:den>
                          <m:r>
                            <a:rPr lang="es-ES" b="0" i="1" smtClean="0">
                              <a:latin typeface="Cambria Math" panose="02040503050406030204" pitchFamily="18" charset="0"/>
                            </a:rPr>
                            <m:t>100</m:t>
                          </m:r>
                        </m:den>
                      </m:f>
                      <m:r>
                        <a:rPr lang="es-ES" b="0" i="1" smtClean="0">
                          <a:latin typeface="Cambria Math" panose="02040503050406030204" pitchFamily="18" charset="0"/>
                        </a:rPr>
                        <m:t>=0.85</m:t>
                      </m:r>
                    </m:oMath>
                  </m:oMathPara>
                </a14:m>
                <a:endParaRPr lang="es-ES" b="0" dirty="0"/>
              </a:p>
              <a:p>
                <a:endParaRPr lang="es-ES" i="1" dirty="0">
                  <a:latin typeface="Cambria Math" panose="02040503050406030204" pitchFamily="18" charset="0"/>
                </a:endParaRPr>
              </a:p>
              <a:p>
                <a:endParaRPr lang="es-ES" i="1" dirty="0">
                  <a:latin typeface="Cambria Math" panose="02040503050406030204" pitchFamily="18" charset="0"/>
                </a:endParaRPr>
              </a:p>
              <a:p>
                <a:endParaRPr lang="es-ES" i="1" dirty="0">
                  <a:latin typeface="Cambria Math" panose="02040503050406030204" pitchFamily="18" charset="0"/>
                </a:endParaRPr>
              </a:p>
              <a:p>
                <a:endParaRPr lang="es-E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ES" i="1">
                          <a:latin typeface="Cambria Math" panose="02040503050406030204" pitchFamily="18" charset="0"/>
                        </a:rPr>
                        <m:t>𝐴</m:t>
                      </m:r>
                      <m:r>
                        <a:rPr lang="es-ES" i="1">
                          <a:latin typeface="Cambria Math" panose="02040503050406030204" pitchFamily="18" charset="0"/>
                        </a:rPr>
                        <m:t>=</m:t>
                      </m:r>
                      <m:f>
                        <m:fPr>
                          <m:ctrlPr>
                            <a:rPr lang="es-ES" i="1">
                              <a:latin typeface="Cambria Math" panose="02040503050406030204" pitchFamily="18" charset="0"/>
                            </a:rPr>
                          </m:ctrlPr>
                        </m:fPr>
                        <m:num>
                          <m:r>
                            <a:rPr lang="es-ES" b="0" i="1" smtClean="0">
                              <a:latin typeface="Cambria Math" panose="02040503050406030204" pitchFamily="18" charset="0"/>
                            </a:rPr>
                            <m:t>90</m:t>
                          </m:r>
                        </m:num>
                        <m:den>
                          <m:r>
                            <a:rPr lang="es-ES" i="1">
                              <a:latin typeface="Cambria Math" panose="02040503050406030204" pitchFamily="18" charset="0"/>
                            </a:rPr>
                            <m:t>100</m:t>
                          </m:r>
                        </m:den>
                      </m:f>
                      <m:r>
                        <a:rPr lang="es-ES" i="1">
                          <a:latin typeface="Cambria Math" panose="02040503050406030204" pitchFamily="18" charset="0"/>
                        </a:rPr>
                        <m:t>=0.</m:t>
                      </m:r>
                      <m:r>
                        <a:rPr lang="es-ES" b="0" i="1" smtClean="0">
                          <a:latin typeface="Cambria Math" panose="02040503050406030204" pitchFamily="18" charset="0"/>
                        </a:rPr>
                        <m:t>90</m:t>
                      </m:r>
                    </m:oMath>
                  </m:oMathPara>
                </a14:m>
                <a:endParaRPr lang="es-ES" dirty="0"/>
              </a:p>
              <a:p>
                <a:endParaRPr lang="es-ES" dirty="0"/>
              </a:p>
            </p:txBody>
          </p:sp>
        </mc:Choice>
        <mc:Fallback xmlns="">
          <p:sp>
            <p:nvSpPr>
              <p:cNvPr id="3" name="Content Placeholder 2">
                <a:extLst>
                  <a:ext uri="{FF2B5EF4-FFF2-40B4-BE49-F238E27FC236}">
                    <a16:creationId xmlns:a16="http://schemas.microsoft.com/office/drawing/2014/main" id="{2A0429AB-B700-4C61-82C7-E40677B0E279}"/>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ES">
                    <a:noFill/>
                  </a:rPr>
                  <a:t> </a:t>
                </a:r>
              </a:p>
            </p:txBody>
          </p:sp>
        </mc:Fallback>
      </mc:AlternateContent>
      <p:pic>
        <p:nvPicPr>
          <p:cNvPr id="5" name="Picture 4">
            <a:extLst>
              <a:ext uri="{FF2B5EF4-FFF2-40B4-BE49-F238E27FC236}">
                <a16:creationId xmlns:a16="http://schemas.microsoft.com/office/drawing/2014/main" id="{D7BAFE5A-AB6D-4D06-A68B-C9915412C866}"/>
              </a:ext>
            </a:extLst>
          </p:cNvPr>
          <p:cNvPicPr>
            <a:picLocks noChangeAspect="1"/>
          </p:cNvPicPr>
          <p:nvPr/>
        </p:nvPicPr>
        <p:blipFill>
          <a:blip r:embed="rId3"/>
          <a:stretch>
            <a:fillRect/>
          </a:stretch>
        </p:blipFill>
        <p:spPr>
          <a:xfrm>
            <a:off x="3607707" y="1543050"/>
            <a:ext cx="7600950" cy="1885950"/>
          </a:xfrm>
          <a:prstGeom prst="rect">
            <a:avLst/>
          </a:prstGeom>
        </p:spPr>
      </p:pic>
      <p:pic>
        <p:nvPicPr>
          <p:cNvPr id="6" name="Picture 5">
            <a:extLst>
              <a:ext uri="{FF2B5EF4-FFF2-40B4-BE49-F238E27FC236}">
                <a16:creationId xmlns:a16="http://schemas.microsoft.com/office/drawing/2014/main" id="{2C475609-F95E-483D-AA89-405B3BB596EA}"/>
              </a:ext>
            </a:extLst>
          </p:cNvPr>
          <p:cNvPicPr>
            <a:picLocks noChangeAspect="1"/>
          </p:cNvPicPr>
          <p:nvPr/>
        </p:nvPicPr>
        <p:blipFill>
          <a:blip r:embed="rId4"/>
          <a:stretch>
            <a:fillRect/>
          </a:stretch>
        </p:blipFill>
        <p:spPr>
          <a:xfrm>
            <a:off x="3607707" y="4115027"/>
            <a:ext cx="7581900" cy="19050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96B3434-D305-4EB6-9AF7-987FC1C2809C}"/>
                  </a:ext>
                </a:extLst>
              </p:cNvPr>
              <p:cNvSpPr txBox="1"/>
              <p:nvPr/>
            </p:nvSpPr>
            <p:spPr>
              <a:xfrm>
                <a:off x="6640343" y="6219567"/>
                <a:ext cx="172803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ES" sz="1200" b="0" i="0" smtClean="0">
                          <a:latin typeface="Cambria Math" panose="02040503050406030204" pitchFamily="18" charset="0"/>
                        </a:rPr>
                        <m:t>Credit</m:t>
                      </m:r>
                      <m:r>
                        <a:rPr lang="es-ES" sz="1200" b="0" i="0" smtClean="0">
                          <a:latin typeface="Cambria Math" panose="02040503050406030204" pitchFamily="18" charset="0"/>
                        </a:rPr>
                        <m:t>:</m:t>
                      </m:r>
                      <m:r>
                        <m:rPr>
                          <m:sty m:val="p"/>
                        </m:rPr>
                        <a:rPr lang="es-ES" sz="1200" b="0" i="0" smtClean="0">
                          <a:latin typeface="Cambria Math" panose="02040503050406030204" pitchFamily="18" charset="0"/>
                        </a:rPr>
                        <m:t>Robert</m:t>
                      </m:r>
                      <m:r>
                        <a:rPr lang="es-ES" sz="1200" b="0" i="0" smtClean="0">
                          <a:latin typeface="Cambria Math" panose="02040503050406030204" pitchFamily="18" charset="0"/>
                        </a:rPr>
                        <m:t> </m:t>
                      </m:r>
                      <m:r>
                        <m:rPr>
                          <m:sty m:val="p"/>
                        </m:rPr>
                        <a:rPr lang="es-ES" sz="1200" b="0" i="0" smtClean="0">
                          <a:latin typeface="Cambria Math" panose="02040503050406030204" pitchFamily="18" charset="0"/>
                        </a:rPr>
                        <m:t>West</m:t>
                      </m:r>
                      <m:r>
                        <a:rPr lang="es-ES" sz="1200" b="0" i="0" smtClean="0">
                          <a:latin typeface="Cambria Math" panose="02040503050406030204" pitchFamily="18" charset="0"/>
                        </a:rPr>
                        <m:t>, </m:t>
                      </m:r>
                      <m:r>
                        <m:rPr>
                          <m:sty m:val="p"/>
                        </m:rPr>
                        <a:rPr lang="es-ES" sz="1200" b="0" i="0" smtClean="0">
                          <a:latin typeface="Cambria Math" panose="02040503050406030204" pitchFamily="18" charset="0"/>
                        </a:rPr>
                        <m:t>EPFL</m:t>
                      </m:r>
                    </m:oMath>
                  </m:oMathPara>
                </a14:m>
                <a:endParaRPr lang="es-ES" sz="1200" dirty="0"/>
              </a:p>
            </p:txBody>
          </p:sp>
        </mc:Choice>
        <mc:Fallback xmlns="">
          <p:sp>
            <p:nvSpPr>
              <p:cNvPr id="7" name="TextBox 6">
                <a:extLst>
                  <a:ext uri="{FF2B5EF4-FFF2-40B4-BE49-F238E27FC236}">
                    <a16:creationId xmlns:a16="http://schemas.microsoft.com/office/drawing/2014/main" id="{196B3434-D305-4EB6-9AF7-987FC1C2809C}"/>
                  </a:ext>
                </a:extLst>
              </p:cNvPr>
              <p:cNvSpPr txBox="1">
                <a:spLocks noRot="1" noChangeAspect="1" noMove="1" noResize="1" noEditPoints="1" noAdjustHandles="1" noChangeArrowheads="1" noChangeShapeType="1" noTextEdit="1"/>
              </p:cNvSpPr>
              <p:nvPr/>
            </p:nvSpPr>
            <p:spPr>
              <a:xfrm>
                <a:off x="6640343" y="6219567"/>
                <a:ext cx="1728037" cy="184666"/>
              </a:xfrm>
              <a:prstGeom prst="rect">
                <a:avLst/>
              </a:prstGeom>
              <a:blipFill>
                <a:blip r:embed="rId5"/>
                <a:stretch>
                  <a:fillRect l="-1761" r="-1056" b="-645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0A2273-626F-4E5F-94F4-1D7DDF709514}"/>
                  </a:ext>
                </a:extLst>
              </p:cNvPr>
              <p:cNvSpPr txBox="1"/>
              <p:nvPr/>
            </p:nvSpPr>
            <p:spPr>
              <a:xfrm>
                <a:off x="6640343" y="3471604"/>
                <a:ext cx="1728037"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ES" sz="1200" b="0" i="0" smtClean="0">
                          <a:latin typeface="Cambria Math" panose="02040503050406030204" pitchFamily="18" charset="0"/>
                        </a:rPr>
                        <m:t>Credit</m:t>
                      </m:r>
                      <m:r>
                        <a:rPr lang="es-ES" sz="1200" b="0" i="0" smtClean="0">
                          <a:latin typeface="Cambria Math" panose="02040503050406030204" pitchFamily="18" charset="0"/>
                        </a:rPr>
                        <m:t>:</m:t>
                      </m:r>
                      <m:r>
                        <m:rPr>
                          <m:sty m:val="p"/>
                        </m:rPr>
                        <a:rPr lang="es-ES" sz="1200" b="0" i="0" smtClean="0">
                          <a:latin typeface="Cambria Math" panose="02040503050406030204" pitchFamily="18" charset="0"/>
                        </a:rPr>
                        <m:t>Robert</m:t>
                      </m:r>
                      <m:r>
                        <a:rPr lang="es-ES" sz="1200" b="0" i="0" smtClean="0">
                          <a:latin typeface="Cambria Math" panose="02040503050406030204" pitchFamily="18" charset="0"/>
                        </a:rPr>
                        <m:t> </m:t>
                      </m:r>
                      <m:r>
                        <m:rPr>
                          <m:sty m:val="p"/>
                        </m:rPr>
                        <a:rPr lang="es-ES" sz="1200" b="0" i="0" smtClean="0">
                          <a:latin typeface="Cambria Math" panose="02040503050406030204" pitchFamily="18" charset="0"/>
                        </a:rPr>
                        <m:t>West</m:t>
                      </m:r>
                      <m:r>
                        <a:rPr lang="es-ES" sz="1200" b="0" i="0" smtClean="0">
                          <a:latin typeface="Cambria Math" panose="02040503050406030204" pitchFamily="18" charset="0"/>
                        </a:rPr>
                        <m:t>, </m:t>
                      </m:r>
                      <m:r>
                        <m:rPr>
                          <m:sty m:val="p"/>
                        </m:rPr>
                        <a:rPr lang="es-ES" sz="1200" b="0" i="0" smtClean="0">
                          <a:latin typeface="Cambria Math" panose="02040503050406030204" pitchFamily="18" charset="0"/>
                        </a:rPr>
                        <m:t>EPFL</m:t>
                      </m:r>
                    </m:oMath>
                  </m:oMathPara>
                </a14:m>
                <a:endParaRPr lang="es-ES" sz="1200" dirty="0"/>
              </a:p>
            </p:txBody>
          </p:sp>
        </mc:Choice>
        <mc:Fallback xmlns="">
          <p:sp>
            <p:nvSpPr>
              <p:cNvPr id="8" name="TextBox 7">
                <a:extLst>
                  <a:ext uri="{FF2B5EF4-FFF2-40B4-BE49-F238E27FC236}">
                    <a16:creationId xmlns:a16="http://schemas.microsoft.com/office/drawing/2014/main" id="{380A2273-626F-4E5F-94F4-1D7DDF709514}"/>
                  </a:ext>
                </a:extLst>
              </p:cNvPr>
              <p:cNvSpPr txBox="1">
                <a:spLocks noRot="1" noChangeAspect="1" noMove="1" noResize="1" noEditPoints="1" noAdjustHandles="1" noChangeArrowheads="1" noChangeShapeType="1" noTextEdit="1"/>
              </p:cNvSpPr>
              <p:nvPr/>
            </p:nvSpPr>
            <p:spPr>
              <a:xfrm>
                <a:off x="6640343" y="3471604"/>
                <a:ext cx="1728037" cy="184666"/>
              </a:xfrm>
              <a:prstGeom prst="rect">
                <a:avLst/>
              </a:prstGeom>
              <a:blipFill>
                <a:blip r:embed="rId6"/>
                <a:stretch>
                  <a:fillRect l="-1761" r="-1056" b="-6452"/>
                </a:stretch>
              </a:blipFill>
            </p:spPr>
            <p:txBody>
              <a:bodyPr/>
              <a:lstStyle/>
              <a:p>
                <a:r>
                  <a:rPr lang="es-ES">
                    <a:noFill/>
                  </a:rPr>
                  <a:t> </a:t>
                </a:r>
              </a:p>
            </p:txBody>
          </p:sp>
        </mc:Fallback>
      </mc:AlternateContent>
    </p:spTree>
    <p:extLst>
      <p:ext uri="{BB962C8B-B14F-4D97-AF65-F5344CB8AC3E}">
        <p14:creationId xmlns:p14="http://schemas.microsoft.com/office/powerpoint/2010/main" val="4115421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1D133-075C-45BE-8541-E5CB86C0C4D9}"/>
              </a:ext>
            </a:extLst>
          </p:cNvPr>
          <p:cNvSpPr>
            <a:spLocks noGrp="1"/>
          </p:cNvSpPr>
          <p:nvPr>
            <p:ph type="title"/>
          </p:nvPr>
        </p:nvSpPr>
        <p:spPr/>
        <p:txBody>
          <a:bodyPr/>
          <a:lstStyle/>
          <a:p>
            <a:r>
              <a:rPr lang="es-ES" b="1" dirty="0" err="1"/>
              <a:t>Accuracy</a:t>
            </a:r>
            <a:r>
              <a:rPr lang="es-ES" b="1" dirty="0"/>
              <a:t>: </a:t>
            </a:r>
            <a:r>
              <a:rPr lang="es-ES" b="1" dirty="0" err="1"/>
              <a:t>errors</a:t>
            </a:r>
            <a:r>
              <a:rPr lang="es-ES" b="1" dirty="0"/>
              <a:t> </a:t>
            </a:r>
            <a:r>
              <a:rPr lang="es-ES" b="1" dirty="0" err="1"/>
              <a:t>with</a:t>
            </a:r>
            <a:r>
              <a:rPr lang="es-ES" b="1" dirty="0"/>
              <a:t> </a:t>
            </a:r>
            <a:r>
              <a:rPr lang="es-ES" b="1" dirty="0" err="1"/>
              <a:t>different</a:t>
            </a:r>
            <a:r>
              <a:rPr lang="es-ES" b="1" dirty="0"/>
              <a:t> </a:t>
            </a:r>
            <a:r>
              <a:rPr lang="es-ES" b="1" dirty="0" err="1"/>
              <a:t>importance</a:t>
            </a:r>
            <a:r>
              <a:rPr lang="es-ES" b="1"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0429AB-B700-4C61-82C7-E40677B0E279}"/>
                  </a:ext>
                </a:extLst>
              </p:cNvPr>
              <p:cNvSpPr>
                <a:spLocks noGrp="1"/>
              </p:cNvSpPr>
              <p:nvPr>
                <p:ph idx="1"/>
              </p:nvPr>
            </p:nvSpPr>
            <p:spPr/>
            <p:txBody>
              <a:bodyPr>
                <a:normAutofit/>
              </a:bodyPr>
              <a:lstStyle/>
              <a:p>
                <a:pPr marL="0" indent="0">
                  <a:buNone/>
                </a:pPr>
                <a:endParaRPr lang="es-ES"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ES" b="0" i="1" smtClean="0">
                          <a:latin typeface="Cambria Math" panose="02040503050406030204" pitchFamily="18" charset="0"/>
                        </a:rPr>
                        <m:t>𝐴</m:t>
                      </m:r>
                      <m:r>
                        <a:rPr lang="es-ES" b="0"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75</m:t>
                          </m:r>
                        </m:num>
                        <m:den>
                          <m:r>
                            <a:rPr lang="es-ES" b="0" i="1" smtClean="0">
                              <a:latin typeface="Cambria Math" panose="02040503050406030204" pitchFamily="18" charset="0"/>
                            </a:rPr>
                            <m:t>100</m:t>
                          </m:r>
                        </m:den>
                      </m:f>
                      <m:r>
                        <a:rPr lang="es-ES" b="0" i="1" smtClean="0">
                          <a:latin typeface="Cambria Math" panose="02040503050406030204" pitchFamily="18" charset="0"/>
                        </a:rPr>
                        <m:t>=0.75</m:t>
                      </m:r>
                    </m:oMath>
                  </m:oMathPara>
                </a14:m>
                <a:endParaRPr lang="es-ES" b="0" dirty="0"/>
              </a:p>
              <a:p>
                <a:endParaRPr lang="es-ES" i="1" dirty="0">
                  <a:latin typeface="Cambria Math" panose="02040503050406030204" pitchFamily="18" charset="0"/>
                </a:endParaRPr>
              </a:p>
              <a:p>
                <a:endParaRPr lang="es-ES" i="1" dirty="0">
                  <a:latin typeface="Cambria Math" panose="02040503050406030204" pitchFamily="18" charset="0"/>
                </a:endParaRPr>
              </a:p>
              <a:p>
                <a:endParaRPr lang="es-ES" i="1" dirty="0">
                  <a:latin typeface="Cambria Math" panose="02040503050406030204" pitchFamily="18" charset="0"/>
                </a:endParaRPr>
              </a:p>
              <a:p>
                <a:endParaRPr lang="es-ES"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s-ES" i="1">
                          <a:latin typeface="Cambria Math" panose="02040503050406030204" pitchFamily="18" charset="0"/>
                        </a:rPr>
                        <m:t>𝐴</m:t>
                      </m:r>
                      <m:r>
                        <a:rPr lang="es-ES" i="1">
                          <a:latin typeface="Cambria Math" panose="02040503050406030204" pitchFamily="18" charset="0"/>
                        </a:rPr>
                        <m:t>=</m:t>
                      </m:r>
                      <m:f>
                        <m:fPr>
                          <m:ctrlPr>
                            <a:rPr lang="es-ES" i="1">
                              <a:latin typeface="Cambria Math" panose="02040503050406030204" pitchFamily="18" charset="0"/>
                            </a:rPr>
                          </m:ctrlPr>
                        </m:fPr>
                        <m:num>
                          <m:r>
                            <a:rPr lang="es-ES" b="0" i="1" smtClean="0">
                              <a:latin typeface="Cambria Math" panose="02040503050406030204" pitchFamily="18" charset="0"/>
                            </a:rPr>
                            <m:t>8</m:t>
                          </m:r>
                          <m:r>
                            <a:rPr lang="es-ES" i="1">
                              <a:latin typeface="Cambria Math" panose="02040503050406030204" pitchFamily="18" charset="0"/>
                            </a:rPr>
                            <m:t>0</m:t>
                          </m:r>
                        </m:num>
                        <m:den>
                          <m:r>
                            <a:rPr lang="es-ES" i="1">
                              <a:latin typeface="Cambria Math" panose="02040503050406030204" pitchFamily="18" charset="0"/>
                            </a:rPr>
                            <m:t>100</m:t>
                          </m:r>
                        </m:den>
                      </m:f>
                      <m:r>
                        <a:rPr lang="es-ES" i="1">
                          <a:latin typeface="Cambria Math" panose="02040503050406030204" pitchFamily="18" charset="0"/>
                        </a:rPr>
                        <m:t>=0.</m:t>
                      </m:r>
                      <m:r>
                        <a:rPr lang="es-ES" b="0" i="1" smtClean="0">
                          <a:latin typeface="Cambria Math" panose="02040503050406030204" pitchFamily="18" charset="0"/>
                        </a:rPr>
                        <m:t>8</m:t>
                      </m:r>
                      <m:r>
                        <a:rPr lang="es-ES" i="1">
                          <a:latin typeface="Cambria Math" panose="02040503050406030204" pitchFamily="18" charset="0"/>
                        </a:rPr>
                        <m:t>0</m:t>
                      </m:r>
                    </m:oMath>
                  </m:oMathPara>
                </a14:m>
                <a:endParaRPr lang="es-ES" dirty="0"/>
              </a:p>
              <a:p>
                <a:endParaRPr lang="es-ES" dirty="0"/>
              </a:p>
            </p:txBody>
          </p:sp>
        </mc:Choice>
        <mc:Fallback xmlns="">
          <p:sp>
            <p:nvSpPr>
              <p:cNvPr id="3" name="Content Placeholder 2">
                <a:extLst>
                  <a:ext uri="{FF2B5EF4-FFF2-40B4-BE49-F238E27FC236}">
                    <a16:creationId xmlns:a16="http://schemas.microsoft.com/office/drawing/2014/main" id="{2A0429AB-B700-4C61-82C7-E40677B0E279}"/>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ES">
                    <a:noFill/>
                  </a:rPr>
                  <a:t> </a:t>
                </a:r>
              </a:p>
            </p:txBody>
          </p:sp>
        </mc:Fallback>
      </mc:AlternateContent>
      <p:pic>
        <p:nvPicPr>
          <p:cNvPr id="4" name="Picture 3">
            <a:extLst>
              <a:ext uri="{FF2B5EF4-FFF2-40B4-BE49-F238E27FC236}">
                <a16:creationId xmlns:a16="http://schemas.microsoft.com/office/drawing/2014/main" id="{43B3533D-E0CB-4D8D-8234-B249617DA821}"/>
              </a:ext>
            </a:extLst>
          </p:cNvPr>
          <p:cNvPicPr>
            <a:picLocks noChangeAspect="1"/>
          </p:cNvPicPr>
          <p:nvPr/>
        </p:nvPicPr>
        <p:blipFill>
          <a:blip r:embed="rId3"/>
          <a:stretch>
            <a:fillRect/>
          </a:stretch>
        </p:blipFill>
        <p:spPr>
          <a:xfrm>
            <a:off x="4488769" y="1504950"/>
            <a:ext cx="5819775" cy="1924050"/>
          </a:xfrm>
          <a:prstGeom prst="rect">
            <a:avLst/>
          </a:prstGeom>
        </p:spPr>
      </p:pic>
      <p:pic>
        <p:nvPicPr>
          <p:cNvPr id="7" name="Picture 6">
            <a:extLst>
              <a:ext uri="{FF2B5EF4-FFF2-40B4-BE49-F238E27FC236}">
                <a16:creationId xmlns:a16="http://schemas.microsoft.com/office/drawing/2014/main" id="{73AE591F-9672-4274-B6A8-CC9CA23AEFCA}"/>
              </a:ext>
            </a:extLst>
          </p:cNvPr>
          <p:cNvPicPr>
            <a:picLocks noChangeAspect="1"/>
          </p:cNvPicPr>
          <p:nvPr/>
        </p:nvPicPr>
        <p:blipFill>
          <a:blip r:embed="rId4"/>
          <a:stretch>
            <a:fillRect/>
          </a:stretch>
        </p:blipFill>
        <p:spPr>
          <a:xfrm>
            <a:off x="4488769" y="3948113"/>
            <a:ext cx="5848350" cy="222885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E182753-E3CA-407F-B03A-27516AC2449B}"/>
                  </a:ext>
                </a:extLst>
              </p:cNvPr>
              <p:cNvSpPr txBox="1"/>
              <p:nvPr/>
            </p:nvSpPr>
            <p:spPr>
              <a:xfrm>
                <a:off x="6640343" y="6219567"/>
                <a:ext cx="169437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ES" sz="1200">
                          <a:latin typeface="Cambria Math" panose="02040503050406030204" pitchFamily="18" charset="0"/>
                        </a:rPr>
                        <m:t>Credit</m:t>
                      </m:r>
                      <m:r>
                        <a:rPr lang="es-ES" sz="1200">
                          <a:latin typeface="Cambria Math" panose="02040503050406030204" pitchFamily="18" charset="0"/>
                        </a:rPr>
                        <m:t>:</m:t>
                      </m:r>
                      <m:r>
                        <m:rPr>
                          <m:sty m:val="p"/>
                        </m:rPr>
                        <a:rPr lang="es-ES" sz="1200">
                          <a:latin typeface="Cambria Math" panose="02040503050406030204" pitchFamily="18" charset="0"/>
                        </a:rPr>
                        <m:t>RobertWest</m:t>
                      </m:r>
                      <m:r>
                        <a:rPr lang="es-ES" sz="1200">
                          <a:latin typeface="Cambria Math" panose="02040503050406030204" pitchFamily="18" charset="0"/>
                        </a:rPr>
                        <m:t>, </m:t>
                      </m:r>
                      <m:r>
                        <m:rPr>
                          <m:sty m:val="p"/>
                        </m:rPr>
                        <a:rPr lang="es-ES" sz="1200">
                          <a:latin typeface="Cambria Math" panose="02040503050406030204" pitchFamily="18" charset="0"/>
                        </a:rPr>
                        <m:t>EPFL</m:t>
                      </m:r>
                    </m:oMath>
                  </m:oMathPara>
                </a14:m>
                <a:endParaRPr lang="es-ES" sz="1200" dirty="0"/>
              </a:p>
            </p:txBody>
          </p:sp>
        </mc:Choice>
        <mc:Fallback xmlns="">
          <p:sp>
            <p:nvSpPr>
              <p:cNvPr id="9" name="TextBox 8">
                <a:extLst>
                  <a:ext uri="{FF2B5EF4-FFF2-40B4-BE49-F238E27FC236}">
                    <a16:creationId xmlns:a16="http://schemas.microsoft.com/office/drawing/2014/main" id="{8E182753-E3CA-407F-B03A-27516AC2449B}"/>
                  </a:ext>
                </a:extLst>
              </p:cNvPr>
              <p:cNvSpPr txBox="1">
                <a:spLocks noRot="1" noChangeAspect="1" noMove="1" noResize="1" noEditPoints="1" noAdjustHandles="1" noChangeArrowheads="1" noChangeShapeType="1" noTextEdit="1"/>
              </p:cNvSpPr>
              <p:nvPr/>
            </p:nvSpPr>
            <p:spPr>
              <a:xfrm>
                <a:off x="6640343" y="6219567"/>
                <a:ext cx="1694375" cy="184666"/>
              </a:xfrm>
              <a:prstGeom prst="rect">
                <a:avLst/>
              </a:prstGeom>
              <a:blipFill>
                <a:blip r:embed="rId5"/>
                <a:stretch>
                  <a:fillRect l="-1799" r="-1439" b="-6452"/>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96EEFC4-3673-41C5-ACDE-26E84FB2D942}"/>
                  </a:ext>
                </a:extLst>
              </p:cNvPr>
              <p:cNvSpPr txBox="1"/>
              <p:nvPr/>
            </p:nvSpPr>
            <p:spPr>
              <a:xfrm>
                <a:off x="6630817" y="3557669"/>
                <a:ext cx="1694375"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ES" sz="1200" b="0" i="0" smtClean="0">
                          <a:latin typeface="Cambria Math" panose="02040503050406030204" pitchFamily="18" charset="0"/>
                        </a:rPr>
                        <m:t>Credit</m:t>
                      </m:r>
                      <m:r>
                        <a:rPr lang="es-ES" sz="1200" b="0" i="0" smtClean="0">
                          <a:latin typeface="Cambria Math" panose="02040503050406030204" pitchFamily="18" charset="0"/>
                        </a:rPr>
                        <m:t>:</m:t>
                      </m:r>
                      <m:r>
                        <m:rPr>
                          <m:sty m:val="p"/>
                        </m:rPr>
                        <a:rPr lang="es-ES" sz="1200">
                          <a:latin typeface="Cambria Math" panose="02040503050406030204" pitchFamily="18" charset="0"/>
                        </a:rPr>
                        <m:t>Robert</m:t>
                      </m:r>
                      <m:r>
                        <m:rPr>
                          <m:sty m:val="p"/>
                        </m:rPr>
                        <a:rPr lang="es-ES" sz="1200" b="0" i="0" smtClean="0">
                          <a:latin typeface="Cambria Math" panose="02040503050406030204" pitchFamily="18" charset="0"/>
                        </a:rPr>
                        <m:t>West</m:t>
                      </m:r>
                      <m:r>
                        <a:rPr lang="es-ES" sz="1200" b="0" i="0" smtClean="0">
                          <a:latin typeface="Cambria Math" panose="02040503050406030204" pitchFamily="18" charset="0"/>
                        </a:rPr>
                        <m:t>, </m:t>
                      </m:r>
                      <m:r>
                        <m:rPr>
                          <m:sty m:val="p"/>
                        </m:rPr>
                        <a:rPr lang="es-ES" sz="1200" b="0" i="0" smtClean="0">
                          <a:latin typeface="Cambria Math" panose="02040503050406030204" pitchFamily="18" charset="0"/>
                        </a:rPr>
                        <m:t>EPFL</m:t>
                      </m:r>
                    </m:oMath>
                  </m:oMathPara>
                </a14:m>
                <a:endParaRPr lang="es-ES" sz="1200" dirty="0"/>
              </a:p>
            </p:txBody>
          </p:sp>
        </mc:Choice>
        <mc:Fallback xmlns="">
          <p:sp>
            <p:nvSpPr>
              <p:cNvPr id="10" name="TextBox 9">
                <a:extLst>
                  <a:ext uri="{FF2B5EF4-FFF2-40B4-BE49-F238E27FC236}">
                    <a16:creationId xmlns:a16="http://schemas.microsoft.com/office/drawing/2014/main" id="{196EEFC4-3673-41C5-ACDE-26E84FB2D942}"/>
                  </a:ext>
                </a:extLst>
              </p:cNvPr>
              <p:cNvSpPr txBox="1">
                <a:spLocks noRot="1" noChangeAspect="1" noMove="1" noResize="1" noEditPoints="1" noAdjustHandles="1" noChangeArrowheads="1" noChangeShapeType="1" noTextEdit="1"/>
              </p:cNvSpPr>
              <p:nvPr/>
            </p:nvSpPr>
            <p:spPr>
              <a:xfrm>
                <a:off x="6630817" y="3557669"/>
                <a:ext cx="1694375" cy="184666"/>
              </a:xfrm>
              <a:prstGeom prst="rect">
                <a:avLst/>
              </a:prstGeom>
              <a:blipFill>
                <a:blip r:embed="rId6"/>
                <a:stretch>
                  <a:fillRect l="-2158" r="-1439" b="-6667"/>
                </a:stretch>
              </a:blipFill>
            </p:spPr>
            <p:txBody>
              <a:bodyPr/>
              <a:lstStyle/>
              <a:p>
                <a:r>
                  <a:rPr lang="es-ES">
                    <a:noFill/>
                  </a:rPr>
                  <a:t> </a:t>
                </a:r>
              </a:p>
            </p:txBody>
          </p:sp>
        </mc:Fallback>
      </mc:AlternateContent>
    </p:spTree>
    <p:extLst>
      <p:ext uri="{BB962C8B-B14F-4D97-AF65-F5344CB8AC3E}">
        <p14:creationId xmlns:p14="http://schemas.microsoft.com/office/powerpoint/2010/main" val="3985054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36E7-F85B-483D-BA33-09C06C73C567}"/>
              </a:ext>
            </a:extLst>
          </p:cNvPr>
          <p:cNvSpPr>
            <a:spLocks noGrp="1"/>
          </p:cNvSpPr>
          <p:nvPr>
            <p:ph type="title"/>
          </p:nvPr>
        </p:nvSpPr>
        <p:spPr/>
        <p:txBody>
          <a:bodyPr/>
          <a:lstStyle/>
          <a:p>
            <a:r>
              <a:rPr lang="es-ES" b="1" dirty="0" err="1"/>
              <a:t>Precision</a:t>
            </a:r>
            <a:r>
              <a:rPr lang="es-ES" b="1" dirty="0"/>
              <a:t>, </a:t>
            </a:r>
            <a:r>
              <a:rPr lang="es-ES" b="1" dirty="0" err="1"/>
              <a:t>recall</a:t>
            </a:r>
            <a:r>
              <a:rPr lang="es-ES" b="1" dirty="0"/>
              <a:t>, F1-score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BA31FE5-D383-4DDB-9653-3DC02E6A93A1}"/>
                  </a:ext>
                </a:extLst>
              </p:cNvPr>
              <p:cNvSpPr>
                <a:spLocks noGrp="1"/>
              </p:cNvSpPr>
              <p:nvPr>
                <p:ph idx="1"/>
              </p:nvPr>
            </p:nvSpPr>
            <p:spPr/>
            <p:txBody>
              <a:bodyPr>
                <a:normAutofit lnSpcReduction="10000"/>
              </a:bodyPr>
              <a:lstStyle/>
              <a:p>
                <a:r>
                  <a:rPr lang="es-ES" b="1" dirty="0"/>
                  <a:t>Precision</a:t>
                </a:r>
                <a:r>
                  <a:rPr lang="es-ES" dirty="0"/>
                  <a:t>: </a:t>
                </a:r>
                <a:r>
                  <a:rPr lang="es-ES" dirty="0" err="1"/>
                  <a:t>What</a:t>
                </a:r>
                <a:r>
                  <a:rPr lang="es-ES" dirty="0"/>
                  <a:t> </a:t>
                </a:r>
                <a:r>
                  <a:rPr lang="es-ES" dirty="0" err="1"/>
                  <a:t>fraction</a:t>
                </a:r>
                <a:r>
                  <a:rPr lang="es-ES" dirty="0"/>
                  <a:t> </a:t>
                </a:r>
                <a:r>
                  <a:rPr lang="es-ES" dirty="0" err="1"/>
                  <a:t>of</a:t>
                </a:r>
                <a:r>
                  <a:rPr lang="es-ES" dirty="0"/>
                  <a:t> positive </a:t>
                </a:r>
                <a:r>
                  <a:rPr lang="es-ES" dirty="0" err="1"/>
                  <a:t>predictions</a:t>
                </a:r>
                <a:r>
                  <a:rPr lang="es-ES" dirty="0"/>
                  <a:t> are </a:t>
                </a:r>
                <a:r>
                  <a:rPr lang="es-ES" dirty="0" err="1"/>
                  <a:t>actually</a:t>
                </a:r>
                <a:r>
                  <a:rPr lang="es-ES" dirty="0"/>
                  <a:t> positive? </a:t>
                </a:r>
              </a:p>
              <a:p>
                <a:pPr marL="0" indent="0">
                  <a:buNone/>
                </a:pPr>
                <a:r>
                  <a:rPr lang="es-ES" dirty="0"/>
                  <a:t>      </a:t>
                </a:r>
                <a14:m>
                  <m:oMath xmlns:m="http://schemas.openxmlformats.org/officeDocument/2006/math">
                    <m:r>
                      <a:rPr lang="es-ES" b="0" i="0" smtClean="0">
                        <a:latin typeface="Cambria Math" panose="02040503050406030204" pitchFamily="18" charset="0"/>
                      </a:rPr>
                      <m:t> </m:t>
                    </m:r>
                    <m:r>
                      <a:rPr lang="es-ES" b="0" i="1" smtClean="0">
                        <a:latin typeface="Cambria Math" panose="02040503050406030204" pitchFamily="18" charset="0"/>
                      </a:rPr>
                      <m:t>                                            </m:t>
                    </m:r>
                    <m:r>
                      <a:rPr lang="es-ES" b="0" i="1" smtClean="0">
                        <a:latin typeface="Cambria Math" panose="02040503050406030204" pitchFamily="18" charset="0"/>
                      </a:rPr>
                      <m:t>𝑃</m:t>
                    </m:r>
                    <m:r>
                      <a:rPr lang="es-ES" b="0" i="1" smtClean="0">
                        <a:latin typeface="Cambria Math" panose="02040503050406030204" pitchFamily="18" charset="0"/>
                      </a:rPr>
                      <m:t> =</m:t>
                    </m:r>
                    <m:f>
                      <m:fPr>
                        <m:ctrlPr>
                          <a:rPr lang="es-ES" i="1">
                            <a:latin typeface="Cambria Math" panose="02040503050406030204" pitchFamily="18" charset="0"/>
                          </a:rPr>
                        </m:ctrlPr>
                      </m:fPr>
                      <m:num>
                        <m:r>
                          <a:rPr lang="es-ES" i="1">
                            <a:latin typeface="Cambria Math" panose="02040503050406030204" pitchFamily="18" charset="0"/>
                          </a:rPr>
                          <m:t>𝑇𝑃</m:t>
                        </m:r>
                      </m:num>
                      <m:den>
                        <m:r>
                          <a:rPr lang="es-ES" i="1">
                            <a:latin typeface="Cambria Math" panose="02040503050406030204" pitchFamily="18" charset="0"/>
                          </a:rPr>
                          <m:t>𝑇𝑃</m:t>
                        </m:r>
                        <m:r>
                          <a:rPr lang="es-ES" b="0" i="1" smtClean="0">
                            <a:latin typeface="Cambria Math" panose="02040503050406030204" pitchFamily="18" charset="0"/>
                          </a:rPr>
                          <m:t>+</m:t>
                        </m:r>
                        <m:r>
                          <a:rPr lang="es-ES" i="1">
                            <a:latin typeface="Cambria Math" panose="02040503050406030204" pitchFamily="18" charset="0"/>
                          </a:rPr>
                          <m:t>𝐹𝑃</m:t>
                        </m:r>
                      </m:den>
                    </m:f>
                  </m:oMath>
                </a14:m>
                <a:endParaRPr lang="es-ES" dirty="0"/>
              </a:p>
              <a:p>
                <a:endParaRPr lang="es-ES" dirty="0"/>
              </a:p>
              <a:p>
                <a:r>
                  <a:rPr lang="es-ES" b="1" dirty="0" err="1"/>
                  <a:t>Recall</a:t>
                </a:r>
                <a:r>
                  <a:rPr lang="es-ES" b="1" dirty="0"/>
                  <a:t>: </a:t>
                </a:r>
                <a:r>
                  <a:rPr lang="es-ES" dirty="0" err="1"/>
                  <a:t>What</a:t>
                </a:r>
                <a:r>
                  <a:rPr lang="es-ES" dirty="0"/>
                  <a:t> </a:t>
                </a:r>
                <a:r>
                  <a:rPr lang="es-ES" dirty="0" err="1"/>
                  <a:t>fraction</a:t>
                </a:r>
                <a:r>
                  <a:rPr lang="es-ES" dirty="0"/>
                  <a:t> </a:t>
                </a:r>
                <a:r>
                  <a:rPr lang="es-ES" dirty="0" err="1"/>
                  <a:t>of</a:t>
                </a:r>
                <a:r>
                  <a:rPr lang="es-ES" dirty="0"/>
                  <a:t> positive </a:t>
                </a:r>
                <a:r>
                  <a:rPr lang="es-ES" dirty="0" err="1"/>
                  <a:t>examples</a:t>
                </a:r>
                <a:r>
                  <a:rPr lang="es-ES" dirty="0"/>
                  <a:t> </a:t>
                </a:r>
                <a:r>
                  <a:rPr lang="es-ES" dirty="0" err="1"/>
                  <a:t>did</a:t>
                </a:r>
                <a:r>
                  <a:rPr lang="es-ES" dirty="0"/>
                  <a:t> I </a:t>
                </a:r>
                <a:r>
                  <a:rPr lang="es-ES" dirty="0" err="1"/>
                  <a:t>recognize</a:t>
                </a:r>
                <a:r>
                  <a:rPr lang="es-ES" dirty="0"/>
                  <a:t> as </a:t>
                </a:r>
                <a:r>
                  <a:rPr lang="es-ES" dirty="0" err="1"/>
                  <a:t>such</a:t>
                </a:r>
                <a:r>
                  <a:rPr lang="es-ES" dirty="0"/>
                  <a:t>? </a:t>
                </a:r>
              </a:p>
              <a:p>
                <a:pPr marL="0" indent="0">
                  <a:buNone/>
                </a:pPr>
                <a:r>
                  <a:rPr lang="es-ES" dirty="0"/>
                  <a:t>				    </a:t>
                </a:r>
                <a14:m>
                  <m:oMath xmlns:m="http://schemas.openxmlformats.org/officeDocument/2006/math">
                    <m:r>
                      <a:rPr lang="es-ES" b="0" i="1" smtClean="0">
                        <a:latin typeface="Cambria Math" panose="02040503050406030204" pitchFamily="18" charset="0"/>
                      </a:rPr>
                      <m:t>𝑅</m:t>
                    </m:r>
                    <m:r>
                      <a:rPr lang="es-ES" i="1">
                        <a:latin typeface="Cambria Math" panose="02040503050406030204" pitchFamily="18" charset="0"/>
                      </a:rPr>
                      <m:t> =</m:t>
                    </m:r>
                    <m:f>
                      <m:fPr>
                        <m:ctrlPr>
                          <a:rPr lang="es-ES" i="1">
                            <a:latin typeface="Cambria Math" panose="02040503050406030204" pitchFamily="18" charset="0"/>
                          </a:rPr>
                        </m:ctrlPr>
                      </m:fPr>
                      <m:num>
                        <m:r>
                          <a:rPr lang="es-ES" i="1">
                            <a:latin typeface="Cambria Math" panose="02040503050406030204" pitchFamily="18" charset="0"/>
                          </a:rPr>
                          <m:t>𝑇𝑃</m:t>
                        </m:r>
                      </m:num>
                      <m:den>
                        <m:r>
                          <a:rPr lang="es-ES" i="1">
                            <a:latin typeface="Cambria Math" panose="02040503050406030204" pitchFamily="18" charset="0"/>
                          </a:rPr>
                          <m:t>𝑇𝑃</m:t>
                        </m:r>
                        <m:r>
                          <a:rPr lang="es-ES" i="1">
                            <a:latin typeface="Cambria Math" panose="02040503050406030204" pitchFamily="18" charset="0"/>
                          </a:rPr>
                          <m:t>+</m:t>
                        </m:r>
                        <m:r>
                          <a:rPr lang="es-ES" i="1">
                            <a:latin typeface="Cambria Math" panose="02040503050406030204" pitchFamily="18" charset="0"/>
                          </a:rPr>
                          <m:t>𝐹𝑁</m:t>
                        </m:r>
                      </m:den>
                    </m:f>
                  </m:oMath>
                </a14:m>
                <a:endParaRPr lang="es-ES" dirty="0"/>
              </a:p>
              <a:p>
                <a:pPr marL="0" indent="0">
                  <a:buNone/>
                </a:pPr>
                <a:endParaRPr lang="es-ES" dirty="0"/>
              </a:p>
              <a:p>
                <a:r>
                  <a:rPr lang="es-ES" b="1" dirty="0"/>
                  <a:t>F1-score: </a:t>
                </a:r>
                <a:r>
                  <a:rPr lang="es-ES" dirty="0" err="1"/>
                  <a:t>Harmonic</a:t>
                </a:r>
                <a:r>
                  <a:rPr lang="es-ES" dirty="0"/>
                  <a:t> mean </a:t>
                </a:r>
                <a:r>
                  <a:rPr lang="es-ES" dirty="0" err="1"/>
                  <a:t>of</a:t>
                </a:r>
                <a:r>
                  <a:rPr lang="es-ES" dirty="0"/>
                  <a:t> </a:t>
                </a:r>
                <a:r>
                  <a:rPr lang="es-ES" dirty="0" err="1"/>
                  <a:t>precision</a:t>
                </a:r>
                <a:r>
                  <a:rPr lang="es-ES" dirty="0"/>
                  <a:t> and </a:t>
                </a:r>
                <a:r>
                  <a:rPr lang="es-ES" dirty="0" err="1"/>
                  <a:t>recall</a:t>
                </a:r>
                <a:r>
                  <a:rPr lang="es-ES" dirty="0"/>
                  <a:t> </a:t>
                </a:r>
              </a:p>
              <a:p>
                <a:pPr marL="0" indent="0">
                  <a:buNone/>
                </a:pPr>
                <a:r>
                  <a:rPr lang="es-ES" dirty="0"/>
                  <a:t>				    </a:t>
                </a:r>
                <a14:m>
                  <m:oMath xmlns:m="http://schemas.openxmlformats.org/officeDocument/2006/math">
                    <m:r>
                      <m:rPr>
                        <m:sty m:val="p"/>
                      </m:rPr>
                      <a:rPr lang="es-ES" b="0" i="0" smtClean="0">
                        <a:latin typeface="Cambria Math" panose="02040503050406030204" pitchFamily="18" charset="0"/>
                      </a:rPr>
                      <m:t>F</m:t>
                    </m:r>
                    <m:r>
                      <a:rPr lang="es-ES" b="0" i="0" smtClean="0">
                        <a:latin typeface="Cambria Math" panose="02040503050406030204" pitchFamily="18" charset="0"/>
                      </a:rPr>
                      <m:t>1</m:t>
                    </m:r>
                    <m:r>
                      <a:rPr lang="es-ES" i="1">
                        <a:latin typeface="Cambria Math" panose="02040503050406030204" pitchFamily="18" charset="0"/>
                      </a:rPr>
                      <m:t> =</m:t>
                    </m:r>
                    <m:r>
                      <a:rPr lang="es-ES" b="0" i="1" smtClean="0">
                        <a:latin typeface="Cambria Math" panose="02040503050406030204" pitchFamily="18" charset="0"/>
                      </a:rPr>
                      <m:t>2</m:t>
                    </m:r>
                    <m:f>
                      <m:fPr>
                        <m:ctrlPr>
                          <a:rPr lang="es-ES" i="1">
                            <a:latin typeface="Cambria Math" panose="02040503050406030204" pitchFamily="18" charset="0"/>
                          </a:rPr>
                        </m:ctrlPr>
                      </m:fPr>
                      <m:num>
                        <m:r>
                          <a:rPr lang="es-ES" i="1">
                            <a:latin typeface="Cambria Math" panose="02040503050406030204" pitchFamily="18" charset="0"/>
                          </a:rPr>
                          <m:t>𝑃</m:t>
                        </m:r>
                        <m:r>
                          <a:rPr lang="es-ES" b="0" i="1" smtClean="0">
                            <a:latin typeface="Cambria Math" panose="02040503050406030204" pitchFamily="18" charset="0"/>
                          </a:rPr>
                          <m:t>·</m:t>
                        </m:r>
                        <m:r>
                          <a:rPr lang="es-ES" b="0" i="1" smtClean="0">
                            <a:latin typeface="Cambria Math" panose="02040503050406030204" pitchFamily="18" charset="0"/>
                          </a:rPr>
                          <m:t>𝑅</m:t>
                        </m:r>
                      </m:num>
                      <m:den>
                        <m:r>
                          <a:rPr lang="es-ES" b="0" i="1" smtClean="0">
                            <a:latin typeface="Cambria Math" panose="02040503050406030204" pitchFamily="18" charset="0"/>
                          </a:rPr>
                          <m:t>𝑃</m:t>
                        </m:r>
                        <m:r>
                          <a:rPr lang="es-ES" b="0" i="1" smtClean="0">
                            <a:latin typeface="Cambria Math" panose="02040503050406030204" pitchFamily="18" charset="0"/>
                          </a:rPr>
                          <m:t>+</m:t>
                        </m:r>
                        <m:r>
                          <a:rPr lang="es-ES" b="0" i="1" smtClean="0">
                            <a:latin typeface="Cambria Math" panose="02040503050406030204" pitchFamily="18" charset="0"/>
                          </a:rPr>
                          <m:t>𝑅</m:t>
                        </m:r>
                      </m:den>
                    </m:f>
                  </m:oMath>
                </a14:m>
                <a:endParaRPr lang="es-ES" dirty="0"/>
              </a:p>
              <a:p>
                <a:pPr marL="0" indent="0">
                  <a:buNone/>
                </a:pPr>
                <a:endParaRPr lang="es-ES" dirty="0"/>
              </a:p>
            </p:txBody>
          </p:sp>
        </mc:Choice>
        <mc:Fallback>
          <p:sp>
            <p:nvSpPr>
              <p:cNvPr id="3" name="Content Placeholder 2">
                <a:extLst>
                  <a:ext uri="{FF2B5EF4-FFF2-40B4-BE49-F238E27FC236}">
                    <a16:creationId xmlns:a16="http://schemas.microsoft.com/office/drawing/2014/main" id="{6BA31FE5-D383-4DDB-9653-3DC02E6A93A1}"/>
                  </a:ext>
                </a:extLst>
              </p:cNvPr>
              <p:cNvSpPr>
                <a:spLocks noGrp="1" noRot="1" noChangeAspect="1" noMove="1" noResize="1" noEditPoints="1" noAdjustHandles="1" noChangeArrowheads="1" noChangeShapeType="1" noTextEdit="1"/>
              </p:cNvSpPr>
              <p:nvPr>
                <p:ph idx="1"/>
              </p:nvPr>
            </p:nvSpPr>
            <p:spPr>
              <a:blipFill>
                <a:blip r:embed="rId2"/>
                <a:stretch>
                  <a:fillRect l="-1043" t="-3081" r="-58"/>
                </a:stretch>
              </a:blipFill>
            </p:spPr>
            <p:txBody>
              <a:bodyPr/>
              <a:lstStyle/>
              <a:p>
                <a:r>
                  <a:rPr lang="en-US">
                    <a:noFill/>
                  </a:rPr>
                  <a:t> </a:t>
                </a:r>
              </a:p>
            </p:txBody>
          </p:sp>
        </mc:Fallback>
      </mc:AlternateContent>
    </p:spTree>
    <p:extLst>
      <p:ext uri="{BB962C8B-B14F-4D97-AF65-F5344CB8AC3E}">
        <p14:creationId xmlns:p14="http://schemas.microsoft.com/office/powerpoint/2010/main" val="314917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C8430-B062-45A7-9334-9E819DF46337}"/>
              </a:ext>
            </a:extLst>
          </p:cNvPr>
          <p:cNvSpPr>
            <a:spLocks noGrp="1"/>
          </p:cNvSpPr>
          <p:nvPr>
            <p:ph type="title"/>
          </p:nvPr>
        </p:nvSpPr>
        <p:spPr/>
        <p:txBody>
          <a:bodyPr>
            <a:normAutofit fontScale="90000"/>
          </a:bodyPr>
          <a:lstStyle/>
          <a:p>
            <a:r>
              <a:rPr lang="es-ES" b="1" dirty="0" err="1"/>
              <a:t>Gradient</a:t>
            </a:r>
            <a:r>
              <a:rPr lang="es-ES" b="1" dirty="0"/>
              <a:t> </a:t>
            </a:r>
            <a:r>
              <a:rPr lang="es-ES" b="1" dirty="0" err="1"/>
              <a:t>descent</a:t>
            </a:r>
            <a:r>
              <a:rPr lang="es-ES" dirty="0"/>
              <a:t>: </a:t>
            </a:r>
            <a:r>
              <a:rPr lang="es-ES" dirty="0" err="1"/>
              <a:t>find</a:t>
            </a:r>
            <a:r>
              <a:rPr lang="es-ES" dirty="0"/>
              <a:t> </a:t>
            </a:r>
            <a:r>
              <a:rPr lang="es-ES" dirty="0" err="1"/>
              <a:t>the</a:t>
            </a:r>
            <a:r>
              <a:rPr lang="es-ES" dirty="0"/>
              <a:t> </a:t>
            </a:r>
            <a:r>
              <a:rPr lang="es-ES" dirty="0" err="1"/>
              <a:t>weights</a:t>
            </a:r>
            <a:r>
              <a:rPr lang="es-ES" dirty="0"/>
              <a:t> </a:t>
            </a:r>
            <a:r>
              <a:rPr lang="es-ES" dirty="0" err="1"/>
              <a:t>minimizing</a:t>
            </a:r>
            <a:r>
              <a:rPr lang="es-ES" dirty="0"/>
              <a:t> </a:t>
            </a:r>
            <a:r>
              <a:rPr lang="es-ES" dirty="0" err="1"/>
              <a:t>cost</a:t>
            </a:r>
            <a:endParaRPr lang="es-ES" b="1" dirty="0"/>
          </a:p>
        </p:txBody>
      </p:sp>
      <p:pic>
        <p:nvPicPr>
          <p:cNvPr id="11" name="Picture 10" descr="Diagram&#10;&#10;Description automatically generated">
            <a:extLst>
              <a:ext uri="{FF2B5EF4-FFF2-40B4-BE49-F238E27FC236}">
                <a16:creationId xmlns:a16="http://schemas.microsoft.com/office/drawing/2014/main" id="{A1ED8F61-990B-531E-A87E-E219D21DBCCE}"/>
              </a:ext>
            </a:extLst>
          </p:cNvPr>
          <p:cNvPicPr>
            <a:picLocks noChangeAspect="1"/>
          </p:cNvPicPr>
          <p:nvPr/>
        </p:nvPicPr>
        <p:blipFill rotWithShape="1">
          <a:blip r:embed="rId2">
            <a:extLst>
              <a:ext uri="{28A0092B-C50C-407E-A947-70E740481C1C}">
                <a14:useLocalDpi xmlns:a14="http://schemas.microsoft.com/office/drawing/2010/main" val="0"/>
              </a:ext>
            </a:extLst>
          </a:blip>
          <a:srcRect l="18346" t="15279" r="23724" b="9726"/>
          <a:stretch/>
        </p:blipFill>
        <p:spPr>
          <a:xfrm>
            <a:off x="2651464" y="1873187"/>
            <a:ext cx="6889071" cy="4459257"/>
          </a:xfrm>
          <a:prstGeom prst="rect">
            <a:avLst/>
          </a:prstGeom>
        </p:spPr>
      </p:pic>
    </p:spTree>
    <p:extLst>
      <p:ext uri="{BB962C8B-B14F-4D97-AF65-F5344CB8AC3E}">
        <p14:creationId xmlns:p14="http://schemas.microsoft.com/office/powerpoint/2010/main" val="3176702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32FEC5-1353-4964-A5E2-48A15F4F2004}"/>
              </a:ext>
            </a:extLst>
          </p:cNvPr>
          <p:cNvPicPr>
            <a:picLocks noChangeAspect="1"/>
          </p:cNvPicPr>
          <p:nvPr/>
        </p:nvPicPr>
        <p:blipFill rotWithShape="1">
          <a:blip r:embed="rId2"/>
          <a:srcRect t="1" b="2514"/>
          <a:stretch/>
        </p:blipFill>
        <p:spPr>
          <a:xfrm>
            <a:off x="838200" y="2450301"/>
            <a:ext cx="6623810" cy="3980870"/>
          </a:xfrm>
          <a:prstGeom prst="rect">
            <a:avLst/>
          </a:prstGeom>
        </p:spPr>
      </p:pic>
      <p:sp>
        <p:nvSpPr>
          <p:cNvPr id="2" name="Title 1">
            <a:extLst>
              <a:ext uri="{FF2B5EF4-FFF2-40B4-BE49-F238E27FC236}">
                <a16:creationId xmlns:a16="http://schemas.microsoft.com/office/drawing/2014/main" id="{266E4034-1C35-489E-8163-BD9C999A30B5}"/>
              </a:ext>
            </a:extLst>
          </p:cNvPr>
          <p:cNvSpPr>
            <a:spLocks noGrp="1"/>
          </p:cNvSpPr>
          <p:nvPr>
            <p:ph type="title"/>
          </p:nvPr>
        </p:nvSpPr>
        <p:spPr/>
        <p:txBody>
          <a:bodyPr/>
          <a:lstStyle/>
          <a:p>
            <a:r>
              <a:rPr lang="es-ES" b="1" dirty="0" err="1"/>
              <a:t>Multivariate</a:t>
            </a:r>
            <a:r>
              <a:rPr lang="es-ES" b="1" dirty="0"/>
              <a:t> linear </a:t>
            </a:r>
            <a:r>
              <a:rPr lang="es-ES" b="1" dirty="0" err="1"/>
              <a:t>regression</a:t>
            </a:r>
            <a:r>
              <a:rPr lang="es-ES" b="1" dirty="0"/>
              <a:t>: </a:t>
            </a:r>
            <a:r>
              <a:rPr lang="es-ES" b="1" dirty="0" err="1"/>
              <a:t>overview</a:t>
            </a:r>
            <a:endParaRPr lang="es-E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841217-6889-4C21-AE03-FDF37769E9D5}"/>
                  </a:ext>
                </a:extLst>
              </p:cNvPr>
              <p:cNvSpPr>
                <a:spLocks noGrp="1"/>
              </p:cNvSpPr>
              <p:nvPr>
                <p:ph idx="1"/>
              </p:nvPr>
            </p:nvSpPr>
            <p:spPr/>
            <p:txBody>
              <a:bodyPr/>
              <a:lstStyle/>
              <a:p>
                <a:r>
                  <a:rPr lang="es-ES" dirty="0" err="1"/>
                  <a:t>Hypothesis</a:t>
                </a:r>
                <a:r>
                  <a:rPr lang="es-ES" dirty="0"/>
                  <a:t>: </a:t>
                </a:r>
                <a14:m>
                  <m:oMath xmlns:m="http://schemas.openxmlformats.org/officeDocument/2006/math">
                    <m:sSub>
                      <m:sSubPr>
                        <m:ctrlPr>
                          <a:rPr lang="es-ES" i="1" smtClean="0">
                            <a:latin typeface="Cambria Math" panose="02040503050406030204" pitchFamily="18" charset="0"/>
                          </a:rPr>
                        </m:ctrlPr>
                      </m:sSubPr>
                      <m:e>
                        <m:r>
                          <a:rPr lang="es-ES" i="1">
                            <a:latin typeface="Cambria Math" panose="02040503050406030204" pitchFamily="18" charset="0"/>
                          </a:rPr>
                          <m:t>h</m:t>
                        </m:r>
                      </m:e>
                      <m:sub>
                        <m:r>
                          <a:rPr lang="es-ES" i="1">
                            <a:solidFill>
                              <a:srgbClr val="002060"/>
                            </a:solidFill>
                            <a:latin typeface="Cambria Math" panose="02040503050406030204" pitchFamily="18" charset="0"/>
                            <a:ea typeface="Cambria Math" panose="02040503050406030204" pitchFamily="18" charset="0"/>
                          </a:rPr>
                          <m:t>𝛽</m:t>
                        </m:r>
                      </m:sub>
                    </m:sSub>
                    <m:d>
                      <m:dPr>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rPr>
                          <m:t>𝑥</m:t>
                        </m:r>
                      </m:e>
                    </m:d>
                    <m:r>
                      <a:rPr lang="es-ES" i="1">
                        <a:latin typeface="Cambria Math" panose="02040503050406030204" pitchFamily="18" charset="0"/>
                      </a:rPr>
                      <m:t>=</m:t>
                    </m:r>
                    <m:sSub>
                      <m:sSubPr>
                        <m:ctrlPr>
                          <a:rPr lang="es-ES" i="1">
                            <a:latin typeface="Cambria Math" panose="02040503050406030204" pitchFamily="18" charset="0"/>
                          </a:rPr>
                        </m:ctrlPr>
                      </m:sSubPr>
                      <m:e>
                        <m:r>
                          <a:rPr lang="es-ES" i="1">
                            <a:solidFill>
                              <a:srgbClr val="002060"/>
                            </a:solidFill>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solidFill>
                              <a:srgbClr val="002060"/>
                            </a:solidFill>
                            <a:latin typeface="Cambria Math" panose="02040503050406030204" pitchFamily="18" charset="0"/>
                            <a:ea typeface="Cambria Math" panose="02040503050406030204" pitchFamily="18" charset="0"/>
                          </a:rPr>
                          <m:t>𝛽</m:t>
                        </m:r>
                      </m:e>
                      <m:sub>
                        <m:r>
                          <a:rPr lang="es-ES" i="1">
                            <a:latin typeface="Cambria Math" panose="02040503050406030204" pitchFamily="18" charset="0"/>
                            <a:ea typeface="Cambria Math" panose="02040503050406030204" pitchFamily="18" charset="0"/>
                          </a:rPr>
                          <m:t>1</m:t>
                        </m:r>
                      </m:sub>
                    </m:sSub>
                    <m:sSub>
                      <m:sSubPr>
                        <m:ctrlPr>
                          <a:rPr lang="es-ES"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𝑥</m:t>
                        </m:r>
                      </m:e>
                      <m:sub>
                        <m:r>
                          <a:rPr lang="es-ES" b="0" i="1" smtClean="0">
                            <a:latin typeface="Cambria Math" panose="02040503050406030204" pitchFamily="18" charset="0"/>
                            <a:ea typeface="Cambria Math" panose="02040503050406030204" pitchFamily="18" charset="0"/>
                          </a:rPr>
                          <m:t>1</m:t>
                        </m:r>
                      </m:sub>
                    </m:sSub>
                    <m:r>
                      <a:rPr lang="es-ES" b="0" i="1" smtClean="0">
                        <a:latin typeface="Cambria Math" panose="02040503050406030204" pitchFamily="18" charset="0"/>
                      </a:rPr>
                      <m:t>+ …+</m:t>
                    </m:r>
                  </m:oMath>
                </a14:m>
                <a:r>
                  <a:rPr lang="es-ES" dirty="0"/>
                  <a:t> </a:t>
                </a:r>
                <a14:m>
                  <m:oMath xmlns:m="http://schemas.openxmlformats.org/officeDocument/2006/math">
                    <m:sSub>
                      <m:sSubPr>
                        <m:ctrlPr>
                          <a:rPr lang="es-ES" i="1">
                            <a:latin typeface="Cambria Math" panose="02040503050406030204" pitchFamily="18" charset="0"/>
                          </a:rPr>
                        </m:ctrlPr>
                      </m:sSubPr>
                      <m:e>
                        <m:sSub>
                          <m:sSubPr>
                            <m:ctrlPr>
                              <a:rPr lang="es-ES" i="1" smtClean="0">
                                <a:latin typeface="Cambria Math" panose="02040503050406030204" pitchFamily="18" charset="0"/>
                              </a:rPr>
                            </m:ctrlPr>
                          </m:sSubPr>
                          <m:e>
                            <m:r>
                              <a:rPr lang="es-ES" b="0" i="1" smtClean="0">
                                <a:latin typeface="Cambria Math" panose="02040503050406030204" pitchFamily="18" charset="0"/>
                              </a:rPr>
                              <m:t>𝑥</m:t>
                            </m:r>
                          </m:e>
                          <m:sub>
                            <m:r>
                              <a:rPr lang="es-ES" b="0" i="1" smtClean="0">
                                <a:latin typeface="Cambria Math" panose="02040503050406030204" pitchFamily="18" charset="0"/>
                              </a:rPr>
                              <m:t>𝑚</m:t>
                            </m:r>
                          </m:sub>
                        </m:sSub>
                        <m:r>
                          <a:rPr lang="es-ES" i="1">
                            <a:solidFill>
                              <a:srgbClr val="002060"/>
                            </a:solidFill>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𝑚</m:t>
                        </m:r>
                      </m:sub>
                    </m:sSub>
                    <m:r>
                      <a:rPr lang="es-ES" b="0" i="1" smtClean="0">
                        <a:latin typeface="Cambria Math" panose="02040503050406030204" pitchFamily="18" charset="0"/>
                      </a:rPr>
                      <m:t>=</m:t>
                    </m:r>
                  </m:oMath>
                </a14:m>
                <a:r>
                  <a:rPr lang="es-ES" dirty="0"/>
                  <a:t> </a:t>
                </a:r>
                <a14:m>
                  <m:oMath xmlns:m="http://schemas.openxmlformats.org/officeDocument/2006/math">
                    <m:sSup>
                      <m:sSupPr>
                        <m:ctrlPr>
                          <a:rPr lang="es-ES" i="1" smtClean="0">
                            <a:latin typeface="Cambria Math" panose="02040503050406030204" pitchFamily="18" charset="0"/>
                          </a:rPr>
                        </m:ctrlPr>
                      </m:sSupPr>
                      <m:e>
                        <m:r>
                          <a:rPr lang="es-ES" i="1">
                            <a:solidFill>
                              <a:srgbClr val="002060"/>
                            </a:solidFill>
                            <a:latin typeface="Cambria Math" panose="02040503050406030204" pitchFamily="18" charset="0"/>
                            <a:ea typeface="Cambria Math" panose="02040503050406030204" pitchFamily="18" charset="0"/>
                          </a:rPr>
                          <m:t>𝛽</m:t>
                        </m:r>
                      </m:e>
                      <m:sup>
                        <m:r>
                          <a:rPr lang="es-ES" b="0" i="1" smtClean="0">
                            <a:latin typeface="Cambria Math" panose="02040503050406030204" pitchFamily="18" charset="0"/>
                          </a:rPr>
                          <m:t>𝑇</m:t>
                        </m:r>
                      </m:sup>
                    </m:sSup>
                    <m:r>
                      <a:rPr lang="es-ES" b="0" i="1" smtClean="0">
                        <a:latin typeface="Cambria Math" panose="02040503050406030204" pitchFamily="18" charset="0"/>
                      </a:rPr>
                      <m:t>𝑥</m:t>
                    </m:r>
                  </m:oMath>
                </a14:m>
                <a:r>
                  <a:rPr lang="es-ES" dirty="0">
                    <a:solidFill>
                      <a:srgbClr val="002060"/>
                    </a:solidFill>
                  </a:rPr>
                  <a:t>  </a:t>
                </a:r>
              </a:p>
              <a:p>
                <a:pPr marL="457200" lvl="1" indent="0">
                  <a:buNone/>
                </a:pPr>
                <a:endParaRPr lang="es-ES" dirty="0">
                  <a:solidFill>
                    <a:srgbClr val="002060"/>
                  </a:solidFill>
                </a:endParaRPr>
              </a:p>
              <a:p>
                <a:endParaRPr lang="es-ES" dirty="0"/>
              </a:p>
            </p:txBody>
          </p:sp>
        </mc:Choice>
        <mc:Fallback xmlns="">
          <p:sp>
            <p:nvSpPr>
              <p:cNvPr id="3" name="Content Placeholder 2">
                <a:extLst>
                  <a:ext uri="{FF2B5EF4-FFF2-40B4-BE49-F238E27FC236}">
                    <a16:creationId xmlns:a16="http://schemas.microsoft.com/office/drawing/2014/main" id="{9A841217-6889-4C21-AE03-FDF37769E9D5}"/>
                  </a:ext>
                </a:extLst>
              </p:cNvPr>
              <p:cNvSpPr>
                <a:spLocks noGrp="1" noRot="1" noChangeAspect="1" noMove="1" noResize="1" noEditPoints="1" noAdjustHandles="1" noChangeArrowheads="1" noChangeShapeType="1" noTextEdit="1"/>
              </p:cNvSpPr>
              <p:nvPr>
                <p:ph idx="1"/>
              </p:nvPr>
            </p:nvSpPr>
            <p:spPr>
              <a:blipFill>
                <a:blip r:embed="rId3"/>
                <a:stretch>
                  <a:fillRect l="-1043" t="-1961"/>
                </a:stretch>
              </a:blipFill>
            </p:spPr>
            <p:txBody>
              <a:bodyPr/>
              <a:lstStyle/>
              <a:p>
                <a:r>
                  <a:rPr lang="es-ES">
                    <a:noFill/>
                  </a:rPr>
                  <a:t> </a:t>
                </a:r>
              </a:p>
            </p:txBody>
          </p:sp>
        </mc:Fallback>
      </mc:AlternateContent>
      <p:sp>
        <p:nvSpPr>
          <p:cNvPr id="6" name="TextBox 5">
            <a:extLst>
              <a:ext uri="{FF2B5EF4-FFF2-40B4-BE49-F238E27FC236}">
                <a16:creationId xmlns:a16="http://schemas.microsoft.com/office/drawing/2014/main" id="{89049A52-3B1A-4946-9A29-DFA223CCC090}"/>
              </a:ext>
            </a:extLst>
          </p:cNvPr>
          <p:cNvSpPr txBox="1"/>
          <p:nvPr/>
        </p:nvSpPr>
        <p:spPr>
          <a:xfrm>
            <a:off x="7487479" y="4001294"/>
            <a:ext cx="1242648" cy="276999"/>
          </a:xfrm>
          <a:prstGeom prst="rect">
            <a:avLst/>
          </a:prstGeom>
          <a:noFill/>
        </p:spPr>
        <p:txBody>
          <a:bodyPr wrap="none" rtlCol="0">
            <a:spAutoFit/>
          </a:bodyPr>
          <a:lstStyle/>
          <a:p>
            <a:r>
              <a:rPr lang="es-ES" sz="1200" dirty="0" err="1"/>
              <a:t>Source</a:t>
            </a:r>
            <a:r>
              <a:rPr lang="es-ES" sz="1200" dirty="0"/>
              <a:t>: Coursera</a:t>
            </a:r>
          </a:p>
        </p:txBody>
      </p:sp>
    </p:spTree>
    <p:extLst>
      <p:ext uri="{BB962C8B-B14F-4D97-AF65-F5344CB8AC3E}">
        <p14:creationId xmlns:p14="http://schemas.microsoft.com/office/powerpoint/2010/main" val="397075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E1AAD-A31F-4A45-8959-738CFEB30832}"/>
              </a:ext>
            </a:extLst>
          </p:cNvPr>
          <p:cNvSpPr>
            <a:spLocks noGrp="1"/>
          </p:cNvSpPr>
          <p:nvPr>
            <p:ph type="title"/>
          </p:nvPr>
        </p:nvSpPr>
        <p:spPr/>
        <p:txBody>
          <a:bodyPr/>
          <a:lstStyle/>
          <a:p>
            <a:r>
              <a:rPr lang="es-ES" b="1" dirty="0" err="1"/>
              <a:t>Polynomial</a:t>
            </a:r>
            <a:r>
              <a:rPr lang="es-ES" b="1" dirty="0"/>
              <a:t> </a:t>
            </a:r>
            <a:r>
              <a:rPr lang="es-ES" b="1" dirty="0" err="1"/>
              <a:t>regression</a:t>
            </a:r>
            <a:endParaRPr lang="es-E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698826-2DE9-4D04-A6DE-7C728AF93A03}"/>
                  </a:ext>
                </a:extLst>
              </p:cNvPr>
              <p:cNvSpPr>
                <a:spLocks noGrp="1"/>
              </p:cNvSpPr>
              <p:nvPr>
                <p:ph idx="1"/>
              </p:nvPr>
            </p:nvSpPr>
            <p:spPr/>
            <p:txBody>
              <a:bodyPr/>
              <a:lstStyle/>
              <a:p>
                <a:r>
                  <a:rPr lang="es-ES" dirty="0"/>
                  <a:t>Non-linear </a:t>
                </a:r>
                <a:r>
                  <a:rPr lang="es-ES" dirty="0" err="1"/>
                  <a:t>combinations</a:t>
                </a:r>
                <a:r>
                  <a:rPr lang="es-ES" dirty="0"/>
                  <a:t> </a:t>
                </a:r>
                <a:r>
                  <a:rPr lang="es-ES" dirty="0" err="1"/>
                  <a:t>of</a:t>
                </a:r>
                <a:r>
                  <a:rPr lang="es-ES" dirty="0"/>
                  <a:t> </a:t>
                </a:r>
                <a14:m>
                  <m:oMath xmlns:m="http://schemas.openxmlformats.org/officeDocument/2006/math">
                    <m:r>
                      <a:rPr lang="es-ES" b="0" i="1" smtClean="0">
                        <a:latin typeface="Cambria Math" panose="02040503050406030204" pitchFamily="18" charset="0"/>
                      </a:rPr>
                      <m:t>𝑥</m:t>
                    </m:r>
                  </m:oMath>
                </a14:m>
                <a:endParaRPr lang="es-ES" dirty="0"/>
              </a:p>
              <a:p>
                <a:r>
                  <a:rPr lang="es-ES" dirty="0" err="1"/>
                  <a:t>Hypothesis</a:t>
                </a:r>
                <a:r>
                  <a:rPr lang="es-ES" dirty="0"/>
                  <a:t>: </a:t>
                </a:r>
                <a14:m>
                  <m:oMath xmlns:m="http://schemas.openxmlformats.org/officeDocument/2006/math">
                    <m:sSub>
                      <m:sSubPr>
                        <m:ctrlPr>
                          <a:rPr lang="es-ES" i="1">
                            <a:latin typeface="Cambria Math" panose="02040503050406030204" pitchFamily="18" charset="0"/>
                          </a:rPr>
                        </m:ctrlPr>
                      </m:sSubPr>
                      <m:e>
                        <m:r>
                          <a:rPr lang="es-ES" i="1">
                            <a:latin typeface="Cambria Math" panose="02040503050406030204" pitchFamily="18" charset="0"/>
                          </a:rPr>
                          <m:t>h</m:t>
                        </m:r>
                      </m:e>
                      <m:sub>
                        <m:r>
                          <a:rPr lang="es-ES" i="1">
                            <a:solidFill>
                              <a:srgbClr val="002060"/>
                            </a:solidFill>
                            <a:latin typeface="Cambria Math" panose="02040503050406030204" pitchFamily="18" charset="0"/>
                            <a:ea typeface="Cambria Math" panose="02040503050406030204" pitchFamily="18" charset="0"/>
                          </a:rPr>
                          <m:t>𝛽</m:t>
                        </m:r>
                      </m:sub>
                    </m:sSub>
                    <m:d>
                      <m:dPr>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rPr>
                          <m:t>𝑥</m:t>
                        </m:r>
                      </m:e>
                    </m:d>
                    <m:r>
                      <a:rPr lang="es-ES" i="1">
                        <a:latin typeface="Cambria Math" panose="02040503050406030204" pitchFamily="18" charset="0"/>
                      </a:rPr>
                      <m:t>=</m:t>
                    </m:r>
                    <m:sSub>
                      <m:sSubPr>
                        <m:ctrlPr>
                          <a:rPr lang="es-ES" i="1">
                            <a:latin typeface="Cambria Math" panose="02040503050406030204" pitchFamily="18" charset="0"/>
                          </a:rPr>
                        </m:ctrlPr>
                      </m:sSubPr>
                      <m:e>
                        <m:r>
                          <a:rPr lang="es-ES" i="1">
                            <a:solidFill>
                              <a:srgbClr val="002060"/>
                            </a:solidFill>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solidFill>
                              <a:srgbClr val="002060"/>
                            </a:solidFill>
                            <a:latin typeface="Cambria Math" panose="02040503050406030204" pitchFamily="18" charset="0"/>
                            <a:ea typeface="Cambria Math" panose="02040503050406030204" pitchFamily="18" charset="0"/>
                          </a:rPr>
                          <m:t>𝛽</m:t>
                        </m:r>
                      </m:e>
                      <m:sub>
                        <m:r>
                          <a:rPr lang="es-ES" i="1">
                            <a:latin typeface="Cambria Math" panose="02040503050406030204" pitchFamily="18" charset="0"/>
                            <a:ea typeface="Cambria Math" panose="02040503050406030204" pitchFamily="18" charset="0"/>
                          </a:rPr>
                          <m:t>1</m:t>
                        </m:r>
                      </m:sub>
                    </m:sSub>
                    <m:r>
                      <a:rPr lang="es-ES" b="0" i="1" smtClean="0">
                        <a:latin typeface="Cambria Math" panose="02040503050406030204" pitchFamily="18" charset="0"/>
                        <a:ea typeface="Cambria Math" panose="02040503050406030204" pitchFamily="18" charset="0"/>
                      </a:rPr>
                      <m:t>𝑥</m:t>
                    </m:r>
                    <m:r>
                      <a:rPr lang="es-ES" i="1">
                        <a:latin typeface="Cambria Math" panose="02040503050406030204" pitchFamily="18" charset="0"/>
                      </a:rPr>
                      <m:t>+</m:t>
                    </m:r>
                    <m:sSub>
                      <m:sSubPr>
                        <m:ctrlPr>
                          <a:rPr lang="es-ES" i="1">
                            <a:latin typeface="Cambria Math" panose="02040503050406030204" pitchFamily="18" charset="0"/>
                          </a:rPr>
                        </m:ctrlPr>
                      </m:sSubPr>
                      <m:e>
                        <m:sSup>
                          <m:sSupPr>
                            <m:ctrlPr>
                              <a:rPr lang="es-ES" i="1" smtClean="0">
                                <a:latin typeface="Cambria Math" panose="02040503050406030204" pitchFamily="18" charset="0"/>
                              </a:rPr>
                            </m:ctrlPr>
                          </m:sSupPr>
                          <m:e>
                            <m:r>
                              <a:rPr lang="es-ES" b="0" i="1" smtClean="0">
                                <a:latin typeface="Cambria Math" panose="02040503050406030204" pitchFamily="18" charset="0"/>
                              </a:rPr>
                              <m:t>𝑥</m:t>
                            </m:r>
                          </m:e>
                          <m:sup>
                            <m:r>
                              <a:rPr lang="es-ES" b="0" i="1" smtClean="0">
                                <a:latin typeface="Cambria Math" panose="02040503050406030204" pitchFamily="18" charset="0"/>
                              </a:rPr>
                              <m:t>2</m:t>
                            </m:r>
                          </m:sup>
                        </m:sSup>
                        <m:r>
                          <a:rPr lang="es-ES" i="1">
                            <a:solidFill>
                              <a:srgbClr val="002060"/>
                            </a:solidFill>
                            <a:latin typeface="Cambria Math" panose="02040503050406030204" pitchFamily="18" charset="0"/>
                            <a:ea typeface="Cambria Math" panose="02040503050406030204" pitchFamily="18" charset="0"/>
                          </a:rPr>
                          <m:t>𝛽</m:t>
                        </m:r>
                      </m:e>
                      <m:sub>
                        <m:r>
                          <a:rPr lang="es-ES" b="0" i="1" smtClean="0">
                            <a:solidFill>
                              <a:srgbClr val="002060"/>
                            </a:solidFill>
                            <a:latin typeface="Cambria Math" panose="02040503050406030204" pitchFamily="18" charset="0"/>
                            <a:ea typeface="Cambria Math" panose="02040503050406030204" pitchFamily="18" charset="0"/>
                          </a:rPr>
                          <m:t>2</m:t>
                        </m:r>
                      </m:sub>
                    </m:sSub>
                    <m:r>
                      <a:rPr lang="es-ES" i="1">
                        <a:latin typeface="Cambria Math" panose="02040503050406030204" pitchFamily="18" charset="0"/>
                      </a:rPr>
                      <m:t>+</m:t>
                    </m:r>
                  </m:oMath>
                </a14:m>
                <a:r>
                  <a:rPr lang="es-ES" dirty="0"/>
                  <a:t> </a:t>
                </a:r>
                <a14:m>
                  <m:oMath xmlns:m="http://schemas.openxmlformats.org/officeDocument/2006/math">
                    <m:sSub>
                      <m:sSubPr>
                        <m:ctrlPr>
                          <a:rPr lang="es-ES" i="1">
                            <a:latin typeface="Cambria Math" panose="02040503050406030204" pitchFamily="18" charset="0"/>
                          </a:rPr>
                        </m:ctrlPr>
                      </m:sSubPr>
                      <m:e>
                        <m:rad>
                          <m:radPr>
                            <m:degHide m:val="on"/>
                            <m:ctrlPr>
                              <a:rPr lang="es-ES" i="1" smtClean="0">
                                <a:latin typeface="Cambria Math" panose="02040503050406030204" pitchFamily="18" charset="0"/>
                              </a:rPr>
                            </m:ctrlPr>
                          </m:radPr>
                          <m:deg/>
                          <m:e>
                            <m:r>
                              <a:rPr lang="es-ES" b="0" i="1" smtClean="0">
                                <a:latin typeface="Cambria Math" panose="02040503050406030204" pitchFamily="18" charset="0"/>
                              </a:rPr>
                              <m:t>𝑥</m:t>
                            </m:r>
                          </m:e>
                        </m:rad>
                        <m:r>
                          <a:rPr lang="es-ES" i="1">
                            <a:solidFill>
                              <a:srgbClr val="002060"/>
                            </a:solidFill>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ea typeface="Cambria Math" panose="02040503050406030204" pitchFamily="18" charset="0"/>
                          </a:rPr>
                          <m:t>3</m:t>
                        </m:r>
                      </m:sub>
                    </m:sSub>
                    <m:r>
                      <a:rPr lang="es-ES" b="0" i="1" smtClean="0">
                        <a:latin typeface="Cambria Math" panose="02040503050406030204" pitchFamily="18" charset="0"/>
                        <a:ea typeface="Cambria Math" panose="02040503050406030204" pitchFamily="18" charset="0"/>
                      </a:rPr>
                      <m:t>+…</m:t>
                    </m:r>
                  </m:oMath>
                </a14:m>
                <a:endParaRPr lang="es-ES" dirty="0">
                  <a:solidFill>
                    <a:srgbClr val="002060"/>
                  </a:solidFill>
                </a:endParaRPr>
              </a:p>
              <a:p>
                <a:endParaRPr lang="es-ES" dirty="0"/>
              </a:p>
            </p:txBody>
          </p:sp>
        </mc:Choice>
        <mc:Fallback xmlns="">
          <p:sp>
            <p:nvSpPr>
              <p:cNvPr id="3" name="Content Placeholder 2">
                <a:extLst>
                  <a:ext uri="{FF2B5EF4-FFF2-40B4-BE49-F238E27FC236}">
                    <a16:creationId xmlns:a16="http://schemas.microsoft.com/office/drawing/2014/main" id="{FC698826-2DE9-4D04-A6DE-7C728AF93A0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s-ES">
                    <a:noFill/>
                  </a:rPr>
                  <a:t> </a:t>
                </a:r>
              </a:p>
            </p:txBody>
          </p:sp>
        </mc:Fallback>
      </mc:AlternateContent>
      <p:pic>
        <p:nvPicPr>
          <p:cNvPr id="4" name="Picture 3">
            <a:extLst>
              <a:ext uri="{FF2B5EF4-FFF2-40B4-BE49-F238E27FC236}">
                <a16:creationId xmlns:a16="http://schemas.microsoft.com/office/drawing/2014/main" id="{8E635659-47F9-45E8-B7D2-0D5811FC941C}"/>
              </a:ext>
            </a:extLst>
          </p:cNvPr>
          <p:cNvPicPr>
            <a:picLocks noChangeAspect="1"/>
          </p:cNvPicPr>
          <p:nvPr/>
        </p:nvPicPr>
        <p:blipFill rotWithShape="1">
          <a:blip r:embed="rId3"/>
          <a:srcRect t="11011"/>
          <a:stretch/>
        </p:blipFill>
        <p:spPr>
          <a:xfrm>
            <a:off x="1478444" y="2980567"/>
            <a:ext cx="5990717" cy="3196396"/>
          </a:xfrm>
          <a:prstGeom prst="rect">
            <a:avLst/>
          </a:prstGeom>
        </p:spPr>
      </p:pic>
    </p:spTree>
    <p:extLst>
      <p:ext uri="{BB962C8B-B14F-4D97-AF65-F5344CB8AC3E}">
        <p14:creationId xmlns:p14="http://schemas.microsoft.com/office/powerpoint/2010/main" val="2586383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E078A5A-4259-4A8E-9864-EC3B840AFA95}"/>
              </a:ext>
            </a:extLst>
          </p:cNvPr>
          <p:cNvPicPr>
            <a:picLocks noChangeAspect="1"/>
          </p:cNvPicPr>
          <p:nvPr/>
        </p:nvPicPr>
        <p:blipFill>
          <a:blip r:embed="rId2"/>
          <a:stretch>
            <a:fillRect/>
          </a:stretch>
        </p:blipFill>
        <p:spPr>
          <a:xfrm>
            <a:off x="2252245" y="3043238"/>
            <a:ext cx="5810250" cy="3133725"/>
          </a:xfrm>
          <a:prstGeom prst="rect">
            <a:avLst/>
          </a:prstGeom>
        </p:spPr>
      </p:pic>
      <p:sp>
        <p:nvSpPr>
          <p:cNvPr id="2" name="Title 1">
            <a:extLst>
              <a:ext uri="{FF2B5EF4-FFF2-40B4-BE49-F238E27FC236}">
                <a16:creationId xmlns:a16="http://schemas.microsoft.com/office/drawing/2014/main" id="{9C5BFE54-D731-4DB8-8168-DCEEE16EB8D7}"/>
              </a:ext>
            </a:extLst>
          </p:cNvPr>
          <p:cNvSpPr>
            <a:spLocks noGrp="1"/>
          </p:cNvSpPr>
          <p:nvPr>
            <p:ph type="title"/>
          </p:nvPr>
        </p:nvSpPr>
        <p:spPr/>
        <p:txBody>
          <a:bodyPr/>
          <a:lstStyle/>
          <a:p>
            <a:r>
              <a:rPr lang="es-ES" b="1" dirty="0" err="1"/>
              <a:t>Model</a:t>
            </a:r>
            <a:r>
              <a:rPr lang="es-ES" b="1" dirty="0"/>
              <a:t> performance: </a:t>
            </a:r>
            <a:r>
              <a:rPr lang="es-ES" b="1" dirty="0" err="1"/>
              <a:t>finite</a:t>
            </a:r>
            <a:r>
              <a:rPr lang="es-ES" b="1" dirty="0"/>
              <a:t> </a:t>
            </a:r>
            <a:r>
              <a:rPr lang="es-ES" b="1" dirty="0" err="1"/>
              <a:t>samples</a:t>
            </a:r>
            <a:endParaRPr lang="es-ES" b="1" dirty="0"/>
          </a:p>
        </p:txBody>
      </p:sp>
      <p:sp>
        <p:nvSpPr>
          <p:cNvPr id="3" name="Content Placeholder 2">
            <a:extLst>
              <a:ext uri="{FF2B5EF4-FFF2-40B4-BE49-F238E27FC236}">
                <a16:creationId xmlns:a16="http://schemas.microsoft.com/office/drawing/2014/main" id="{D07B0C07-76B3-4F38-A846-7E86644AC0CF}"/>
              </a:ext>
            </a:extLst>
          </p:cNvPr>
          <p:cNvSpPr>
            <a:spLocks noGrp="1"/>
          </p:cNvSpPr>
          <p:nvPr>
            <p:ph idx="1"/>
          </p:nvPr>
        </p:nvSpPr>
        <p:spPr/>
        <p:txBody>
          <a:bodyPr/>
          <a:lstStyle/>
          <a:p>
            <a:r>
              <a:rPr lang="es-ES" dirty="0" err="1"/>
              <a:t>Most</a:t>
            </a:r>
            <a:r>
              <a:rPr lang="es-ES" dirty="0"/>
              <a:t> </a:t>
            </a:r>
            <a:r>
              <a:rPr lang="es-ES" dirty="0" err="1"/>
              <a:t>datasets</a:t>
            </a:r>
            <a:r>
              <a:rPr lang="es-ES" dirty="0"/>
              <a:t> are </a:t>
            </a:r>
            <a:r>
              <a:rPr lang="es-ES" b="1" dirty="0" err="1"/>
              <a:t>samples</a:t>
            </a:r>
            <a:r>
              <a:rPr lang="es-ES" dirty="0"/>
              <a:t> </a:t>
            </a:r>
            <a:r>
              <a:rPr lang="es-ES" dirty="0" err="1"/>
              <a:t>taken</a:t>
            </a:r>
            <a:r>
              <a:rPr lang="es-ES" dirty="0"/>
              <a:t> </a:t>
            </a:r>
            <a:r>
              <a:rPr lang="es-ES" dirty="0" err="1"/>
              <a:t>from</a:t>
            </a:r>
            <a:r>
              <a:rPr lang="es-ES" dirty="0"/>
              <a:t> </a:t>
            </a:r>
            <a:r>
              <a:rPr lang="es-ES" dirty="0" err="1"/>
              <a:t>an</a:t>
            </a:r>
            <a:r>
              <a:rPr lang="es-ES" dirty="0"/>
              <a:t> </a:t>
            </a:r>
            <a:r>
              <a:rPr lang="es-ES" b="1" dirty="0" err="1"/>
              <a:t>infinite</a:t>
            </a:r>
            <a:r>
              <a:rPr lang="es-ES" dirty="0"/>
              <a:t> </a:t>
            </a:r>
            <a:r>
              <a:rPr lang="es-ES" dirty="0" err="1"/>
              <a:t>population</a:t>
            </a:r>
            <a:r>
              <a:rPr lang="es-ES" dirty="0"/>
              <a:t>.</a:t>
            </a:r>
          </a:p>
          <a:p>
            <a:r>
              <a:rPr lang="es-ES" dirty="0" err="1"/>
              <a:t>We</a:t>
            </a:r>
            <a:r>
              <a:rPr lang="es-ES" dirty="0"/>
              <a:t> are </a:t>
            </a:r>
            <a:r>
              <a:rPr lang="es-ES" dirty="0" err="1"/>
              <a:t>interested</a:t>
            </a:r>
            <a:r>
              <a:rPr lang="es-ES" dirty="0"/>
              <a:t> in </a:t>
            </a:r>
            <a:r>
              <a:rPr lang="es-ES" dirty="0" err="1"/>
              <a:t>modelling</a:t>
            </a:r>
            <a:r>
              <a:rPr lang="es-ES" dirty="0"/>
              <a:t> </a:t>
            </a:r>
            <a:r>
              <a:rPr lang="es-ES" dirty="0" err="1"/>
              <a:t>the</a:t>
            </a:r>
            <a:r>
              <a:rPr lang="es-ES" dirty="0"/>
              <a:t> </a:t>
            </a:r>
            <a:r>
              <a:rPr lang="es-ES" b="1" dirty="0" err="1"/>
              <a:t>whole</a:t>
            </a:r>
            <a:r>
              <a:rPr lang="es-ES" b="1" dirty="0"/>
              <a:t> </a:t>
            </a:r>
            <a:r>
              <a:rPr lang="es-ES" b="1" dirty="0" err="1"/>
              <a:t>population</a:t>
            </a:r>
            <a:r>
              <a:rPr lang="es-ES" dirty="0"/>
              <a:t>, </a:t>
            </a:r>
            <a:r>
              <a:rPr lang="es-ES" dirty="0" err="1"/>
              <a:t>we</a:t>
            </a:r>
            <a:r>
              <a:rPr lang="es-ES" dirty="0"/>
              <a:t> </a:t>
            </a:r>
            <a:r>
              <a:rPr lang="es-ES" dirty="0" err="1"/>
              <a:t>just</a:t>
            </a:r>
            <a:r>
              <a:rPr lang="es-ES" dirty="0"/>
              <a:t> </a:t>
            </a:r>
            <a:r>
              <a:rPr lang="es-ES" dirty="0" err="1"/>
              <a:t>have</a:t>
            </a:r>
            <a:r>
              <a:rPr lang="es-ES" dirty="0"/>
              <a:t> </a:t>
            </a:r>
            <a:r>
              <a:rPr lang="es-ES" dirty="0" err="1"/>
              <a:t>access</a:t>
            </a:r>
            <a:r>
              <a:rPr lang="es-ES" dirty="0"/>
              <a:t> </a:t>
            </a:r>
            <a:r>
              <a:rPr lang="es-ES" dirty="0" err="1"/>
              <a:t>to</a:t>
            </a:r>
            <a:r>
              <a:rPr lang="es-ES" dirty="0"/>
              <a:t> a </a:t>
            </a:r>
            <a:r>
              <a:rPr lang="es-ES" b="1" dirty="0" err="1"/>
              <a:t>finite</a:t>
            </a:r>
            <a:r>
              <a:rPr lang="es-ES" b="1" dirty="0"/>
              <a:t> </a:t>
            </a:r>
            <a:r>
              <a:rPr lang="es-ES" b="1" dirty="0" err="1"/>
              <a:t>sample</a:t>
            </a:r>
            <a:r>
              <a:rPr lang="es-ES" dirty="0"/>
              <a:t>. </a:t>
            </a:r>
          </a:p>
        </p:txBody>
      </p:sp>
      <p:sp>
        <p:nvSpPr>
          <p:cNvPr id="4" name="TextBox 3">
            <a:extLst>
              <a:ext uri="{FF2B5EF4-FFF2-40B4-BE49-F238E27FC236}">
                <a16:creationId xmlns:a16="http://schemas.microsoft.com/office/drawing/2014/main" id="{E7866773-1C8F-4DE8-92CB-A734F0761BC3}"/>
              </a:ext>
            </a:extLst>
          </p:cNvPr>
          <p:cNvSpPr txBox="1"/>
          <p:nvPr/>
        </p:nvSpPr>
        <p:spPr>
          <a:xfrm>
            <a:off x="8514521" y="6040638"/>
            <a:ext cx="1397562" cy="276999"/>
          </a:xfrm>
          <a:prstGeom prst="rect">
            <a:avLst/>
          </a:prstGeom>
          <a:noFill/>
        </p:spPr>
        <p:txBody>
          <a:bodyPr wrap="none" rtlCol="0">
            <a:spAutoFit/>
          </a:bodyPr>
          <a:lstStyle/>
          <a:p>
            <a:r>
              <a:rPr lang="es-ES" sz="1200" dirty="0" err="1"/>
              <a:t>Source</a:t>
            </a:r>
            <a:r>
              <a:rPr lang="es-ES" sz="1200" dirty="0"/>
              <a:t>: </a:t>
            </a:r>
            <a:r>
              <a:rPr lang="es-ES" sz="1200" dirty="0" err="1"/>
              <a:t>Hotcubator</a:t>
            </a:r>
            <a:endParaRPr lang="es-ES" sz="12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3F64099-ABAA-4A1C-8345-9D34BBEF7988}"/>
                  </a:ext>
                </a:extLst>
              </p:cNvPr>
              <p:cNvSpPr txBox="1"/>
              <p:nvPr/>
            </p:nvSpPr>
            <p:spPr>
              <a:xfrm>
                <a:off x="6359966" y="5588301"/>
                <a:ext cx="2045047" cy="369332"/>
              </a:xfrm>
              <a:prstGeom prst="rect">
                <a:avLst/>
              </a:prstGeom>
              <a:noFill/>
            </p:spPr>
            <p:txBody>
              <a:bodyPr wrap="none" rtlCol="0">
                <a:spAutoFit/>
              </a:bodyPr>
              <a:lstStyle/>
              <a:p>
                <a:r>
                  <a:rPr lang="es-ES" dirty="0" err="1">
                    <a:solidFill>
                      <a:srgbClr val="FF0000"/>
                    </a:solidFill>
                  </a:rPr>
                  <a:t>Estimated</a:t>
                </a:r>
                <a:r>
                  <a:rPr lang="es-ES" dirty="0">
                    <a:solidFill>
                      <a:srgbClr val="FF0000"/>
                    </a:solidFill>
                  </a:rPr>
                  <a:t> </a:t>
                </a:r>
                <a:r>
                  <a:rPr lang="es-ES" dirty="0" err="1">
                    <a:solidFill>
                      <a:srgbClr val="FF0000"/>
                    </a:solidFill>
                  </a:rPr>
                  <a:t>model</a:t>
                </a:r>
                <a:r>
                  <a:rPr lang="es-ES" dirty="0">
                    <a:solidFill>
                      <a:srgbClr val="FF0000"/>
                    </a:solidFill>
                  </a:rPr>
                  <a:t> </a:t>
                </a:r>
                <a14:m>
                  <m:oMath xmlns:m="http://schemas.openxmlformats.org/officeDocument/2006/math">
                    <m:sSub>
                      <m:sSubPr>
                        <m:ctrlPr>
                          <a:rPr lang="es-ES" i="1" smtClean="0">
                            <a:solidFill>
                              <a:srgbClr val="FF0000"/>
                            </a:solidFill>
                            <a:latin typeface="Cambria Math" panose="02040503050406030204" pitchFamily="18" charset="0"/>
                          </a:rPr>
                        </m:ctrlPr>
                      </m:sSubPr>
                      <m:e>
                        <m:r>
                          <a:rPr lang="es-ES" b="0" i="1" smtClean="0">
                            <a:solidFill>
                              <a:srgbClr val="FF0000"/>
                            </a:solidFill>
                            <a:latin typeface="Cambria Math" panose="02040503050406030204" pitchFamily="18" charset="0"/>
                          </a:rPr>
                          <m:t>𝑓</m:t>
                        </m:r>
                      </m:e>
                      <m:sub>
                        <m:r>
                          <a:rPr lang="es-ES" b="0" i="1" smtClean="0">
                            <a:solidFill>
                              <a:srgbClr val="FF0000"/>
                            </a:solidFill>
                            <a:latin typeface="Cambria Math" panose="02040503050406030204" pitchFamily="18" charset="0"/>
                          </a:rPr>
                          <m:t>𝐷</m:t>
                        </m:r>
                      </m:sub>
                    </m:sSub>
                  </m:oMath>
                </a14:m>
                <a:endParaRPr lang="es-ES" dirty="0">
                  <a:solidFill>
                    <a:srgbClr val="FF0000"/>
                  </a:solidFill>
                </a:endParaRPr>
              </a:p>
            </p:txBody>
          </p:sp>
        </mc:Choice>
        <mc:Fallback xmlns="">
          <p:sp>
            <p:nvSpPr>
              <p:cNvPr id="5" name="TextBox 4">
                <a:extLst>
                  <a:ext uri="{FF2B5EF4-FFF2-40B4-BE49-F238E27FC236}">
                    <a16:creationId xmlns:a16="http://schemas.microsoft.com/office/drawing/2014/main" id="{E3F64099-ABAA-4A1C-8345-9D34BBEF7988}"/>
                  </a:ext>
                </a:extLst>
              </p:cNvPr>
              <p:cNvSpPr txBox="1">
                <a:spLocks noRot="1" noChangeAspect="1" noMove="1" noResize="1" noEditPoints="1" noAdjustHandles="1" noChangeArrowheads="1" noChangeShapeType="1" noTextEdit="1"/>
              </p:cNvSpPr>
              <p:nvPr/>
            </p:nvSpPr>
            <p:spPr>
              <a:xfrm>
                <a:off x="6359966" y="5588301"/>
                <a:ext cx="2045047" cy="369332"/>
              </a:xfrm>
              <a:prstGeom prst="rect">
                <a:avLst/>
              </a:prstGeom>
              <a:blipFill>
                <a:blip r:embed="rId3"/>
                <a:stretch>
                  <a:fillRect l="-2381" t="-10000" b="-26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3D7914-B89B-4096-B60E-88D724367535}"/>
                  </a:ext>
                </a:extLst>
              </p:cNvPr>
              <p:cNvSpPr txBox="1"/>
              <p:nvPr/>
            </p:nvSpPr>
            <p:spPr>
              <a:xfrm>
                <a:off x="3240903" y="5957633"/>
                <a:ext cx="1435458" cy="369332"/>
              </a:xfrm>
              <a:prstGeom prst="rect">
                <a:avLst/>
              </a:prstGeom>
              <a:noFill/>
            </p:spPr>
            <p:txBody>
              <a:bodyPr wrap="none" rtlCol="0">
                <a:spAutoFit/>
              </a:bodyPr>
              <a:lstStyle/>
              <a:p>
                <a:r>
                  <a:rPr lang="es-ES" dirty="0">
                    <a:solidFill>
                      <a:srgbClr val="FF0000"/>
                    </a:solidFill>
                  </a:rPr>
                  <a:t>True </a:t>
                </a:r>
                <a:r>
                  <a:rPr lang="es-ES" dirty="0" err="1">
                    <a:solidFill>
                      <a:srgbClr val="FF0000"/>
                    </a:solidFill>
                  </a:rPr>
                  <a:t>model</a:t>
                </a:r>
                <a:r>
                  <a:rPr lang="es-ES" dirty="0">
                    <a:solidFill>
                      <a:srgbClr val="FF0000"/>
                    </a:solidFill>
                  </a:rPr>
                  <a:t> </a:t>
                </a:r>
                <a14:m>
                  <m:oMath xmlns:m="http://schemas.openxmlformats.org/officeDocument/2006/math">
                    <m:r>
                      <a:rPr lang="es-ES" i="1" smtClean="0">
                        <a:solidFill>
                          <a:srgbClr val="FF0000"/>
                        </a:solidFill>
                        <a:latin typeface="Cambria Math" panose="02040503050406030204" pitchFamily="18" charset="0"/>
                      </a:rPr>
                      <m:t>𝑓</m:t>
                    </m:r>
                  </m:oMath>
                </a14:m>
                <a:endParaRPr lang="es-ES" dirty="0">
                  <a:solidFill>
                    <a:srgbClr val="FF0000"/>
                  </a:solidFill>
                </a:endParaRPr>
              </a:p>
            </p:txBody>
          </p:sp>
        </mc:Choice>
        <mc:Fallback xmlns="">
          <p:sp>
            <p:nvSpPr>
              <p:cNvPr id="8" name="TextBox 7">
                <a:extLst>
                  <a:ext uri="{FF2B5EF4-FFF2-40B4-BE49-F238E27FC236}">
                    <a16:creationId xmlns:a16="http://schemas.microsoft.com/office/drawing/2014/main" id="{723D7914-B89B-4096-B60E-88D724367535}"/>
                  </a:ext>
                </a:extLst>
              </p:cNvPr>
              <p:cNvSpPr txBox="1">
                <a:spLocks noRot="1" noChangeAspect="1" noMove="1" noResize="1" noEditPoints="1" noAdjustHandles="1" noChangeArrowheads="1" noChangeShapeType="1" noTextEdit="1"/>
              </p:cNvSpPr>
              <p:nvPr/>
            </p:nvSpPr>
            <p:spPr>
              <a:xfrm>
                <a:off x="3240903" y="5957633"/>
                <a:ext cx="1435458" cy="369332"/>
              </a:xfrm>
              <a:prstGeom prst="rect">
                <a:avLst/>
              </a:prstGeom>
              <a:blipFill>
                <a:blip r:embed="rId4"/>
                <a:stretch>
                  <a:fillRect l="-3830" t="-8197" r="-426" b="-24590"/>
                </a:stretch>
              </a:blipFill>
            </p:spPr>
            <p:txBody>
              <a:bodyPr/>
              <a:lstStyle/>
              <a:p>
                <a:r>
                  <a:rPr lang="es-ES">
                    <a:noFill/>
                  </a:rPr>
                  <a:t> </a:t>
                </a:r>
              </a:p>
            </p:txBody>
          </p:sp>
        </mc:Fallback>
      </mc:AlternateContent>
    </p:spTree>
    <p:extLst>
      <p:ext uri="{BB962C8B-B14F-4D97-AF65-F5344CB8AC3E}">
        <p14:creationId xmlns:p14="http://schemas.microsoft.com/office/powerpoint/2010/main" val="2455992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A6EA6C-D75C-482B-9915-FCD04B1F124A}"/>
              </a:ext>
            </a:extLst>
          </p:cNvPr>
          <p:cNvPicPr>
            <a:picLocks noChangeAspect="1"/>
          </p:cNvPicPr>
          <p:nvPr/>
        </p:nvPicPr>
        <p:blipFill>
          <a:blip r:embed="rId2"/>
          <a:stretch>
            <a:fillRect/>
          </a:stretch>
        </p:blipFill>
        <p:spPr>
          <a:xfrm>
            <a:off x="6310510" y="1690688"/>
            <a:ext cx="5881490" cy="4613206"/>
          </a:xfrm>
          <a:prstGeom prst="rect">
            <a:avLst/>
          </a:prstGeom>
        </p:spPr>
      </p:pic>
      <p:sp>
        <p:nvSpPr>
          <p:cNvPr id="2" name="Title 1">
            <a:extLst>
              <a:ext uri="{FF2B5EF4-FFF2-40B4-BE49-F238E27FC236}">
                <a16:creationId xmlns:a16="http://schemas.microsoft.com/office/drawing/2014/main" id="{16D33080-9210-486C-9CAA-F1E76100E6E9}"/>
              </a:ext>
            </a:extLst>
          </p:cNvPr>
          <p:cNvSpPr>
            <a:spLocks noGrp="1"/>
          </p:cNvSpPr>
          <p:nvPr>
            <p:ph type="title"/>
          </p:nvPr>
        </p:nvSpPr>
        <p:spPr/>
        <p:txBody>
          <a:bodyPr/>
          <a:lstStyle/>
          <a:p>
            <a:r>
              <a:rPr lang="es-ES" b="1" dirty="0" err="1"/>
              <a:t>Model</a:t>
            </a:r>
            <a:r>
              <a:rPr lang="es-ES" b="1" dirty="0"/>
              <a:t> performance: </a:t>
            </a:r>
            <a:r>
              <a:rPr lang="es-ES" b="1" dirty="0" err="1"/>
              <a:t>Bias</a:t>
            </a:r>
            <a:r>
              <a:rPr lang="es-ES" b="1" dirty="0"/>
              <a:t> and </a:t>
            </a:r>
            <a:r>
              <a:rPr lang="es-ES" b="1" dirty="0" err="1"/>
              <a:t>variance</a:t>
            </a:r>
            <a:endParaRPr lang="es-ES"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21DD06-82BA-4AFA-9DBE-237EBA0C9A22}"/>
                  </a:ext>
                </a:extLst>
              </p:cNvPr>
              <p:cNvSpPr>
                <a:spLocks noGrp="1"/>
              </p:cNvSpPr>
              <p:nvPr>
                <p:ph idx="1"/>
              </p:nvPr>
            </p:nvSpPr>
            <p:spPr>
              <a:xfrm>
                <a:off x="838200" y="1825625"/>
                <a:ext cx="6477000" cy="4351338"/>
              </a:xfrm>
            </p:spPr>
            <p:txBody>
              <a:bodyPr/>
              <a:lstStyle/>
              <a:p>
                <a:endParaRPr lang="es-ES" dirty="0"/>
              </a:p>
              <a:p>
                <a:r>
                  <a:rPr lang="es-ES" dirty="0" err="1"/>
                  <a:t>Consider</a:t>
                </a:r>
                <a:r>
                  <a:rPr lang="es-ES" dirty="0"/>
                  <a:t> a </a:t>
                </a:r>
                <a:r>
                  <a:rPr lang="es-ES" dirty="0" err="1"/>
                  <a:t>fixed</a:t>
                </a:r>
                <a:r>
                  <a:rPr lang="es-ES" dirty="0"/>
                  <a:t> </a:t>
                </a:r>
                <a14:m>
                  <m:oMath xmlns:m="http://schemas.openxmlformats.org/officeDocument/2006/math">
                    <m:r>
                      <a:rPr lang="es-ES" b="0" i="1" smtClean="0">
                        <a:latin typeface="Cambria Math" panose="02040503050406030204" pitchFamily="18" charset="0"/>
                      </a:rPr>
                      <m:t>𝑋</m:t>
                    </m:r>
                  </m:oMath>
                </a14:m>
                <a:endParaRPr lang="es-ES" dirty="0"/>
              </a:p>
              <a:p>
                <a:r>
                  <a:rPr lang="es-ES" b="1" dirty="0" err="1"/>
                  <a:t>Bias</a:t>
                </a:r>
                <a:r>
                  <a:rPr lang="es-ES" b="1" dirty="0"/>
                  <a:t>: </a:t>
                </a:r>
                <a:r>
                  <a:rPr lang="es-ES" dirty="0" err="1"/>
                  <a:t>Expected</a:t>
                </a:r>
                <a:r>
                  <a:rPr lang="es-ES" dirty="0"/>
                  <a:t> </a:t>
                </a:r>
                <a:r>
                  <a:rPr lang="es-ES" dirty="0" err="1"/>
                  <a:t>difference</a:t>
                </a:r>
                <a:r>
                  <a:rPr lang="es-ES" dirty="0"/>
                  <a:t> </a:t>
                </a:r>
                <a:r>
                  <a:rPr lang="es-ES" dirty="0" err="1"/>
                  <a:t>between</a:t>
                </a:r>
                <a:r>
                  <a:rPr lang="es-ES" dirty="0"/>
                  <a:t> </a:t>
                </a:r>
                <a:r>
                  <a:rPr lang="es-ES" dirty="0" err="1"/>
                  <a:t>predictions</a:t>
                </a:r>
                <a:r>
                  <a:rPr lang="es-ES" dirty="0"/>
                  <a:t> and true </a:t>
                </a:r>
                <a:r>
                  <a:rPr lang="es-ES" dirty="0" err="1"/>
                  <a:t>value</a:t>
                </a:r>
                <a:endParaRPr lang="es-ES" dirty="0"/>
              </a:p>
              <a:p>
                <a:r>
                  <a:rPr lang="es-ES" b="1" dirty="0" err="1"/>
                  <a:t>Variance</a:t>
                </a:r>
                <a:r>
                  <a:rPr lang="es-ES" dirty="0"/>
                  <a:t>: “</a:t>
                </a:r>
                <a:r>
                  <a:rPr lang="es-ES" dirty="0" err="1"/>
                  <a:t>Variability</a:t>
                </a:r>
                <a:r>
                  <a:rPr lang="es-ES" dirty="0"/>
                  <a:t>” </a:t>
                </a:r>
                <a:r>
                  <a:rPr lang="es-ES" dirty="0" err="1"/>
                  <a:t>of</a:t>
                </a:r>
                <a:r>
                  <a:rPr lang="es-ES" dirty="0"/>
                  <a:t> </a:t>
                </a:r>
                <a:r>
                  <a:rPr lang="es-ES" dirty="0" err="1"/>
                  <a:t>predictions</a:t>
                </a:r>
                <a:endParaRPr lang="es-ES" dirty="0"/>
              </a:p>
              <a:p>
                <a:endParaRPr lang="es-ES" dirty="0"/>
              </a:p>
            </p:txBody>
          </p:sp>
        </mc:Choice>
        <mc:Fallback xmlns="">
          <p:sp>
            <p:nvSpPr>
              <p:cNvPr id="3" name="Content Placeholder 2">
                <a:extLst>
                  <a:ext uri="{FF2B5EF4-FFF2-40B4-BE49-F238E27FC236}">
                    <a16:creationId xmlns:a16="http://schemas.microsoft.com/office/drawing/2014/main" id="{4F21DD06-82BA-4AFA-9DBE-237EBA0C9A22}"/>
                  </a:ext>
                </a:extLst>
              </p:cNvPr>
              <p:cNvSpPr>
                <a:spLocks noGrp="1" noRot="1" noChangeAspect="1" noMove="1" noResize="1" noEditPoints="1" noAdjustHandles="1" noChangeArrowheads="1" noChangeShapeType="1" noTextEdit="1"/>
              </p:cNvSpPr>
              <p:nvPr>
                <p:ph idx="1"/>
              </p:nvPr>
            </p:nvSpPr>
            <p:spPr>
              <a:xfrm>
                <a:off x="838200" y="1825625"/>
                <a:ext cx="6477000" cy="4351338"/>
              </a:xfrm>
              <a:blipFill>
                <a:blip r:embed="rId3"/>
                <a:stretch>
                  <a:fillRect l="-1695"/>
                </a:stretch>
              </a:blipFill>
            </p:spPr>
            <p:txBody>
              <a:bodyPr/>
              <a:lstStyle/>
              <a:p>
                <a:r>
                  <a:rPr lang="es-ES">
                    <a:noFill/>
                  </a:rPr>
                  <a:t> </a:t>
                </a:r>
              </a:p>
            </p:txBody>
          </p:sp>
        </mc:Fallback>
      </mc:AlternateContent>
      <p:sp>
        <p:nvSpPr>
          <p:cNvPr id="4" name="TextBox 3">
            <a:extLst>
              <a:ext uri="{FF2B5EF4-FFF2-40B4-BE49-F238E27FC236}">
                <a16:creationId xmlns:a16="http://schemas.microsoft.com/office/drawing/2014/main" id="{A558E487-F8E0-4BD5-8672-7081A47583FD}"/>
              </a:ext>
            </a:extLst>
          </p:cNvPr>
          <p:cNvSpPr txBox="1"/>
          <p:nvPr/>
        </p:nvSpPr>
        <p:spPr>
          <a:xfrm>
            <a:off x="7815263" y="6165394"/>
            <a:ext cx="1827808" cy="276999"/>
          </a:xfrm>
          <a:prstGeom prst="rect">
            <a:avLst/>
          </a:prstGeom>
          <a:noFill/>
        </p:spPr>
        <p:txBody>
          <a:bodyPr wrap="none" rtlCol="0">
            <a:spAutoFit/>
          </a:bodyPr>
          <a:lstStyle/>
          <a:p>
            <a:r>
              <a:rPr lang="es-ES" sz="1200" dirty="0" err="1"/>
              <a:t>Source</a:t>
            </a:r>
            <a:r>
              <a:rPr lang="es-ES" sz="1200" dirty="0"/>
              <a:t>: Robert West, EPFL</a:t>
            </a:r>
          </a:p>
        </p:txBody>
      </p:sp>
    </p:spTree>
    <p:extLst>
      <p:ext uri="{BB962C8B-B14F-4D97-AF65-F5344CB8AC3E}">
        <p14:creationId xmlns:p14="http://schemas.microsoft.com/office/powerpoint/2010/main" val="3077803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6210-BA53-4AE3-A567-A68241ED39A1}"/>
              </a:ext>
            </a:extLst>
          </p:cNvPr>
          <p:cNvSpPr>
            <a:spLocks noGrp="1"/>
          </p:cNvSpPr>
          <p:nvPr>
            <p:ph type="title"/>
          </p:nvPr>
        </p:nvSpPr>
        <p:spPr/>
        <p:txBody>
          <a:bodyPr/>
          <a:lstStyle/>
          <a:p>
            <a:r>
              <a:rPr lang="es-ES" b="1" dirty="0" err="1"/>
              <a:t>Quizz</a:t>
            </a:r>
            <a:r>
              <a:rPr lang="es-ES" b="1" dirty="0"/>
              <a:t>: </a:t>
            </a:r>
            <a:r>
              <a:rPr lang="es-ES" b="1" dirty="0" err="1"/>
              <a:t>Bias</a:t>
            </a:r>
            <a:r>
              <a:rPr lang="es-ES" b="1" dirty="0"/>
              <a:t> and </a:t>
            </a:r>
            <a:r>
              <a:rPr lang="es-ES" b="1" dirty="0" err="1"/>
              <a:t>variance</a:t>
            </a:r>
            <a:endParaRPr lang="es-ES" b="1" dirty="0"/>
          </a:p>
        </p:txBody>
      </p:sp>
      <p:sp>
        <p:nvSpPr>
          <p:cNvPr id="3" name="Content Placeholder 2">
            <a:extLst>
              <a:ext uri="{FF2B5EF4-FFF2-40B4-BE49-F238E27FC236}">
                <a16:creationId xmlns:a16="http://schemas.microsoft.com/office/drawing/2014/main" id="{9AF8008C-861B-41C0-8737-69178C3C8C8C}"/>
              </a:ext>
            </a:extLst>
          </p:cNvPr>
          <p:cNvSpPr>
            <a:spLocks noGrp="1"/>
          </p:cNvSpPr>
          <p:nvPr>
            <p:ph idx="1"/>
          </p:nvPr>
        </p:nvSpPr>
        <p:spPr/>
        <p:txBody>
          <a:bodyPr/>
          <a:lstStyle/>
          <a:p>
            <a:r>
              <a:rPr lang="es-ES" b="1" dirty="0" err="1"/>
              <a:t>Complex</a:t>
            </a:r>
            <a:r>
              <a:rPr lang="es-ES" dirty="0"/>
              <a:t> </a:t>
            </a:r>
            <a:r>
              <a:rPr lang="es-ES" dirty="0" err="1"/>
              <a:t>models</a:t>
            </a:r>
            <a:r>
              <a:rPr lang="es-ES" dirty="0"/>
              <a:t> (</a:t>
            </a:r>
            <a:r>
              <a:rPr lang="es-ES" b="1" dirty="0" err="1"/>
              <a:t>many</a:t>
            </a:r>
            <a:r>
              <a:rPr lang="es-ES" dirty="0"/>
              <a:t> </a:t>
            </a:r>
            <a:r>
              <a:rPr lang="es-ES" dirty="0" err="1"/>
              <a:t>parameters</a:t>
            </a:r>
            <a:r>
              <a:rPr lang="es-ES" dirty="0"/>
              <a:t>) </a:t>
            </a:r>
            <a:r>
              <a:rPr lang="es-ES" dirty="0" err="1"/>
              <a:t>have</a:t>
            </a:r>
            <a:r>
              <a:rPr lang="es-ES" dirty="0"/>
              <a:t> </a:t>
            </a:r>
            <a:r>
              <a:rPr lang="es-ES" dirty="0" err="1"/>
              <a:t>low</a:t>
            </a:r>
            <a:r>
              <a:rPr lang="es-ES" dirty="0"/>
              <a:t>/</a:t>
            </a:r>
            <a:r>
              <a:rPr lang="es-ES" dirty="0" err="1"/>
              <a:t>high</a:t>
            </a:r>
            <a:r>
              <a:rPr lang="es-ES" dirty="0"/>
              <a:t> </a:t>
            </a:r>
            <a:r>
              <a:rPr lang="es-ES" dirty="0" err="1"/>
              <a:t>bias</a:t>
            </a:r>
            <a:r>
              <a:rPr lang="es-ES" dirty="0"/>
              <a:t>?</a:t>
            </a:r>
          </a:p>
          <a:p>
            <a:pPr marL="0" indent="0">
              <a:buNone/>
            </a:pPr>
            <a:r>
              <a:rPr lang="es-ES" dirty="0"/>
              <a:t>                                                                              </a:t>
            </a:r>
            <a:r>
              <a:rPr lang="es-ES" dirty="0" err="1"/>
              <a:t>low</a:t>
            </a:r>
            <a:r>
              <a:rPr lang="es-ES" dirty="0"/>
              <a:t>/</a:t>
            </a:r>
            <a:r>
              <a:rPr lang="es-ES" dirty="0" err="1"/>
              <a:t>high</a:t>
            </a:r>
            <a:r>
              <a:rPr lang="es-ES" dirty="0"/>
              <a:t> </a:t>
            </a:r>
            <a:r>
              <a:rPr lang="es-ES" dirty="0" err="1"/>
              <a:t>variance</a:t>
            </a:r>
            <a:r>
              <a:rPr lang="es-ES" dirty="0"/>
              <a:t>?</a:t>
            </a:r>
          </a:p>
          <a:p>
            <a:pPr marL="0" indent="0">
              <a:buNone/>
            </a:pPr>
            <a:endParaRPr lang="es-ES" dirty="0"/>
          </a:p>
          <a:p>
            <a:r>
              <a:rPr lang="es-ES" b="1" dirty="0"/>
              <a:t>Simple</a:t>
            </a:r>
            <a:r>
              <a:rPr lang="es-ES" dirty="0"/>
              <a:t> </a:t>
            </a:r>
            <a:r>
              <a:rPr lang="es-ES" dirty="0" err="1"/>
              <a:t>models</a:t>
            </a:r>
            <a:r>
              <a:rPr lang="es-ES" dirty="0"/>
              <a:t> (</a:t>
            </a:r>
            <a:r>
              <a:rPr lang="es-ES" b="1" dirty="0" err="1"/>
              <a:t>few</a:t>
            </a:r>
            <a:r>
              <a:rPr lang="es-ES" dirty="0"/>
              <a:t> </a:t>
            </a:r>
            <a:r>
              <a:rPr lang="es-ES" dirty="0" err="1"/>
              <a:t>parameters</a:t>
            </a:r>
            <a:r>
              <a:rPr lang="es-ES" dirty="0"/>
              <a:t>) </a:t>
            </a:r>
            <a:r>
              <a:rPr lang="es-ES" dirty="0" err="1"/>
              <a:t>have</a:t>
            </a:r>
            <a:r>
              <a:rPr lang="es-ES" dirty="0"/>
              <a:t> </a:t>
            </a:r>
            <a:r>
              <a:rPr lang="es-ES" dirty="0" err="1"/>
              <a:t>low</a:t>
            </a:r>
            <a:r>
              <a:rPr lang="es-ES" dirty="0"/>
              <a:t>/</a:t>
            </a:r>
            <a:r>
              <a:rPr lang="es-ES" dirty="0" err="1"/>
              <a:t>high</a:t>
            </a:r>
            <a:r>
              <a:rPr lang="es-ES" dirty="0"/>
              <a:t> </a:t>
            </a:r>
            <a:r>
              <a:rPr lang="es-ES" dirty="0" err="1"/>
              <a:t>bias</a:t>
            </a:r>
            <a:r>
              <a:rPr lang="es-ES" dirty="0"/>
              <a:t>?</a:t>
            </a:r>
          </a:p>
          <a:p>
            <a:pPr marL="0" indent="0">
              <a:buNone/>
            </a:pPr>
            <a:r>
              <a:rPr lang="es-ES" dirty="0"/>
              <a:t>                                                                       </a:t>
            </a:r>
            <a:r>
              <a:rPr lang="es-ES" dirty="0" err="1"/>
              <a:t>low</a:t>
            </a:r>
            <a:r>
              <a:rPr lang="es-ES" dirty="0"/>
              <a:t>/</a:t>
            </a:r>
            <a:r>
              <a:rPr lang="es-ES" dirty="0" err="1"/>
              <a:t>high</a:t>
            </a:r>
            <a:r>
              <a:rPr lang="es-ES" dirty="0"/>
              <a:t> </a:t>
            </a:r>
            <a:r>
              <a:rPr lang="es-ES" dirty="0" err="1"/>
              <a:t>variance</a:t>
            </a:r>
            <a:r>
              <a:rPr lang="es-ES" dirty="0"/>
              <a:t>?</a:t>
            </a:r>
          </a:p>
          <a:p>
            <a:pPr marL="0" indent="0">
              <a:buNone/>
            </a:pPr>
            <a:endParaRPr lang="es-ES" dirty="0"/>
          </a:p>
        </p:txBody>
      </p:sp>
      <p:pic>
        <p:nvPicPr>
          <p:cNvPr id="4" name="Graphic 3" descr="Help">
            <a:extLst>
              <a:ext uri="{FF2B5EF4-FFF2-40B4-BE49-F238E27FC236}">
                <a16:creationId xmlns:a16="http://schemas.microsoft.com/office/drawing/2014/main" id="{C883F629-338E-494D-A9EB-D792342F7D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04564" y="776288"/>
            <a:ext cx="914400" cy="914400"/>
          </a:xfrm>
          <a:prstGeom prst="rect">
            <a:avLst/>
          </a:prstGeom>
        </p:spPr>
      </p:pic>
    </p:spTree>
    <p:extLst>
      <p:ext uri="{BB962C8B-B14F-4D97-AF65-F5344CB8AC3E}">
        <p14:creationId xmlns:p14="http://schemas.microsoft.com/office/powerpoint/2010/main" val="354510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56210-BA53-4AE3-A567-A68241ED39A1}"/>
              </a:ext>
            </a:extLst>
          </p:cNvPr>
          <p:cNvSpPr>
            <a:spLocks noGrp="1"/>
          </p:cNvSpPr>
          <p:nvPr>
            <p:ph type="title"/>
          </p:nvPr>
        </p:nvSpPr>
        <p:spPr/>
        <p:txBody>
          <a:bodyPr/>
          <a:lstStyle/>
          <a:p>
            <a:r>
              <a:rPr lang="es-ES" b="1" dirty="0" err="1"/>
              <a:t>Quizz</a:t>
            </a:r>
            <a:r>
              <a:rPr lang="es-ES" b="1" dirty="0"/>
              <a:t>: </a:t>
            </a:r>
            <a:r>
              <a:rPr lang="es-ES" b="1" dirty="0" err="1"/>
              <a:t>Bias</a:t>
            </a:r>
            <a:r>
              <a:rPr lang="es-ES" b="1" dirty="0"/>
              <a:t> and </a:t>
            </a:r>
            <a:r>
              <a:rPr lang="es-ES" b="1" dirty="0" err="1"/>
              <a:t>variance</a:t>
            </a:r>
            <a:endParaRPr lang="es-ES" b="1" dirty="0"/>
          </a:p>
        </p:txBody>
      </p:sp>
      <p:sp>
        <p:nvSpPr>
          <p:cNvPr id="3" name="Content Placeholder 2">
            <a:extLst>
              <a:ext uri="{FF2B5EF4-FFF2-40B4-BE49-F238E27FC236}">
                <a16:creationId xmlns:a16="http://schemas.microsoft.com/office/drawing/2014/main" id="{9AF8008C-861B-41C0-8737-69178C3C8C8C}"/>
              </a:ext>
            </a:extLst>
          </p:cNvPr>
          <p:cNvSpPr>
            <a:spLocks noGrp="1"/>
          </p:cNvSpPr>
          <p:nvPr>
            <p:ph idx="1"/>
          </p:nvPr>
        </p:nvSpPr>
        <p:spPr/>
        <p:txBody>
          <a:bodyPr/>
          <a:lstStyle/>
          <a:p>
            <a:r>
              <a:rPr lang="es-ES" b="1" dirty="0" err="1"/>
              <a:t>Complex</a:t>
            </a:r>
            <a:r>
              <a:rPr lang="es-ES" dirty="0"/>
              <a:t> </a:t>
            </a:r>
            <a:r>
              <a:rPr lang="es-ES" dirty="0" err="1"/>
              <a:t>models</a:t>
            </a:r>
            <a:r>
              <a:rPr lang="es-ES" dirty="0"/>
              <a:t> (</a:t>
            </a:r>
            <a:r>
              <a:rPr lang="es-ES" b="1" dirty="0" err="1"/>
              <a:t>many</a:t>
            </a:r>
            <a:r>
              <a:rPr lang="es-ES" dirty="0"/>
              <a:t> </a:t>
            </a:r>
            <a:r>
              <a:rPr lang="es-ES" dirty="0" err="1"/>
              <a:t>parameters</a:t>
            </a:r>
            <a:r>
              <a:rPr lang="es-ES" dirty="0"/>
              <a:t>) </a:t>
            </a:r>
            <a:r>
              <a:rPr lang="es-ES" dirty="0" err="1"/>
              <a:t>have</a:t>
            </a:r>
            <a:r>
              <a:rPr lang="es-ES" dirty="0"/>
              <a:t> </a:t>
            </a:r>
            <a:r>
              <a:rPr lang="es-ES" b="1" dirty="0" err="1">
                <a:solidFill>
                  <a:srgbClr val="00B050"/>
                </a:solidFill>
              </a:rPr>
              <a:t>low</a:t>
            </a:r>
            <a:r>
              <a:rPr lang="es-ES" dirty="0"/>
              <a:t>/</a:t>
            </a:r>
            <a:r>
              <a:rPr lang="es-ES" dirty="0" err="1"/>
              <a:t>high</a:t>
            </a:r>
            <a:r>
              <a:rPr lang="es-ES" dirty="0"/>
              <a:t> </a:t>
            </a:r>
            <a:r>
              <a:rPr lang="es-ES" dirty="0" err="1"/>
              <a:t>bias</a:t>
            </a:r>
            <a:r>
              <a:rPr lang="es-ES" dirty="0"/>
              <a:t>?</a:t>
            </a:r>
          </a:p>
          <a:p>
            <a:pPr marL="0" indent="0">
              <a:buNone/>
            </a:pPr>
            <a:r>
              <a:rPr lang="es-ES" dirty="0"/>
              <a:t>                                                                              </a:t>
            </a:r>
            <a:r>
              <a:rPr lang="es-ES" dirty="0" err="1"/>
              <a:t>low</a:t>
            </a:r>
            <a:r>
              <a:rPr lang="es-ES" dirty="0"/>
              <a:t>/</a:t>
            </a:r>
            <a:r>
              <a:rPr lang="es-ES" b="1" dirty="0" err="1">
                <a:solidFill>
                  <a:srgbClr val="FF0000"/>
                </a:solidFill>
              </a:rPr>
              <a:t>high</a:t>
            </a:r>
            <a:r>
              <a:rPr lang="es-ES" dirty="0"/>
              <a:t> </a:t>
            </a:r>
            <a:r>
              <a:rPr lang="es-ES" dirty="0" err="1"/>
              <a:t>variance</a:t>
            </a:r>
            <a:r>
              <a:rPr lang="es-ES" dirty="0"/>
              <a:t>?</a:t>
            </a:r>
          </a:p>
          <a:p>
            <a:pPr marL="0" indent="0">
              <a:buNone/>
            </a:pPr>
            <a:endParaRPr lang="es-ES" dirty="0"/>
          </a:p>
          <a:p>
            <a:r>
              <a:rPr lang="es-ES" b="1" dirty="0"/>
              <a:t>Simple</a:t>
            </a:r>
            <a:r>
              <a:rPr lang="es-ES" dirty="0"/>
              <a:t> </a:t>
            </a:r>
            <a:r>
              <a:rPr lang="es-ES" dirty="0" err="1"/>
              <a:t>models</a:t>
            </a:r>
            <a:r>
              <a:rPr lang="es-ES" dirty="0"/>
              <a:t> (</a:t>
            </a:r>
            <a:r>
              <a:rPr lang="es-ES" b="1" dirty="0" err="1"/>
              <a:t>few</a:t>
            </a:r>
            <a:r>
              <a:rPr lang="es-ES" dirty="0"/>
              <a:t> </a:t>
            </a:r>
            <a:r>
              <a:rPr lang="es-ES" dirty="0" err="1"/>
              <a:t>parameters</a:t>
            </a:r>
            <a:r>
              <a:rPr lang="es-ES" dirty="0"/>
              <a:t>) </a:t>
            </a:r>
            <a:r>
              <a:rPr lang="es-ES" dirty="0" err="1"/>
              <a:t>have</a:t>
            </a:r>
            <a:r>
              <a:rPr lang="es-ES" dirty="0"/>
              <a:t> </a:t>
            </a:r>
            <a:r>
              <a:rPr lang="es-ES" dirty="0" err="1"/>
              <a:t>low</a:t>
            </a:r>
            <a:r>
              <a:rPr lang="es-ES" dirty="0"/>
              <a:t>/</a:t>
            </a:r>
            <a:r>
              <a:rPr lang="es-ES" b="1" dirty="0" err="1">
                <a:solidFill>
                  <a:srgbClr val="FF0000"/>
                </a:solidFill>
              </a:rPr>
              <a:t>high</a:t>
            </a:r>
            <a:r>
              <a:rPr lang="es-ES" dirty="0"/>
              <a:t> </a:t>
            </a:r>
            <a:r>
              <a:rPr lang="es-ES" dirty="0" err="1"/>
              <a:t>bias</a:t>
            </a:r>
            <a:r>
              <a:rPr lang="es-ES" dirty="0"/>
              <a:t>?</a:t>
            </a:r>
          </a:p>
          <a:p>
            <a:pPr marL="0" indent="0">
              <a:buNone/>
            </a:pPr>
            <a:r>
              <a:rPr lang="es-ES" dirty="0"/>
              <a:t>                                                                       </a:t>
            </a:r>
            <a:r>
              <a:rPr lang="es-ES" b="1" dirty="0" err="1">
                <a:solidFill>
                  <a:srgbClr val="00B050"/>
                </a:solidFill>
              </a:rPr>
              <a:t>low</a:t>
            </a:r>
            <a:r>
              <a:rPr lang="es-ES" dirty="0"/>
              <a:t>/</a:t>
            </a:r>
            <a:r>
              <a:rPr lang="es-ES" dirty="0" err="1"/>
              <a:t>high</a:t>
            </a:r>
            <a:r>
              <a:rPr lang="es-ES" dirty="0"/>
              <a:t> </a:t>
            </a:r>
            <a:r>
              <a:rPr lang="es-ES" dirty="0" err="1"/>
              <a:t>variance</a:t>
            </a:r>
            <a:r>
              <a:rPr lang="es-ES" dirty="0"/>
              <a:t>?</a:t>
            </a:r>
          </a:p>
          <a:p>
            <a:pPr marL="0" indent="0">
              <a:buNone/>
            </a:pPr>
            <a:endParaRPr lang="es-ES" dirty="0"/>
          </a:p>
        </p:txBody>
      </p:sp>
      <p:pic>
        <p:nvPicPr>
          <p:cNvPr id="5" name="Graphic 4" descr="Help">
            <a:extLst>
              <a:ext uri="{FF2B5EF4-FFF2-40B4-BE49-F238E27FC236}">
                <a16:creationId xmlns:a16="http://schemas.microsoft.com/office/drawing/2014/main" id="{A5207A12-0619-4048-8B78-2B9956136A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04564" y="776288"/>
            <a:ext cx="914400" cy="914400"/>
          </a:xfrm>
          <a:prstGeom prst="rect">
            <a:avLst/>
          </a:prstGeom>
        </p:spPr>
      </p:pic>
    </p:spTree>
    <p:extLst>
      <p:ext uri="{BB962C8B-B14F-4D97-AF65-F5344CB8AC3E}">
        <p14:creationId xmlns:p14="http://schemas.microsoft.com/office/powerpoint/2010/main" val="254571663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42317</TotalTime>
  <Words>872</Words>
  <Application>Microsoft Office PowerPoint</Application>
  <PresentationFormat>Widescreen</PresentationFormat>
  <Paragraphs>148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fell</vt:lpstr>
      <vt:lpstr>Wingdings</vt:lpstr>
      <vt:lpstr>Tema de Office</vt:lpstr>
      <vt:lpstr>INTRODUCTION TO MACHINE LEARNING</vt:lpstr>
      <vt:lpstr>Linear regression: cost function</vt:lpstr>
      <vt:lpstr>Gradient descent: find the weights minimizing cost</vt:lpstr>
      <vt:lpstr>Multivariate linear regression: overview</vt:lpstr>
      <vt:lpstr>Polynomial regression</vt:lpstr>
      <vt:lpstr>Model performance: finite samples</vt:lpstr>
      <vt:lpstr>Model performance: Bias and variance</vt:lpstr>
      <vt:lpstr>Quizz: Bias and variance</vt:lpstr>
      <vt:lpstr>Quizz: Bias and variance</vt:lpstr>
      <vt:lpstr>Overfitting: Bias-variance tradeoff</vt:lpstr>
      <vt:lpstr>Overfitting: Bias-variance tradeoff</vt:lpstr>
      <vt:lpstr>Overfitting: Bias-variance tradeoff</vt:lpstr>
      <vt:lpstr>Overfitting: solutions</vt:lpstr>
      <vt:lpstr>Overfitting: solutions</vt:lpstr>
      <vt:lpstr>Regularization</vt:lpstr>
      <vt:lpstr>Model selection: overview</vt:lpstr>
      <vt:lpstr>Model selection: Train/Validation/Test sets</vt:lpstr>
      <vt:lpstr>Model evaluation: k-fold cross-validation</vt:lpstr>
      <vt:lpstr>Logistic regression: overview</vt:lpstr>
      <vt:lpstr>Logistic regression: decision boundary</vt:lpstr>
      <vt:lpstr>Performance metrics for classification</vt:lpstr>
      <vt:lpstr>Accuracy: overview</vt:lpstr>
      <vt:lpstr>Accuracy: skewed example</vt:lpstr>
      <vt:lpstr>Accuracy: errors with different importance </vt:lpstr>
      <vt:lpstr>Precision, recall, F1-score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PROGRAMMING</dc:title>
  <dc:creator>Vicenç Soler Ruiz</dc:creator>
  <cp:lastModifiedBy>Pablo Cañas Castellanos</cp:lastModifiedBy>
  <cp:revision>436</cp:revision>
  <cp:lastPrinted>2021-07-14T06:34:40Z</cp:lastPrinted>
  <dcterms:created xsi:type="dcterms:W3CDTF">2020-06-18T11:00:44Z</dcterms:created>
  <dcterms:modified xsi:type="dcterms:W3CDTF">2022-07-16T11:24:19Z</dcterms:modified>
</cp:coreProperties>
</file>