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58" r:id="rId14"/>
    <p:sldId id="271" r:id="rId15"/>
    <p:sldId id="259" r:id="rId16"/>
    <p:sldId id="273" r:id="rId17"/>
    <p:sldId id="275" r:id="rId18"/>
    <p:sldId id="260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77" r:id="rId31"/>
    <p:sldId id="286" r:id="rId32"/>
    <p:sldId id="289" r:id="rId33"/>
    <p:sldId id="290" r:id="rId34"/>
  </p:sldIdLst>
  <p:sldSz cx="12192000" cy="6858000"/>
  <p:notesSz cx="10234613" cy="71040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5" autoAdjust="0"/>
    <p:restoredTop sz="96224" autoAdjust="0"/>
  </p:normalViewPr>
  <p:slideViewPr>
    <p:cSldViewPr snapToGrid="0">
      <p:cViewPr varScale="1">
        <p:scale>
          <a:sx n="86" d="100"/>
          <a:sy n="86" d="100"/>
        </p:scale>
        <p:origin x="461" y="58"/>
      </p:cViewPr>
      <p:guideLst/>
    </p:cSldViewPr>
  </p:slideViewPr>
  <p:outlineViewPr>
    <p:cViewPr>
      <p:scale>
        <a:sx n="33" d="100"/>
        <a:sy n="33" d="100"/>
      </p:scale>
      <p:origin x="0" y="-3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83ABA-0577-434A-A440-407A2F842FD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9475"/>
            <a:ext cx="8186737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1667-DDEC-4303-936A-899D92F6F0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97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EA53-B871-4C31-9DF3-7FD0F2797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A0CB5C-D8EE-4456-B7C9-C87937C98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7314A-8813-4D91-8FB0-36A22A4E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F0F466-C8B1-4D25-98D7-AF41122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FF663-C2BC-4AA8-AC8D-01D24C56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1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A1FB5-B550-407B-9E36-6E55A9E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27542-614D-473C-A8CA-4FFDBFBCF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9A00AE-155A-4DC8-BB1B-041046E7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9CECC-B4DC-44ED-851A-6D05ACD3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B45F6-3647-4AD0-AC6F-24DCBB4B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6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FD30E-643B-4692-B7D3-6C8BBDB55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882FC1-CF3A-4381-ADBB-7CFA9FFE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245C6-4C1D-4AB8-836C-4BC862CD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D1CA2-3A48-44AA-8991-7ADC9D3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AD449-DD7A-4895-A1B5-639E57FC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47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92A6-C4B0-4243-9B74-FD63E4B1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D2FA-14CA-4E4E-972E-4AB095FA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24C76-572D-4E69-A065-CBD0BD8D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FFF6-7B5C-4C44-9082-83845B5FF10F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69FA-5BB3-4C5E-A36B-A4C0CF6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63B0F-FD19-4818-BD7E-3788F9C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A2BA-B446-4B8B-9AAA-E2408388CE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91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B4E19-6A77-4FE2-9028-FBC4099D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F9B1F-0341-49C0-A924-12D391FD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B4C21-D410-4A0C-9C52-C68B26BF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3A337D-BDD2-4367-B9B4-A8729028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0CB0E-7DE8-442E-BDCF-670DD200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82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E8A8C-E140-4309-AF0E-47957841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BB05B-CF76-40A0-8A98-7C795036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B7837-2EDA-4650-BB88-EF8D902A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24BC7-646F-4104-A502-CB5B4E2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DDBD5-D067-4AB1-A418-217CA86D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1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B6E80-A5A1-418F-BA10-BE43AD5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BF312-9813-406B-866E-5556C046D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C939F8-74C3-40FE-A2E4-30A084F1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1428A5-1367-4E61-989C-E411B5E0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58326-5264-4733-982B-7D829570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EEB45F-A061-47D2-B5B2-F6DD4EB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56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2794-C5FB-461B-9C28-4AA9BDF1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DC0C8-9F45-474A-AA89-D378A53A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A7BCF-C913-4FE7-BB49-6647BDD52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D11F87-879B-4DE0-BBB7-728E78C60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21B989-35D5-4F92-BA6D-7B611BEB4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4A8A1F-F666-4BAE-A7FF-DBDD66F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38F0A0-CC6B-4908-B58D-CD501762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E4CB8B-5A43-401F-8A19-8CE1D5B9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76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E4496-D6DB-47CD-A994-091D713D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E8D64D-32C6-4F60-AD04-7AED03F1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E7E481-6EB5-4706-98D8-B524B3A4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442E0F-21B4-4ED5-97E2-408E7BAB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5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A989AB-1D5B-4C4B-BFFA-9998375B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CD37D8-A6C1-4CED-BFA6-E0BD08A2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B9F355-1AA5-481E-8E4A-87184A4E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38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32ADD-5534-4F3F-B710-CF8CEA86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48B75-C0AB-4F8E-978C-0C6AD889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9D0C47-DCE3-40E4-8F14-03F52FE6E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5C4BD8-E187-401A-9F5A-2C1421AA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E3563A-CD86-4F39-AAC1-96835F0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DD792A-5A50-4986-BE44-0427030E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60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A1FF7-8F67-4B5C-B69F-8CAB5AA1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FD4769-E685-49E9-8818-814B42E2A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E3E227-150F-415D-807F-E71DEE6E1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9BFDE1-2B7B-4308-B8DF-79367F5E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BB87A-4099-47A7-81A9-3A836D89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B413-9469-45D3-86A8-D25B0FA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1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88357A-B5B1-49F5-B306-9950F49A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528"/>
            <a:ext cx="10515600" cy="89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41AB6C-87A1-4DC9-9129-172DBEFD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5ED90-132F-46E9-8C61-1A3A665DA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2C8-4A88-4096-98C7-3EEE26751B23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E3D1C-627A-418F-91BF-5F85E8307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94D07-80C8-4CCE-850D-E859029F6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FA36B3-9E6C-42C5-A9A0-8FA62BC85B82}"/>
              </a:ext>
            </a:extLst>
          </p:cNvPr>
          <p:cNvSpPr/>
          <p:nvPr userDrawn="1"/>
        </p:nvSpPr>
        <p:spPr>
          <a:xfrm>
            <a:off x="0" y="6457888"/>
            <a:ext cx="12192000" cy="4001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F02036-A69A-4462-B8C0-20692CD591B6}"/>
              </a:ext>
            </a:extLst>
          </p:cNvPr>
          <p:cNvSpPr txBox="1"/>
          <p:nvPr userDrawn="1"/>
        </p:nvSpPr>
        <p:spPr>
          <a:xfrm>
            <a:off x="8348472" y="6396333"/>
            <a:ext cx="384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NORTHIN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SUMMER SCHOOL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7F9690-7710-4462-B303-5DA8AA23946A}"/>
              </a:ext>
            </a:extLst>
          </p:cNvPr>
          <p:cNvSpPr txBox="1"/>
          <p:nvPr userDrawn="1"/>
        </p:nvSpPr>
        <p:spPr>
          <a:xfrm>
            <a:off x="202692" y="6457890"/>
            <a:ext cx="545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INTRODUCTION TO MACHINE LEARNING COURSE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78F467F-2628-457C-9006-69230A54CBA7}"/>
              </a:ext>
            </a:extLst>
          </p:cNvPr>
          <p:cNvSpPr/>
          <p:nvPr userDrawn="1"/>
        </p:nvSpPr>
        <p:spPr>
          <a:xfrm>
            <a:off x="0" y="-46640"/>
            <a:ext cx="12192000" cy="365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7FDAA8-465F-4667-9224-3234B103652B}"/>
              </a:ext>
            </a:extLst>
          </p:cNvPr>
          <p:cNvSpPr txBox="1"/>
          <p:nvPr userDrawn="1"/>
        </p:nvSpPr>
        <p:spPr>
          <a:xfrm>
            <a:off x="117348" y="-64133"/>
            <a:ext cx="545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3481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k-nearest-neighbors-and-the-curse-of-dimensionality-e39d10a6105d#:~:text=The%20%E2%80%9CCurse%20of%20Dimensionalit,to%20keep%20the%20same%20density.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BA778-58C5-4A9A-9E2D-FDE551539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INTRODUCTION TO 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C870B-DDED-4F1B-B0C3-83B25A24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INTRODUCTION</a:t>
            </a:r>
          </a:p>
          <a:p>
            <a:r>
              <a:rPr lang="es-ES" dirty="0"/>
              <a:t>Andreu Arderiu</a:t>
            </a:r>
          </a:p>
          <a:p>
            <a:endParaRPr lang="es-ES" dirty="0"/>
          </a:p>
          <a:p>
            <a:r>
              <a:rPr lang="es-ES" dirty="0">
                <a:solidFill>
                  <a:schemeClr val="accent1"/>
                </a:solidFill>
              </a:rPr>
              <a:t>NORTHIN SUMMER SCHOOL</a:t>
            </a:r>
          </a:p>
          <a:p>
            <a:r>
              <a:rPr lang="es-ES" dirty="0">
                <a:solidFill>
                  <a:schemeClr val="accent1"/>
                </a:solidFill>
              </a:rPr>
              <a:t>Barcelona, </a:t>
            </a:r>
            <a:r>
              <a:rPr lang="es-ES" dirty="0" err="1">
                <a:solidFill>
                  <a:schemeClr val="accent1"/>
                </a:solidFill>
              </a:rPr>
              <a:t>July</a:t>
            </a:r>
            <a:r>
              <a:rPr lang="es-ES" dirty="0">
                <a:solidFill>
                  <a:schemeClr val="accent1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89280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D966-9EC1-46DA-99E2-5D99A963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K-</a:t>
            </a:r>
            <a:r>
              <a:rPr lang="es-ES" b="1" dirty="0" err="1"/>
              <a:t>nearest</a:t>
            </a:r>
            <a:r>
              <a:rPr lang="es-ES" b="1" dirty="0"/>
              <a:t> </a:t>
            </a:r>
            <a:r>
              <a:rPr lang="es-ES" b="1" dirty="0" err="1"/>
              <a:t>neighbours</a:t>
            </a:r>
            <a:r>
              <a:rPr lang="es-ES" b="1" dirty="0"/>
              <a:t> (k-</a:t>
            </a:r>
            <a:r>
              <a:rPr lang="es-ES" b="1" dirty="0" err="1"/>
              <a:t>nn</a:t>
            </a:r>
            <a:r>
              <a:rPr lang="es-ES" b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48298-CEC8-438D-BBE2-F5A2E519B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err="1"/>
                  <a:t>Supervised</a:t>
                </a:r>
                <a:r>
                  <a:rPr lang="es-ES" dirty="0"/>
                  <a:t> </a:t>
                </a:r>
                <a:r>
                  <a:rPr lang="es-ES" dirty="0" err="1"/>
                  <a:t>algorithm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can be </a:t>
                </a:r>
                <a:r>
                  <a:rPr lang="es-ES" dirty="0" err="1"/>
                  <a:t>used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b="1" dirty="0" err="1"/>
                  <a:t>classification</a:t>
                </a:r>
                <a:r>
                  <a:rPr lang="es-ES" dirty="0"/>
                  <a:t> </a:t>
                </a:r>
                <a:r>
                  <a:rPr lang="es-ES" dirty="0" err="1"/>
                  <a:t>or</a:t>
                </a:r>
                <a:r>
                  <a:rPr lang="es-ES" dirty="0"/>
                  <a:t> </a:t>
                </a:r>
                <a:r>
                  <a:rPr lang="es-ES" b="1" dirty="0" err="1"/>
                  <a:t>regression</a:t>
                </a:r>
                <a:r>
                  <a:rPr lang="es-ES" dirty="0"/>
                  <a:t> </a:t>
                </a:r>
                <a:r>
                  <a:rPr lang="es-ES" dirty="0" err="1"/>
                  <a:t>tasks</a:t>
                </a:r>
                <a:r>
                  <a:rPr lang="es-ES" dirty="0"/>
                  <a:t>.</a:t>
                </a:r>
              </a:p>
              <a:p>
                <a:r>
                  <a:rPr lang="es-ES" b="1" dirty="0" err="1"/>
                  <a:t>Classification</a:t>
                </a:r>
                <a:r>
                  <a:rPr lang="es-ES" dirty="0"/>
                  <a:t>: </a:t>
                </a:r>
                <a:r>
                  <a:rPr lang="es-ES" dirty="0" err="1"/>
                  <a:t>Given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/>
                  <a:t>, compute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:r>
                  <a:rPr lang="es-ES" b="1" dirty="0" err="1"/>
                  <a:t>majority</a:t>
                </a:r>
                <a:r>
                  <a:rPr lang="es-ES" b="1" dirty="0"/>
                  <a:t> </a:t>
                </a:r>
                <a:r>
                  <a:rPr lang="es-ES" b="1" dirty="0" err="1"/>
                  <a:t>class</a:t>
                </a:r>
                <a:r>
                  <a:rPr lang="es-ES" b="1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k </a:t>
                </a:r>
                <a:r>
                  <a:rPr lang="es-ES" dirty="0" err="1"/>
                  <a:t>nearest</a:t>
                </a:r>
                <a:r>
                  <a:rPr lang="es-ES" dirty="0"/>
                  <a:t> </a:t>
                </a:r>
                <a:r>
                  <a:rPr lang="es-ES" dirty="0" err="1"/>
                  <a:t>neighbours</a:t>
                </a:r>
                <a:r>
                  <a:rPr lang="es-ES" dirty="0"/>
                  <a:t>.</a:t>
                </a:r>
              </a:p>
              <a:p>
                <a:r>
                  <a:rPr lang="es-ES" b="1" dirty="0" err="1"/>
                  <a:t>Regression</a:t>
                </a:r>
                <a:r>
                  <a:rPr lang="es-ES" dirty="0"/>
                  <a:t>: </a:t>
                </a:r>
                <a:r>
                  <a:rPr lang="es-ES" dirty="0" err="1"/>
                  <a:t>Given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/>
                  <a:t>, compute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ES" b="1" dirty="0" err="1"/>
                  <a:t>average</a:t>
                </a:r>
                <a:r>
                  <a:rPr lang="es-ES" b="1" dirty="0"/>
                  <a:t> </a:t>
                </a:r>
                <a:r>
                  <a:rPr lang="es-ES" b="1" dirty="0" err="1"/>
                  <a:t>value</a:t>
                </a:r>
                <a:r>
                  <a:rPr lang="es-ES" b="1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k </a:t>
                </a:r>
                <a:r>
                  <a:rPr lang="es-ES" dirty="0" err="1"/>
                  <a:t>nearest</a:t>
                </a:r>
                <a:r>
                  <a:rPr lang="es-ES" dirty="0"/>
                  <a:t> </a:t>
                </a:r>
                <a:r>
                  <a:rPr lang="es-ES" dirty="0" err="1"/>
                  <a:t>neighbours</a:t>
                </a:r>
                <a:r>
                  <a:rPr lang="es-ES" dirty="0"/>
                  <a:t>.</a:t>
                </a:r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48298-CEC8-438D-BBE2-F5A2E519B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3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BBDD6D-1E3D-451E-8FBA-BA87B7DF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205" y="3255674"/>
            <a:ext cx="5886450" cy="3190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0FD966-9EC1-46DA-99E2-5D99A963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K-</a:t>
            </a:r>
            <a:r>
              <a:rPr lang="es-ES" b="1" dirty="0" err="1"/>
              <a:t>nearest</a:t>
            </a:r>
            <a:r>
              <a:rPr lang="es-ES" b="1" dirty="0"/>
              <a:t> </a:t>
            </a:r>
            <a:r>
              <a:rPr lang="es-ES" b="1" dirty="0" err="1"/>
              <a:t>neighbours</a:t>
            </a:r>
            <a:r>
              <a:rPr lang="es-ES" b="1" dirty="0"/>
              <a:t>: </a:t>
            </a:r>
            <a:r>
              <a:rPr lang="es-ES" b="1" dirty="0" err="1"/>
              <a:t>classification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48298-CEC8-438D-BBE2-F5A2E519B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748" cy="1295112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s-ES" dirty="0" err="1"/>
                  <a:t>Given</a:t>
                </a:r>
                <a:r>
                  <a:rPr lang="es-ES" dirty="0"/>
                  <a:t> a new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/>
                  <a:t>, </a:t>
                </a:r>
                <a:r>
                  <a:rPr lang="es-ES" dirty="0" err="1"/>
                  <a:t>find</a:t>
                </a:r>
                <a:r>
                  <a:rPr lang="es-ES" dirty="0"/>
                  <a:t> </a:t>
                </a:r>
                <a:r>
                  <a:rPr lang="es-ES" dirty="0" err="1"/>
                  <a:t>its</a:t>
                </a:r>
                <a:r>
                  <a:rPr lang="es-ES" dirty="0"/>
                  <a:t> </a:t>
                </a:r>
                <a:r>
                  <a:rPr lang="es-ES" b="1" dirty="0"/>
                  <a:t>k </a:t>
                </a:r>
                <a:r>
                  <a:rPr lang="es-ES" b="1" dirty="0" err="1"/>
                  <a:t>nearest</a:t>
                </a:r>
                <a:r>
                  <a:rPr lang="es-ES" b="1" dirty="0"/>
                  <a:t> </a:t>
                </a:r>
                <a:r>
                  <a:rPr lang="es-ES" b="1" dirty="0" err="1"/>
                  <a:t>neighbours</a:t>
                </a:r>
                <a:r>
                  <a:rPr lang="es-ES" b="1" dirty="0"/>
                  <a:t> </a:t>
                </a:r>
                <a:r>
                  <a:rPr lang="es-ES" dirty="0" err="1"/>
                  <a:t>according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some</a:t>
                </a:r>
                <a:r>
                  <a:rPr lang="es-ES" dirty="0"/>
                  <a:t> </a:t>
                </a:r>
                <a:r>
                  <a:rPr lang="es-ES" dirty="0" err="1"/>
                  <a:t>distance</a:t>
                </a:r>
                <a:r>
                  <a:rPr lang="es-ES" dirty="0"/>
                  <a:t> </a:t>
                </a:r>
                <a:r>
                  <a:rPr lang="es-ES" dirty="0" err="1"/>
                  <a:t>measure</a:t>
                </a:r>
                <a:endParaRPr lang="es-E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ES" b="1" dirty="0" err="1"/>
                  <a:t>Classify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point</a:t>
                </a:r>
                <a:r>
                  <a:rPr lang="es-ES" dirty="0"/>
                  <a:t> </a:t>
                </a:r>
                <a:r>
                  <a:rPr lang="es-ES" dirty="0" err="1"/>
                  <a:t>according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b="1" dirty="0" err="1"/>
                  <a:t>majority</a:t>
                </a:r>
                <a:r>
                  <a:rPr lang="es-ES" b="1" dirty="0"/>
                  <a:t> </a:t>
                </a:r>
                <a:r>
                  <a:rPr lang="es-ES" b="1" dirty="0" err="1"/>
                  <a:t>of</a:t>
                </a:r>
                <a:r>
                  <a:rPr lang="es-ES" b="1" dirty="0"/>
                  <a:t> </a:t>
                </a:r>
                <a:r>
                  <a:rPr lang="es-ES" b="1" dirty="0" err="1"/>
                  <a:t>labels</a:t>
                </a:r>
                <a:r>
                  <a:rPr lang="es-ES" b="1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its</a:t>
                </a:r>
                <a:r>
                  <a:rPr lang="es-ES" dirty="0"/>
                  <a:t> </a:t>
                </a:r>
                <a:r>
                  <a:rPr lang="es-ES" dirty="0" err="1"/>
                  <a:t>nearest</a:t>
                </a:r>
                <a:r>
                  <a:rPr lang="es-ES" dirty="0"/>
                  <a:t> </a:t>
                </a:r>
                <a:r>
                  <a:rPr lang="es-ES" dirty="0" err="1"/>
                  <a:t>neighbours</a:t>
                </a:r>
                <a:endParaRPr lang="es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48298-CEC8-438D-BBE2-F5A2E519B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748" cy="1295112"/>
              </a:xfrm>
              <a:blipFill>
                <a:blip r:embed="rId3"/>
                <a:stretch>
                  <a:fillRect l="-1346" t="-7981" b="-483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15C389D-B9F9-445B-A902-548548E80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06220"/>
            <a:ext cx="5807971" cy="1740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F4246-D7D3-43D0-92BC-52F32D84B976}"/>
              </a:ext>
            </a:extLst>
          </p:cNvPr>
          <p:cNvSpPr txBox="1"/>
          <p:nvPr/>
        </p:nvSpPr>
        <p:spPr>
          <a:xfrm>
            <a:off x="1020417" y="3869950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it</a:t>
            </a:r>
            <a:r>
              <a:rPr lang="es-ES" sz="2800" dirty="0"/>
              <a:t> a </a:t>
            </a:r>
            <a:r>
              <a:rPr lang="es-ES" sz="2800" dirty="0" err="1"/>
              <a:t>bass</a:t>
            </a:r>
            <a:r>
              <a:rPr lang="es-ES" sz="2800" dirty="0"/>
              <a:t> </a:t>
            </a:r>
            <a:r>
              <a:rPr lang="es-ES" sz="2800" dirty="0" err="1"/>
              <a:t>or</a:t>
            </a:r>
            <a:r>
              <a:rPr lang="es-ES" sz="2800" dirty="0"/>
              <a:t> a </a:t>
            </a:r>
            <a:r>
              <a:rPr lang="es-ES" sz="2800" dirty="0" err="1"/>
              <a:t>salmon</a:t>
            </a:r>
            <a:r>
              <a:rPr lang="es-ES" sz="28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F22FB-13D6-4BC8-9E5A-5767C25C0113}"/>
              </a:ext>
            </a:extLst>
          </p:cNvPr>
          <p:cNvSpPr txBox="1"/>
          <p:nvPr/>
        </p:nvSpPr>
        <p:spPr>
          <a:xfrm>
            <a:off x="7333065" y="3242624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K =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B207A-8FC9-4124-BE05-C71B5FC5E370}"/>
              </a:ext>
            </a:extLst>
          </p:cNvPr>
          <p:cNvSpPr txBox="1"/>
          <p:nvPr/>
        </p:nvSpPr>
        <p:spPr>
          <a:xfrm>
            <a:off x="4498895" y="6085755"/>
            <a:ext cx="16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Bob West, EPFL</a:t>
            </a:r>
          </a:p>
        </p:txBody>
      </p:sp>
    </p:spTree>
    <p:extLst>
      <p:ext uri="{BB962C8B-B14F-4D97-AF65-F5344CB8AC3E}">
        <p14:creationId xmlns:p14="http://schemas.microsoft.com/office/powerpoint/2010/main" val="300587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1770-FB00-4269-BD07-1C91E244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k-NN </a:t>
            </a:r>
            <a:r>
              <a:rPr lang="es-ES" b="1" dirty="0" err="1"/>
              <a:t>similarity</a:t>
            </a:r>
            <a:r>
              <a:rPr lang="es-ES" b="1" dirty="0"/>
              <a:t>/</a:t>
            </a:r>
            <a:r>
              <a:rPr lang="es-ES" b="1" dirty="0" err="1"/>
              <a:t>distance</a:t>
            </a:r>
            <a:r>
              <a:rPr lang="es-ES" b="1" dirty="0"/>
              <a:t> </a:t>
            </a:r>
            <a:r>
              <a:rPr lang="es-ES" b="1" dirty="0" err="1"/>
              <a:t>measures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1D38B-32B2-47CD-AE0B-2FD9B03F0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b="1" dirty="0"/>
                  <a:t>Euclidean</a:t>
                </a:r>
                <a:r>
                  <a:rPr lang="es-ES" dirty="0"/>
                  <a:t> </a:t>
                </a:r>
                <a:r>
                  <a:rPr lang="es-ES" dirty="0" err="1"/>
                  <a:t>distance</a:t>
                </a:r>
                <a:r>
                  <a:rPr lang="es-ES" dirty="0"/>
                  <a:t>: </a:t>
                </a:r>
                <a:r>
                  <a:rPr lang="es-ES" dirty="0" err="1"/>
                  <a:t>Simplest</a:t>
                </a:r>
                <a:r>
                  <a:rPr lang="es-ES" dirty="0"/>
                  <a:t>, </a:t>
                </a:r>
                <a:r>
                  <a:rPr lang="es-ES" dirty="0" err="1"/>
                  <a:t>fast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dirty="0"/>
              </a:p>
              <a:p>
                <a:r>
                  <a:rPr lang="es-ES" b="1" dirty="0" err="1"/>
                  <a:t>Cosine</a:t>
                </a:r>
                <a:r>
                  <a:rPr lang="es-ES" dirty="0"/>
                  <a:t> </a:t>
                </a:r>
                <a:r>
                  <a:rPr lang="es-ES" dirty="0" err="1"/>
                  <a:t>distance</a:t>
                </a:r>
                <a:r>
                  <a:rPr lang="es-ES" dirty="0"/>
                  <a:t>: Good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documents</a:t>
                </a:r>
                <a:r>
                  <a:rPr lang="es-ES" dirty="0"/>
                  <a:t>, </a:t>
                </a:r>
                <a:r>
                  <a:rPr lang="es-ES" dirty="0" err="1"/>
                  <a:t>images</a:t>
                </a:r>
                <a:r>
                  <a:rPr lang="es-E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" dirty="0"/>
              </a:p>
              <a:p>
                <a:r>
                  <a:rPr lang="es-ES" b="1" dirty="0"/>
                  <a:t>Manhattan</a:t>
                </a:r>
                <a:r>
                  <a:rPr lang="es-ES" dirty="0"/>
                  <a:t> </a:t>
                </a:r>
                <a:r>
                  <a:rPr lang="es-ES" dirty="0" err="1"/>
                  <a:t>distance</a:t>
                </a:r>
                <a:r>
                  <a:rPr lang="es-ES" dirty="0"/>
                  <a:t>: </a:t>
                </a:r>
                <a:r>
                  <a:rPr lang="es-ES" dirty="0" err="1"/>
                  <a:t>Coordinate-wise</a:t>
                </a:r>
                <a:r>
                  <a:rPr lang="es-ES" dirty="0"/>
                  <a:t> </a:t>
                </a:r>
                <a:r>
                  <a:rPr lang="es-ES" dirty="0" err="1"/>
                  <a:t>distance</a:t>
                </a:r>
                <a:r>
                  <a:rPr lang="es-ES" dirty="0"/>
                  <a:t>        </a:t>
                </a:r>
              </a:p>
              <a:p>
                <a:pPr marL="0" indent="0">
                  <a:buNone/>
                </a:pPr>
                <a:r>
                  <a:rPr lang="es-ES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s-ES" dirty="0"/>
              </a:p>
              <a:p>
                <a:r>
                  <a:rPr lang="es-ES" dirty="0"/>
                  <a:t>…</a:t>
                </a:r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E1D38B-32B2-47CD-AE0B-2FD9B03F0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anhattan Distance Calculator - Calculate the Manhattan Distance">
            <a:extLst>
              <a:ext uri="{FF2B5EF4-FFF2-40B4-BE49-F238E27FC236}">
                <a16:creationId xmlns:a16="http://schemas.microsoft.com/office/drawing/2014/main" id="{3C9DFFFC-F6D5-4CA2-A795-392B259D7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t="4383" r="2619" b="8662"/>
          <a:stretch/>
        </p:blipFill>
        <p:spPr bwMode="auto">
          <a:xfrm>
            <a:off x="8249892" y="1825625"/>
            <a:ext cx="3730073" cy="225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2F0B1-5DB7-4BEC-AD6E-C8BDEED35F0F}"/>
              </a:ext>
            </a:extLst>
          </p:cNvPr>
          <p:cNvSpPr txBox="1"/>
          <p:nvPr/>
        </p:nvSpPr>
        <p:spPr>
          <a:xfrm>
            <a:off x="9475304" y="4213432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</a:t>
            </a:r>
            <a:r>
              <a:rPr lang="es-ES" sz="1200" dirty="0" err="1"/>
              <a:t>Omni</a:t>
            </a:r>
            <a:r>
              <a:rPr lang="es-ES" sz="1200" dirty="0"/>
              <a:t> </a:t>
            </a:r>
            <a:r>
              <a:rPr lang="es-ES" sz="1200" dirty="0" err="1"/>
              <a:t>calculator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8673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8347-B828-4AEA-BCC9-6A71A791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Quizz</a:t>
            </a:r>
            <a:r>
              <a:rPr lang="es-ES" b="1" dirty="0"/>
              <a:t>: k-NN, </a:t>
            </a:r>
            <a:r>
              <a:rPr lang="es-ES" b="1" dirty="0" err="1"/>
              <a:t>choosing</a:t>
            </a:r>
            <a:r>
              <a:rPr lang="es-ES" b="1" dirty="0"/>
              <a:t>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0908-C7DA-4926-99E6-FB03DB0E2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bias</a:t>
            </a:r>
            <a:r>
              <a:rPr lang="es-ES" dirty="0"/>
              <a:t>/</a:t>
            </a:r>
            <a:r>
              <a:rPr lang="es-ES" dirty="0" err="1"/>
              <a:t>variance</a:t>
            </a:r>
            <a:r>
              <a:rPr lang="es-ES" dirty="0"/>
              <a:t> </a:t>
            </a:r>
            <a:r>
              <a:rPr lang="es-ES" dirty="0" err="1"/>
              <a:t>tradeoff</a:t>
            </a:r>
            <a:endParaRPr lang="es-ES" dirty="0"/>
          </a:p>
          <a:p>
            <a:r>
              <a:rPr lang="es-ES" dirty="0" err="1"/>
              <a:t>When</a:t>
            </a:r>
            <a:r>
              <a:rPr lang="es-ES" dirty="0"/>
              <a:t> k </a:t>
            </a:r>
            <a:r>
              <a:rPr lang="es-ES" dirty="0" err="1"/>
              <a:t>increases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bias</a:t>
            </a:r>
            <a:r>
              <a:rPr lang="es-ES" dirty="0"/>
              <a:t> and </a:t>
            </a:r>
            <a:r>
              <a:rPr lang="es-ES" dirty="0" err="1"/>
              <a:t>variance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?</a:t>
            </a:r>
          </a:p>
          <a:p>
            <a:endParaRPr lang="es-ES" dirty="0"/>
          </a:p>
          <a:p>
            <a:r>
              <a:rPr lang="es-ES" dirty="0"/>
              <a:t>Small k            </a:t>
            </a:r>
          </a:p>
          <a:p>
            <a:r>
              <a:rPr lang="es-ES" dirty="0" err="1"/>
              <a:t>Large</a:t>
            </a:r>
            <a:r>
              <a:rPr lang="es-ES" dirty="0"/>
              <a:t> k </a:t>
            </a:r>
          </a:p>
        </p:txBody>
      </p: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D166A79C-A333-4F02-A056-8C03D0798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5003" y="2123757"/>
            <a:ext cx="914400" cy="9144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89B4E02-9A46-4D54-AFF8-B5D9F058A2B8}"/>
              </a:ext>
            </a:extLst>
          </p:cNvPr>
          <p:cNvSpPr/>
          <p:nvPr/>
        </p:nvSpPr>
        <p:spPr>
          <a:xfrm>
            <a:off x="2425148" y="3429000"/>
            <a:ext cx="503582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A557A7-41C7-4BC8-9641-DC9200C9ACE2}"/>
              </a:ext>
            </a:extLst>
          </p:cNvPr>
          <p:cNvSpPr/>
          <p:nvPr/>
        </p:nvSpPr>
        <p:spPr>
          <a:xfrm>
            <a:off x="2425148" y="4016391"/>
            <a:ext cx="503582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8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8347-B828-4AEA-BCC9-6A71A791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Quizz</a:t>
            </a:r>
            <a:r>
              <a:rPr lang="es-ES" b="1" dirty="0"/>
              <a:t>: k-NN, </a:t>
            </a:r>
            <a:r>
              <a:rPr lang="es-ES" b="1" dirty="0" err="1"/>
              <a:t>choosing</a:t>
            </a:r>
            <a:r>
              <a:rPr lang="es-ES" b="1" dirty="0"/>
              <a:t>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0908-C7DA-4926-99E6-FB03DB0E2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bias</a:t>
            </a:r>
            <a:r>
              <a:rPr lang="es-ES" dirty="0"/>
              <a:t>/</a:t>
            </a:r>
            <a:r>
              <a:rPr lang="es-ES" dirty="0" err="1"/>
              <a:t>variance</a:t>
            </a:r>
            <a:r>
              <a:rPr lang="es-ES" dirty="0"/>
              <a:t> </a:t>
            </a:r>
            <a:r>
              <a:rPr lang="es-ES" dirty="0" err="1"/>
              <a:t>tradeoff</a:t>
            </a:r>
            <a:endParaRPr lang="es-ES" dirty="0"/>
          </a:p>
          <a:p>
            <a:r>
              <a:rPr lang="es-ES" dirty="0" err="1"/>
              <a:t>When</a:t>
            </a:r>
            <a:r>
              <a:rPr lang="es-ES" dirty="0"/>
              <a:t> k </a:t>
            </a:r>
            <a:r>
              <a:rPr lang="es-ES" dirty="0" err="1"/>
              <a:t>increases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bias</a:t>
            </a:r>
            <a:r>
              <a:rPr lang="es-ES" dirty="0"/>
              <a:t> and </a:t>
            </a:r>
            <a:r>
              <a:rPr lang="es-ES" dirty="0" err="1"/>
              <a:t>variance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?</a:t>
            </a:r>
          </a:p>
          <a:p>
            <a:endParaRPr lang="es-ES" dirty="0"/>
          </a:p>
          <a:p>
            <a:r>
              <a:rPr lang="es-ES" dirty="0"/>
              <a:t>Small k            </a:t>
            </a:r>
            <a:r>
              <a:rPr lang="es-ES" dirty="0" err="1">
                <a:solidFill>
                  <a:srgbClr val="00B050"/>
                </a:solidFill>
              </a:rPr>
              <a:t>low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bias</a:t>
            </a:r>
            <a:r>
              <a:rPr lang="es-ES" dirty="0"/>
              <a:t>, </a:t>
            </a:r>
            <a:r>
              <a:rPr lang="es-ES" dirty="0" err="1">
                <a:solidFill>
                  <a:srgbClr val="FF0000"/>
                </a:solidFill>
              </a:rPr>
              <a:t>high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variance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 err="1"/>
              <a:t>Large</a:t>
            </a:r>
            <a:r>
              <a:rPr lang="es-ES" dirty="0"/>
              <a:t> k            </a:t>
            </a:r>
            <a:r>
              <a:rPr lang="es-ES" dirty="0" err="1">
                <a:solidFill>
                  <a:srgbClr val="FF0000"/>
                </a:solidFill>
              </a:rPr>
              <a:t>high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bias</a:t>
            </a:r>
            <a:r>
              <a:rPr lang="es-ES" dirty="0"/>
              <a:t>, </a:t>
            </a:r>
            <a:r>
              <a:rPr lang="es-ES" dirty="0" err="1">
                <a:solidFill>
                  <a:srgbClr val="00B050"/>
                </a:solidFill>
              </a:rPr>
              <a:t>low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variance</a:t>
            </a:r>
            <a:endParaRPr lang="es-ES" dirty="0">
              <a:solidFill>
                <a:srgbClr val="00B050"/>
              </a:solidFill>
            </a:endParaRPr>
          </a:p>
        </p:txBody>
      </p: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D166A79C-A333-4F02-A056-8C03D0798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5003" y="2123757"/>
            <a:ext cx="914400" cy="9144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89B4E02-9A46-4D54-AFF8-B5D9F058A2B8}"/>
              </a:ext>
            </a:extLst>
          </p:cNvPr>
          <p:cNvSpPr/>
          <p:nvPr/>
        </p:nvSpPr>
        <p:spPr>
          <a:xfrm>
            <a:off x="2425148" y="3429000"/>
            <a:ext cx="503582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A557A7-41C7-4BC8-9641-DC9200C9ACE2}"/>
              </a:ext>
            </a:extLst>
          </p:cNvPr>
          <p:cNvSpPr/>
          <p:nvPr/>
        </p:nvSpPr>
        <p:spPr>
          <a:xfrm>
            <a:off x="2425148" y="4016391"/>
            <a:ext cx="503582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67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F241F-12AA-4109-8B09-FD58A554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19" y="2224950"/>
            <a:ext cx="8504790" cy="408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D33BB-A248-4A80-9C08-EEE59340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k-NN: </a:t>
            </a:r>
            <a:r>
              <a:rPr lang="es-ES" b="1" dirty="0" err="1"/>
              <a:t>choosing</a:t>
            </a:r>
            <a:r>
              <a:rPr lang="es-ES" b="1" dirty="0"/>
              <a:t> k, </a:t>
            </a:r>
            <a:r>
              <a:rPr lang="es-ES" b="1" dirty="0" err="1"/>
              <a:t>bias-variance</a:t>
            </a:r>
            <a:r>
              <a:rPr lang="es-ES" b="1" dirty="0"/>
              <a:t> </a:t>
            </a:r>
            <a:r>
              <a:rPr lang="es-ES" b="1" dirty="0" err="1"/>
              <a:t>tradeoff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FCC2-10C6-40A1-B7DF-80676084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            </a:t>
            </a:r>
            <a:r>
              <a:rPr lang="es-ES" dirty="0" err="1"/>
              <a:t>Classification</a:t>
            </a:r>
            <a:r>
              <a:rPr lang="es-ES" dirty="0"/>
              <a:t> error </a:t>
            </a:r>
            <a:r>
              <a:rPr lang="es-ES" dirty="0" err="1"/>
              <a:t>with</a:t>
            </a:r>
            <a:r>
              <a:rPr lang="es-ES" dirty="0"/>
              <a:t> k=1 (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bias,high</a:t>
            </a:r>
            <a:r>
              <a:rPr lang="es-ES" dirty="0"/>
              <a:t> </a:t>
            </a:r>
            <a:r>
              <a:rPr lang="es-ES" dirty="0" err="1"/>
              <a:t>variance</a:t>
            </a:r>
            <a:r>
              <a:rPr lang="es-E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D8695-2E68-4BC7-BC7B-2EF8965ED0FA}"/>
              </a:ext>
            </a:extLst>
          </p:cNvPr>
          <p:cNvSpPr txBox="1"/>
          <p:nvPr/>
        </p:nvSpPr>
        <p:spPr>
          <a:xfrm>
            <a:off x="5295845" y="5923972"/>
            <a:ext cx="16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Bob West, EPFL</a:t>
            </a:r>
          </a:p>
        </p:txBody>
      </p:sp>
    </p:spTree>
    <p:extLst>
      <p:ext uri="{BB962C8B-B14F-4D97-AF65-F5344CB8AC3E}">
        <p14:creationId xmlns:p14="http://schemas.microsoft.com/office/powerpoint/2010/main" val="119554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3574B-D43A-42DA-8856-2477A94C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27" y="2235130"/>
            <a:ext cx="8700769" cy="4190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9897D-F742-4321-8F25-A55FB2E5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K-NN: </a:t>
            </a:r>
            <a:r>
              <a:rPr lang="es-ES" b="1" dirty="0" err="1"/>
              <a:t>choosing</a:t>
            </a:r>
            <a:r>
              <a:rPr lang="es-ES" b="1" dirty="0"/>
              <a:t> k, </a:t>
            </a:r>
            <a:r>
              <a:rPr lang="es-ES" b="1" dirty="0" err="1"/>
              <a:t>bias-variance</a:t>
            </a:r>
            <a:r>
              <a:rPr lang="es-ES" b="1" dirty="0"/>
              <a:t> </a:t>
            </a:r>
            <a:r>
              <a:rPr lang="es-ES" b="1" dirty="0" err="1"/>
              <a:t>tradeoff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A77B-ABF3-4038-8AFF-CE9DDD08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          </a:t>
            </a:r>
            <a:r>
              <a:rPr lang="es-ES" dirty="0" err="1"/>
              <a:t>Classification</a:t>
            </a:r>
            <a:r>
              <a:rPr lang="es-ES" dirty="0"/>
              <a:t> error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optimal</a:t>
            </a:r>
            <a:r>
              <a:rPr lang="es-ES" dirty="0"/>
              <a:t> k=21.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73031-BF2F-437A-AE47-D984878466AE}"/>
              </a:ext>
            </a:extLst>
          </p:cNvPr>
          <p:cNvSpPr txBox="1"/>
          <p:nvPr/>
        </p:nvSpPr>
        <p:spPr>
          <a:xfrm>
            <a:off x="5295845" y="5941170"/>
            <a:ext cx="16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Bob West, EPFL</a:t>
            </a:r>
          </a:p>
        </p:txBody>
      </p:sp>
    </p:spTree>
    <p:extLst>
      <p:ext uri="{BB962C8B-B14F-4D97-AF65-F5344CB8AC3E}">
        <p14:creationId xmlns:p14="http://schemas.microsoft.com/office/powerpoint/2010/main" val="328969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B4F8-2850-48B9-B1CA-C60B9D71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K-NN: pros and </a:t>
            </a:r>
            <a:r>
              <a:rPr lang="es-ES" b="1" dirty="0" err="1"/>
              <a:t>cons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55F5-E25D-4764-8373-4C196079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7564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Pros: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 err="1"/>
              <a:t>Intuitive</a:t>
            </a:r>
            <a:r>
              <a:rPr lang="es-ES" dirty="0"/>
              <a:t> and </a:t>
            </a:r>
            <a:r>
              <a:rPr lang="es-ES" b="1" dirty="0"/>
              <a:t>simple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Used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b="1" dirty="0" err="1"/>
              <a:t>classification</a:t>
            </a:r>
            <a:r>
              <a:rPr lang="es-ES" dirty="0"/>
              <a:t> (</a:t>
            </a:r>
            <a:r>
              <a:rPr lang="es-ES" dirty="0" err="1"/>
              <a:t>binary</a:t>
            </a:r>
            <a:r>
              <a:rPr lang="es-ES" dirty="0"/>
              <a:t> and </a:t>
            </a:r>
            <a:r>
              <a:rPr lang="es-ES" dirty="0" err="1"/>
              <a:t>multi-class</a:t>
            </a:r>
            <a:r>
              <a:rPr lang="es-ES" dirty="0"/>
              <a:t>) and </a:t>
            </a:r>
            <a:r>
              <a:rPr lang="es-ES" b="1" dirty="0" err="1"/>
              <a:t>regression</a:t>
            </a:r>
            <a:endParaRPr lang="es-E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Just </a:t>
            </a:r>
            <a:r>
              <a:rPr lang="es-ES" b="1" dirty="0" err="1"/>
              <a:t>one</a:t>
            </a:r>
            <a:r>
              <a:rPr lang="es-ES" dirty="0"/>
              <a:t> </a:t>
            </a:r>
            <a:r>
              <a:rPr lang="es-ES" b="1" dirty="0" err="1"/>
              <a:t>hyperparameter</a:t>
            </a:r>
            <a:r>
              <a:rPr lang="es-ES" dirty="0"/>
              <a:t> k, </a:t>
            </a:r>
            <a:r>
              <a:rPr lang="es-ES" b="1" dirty="0"/>
              <a:t>no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train</a:t>
            </a:r>
            <a:r>
              <a:rPr lang="es-ES" dirty="0"/>
              <a:t> a </a:t>
            </a:r>
            <a:r>
              <a:rPr lang="es-ES" dirty="0" err="1"/>
              <a:t>model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r>
              <a:rPr lang="es-ES" dirty="0" err="1"/>
              <a:t>Cons</a:t>
            </a:r>
            <a:r>
              <a:rPr lang="es-ES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 err="1"/>
              <a:t>Slow</a:t>
            </a:r>
            <a:r>
              <a:rPr lang="es-ES" dirty="0"/>
              <a:t>: as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grows</a:t>
            </a:r>
            <a:r>
              <a:rPr lang="es-ES" dirty="0"/>
              <a:t>, </a:t>
            </a:r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 </a:t>
            </a:r>
            <a:r>
              <a:rPr lang="es-ES" dirty="0" err="1"/>
              <a:t>grows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fast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>
                <a:hlinkClick r:id="rId2"/>
              </a:rPr>
              <a:t>Curse </a:t>
            </a:r>
            <a:r>
              <a:rPr lang="es-ES" dirty="0" err="1">
                <a:hlinkClick r:id="rId2"/>
              </a:rPr>
              <a:t>of</a:t>
            </a:r>
            <a:r>
              <a:rPr lang="es-ES" dirty="0">
                <a:hlinkClick r:id="rId2"/>
              </a:rPr>
              <a:t> </a:t>
            </a:r>
            <a:r>
              <a:rPr lang="es-ES" b="1" dirty="0" err="1">
                <a:hlinkClick r:id="rId2"/>
              </a:rPr>
              <a:t>dimensionality</a:t>
            </a:r>
            <a:r>
              <a:rPr lang="es-ES" dirty="0"/>
              <a:t>: as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variables </a:t>
            </a:r>
            <a:r>
              <a:rPr lang="es-ES" dirty="0" err="1"/>
              <a:t>grows</a:t>
            </a:r>
            <a:r>
              <a:rPr lang="es-ES" dirty="0"/>
              <a:t>, performance declines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Sensitive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outliers</a:t>
            </a:r>
            <a:endParaRPr lang="es-ES" b="1" dirty="0"/>
          </a:p>
        </p:txBody>
      </p:sp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EB7B7C3F-EBDF-49D2-AC53-B0389AFFB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2503" y="4389782"/>
            <a:ext cx="914400" cy="914400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2CFC3AD7-F0CE-4AC5-B03C-23E3FECC7C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5513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4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icrosoft Decision Trees in SQL Server">
            <a:extLst>
              <a:ext uri="{FF2B5EF4-FFF2-40B4-BE49-F238E27FC236}">
                <a16:creationId xmlns:a16="http://schemas.microsoft.com/office/drawing/2014/main" id="{EB3C7772-0ADD-4516-99CD-5866FCF2A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" t="4684" r="5814" b="10166"/>
          <a:stretch/>
        </p:blipFill>
        <p:spPr bwMode="auto">
          <a:xfrm>
            <a:off x="6785113" y="2555254"/>
            <a:ext cx="5128592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1A593-8141-442D-9D9F-25D21D55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trees</a:t>
            </a:r>
            <a:r>
              <a:rPr lang="es-ES" b="1" dirty="0"/>
              <a:t>: </a:t>
            </a:r>
            <a:r>
              <a:rPr lang="es-ES" b="1" dirty="0" err="1"/>
              <a:t>overview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FC49-4573-48C9-9DD0-012358F37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7766"/>
          </a:xfrm>
        </p:spPr>
        <p:txBody>
          <a:bodyPr/>
          <a:lstStyle/>
          <a:p>
            <a:r>
              <a:rPr lang="es-ES" dirty="0" err="1"/>
              <a:t>Supervised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be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b="1" dirty="0" err="1"/>
              <a:t>classification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b="1" dirty="0" err="1"/>
              <a:t>regression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follows</a:t>
            </a:r>
            <a:r>
              <a:rPr lang="es-ES" dirty="0"/>
              <a:t> a </a:t>
            </a:r>
            <a:r>
              <a:rPr lang="es-ES" dirty="0" err="1"/>
              <a:t>flow</a:t>
            </a:r>
            <a:r>
              <a:rPr lang="es-ES" dirty="0"/>
              <a:t>-chart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structure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Nodes</a:t>
            </a:r>
            <a:r>
              <a:rPr lang="es-ES" dirty="0"/>
              <a:t> are </a:t>
            </a:r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single </a:t>
            </a:r>
            <a:r>
              <a:rPr lang="es-ES" dirty="0" err="1"/>
              <a:t>attribute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Branches</a:t>
            </a:r>
            <a:r>
              <a:rPr lang="es-ES" dirty="0"/>
              <a:t> are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Leaves</a:t>
            </a:r>
            <a:r>
              <a:rPr lang="es-ES" dirty="0"/>
              <a:t> are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labels</a:t>
            </a:r>
            <a:r>
              <a:rPr lang="es-ES" dirty="0"/>
              <a:t> (</a:t>
            </a:r>
            <a:r>
              <a:rPr lang="es-ES" dirty="0" err="1"/>
              <a:t>classification</a:t>
            </a:r>
            <a:r>
              <a:rPr lang="es-ES" dirty="0"/>
              <a:t>)                                                                        </a:t>
            </a:r>
            <a:r>
              <a:rPr lang="es-ES" dirty="0" err="1"/>
              <a:t>or</a:t>
            </a:r>
            <a:r>
              <a:rPr lang="es-ES" dirty="0"/>
              <a:t> output </a:t>
            </a:r>
            <a:r>
              <a:rPr lang="es-ES" dirty="0" err="1"/>
              <a:t>values</a:t>
            </a:r>
            <a:r>
              <a:rPr lang="es-ES" dirty="0"/>
              <a:t> (</a:t>
            </a:r>
            <a:r>
              <a:rPr lang="es-ES" dirty="0" err="1"/>
              <a:t>regression</a:t>
            </a:r>
            <a:r>
              <a:rPr lang="es-ES" dirty="0"/>
              <a:t>)</a:t>
            </a:r>
          </a:p>
          <a:p>
            <a:pPr lvl="1"/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547E1-2633-42D0-B4FE-677A5D9368CA}"/>
              </a:ext>
            </a:extLst>
          </p:cNvPr>
          <p:cNvSpPr txBox="1"/>
          <p:nvPr/>
        </p:nvSpPr>
        <p:spPr>
          <a:xfrm>
            <a:off x="9157253" y="5429828"/>
            <a:ext cx="1277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</a:t>
            </a:r>
            <a:r>
              <a:rPr lang="es-ES" sz="1200" dirty="0" err="1"/>
              <a:t>SQLshack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93597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Decision Trees in SQL Server">
            <a:extLst>
              <a:ext uri="{FF2B5EF4-FFF2-40B4-BE49-F238E27FC236}">
                <a16:creationId xmlns:a16="http://schemas.microsoft.com/office/drawing/2014/main" id="{C06F5498-31E9-4E2E-B364-F80F13067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4684" r="8606" b="10166"/>
          <a:stretch/>
        </p:blipFill>
        <p:spPr bwMode="auto">
          <a:xfrm>
            <a:off x="7368209" y="3553033"/>
            <a:ext cx="4823791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E4151-F10C-4945-B1AE-FE29052B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 </a:t>
            </a:r>
            <a:r>
              <a:rPr lang="es-ES" b="1" dirty="0" err="1"/>
              <a:t>induction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F6E9-4B91-43F1-B364-DC555037A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Examples</a:t>
            </a:r>
            <a:r>
              <a:rPr lang="es-ES" dirty="0"/>
              <a:t> are </a:t>
            </a:r>
            <a:r>
              <a:rPr lang="es-ES" dirty="0" err="1"/>
              <a:t>partitioned</a:t>
            </a:r>
            <a:r>
              <a:rPr lang="es-ES" dirty="0"/>
              <a:t> </a:t>
            </a:r>
            <a:r>
              <a:rPr lang="es-ES" dirty="0" err="1"/>
              <a:t>recursively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“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discriminative</a:t>
            </a:r>
            <a:r>
              <a:rPr lang="es-ES" dirty="0"/>
              <a:t>” </a:t>
            </a:r>
            <a:r>
              <a:rPr lang="es-ES" dirty="0" err="1"/>
              <a:t>features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Partitioning</a:t>
            </a:r>
            <a:r>
              <a:rPr lang="es-ES" dirty="0"/>
              <a:t> </a:t>
            </a:r>
            <a:r>
              <a:rPr lang="es-ES" b="1" dirty="0" err="1"/>
              <a:t>stops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 err="1"/>
              <a:t>All</a:t>
            </a:r>
            <a:r>
              <a:rPr lang="es-ES" dirty="0"/>
              <a:t> simples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same</a:t>
            </a:r>
            <a:r>
              <a:rPr lang="es-ES" b="1" dirty="0"/>
              <a:t> </a:t>
            </a: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classification</a:t>
            </a:r>
            <a:r>
              <a:rPr lang="es-E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simples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partition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b="1" dirty="0" err="1"/>
              <a:t>below</a:t>
            </a:r>
            <a:r>
              <a:rPr lang="es-ES" dirty="0"/>
              <a:t>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b="1" dirty="0" err="1"/>
              <a:t>threshold</a:t>
            </a:r>
            <a:endParaRPr lang="es-E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no </a:t>
            </a:r>
            <a:r>
              <a:rPr lang="es-ES" dirty="0" err="1"/>
              <a:t>attributes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splitting</a:t>
            </a:r>
            <a:r>
              <a:rPr lang="es-ES" dirty="0"/>
              <a:t> (</a:t>
            </a:r>
            <a:r>
              <a:rPr lang="es-ES" dirty="0" err="1"/>
              <a:t>categorical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depth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reached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Leaf</a:t>
            </a:r>
            <a:r>
              <a:rPr lang="es-ES" dirty="0"/>
              <a:t> </a:t>
            </a:r>
            <a:r>
              <a:rPr lang="es-ES" dirty="0" err="1"/>
              <a:t>predictions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majority</a:t>
            </a:r>
            <a:r>
              <a:rPr lang="es-ES" dirty="0"/>
              <a:t> vote (</a:t>
            </a:r>
            <a:r>
              <a:rPr lang="es-ES" dirty="0" err="1"/>
              <a:t>classifications</a:t>
            </a:r>
            <a:r>
              <a:rPr lang="es-E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Local </a:t>
            </a:r>
            <a:r>
              <a:rPr lang="es-ES" dirty="0" err="1"/>
              <a:t>average</a:t>
            </a:r>
            <a:r>
              <a:rPr lang="es-ES" dirty="0"/>
              <a:t> (</a:t>
            </a:r>
            <a:r>
              <a:rPr lang="es-ES" dirty="0" err="1"/>
              <a:t>regression</a:t>
            </a:r>
            <a:r>
              <a:rPr lang="es-ES" dirty="0"/>
              <a:t>)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27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DB97-2402-451D-8BC5-ACDBA8CF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Supervised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: </a:t>
            </a:r>
            <a:r>
              <a:rPr lang="es-ES" b="1" dirty="0" err="1"/>
              <a:t>overview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FBE75-8A31-4406-B3D5-636F94CB0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b="1" dirty="0"/>
                  <a:t>Supervised</a:t>
                </a:r>
                <a:r>
                  <a:rPr lang="es-ES" dirty="0"/>
                  <a:t>: </a:t>
                </a:r>
                <a:r>
                  <a:rPr lang="en-US" dirty="0"/>
                  <a:t>Models are trained with input/output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we relate via a function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Model learns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make predictions on new data inputs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Classification: </a:t>
                </a:r>
                <a:r>
                  <a:rPr lang="en-US" dirty="0"/>
                  <a:t>predictions/outputs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discrete (class labels)</a:t>
                </a:r>
                <a:endParaRPr lang="en-US" b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Regression: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r>
                  <a:rPr lang="es-ES" dirty="0" err="1"/>
                  <a:t>Tasks</a:t>
                </a:r>
                <a:r>
                  <a:rPr lang="es-E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image</a:t>
                </a:r>
                <a:r>
                  <a:rPr lang="es-ES" dirty="0"/>
                  <a:t> a </a:t>
                </a:r>
                <a:r>
                  <a:rPr lang="es-ES" dirty="0" err="1"/>
                  <a:t>cat</a:t>
                </a:r>
                <a:r>
                  <a:rPr lang="es-ES" dirty="0"/>
                  <a:t>, </a:t>
                </a:r>
                <a:r>
                  <a:rPr lang="es-ES" dirty="0" err="1"/>
                  <a:t>dog</a:t>
                </a:r>
                <a:r>
                  <a:rPr lang="es-ES" dirty="0"/>
                  <a:t>, car?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this</a:t>
                </a:r>
                <a:r>
                  <a:rPr lang="es-ES" dirty="0"/>
                  <a:t> email spam?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s-ES" dirty="0"/>
                  <a:t> </a:t>
                </a:r>
                <a:r>
                  <a:rPr lang="es-ES" dirty="0" err="1"/>
                  <a:t>What</a:t>
                </a:r>
                <a:r>
                  <a:rPr lang="es-ES" dirty="0"/>
                  <a:t> </a:t>
                </a:r>
                <a:r>
                  <a:rPr lang="es-ES" dirty="0" err="1"/>
                  <a:t>would</a:t>
                </a:r>
                <a:r>
                  <a:rPr lang="es-ES" dirty="0"/>
                  <a:t> be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price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this</a:t>
                </a:r>
                <a:r>
                  <a:rPr lang="es-ES" dirty="0"/>
                  <a:t> </a:t>
                </a:r>
                <a:r>
                  <a:rPr lang="es-ES" dirty="0" err="1"/>
                  <a:t>house</a:t>
                </a:r>
                <a:r>
                  <a:rPr lang="es-E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FBE75-8A31-4406-B3D5-636F94CB0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673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EAA31A5-CAC6-4245-8AA4-EEB3CB24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451" y="2115451"/>
            <a:ext cx="319726" cy="3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115AE-8B2B-4C33-BF44-3A97C7B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: </a:t>
            </a:r>
            <a:r>
              <a:rPr lang="es-ES" b="1" dirty="0" err="1"/>
              <a:t>example</a:t>
            </a:r>
            <a:endParaRPr lang="es-E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804E4-C16B-4CB2-8E00-10E66F42C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4379" y="1721595"/>
            <a:ext cx="5602581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4F3EB-6B07-4C27-A718-BFE12B715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872" y="5893869"/>
            <a:ext cx="434423" cy="419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3A6D63-C1ED-440B-A102-A8F9DE7F0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079" y="4028660"/>
            <a:ext cx="355665" cy="396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E4A26-D8B8-41C3-A35C-7B6B31ED0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3473" y="1736424"/>
            <a:ext cx="530915" cy="474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0B705B-14AE-4AA2-A5B6-1E78A926E39B}"/>
              </a:ext>
            </a:extLst>
          </p:cNvPr>
          <p:cNvSpPr txBox="1"/>
          <p:nvPr/>
        </p:nvSpPr>
        <p:spPr>
          <a:xfrm>
            <a:off x="9162335" y="197344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N=50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A1DBCD-CEEC-4825-A960-DF28F095B22B}"/>
              </a:ext>
            </a:extLst>
          </p:cNvPr>
          <p:cNvSpPr/>
          <p:nvPr/>
        </p:nvSpPr>
        <p:spPr>
          <a:xfrm>
            <a:off x="9845535" y="1973440"/>
            <a:ext cx="5176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11B0A-CCFA-4F0B-8184-22C5632457A6}"/>
              </a:ext>
            </a:extLst>
          </p:cNvPr>
          <p:cNvSpPr txBox="1"/>
          <p:nvPr/>
        </p:nvSpPr>
        <p:spPr>
          <a:xfrm>
            <a:off x="10414121" y="183493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25</a:t>
            </a:r>
          </a:p>
          <a:p>
            <a:r>
              <a:rPr lang="es-ES" dirty="0"/>
              <a:t>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1DD4FB-933D-4628-AEED-F560533221B8}"/>
              </a:ext>
            </a:extLst>
          </p:cNvPr>
          <p:cNvSpPr txBox="1"/>
          <p:nvPr/>
        </p:nvSpPr>
        <p:spPr>
          <a:xfrm>
            <a:off x="1426039" y="5965340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180745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A82F-B64A-4438-B2D5-8963959E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: </a:t>
            </a:r>
            <a:r>
              <a:rPr lang="es-ES" b="1" dirty="0" err="1"/>
              <a:t>example</a:t>
            </a: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60832F-7494-4DAE-A8A3-36AB8925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1858169"/>
            <a:ext cx="661035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C93CB0-023D-4976-BB39-4EFBD6DAA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079" y="4028660"/>
            <a:ext cx="355665" cy="396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05783-1EB8-4DB2-BDD7-C8E712A8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405" y="5934448"/>
            <a:ext cx="434423" cy="419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101374-579E-4229-A396-6DB607154539}"/>
              </a:ext>
            </a:extLst>
          </p:cNvPr>
          <p:cNvSpPr txBox="1"/>
          <p:nvPr/>
        </p:nvSpPr>
        <p:spPr>
          <a:xfrm>
            <a:off x="1426039" y="5965340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735828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7516-95C2-4B96-A5DC-324947B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: </a:t>
            </a:r>
            <a:r>
              <a:rPr lang="es-ES" b="1" dirty="0" err="1"/>
              <a:t>example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835D7-95F5-4AF5-820C-5B474E6B3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612" y="1867694"/>
            <a:ext cx="6962775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BC2B1-6D61-44A8-90A7-217E2064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079" y="4028660"/>
            <a:ext cx="355665" cy="396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D5B6E5-B0F0-4F7E-9B28-EEB226A8AB0A}"/>
              </a:ext>
            </a:extLst>
          </p:cNvPr>
          <p:cNvSpPr txBox="1"/>
          <p:nvPr/>
        </p:nvSpPr>
        <p:spPr>
          <a:xfrm>
            <a:off x="1426039" y="5965340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8105A6-19A3-4A37-ABD0-49B90A2BC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405" y="5934448"/>
            <a:ext cx="434423" cy="4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02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476E-E529-43AB-864F-3940FB08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: </a:t>
            </a:r>
            <a:r>
              <a:rPr lang="es-ES" b="1" dirty="0" err="1"/>
              <a:t>example</a:t>
            </a: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395BA-562C-4C37-A570-63595F528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1924844"/>
            <a:ext cx="6877050" cy="415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3854B-EC5A-48B7-A274-FBBC5B30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510" y="5985375"/>
            <a:ext cx="434423" cy="419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945DB-9ACC-4A5F-AA56-9B2FE9A3A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079" y="4028660"/>
            <a:ext cx="355665" cy="396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4E39A-3D66-451F-8B39-700EFF32451A}"/>
              </a:ext>
            </a:extLst>
          </p:cNvPr>
          <p:cNvSpPr txBox="1"/>
          <p:nvPr/>
        </p:nvSpPr>
        <p:spPr>
          <a:xfrm>
            <a:off x="1426039" y="5965340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88102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15AE-8B2B-4C33-BF44-3A97C7B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: </a:t>
            </a:r>
            <a:r>
              <a:rPr lang="es-ES" b="1" dirty="0" err="1"/>
              <a:t>example</a:t>
            </a:r>
            <a:endParaRPr lang="es-E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064D45-4D33-4F4A-95C0-DDCD034EE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1934369"/>
            <a:ext cx="6848475" cy="413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F4BAC5-91F0-4634-81B5-814C5CB9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50" y="5983121"/>
            <a:ext cx="434423" cy="419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09A6A-A2F4-4783-B2BB-C40DAF0E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079" y="4028660"/>
            <a:ext cx="355665" cy="396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5D5CA9-E562-4388-A5EA-04C4E8FE6FB5}"/>
              </a:ext>
            </a:extLst>
          </p:cNvPr>
          <p:cNvSpPr txBox="1"/>
          <p:nvPr/>
        </p:nvSpPr>
        <p:spPr>
          <a:xfrm>
            <a:off x="1426039" y="5965340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2934824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15AE-8B2B-4C33-BF44-3A97C7B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: </a:t>
            </a:r>
            <a:r>
              <a:rPr lang="es-ES" b="1" dirty="0" err="1"/>
              <a:t>example</a:t>
            </a:r>
            <a:endParaRPr lang="es-E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E7896D-96C1-427D-82DB-1FD2850AB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5" y="1839119"/>
            <a:ext cx="6915150" cy="432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AA629-5317-4407-B91E-AB7C28B6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60" y="5953498"/>
            <a:ext cx="434423" cy="419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08CE50-B321-45BB-B35A-9F54264C4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079" y="4028660"/>
            <a:ext cx="355665" cy="396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C6E438-7A01-4FED-A2DC-17C2871244BC}"/>
              </a:ext>
            </a:extLst>
          </p:cNvPr>
          <p:cNvSpPr txBox="1"/>
          <p:nvPr/>
        </p:nvSpPr>
        <p:spPr>
          <a:xfrm>
            <a:off x="1426039" y="5965340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2043343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15AE-8B2B-4C33-BF44-3A97C7B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: </a:t>
            </a:r>
            <a:r>
              <a:rPr lang="es-ES" b="1" dirty="0" err="1"/>
              <a:t>example</a:t>
            </a:r>
            <a:endParaRPr lang="es-E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9EBACC-E9B9-435C-AC16-DF82F9344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746" y="1825625"/>
            <a:ext cx="6882508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B086C-BCC8-40DC-93FF-A623D524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81" y="5966992"/>
            <a:ext cx="434423" cy="419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02750-3ABE-4AF1-B6C0-24572AE11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079" y="4028660"/>
            <a:ext cx="355665" cy="396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39E3C2-ECC2-4E34-A6C8-9D0506845B21}"/>
              </a:ext>
            </a:extLst>
          </p:cNvPr>
          <p:cNvSpPr txBox="1"/>
          <p:nvPr/>
        </p:nvSpPr>
        <p:spPr>
          <a:xfrm>
            <a:off x="1426039" y="5965340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951196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4398-7F8C-46D4-8615-147AA9E5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</a:t>
            </a:r>
            <a:r>
              <a:rPr lang="es-ES" b="1" dirty="0"/>
              <a:t>: </a:t>
            </a:r>
            <a:r>
              <a:rPr lang="es-ES" b="1" dirty="0" err="1"/>
              <a:t>example</a:t>
            </a: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CE0D1B-14AD-4C3E-8FAC-94A4F0886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712" y="1896269"/>
            <a:ext cx="6886575" cy="421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A0DE3B-E279-4B3E-B093-0C5A6045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47" y="5964358"/>
            <a:ext cx="434423" cy="419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AA862E-35FD-455D-9E06-1DDA3A7E8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079" y="4028660"/>
            <a:ext cx="355665" cy="396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277CFF-7A3E-4ECB-8D82-BA6ED18D795C}"/>
              </a:ext>
            </a:extLst>
          </p:cNvPr>
          <p:cNvSpPr txBox="1"/>
          <p:nvPr/>
        </p:nvSpPr>
        <p:spPr>
          <a:xfrm>
            <a:off x="1426039" y="5965340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677743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4737-BE0D-4115-9C63-0BAF6799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Quizz</a:t>
            </a:r>
            <a:r>
              <a:rPr lang="es-ES" b="1" dirty="0"/>
              <a:t>: </a:t>
            </a:r>
            <a:r>
              <a:rPr lang="es-ES" b="1" dirty="0" err="1"/>
              <a:t>bias-variance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39D5-5686-4C48-8C5B-7FC29E18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tree</a:t>
            </a:r>
            <a:r>
              <a:rPr lang="es-ES" dirty="0"/>
              <a:t> Depth </a:t>
            </a:r>
            <a:r>
              <a:rPr lang="es-ES" dirty="0" err="1"/>
              <a:t>increases</a:t>
            </a:r>
            <a:r>
              <a:rPr lang="es-ES" dirty="0"/>
              <a:t>, </a:t>
            </a:r>
            <a:r>
              <a:rPr lang="es-ES" dirty="0" err="1"/>
              <a:t>how</a:t>
            </a:r>
            <a:r>
              <a:rPr lang="es-ES" dirty="0"/>
              <a:t> do </a:t>
            </a:r>
            <a:r>
              <a:rPr lang="es-ES" dirty="0" err="1"/>
              <a:t>bias</a:t>
            </a:r>
            <a:r>
              <a:rPr lang="es-ES" dirty="0"/>
              <a:t> and </a:t>
            </a:r>
            <a:r>
              <a:rPr lang="es-ES" dirty="0" err="1"/>
              <a:t>variance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?</a:t>
            </a:r>
          </a:p>
        </p:txBody>
      </p: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B4634D7-FF65-4E72-8A19-D1F81280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124" y="1580418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EF03D-D612-4AEE-9648-54D5A8F0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504" y="2494818"/>
            <a:ext cx="4757116" cy="21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2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4737-BE0D-4115-9C63-0BAF6799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Quizz</a:t>
            </a:r>
            <a:r>
              <a:rPr lang="es-ES" b="1" dirty="0"/>
              <a:t>: </a:t>
            </a:r>
            <a:r>
              <a:rPr lang="es-ES" b="1" dirty="0" err="1"/>
              <a:t>bias-variance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39D5-5686-4C48-8C5B-7FC29E18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tree</a:t>
            </a:r>
            <a:r>
              <a:rPr lang="es-ES" dirty="0"/>
              <a:t> Depth </a:t>
            </a:r>
            <a:r>
              <a:rPr lang="es-ES" dirty="0" err="1"/>
              <a:t>increases</a:t>
            </a:r>
            <a:r>
              <a:rPr lang="es-ES" dirty="0"/>
              <a:t>, </a:t>
            </a:r>
            <a:r>
              <a:rPr lang="es-ES" dirty="0" err="1"/>
              <a:t>how</a:t>
            </a:r>
            <a:r>
              <a:rPr lang="es-ES" dirty="0"/>
              <a:t> do </a:t>
            </a:r>
            <a:r>
              <a:rPr lang="es-ES" dirty="0" err="1"/>
              <a:t>bias</a:t>
            </a:r>
            <a:r>
              <a:rPr lang="es-ES" dirty="0"/>
              <a:t> and </a:t>
            </a:r>
            <a:r>
              <a:rPr lang="es-ES" dirty="0" err="1"/>
              <a:t>variance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?</a:t>
            </a:r>
          </a:p>
        </p:txBody>
      </p:sp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B4634D7-FF65-4E72-8A19-D1F81280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124" y="1580418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EF03D-D612-4AEE-9648-54D5A8F0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504" y="2494818"/>
            <a:ext cx="4757116" cy="2129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E4C7A-8542-49E8-A9C6-FDA46D8983D1}"/>
              </a:ext>
            </a:extLst>
          </p:cNvPr>
          <p:cNvSpPr txBox="1"/>
          <p:nvPr/>
        </p:nvSpPr>
        <p:spPr>
          <a:xfrm>
            <a:off x="2332383" y="4624638"/>
            <a:ext cx="2610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00B050"/>
                </a:solidFill>
              </a:rPr>
              <a:t>Bias</a:t>
            </a:r>
            <a:r>
              <a:rPr lang="es-ES" sz="2800" dirty="0">
                <a:solidFill>
                  <a:srgbClr val="00B050"/>
                </a:solidFill>
              </a:rPr>
              <a:t> </a:t>
            </a:r>
            <a:r>
              <a:rPr lang="es-ES" sz="2800" dirty="0" err="1">
                <a:solidFill>
                  <a:srgbClr val="00B050"/>
                </a:solidFill>
              </a:rPr>
              <a:t>decreases</a:t>
            </a:r>
            <a:r>
              <a:rPr lang="es-ES" sz="2800" dirty="0">
                <a:solidFill>
                  <a:srgbClr val="00B050"/>
                </a:solidFill>
              </a:rPr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tree</a:t>
            </a:r>
            <a:r>
              <a:rPr lang="es-ES" sz="2800" dirty="0"/>
              <a:t> </a:t>
            </a:r>
            <a:r>
              <a:rPr lang="es-ES" sz="2800" dirty="0" err="1"/>
              <a:t>depth</a:t>
            </a:r>
            <a:endParaRPr lang="es-E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EECDB-0DA0-415E-A344-FE2407B0EBE8}"/>
              </a:ext>
            </a:extLst>
          </p:cNvPr>
          <p:cNvSpPr txBox="1"/>
          <p:nvPr/>
        </p:nvSpPr>
        <p:spPr>
          <a:xfrm>
            <a:off x="6218693" y="4624638"/>
            <a:ext cx="2872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Variance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increases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tree</a:t>
            </a:r>
            <a:r>
              <a:rPr lang="es-ES" sz="2800" dirty="0"/>
              <a:t> </a:t>
            </a:r>
            <a:r>
              <a:rPr lang="es-ES" sz="2800" dirty="0" err="1"/>
              <a:t>depth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4584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1EC8-B7A1-42A2-84E0-934B0615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Supervised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: </a:t>
            </a:r>
            <a:r>
              <a:rPr lang="es-ES" b="1" dirty="0" err="1"/>
              <a:t>algorithms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2FAB-6CC5-4C42-93CB-353AD7E6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FF0000"/>
                </a:solidFill>
              </a:rPr>
              <a:t>k-NN (k nearest neighbours)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Naive Bayes </a:t>
            </a:r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Linear + logistic regression</a:t>
            </a:r>
          </a:p>
          <a:p>
            <a:pPr fontAlgn="base"/>
            <a:r>
              <a:rPr lang="en-US" dirty="0"/>
              <a:t>Support vector machines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Random forests</a:t>
            </a:r>
          </a:p>
          <a:p>
            <a:pPr fontAlgn="base"/>
            <a:r>
              <a:rPr lang="en-US" dirty="0"/>
              <a:t>Supervised neural networks</a:t>
            </a:r>
          </a:p>
          <a:p>
            <a:pPr fontAlgn="base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s-E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5BBC69-885A-45EC-B1C1-CB1A6486B603}"/>
              </a:ext>
            </a:extLst>
          </p:cNvPr>
          <p:cNvCxnSpPr>
            <a:cxnSpLocks/>
          </p:cNvCxnSpPr>
          <p:nvPr/>
        </p:nvCxnSpPr>
        <p:spPr>
          <a:xfrm>
            <a:off x="5095460" y="2067339"/>
            <a:ext cx="1464366" cy="879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DD6A4D-6396-49D4-8371-C909A050C6D8}"/>
              </a:ext>
            </a:extLst>
          </p:cNvPr>
          <p:cNvCxnSpPr>
            <a:cxnSpLocks/>
          </p:cNvCxnSpPr>
          <p:nvPr/>
        </p:nvCxnSpPr>
        <p:spPr>
          <a:xfrm>
            <a:off x="3021495" y="2551043"/>
            <a:ext cx="3538331" cy="669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0CB491-3EFE-4B5D-8A1B-B56301349EAC}"/>
              </a:ext>
            </a:extLst>
          </p:cNvPr>
          <p:cNvCxnSpPr>
            <a:cxnSpLocks/>
          </p:cNvCxnSpPr>
          <p:nvPr/>
        </p:nvCxnSpPr>
        <p:spPr>
          <a:xfrm flipV="1">
            <a:off x="3631093" y="3429000"/>
            <a:ext cx="2928733" cy="683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661667-8401-4887-A45F-459EB9C01003}"/>
              </a:ext>
            </a:extLst>
          </p:cNvPr>
          <p:cNvSpPr txBox="1"/>
          <p:nvPr/>
        </p:nvSpPr>
        <p:spPr>
          <a:xfrm>
            <a:off x="6559826" y="2946521"/>
            <a:ext cx="1149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Today</a:t>
            </a:r>
            <a:r>
              <a:rPr lang="es-ES" sz="28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004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38F2-7616-46F1-BFDF-521FD740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trees</a:t>
            </a:r>
            <a:r>
              <a:rPr lang="es-ES" b="1" dirty="0"/>
              <a:t>: </a:t>
            </a:r>
            <a:r>
              <a:rPr lang="es-ES" b="1" dirty="0" err="1"/>
              <a:t>pruning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FB5F-6425-4AB2-9E10-E064424C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Reduce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complexity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removing</a:t>
            </a:r>
            <a:r>
              <a:rPr lang="es-ES" dirty="0"/>
              <a:t> </a:t>
            </a:r>
            <a:r>
              <a:rPr lang="es-ES" b="1" dirty="0" err="1"/>
              <a:t>branches</a:t>
            </a:r>
            <a:r>
              <a:rPr lang="es-ES" dirty="0"/>
              <a:t>, </a:t>
            </a:r>
            <a:r>
              <a:rPr lang="es-ES" b="1" dirty="0"/>
              <a:t>reduce</a:t>
            </a:r>
            <a:r>
              <a:rPr lang="es-ES" dirty="0"/>
              <a:t> </a:t>
            </a:r>
            <a:r>
              <a:rPr lang="es-ES" b="1" dirty="0" err="1"/>
              <a:t>overfitting</a:t>
            </a:r>
            <a:r>
              <a:rPr lang="es-ES" dirty="0"/>
              <a:t>!</a:t>
            </a:r>
          </a:p>
          <a:p>
            <a:r>
              <a:rPr lang="es-ES" dirty="0" err="1"/>
              <a:t>Replace</a:t>
            </a:r>
            <a:r>
              <a:rPr lang="es-ES" dirty="0"/>
              <a:t> </a:t>
            </a:r>
            <a:r>
              <a:rPr lang="es-ES" dirty="0" err="1"/>
              <a:t>nodes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leaves</a:t>
            </a:r>
            <a:r>
              <a:rPr lang="es-ES" dirty="0"/>
              <a:t> and </a:t>
            </a:r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accuracy</a:t>
            </a:r>
            <a:r>
              <a:rPr lang="es-ES" dirty="0"/>
              <a:t> in </a:t>
            </a:r>
            <a:r>
              <a:rPr lang="es-ES" b="1" dirty="0" err="1"/>
              <a:t>validation</a:t>
            </a:r>
            <a:r>
              <a:rPr lang="es-ES" b="1" dirty="0"/>
              <a:t> set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decrease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95B54-8178-4510-AAD4-0A741361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3" y="3948576"/>
            <a:ext cx="4468380" cy="2228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EF4B1-052C-4A3C-A5F7-0C429C8F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42" y="3948576"/>
            <a:ext cx="4807627" cy="222838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877D028-FC19-4132-998D-E2ECA114A113}"/>
              </a:ext>
            </a:extLst>
          </p:cNvPr>
          <p:cNvSpPr/>
          <p:nvPr/>
        </p:nvSpPr>
        <p:spPr>
          <a:xfrm>
            <a:off x="5817704" y="4876800"/>
            <a:ext cx="1046922" cy="530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A8B0B-EB11-439B-997C-7E28D013A2FA}"/>
              </a:ext>
            </a:extLst>
          </p:cNvPr>
          <p:cNvSpPr txBox="1"/>
          <p:nvPr/>
        </p:nvSpPr>
        <p:spPr>
          <a:xfrm>
            <a:off x="5693505" y="4406108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Pruning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2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D18C-3482-4F80-946A-E23E5142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trees</a:t>
            </a:r>
            <a:r>
              <a:rPr lang="es-ES" b="1" dirty="0"/>
              <a:t>: pros and </a:t>
            </a:r>
            <a:r>
              <a:rPr lang="es-ES" b="1" dirty="0" err="1"/>
              <a:t>cons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1847-A264-4269-BDB6-A408ED02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/>
              <a:t>Easy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explain</a:t>
            </a:r>
            <a:r>
              <a:rPr lang="es-ES" dirty="0"/>
              <a:t> and </a:t>
            </a:r>
            <a:r>
              <a:rPr lang="es-ES" b="1" dirty="0"/>
              <a:t>human-interpretable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Handles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b="1" dirty="0" err="1"/>
              <a:t>classification</a:t>
            </a:r>
            <a:r>
              <a:rPr lang="es-ES" dirty="0"/>
              <a:t> and </a:t>
            </a:r>
            <a:r>
              <a:rPr lang="es-ES" b="1" dirty="0" err="1"/>
              <a:t>regression</a:t>
            </a:r>
            <a:endParaRPr lang="es-E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 err="1"/>
              <a:t>Fast</a:t>
            </a:r>
            <a:r>
              <a:rPr lang="es-ES" dirty="0"/>
              <a:t> and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b="1" dirty="0"/>
              <a:t>no </a:t>
            </a:r>
            <a:r>
              <a:rPr lang="es-ES" b="1" dirty="0" err="1"/>
              <a:t>asssumptions</a:t>
            </a:r>
            <a:r>
              <a:rPr lang="es-ES" b="1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r>
              <a:rPr lang="es-ES" dirty="0" err="1"/>
              <a:t>Cons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Splits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b="1" dirty="0" err="1"/>
              <a:t>variance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tend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overfit</a:t>
            </a:r>
            <a:r>
              <a:rPr lang="es-ES" dirty="0"/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/>
              <a:t>Poor performance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07BDC928-8780-4EDD-9FB4-33BBBBC4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1773" y="2401957"/>
            <a:ext cx="914400" cy="914400"/>
          </a:xfrm>
          <a:prstGeom prst="rect">
            <a:avLst/>
          </a:prstGeom>
        </p:spPr>
      </p:pic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F4212968-3630-4409-8325-E274C38CA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757" y="4137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3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098-8DBB-419B-8345-65C8B6DB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Ensemble </a:t>
            </a:r>
            <a:r>
              <a:rPr lang="es-ES" b="1" dirty="0" err="1"/>
              <a:t>methods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71B6-E93A-4868-B0AF-359B896A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Combine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b="1" dirty="0" err="1"/>
              <a:t>weak</a:t>
            </a:r>
            <a:r>
              <a:rPr lang="es-ES" b="1" dirty="0"/>
              <a:t> </a:t>
            </a:r>
            <a:r>
              <a:rPr lang="es-ES" b="1" dirty="0" err="1"/>
              <a:t>learners</a:t>
            </a:r>
            <a:r>
              <a:rPr lang="es-ES" b="1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a </a:t>
            </a:r>
            <a:r>
              <a:rPr lang="es-ES" b="1" dirty="0"/>
              <a:t>single </a:t>
            </a:r>
            <a:r>
              <a:rPr lang="es-ES" b="1" dirty="0" err="1"/>
              <a:t>better</a:t>
            </a:r>
            <a:r>
              <a:rPr lang="es-ES" b="1" dirty="0"/>
              <a:t> </a:t>
            </a:r>
            <a:r>
              <a:rPr lang="es-ES" b="1" dirty="0" err="1"/>
              <a:t>learner</a:t>
            </a:r>
            <a:endParaRPr lang="es-ES" b="1" dirty="0"/>
          </a:p>
          <a:p>
            <a:r>
              <a:rPr lang="es-ES" dirty="0"/>
              <a:t>Popular </a:t>
            </a:r>
            <a:r>
              <a:rPr lang="es-ES" dirty="0" err="1"/>
              <a:t>methods</a:t>
            </a:r>
            <a:r>
              <a:rPr lang="es-E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forests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Boosted</a:t>
            </a:r>
            <a:r>
              <a:rPr lang="es-ES" dirty="0"/>
              <a:t> </a:t>
            </a:r>
            <a:r>
              <a:rPr lang="es-ES" dirty="0" err="1"/>
              <a:t>trees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ED052-8816-47DF-A98B-FC6CB7E3E6C5}"/>
              </a:ext>
            </a:extLst>
          </p:cNvPr>
          <p:cNvSpPr txBox="1"/>
          <p:nvPr/>
        </p:nvSpPr>
        <p:spPr>
          <a:xfrm>
            <a:off x="5125850" y="6176963"/>
            <a:ext cx="5665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</a:t>
            </a:r>
            <a:r>
              <a:rPr lang="en-US" sz="1200" dirty="0"/>
              <a:t>“Hands-On Machine Learning with Scikit-Learn, </a:t>
            </a:r>
            <a:r>
              <a:rPr lang="en-US" sz="1200" dirty="0" err="1"/>
              <a:t>Keras</a:t>
            </a:r>
            <a:r>
              <a:rPr lang="en-US" sz="1200" dirty="0"/>
              <a:t> &amp; TensorFlow”, Chapter 7.</a:t>
            </a:r>
            <a:endParaRPr lang="es-E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12EBA98-AB25-58E0-E7CC-323B57B97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21" y="2453248"/>
            <a:ext cx="6631120" cy="36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6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3AA3-4E54-4332-8BF6-FAFE64B4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forests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6246-9A0E-4EEF-A0BB-5574D7DF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Grow</a:t>
            </a:r>
            <a:r>
              <a:rPr lang="es-ES" dirty="0"/>
              <a:t> K </a:t>
            </a:r>
            <a:r>
              <a:rPr lang="es-ES" dirty="0" err="1"/>
              <a:t>trees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</a:t>
            </a:r>
            <a:r>
              <a:rPr lang="es-ES" b="1" dirty="0" err="1"/>
              <a:t>sampled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original </a:t>
            </a:r>
            <a:r>
              <a:rPr lang="es-ES" dirty="0" err="1"/>
              <a:t>dataset</a:t>
            </a:r>
            <a:r>
              <a:rPr lang="es-ES" dirty="0"/>
              <a:t> (</a:t>
            </a:r>
            <a:r>
              <a:rPr lang="es-ES" dirty="0" err="1"/>
              <a:t>size</a:t>
            </a:r>
            <a:r>
              <a:rPr lang="es-ES" dirty="0"/>
              <a:t> N, p </a:t>
            </a:r>
            <a:r>
              <a:rPr lang="es-ES" dirty="0" err="1"/>
              <a:t>features</a:t>
            </a:r>
            <a:r>
              <a:rPr lang="es-ES" dirty="0"/>
              <a:t>)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replacement</a:t>
            </a:r>
            <a:r>
              <a:rPr lang="es-ES" dirty="0"/>
              <a:t> (Bootstrap simples)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err="1"/>
              <a:t>Drak</a:t>
            </a:r>
            <a:r>
              <a:rPr lang="es-ES" dirty="0"/>
              <a:t> K Bootstrap simples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err="1"/>
              <a:t>Grow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decisión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selecting</a:t>
            </a:r>
            <a:r>
              <a:rPr lang="es-ES" dirty="0"/>
              <a:t> a </a:t>
            </a:r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subset</a:t>
            </a:r>
            <a:r>
              <a:rPr lang="es-ES" b="1" dirty="0"/>
              <a:t> m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features</a:t>
            </a:r>
            <a:r>
              <a:rPr lang="es-ES" b="1" dirty="0"/>
              <a:t> </a:t>
            </a:r>
            <a:r>
              <a:rPr lang="es-ES" dirty="0"/>
              <a:t>at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node</a:t>
            </a:r>
            <a:r>
              <a:rPr lang="es-ES" dirty="0"/>
              <a:t>, and </a:t>
            </a:r>
            <a:r>
              <a:rPr lang="es-ES" dirty="0" err="1"/>
              <a:t>choosing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split</a:t>
            </a:r>
            <a:r>
              <a:rPr lang="es-ES" dirty="0"/>
              <a:t> </a:t>
            </a:r>
            <a:r>
              <a:rPr lang="es-ES" dirty="0" err="1"/>
              <a:t>on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s-ES" b="1" dirty="0" err="1"/>
              <a:t>Aggregate</a:t>
            </a:r>
            <a:r>
              <a:rPr lang="es-ES" dirty="0"/>
              <a:t> </a:t>
            </a:r>
            <a:r>
              <a:rPr lang="es-ES" dirty="0" err="1"/>
              <a:t>predictions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trees</a:t>
            </a:r>
            <a:r>
              <a:rPr lang="es-ES" dirty="0"/>
              <a:t> (</a:t>
            </a:r>
            <a:r>
              <a:rPr lang="es-ES" dirty="0" err="1"/>
              <a:t>average</a:t>
            </a:r>
            <a:r>
              <a:rPr lang="es-ES" dirty="0"/>
              <a:t>, </a:t>
            </a:r>
            <a:r>
              <a:rPr lang="es-ES" dirty="0" err="1"/>
              <a:t>most</a:t>
            </a:r>
            <a:r>
              <a:rPr lang="es-ES" dirty="0"/>
              <a:t> popular vote,…)</a:t>
            </a:r>
          </a:p>
          <a:p>
            <a:pPr marL="971550" lvl="1" indent="-51435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DADFB-4C1D-4151-8ECF-F60C46DB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17" y="4276256"/>
            <a:ext cx="6115050" cy="215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64628A-399A-491E-AF16-8E914ED4A42A}"/>
              </a:ext>
            </a:extLst>
          </p:cNvPr>
          <p:cNvSpPr txBox="1"/>
          <p:nvPr/>
        </p:nvSpPr>
        <p:spPr>
          <a:xfrm>
            <a:off x="8852340" y="5075582"/>
            <a:ext cx="1778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Robert West, EPFL</a:t>
            </a:r>
          </a:p>
        </p:txBody>
      </p:sp>
    </p:spTree>
    <p:extLst>
      <p:ext uri="{BB962C8B-B14F-4D97-AF65-F5344CB8AC3E}">
        <p14:creationId xmlns:p14="http://schemas.microsoft.com/office/powerpoint/2010/main" val="34998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5B25-4A79-4E6B-B67E-474B0396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P(A|B): “</a:t>
            </a:r>
            <a:r>
              <a:rPr lang="es-ES" b="1" dirty="0"/>
              <a:t>Posterior</a:t>
            </a:r>
            <a:r>
              <a:rPr lang="es-ES" dirty="0"/>
              <a:t>”,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evidence</a:t>
            </a:r>
            <a:r>
              <a:rPr lang="es-ES" dirty="0"/>
              <a:t> B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happened</a:t>
            </a:r>
            <a:endParaRPr lang="es-ES" dirty="0"/>
          </a:p>
          <a:p>
            <a:r>
              <a:rPr lang="es-ES" dirty="0"/>
              <a:t>P(B|A): </a:t>
            </a:r>
            <a:r>
              <a:rPr lang="es-ES" b="1" dirty="0"/>
              <a:t>“</a:t>
            </a:r>
            <a:r>
              <a:rPr lang="es-ES" b="1" dirty="0" err="1"/>
              <a:t>Likelihood</a:t>
            </a:r>
            <a:r>
              <a:rPr lang="es-ES" b="1" dirty="0"/>
              <a:t>”,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B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happened</a:t>
            </a:r>
            <a:endParaRPr lang="es-ES" dirty="0"/>
          </a:p>
          <a:p>
            <a:r>
              <a:rPr lang="es-ES" dirty="0"/>
              <a:t>P(A): “</a:t>
            </a:r>
            <a:r>
              <a:rPr lang="es-ES" b="1" dirty="0"/>
              <a:t>Prior</a:t>
            </a:r>
            <a:r>
              <a:rPr lang="es-ES" dirty="0"/>
              <a:t>”,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</a:t>
            </a:r>
            <a:endParaRPr lang="es-ES" dirty="0"/>
          </a:p>
          <a:p>
            <a:r>
              <a:rPr lang="es-ES" dirty="0"/>
              <a:t>P(B):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B </a:t>
            </a:r>
            <a:r>
              <a:rPr lang="es-ES" dirty="0" err="1"/>
              <a:t>happens</a:t>
            </a:r>
            <a:endParaRPr lang="es-ES" dirty="0"/>
          </a:p>
        </p:txBody>
      </p:sp>
      <p:pic>
        <p:nvPicPr>
          <p:cNvPr id="1028" name="Picture 4" descr="The Laws of Medicine and the Bayes&amp;#39; Theorem | by Aneesh R | Analytics  Vidhya | Medium">
            <a:extLst>
              <a:ext uri="{FF2B5EF4-FFF2-40B4-BE49-F238E27FC236}">
                <a16:creationId xmlns:a16="http://schemas.microsoft.com/office/drawing/2014/main" id="{95DF8EEE-E822-485C-BF9F-59F0A4F61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5" t="34135" r="17018" b="21211"/>
          <a:stretch/>
        </p:blipFill>
        <p:spPr bwMode="auto">
          <a:xfrm>
            <a:off x="3458817" y="4918005"/>
            <a:ext cx="4810539" cy="125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D20B2A-3677-440A-8221-26182A8198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Bayes rule </a:t>
            </a:r>
            <a:r>
              <a:rPr lang="es-ES" b="1" dirty="0" err="1"/>
              <a:t>overview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1329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5B25-4A79-4E6B-B67E-474B0396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planning</a:t>
            </a:r>
            <a:r>
              <a:rPr lang="es-ES" dirty="0"/>
              <a:t> a picnic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morning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cloudy</a:t>
            </a:r>
            <a:r>
              <a:rPr lang="es-ES" dirty="0"/>
              <a:t>. </a:t>
            </a:r>
            <a:r>
              <a:rPr lang="es-ES" b="1" dirty="0" err="1"/>
              <a:t>What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chance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afternoon</a:t>
            </a:r>
            <a:r>
              <a:rPr lang="es-ES" b="1" dirty="0"/>
              <a:t> rain?</a:t>
            </a:r>
          </a:p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historical</a:t>
            </a:r>
            <a:r>
              <a:rPr lang="es-ES" dirty="0"/>
              <a:t> </a:t>
            </a:r>
            <a:r>
              <a:rPr lang="es-ES" dirty="0" err="1"/>
              <a:t>weather</a:t>
            </a:r>
            <a:r>
              <a:rPr lang="es-ES" dirty="0"/>
              <a:t> data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P(</a:t>
            </a:r>
            <a:r>
              <a:rPr lang="es-ES" dirty="0" err="1"/>
              <a:t>Clouds|Rain</a:t>
            </a:r>
            <a:r>
              <a:rPr lang="es-ES" dirty="0"/>
              <a:t>) = 0.5: 50%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rainy</a:t>
            </a:r>
            <a:r>
              <a:rPr lang="es-ES" dirty="0"/>
              <a:t> </a:t>
            </a:r>
            <a:r>
              <a:rPr lang="es-ES" dirty="0" err="1"/>
              <a:t>days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cloudy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morning</a:t>
            </a:r>
            <a:endParaRPr lang="es-ES" dirty="0"/>
          </a:p>
          <a:p>
            <a:pPr lvl="1"/>
            <a:r>
              <a:rPr lang="es-ES" dirty="0"/>
              <a:t>P(Rain) = 0.1 : 10%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days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rained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afternoon</a:t>
            </a:r>
            <a:endParaRPr lang="es-ES" dirty="0"/>
          </a:p>
          <a:p>
            <a:pPr lvl="1"/>
            <a:r>
              <a:rPr lang="es-ES" dirty="0"/>
              <a:t>P(</a:t>
            </a:r>
            <a:r>
              <a:rPr lang="es-ES" dirty="0" err="1"/>
              <a:t>Clouds</a:t>
            </a:r>
            <a:r>
              <a:rPr lang="es-ES" dirty="0"/>
              <a:t>) = 0.4: 40%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days</a:t>
            </a:r>
            <a:r>
              <a:rPr lang="es-ES" dirty="0"/>
              <a:t> are </a:t>
            </a:r>
            <a:r>
              <a:rPr lang="es-ES" dirty="0" err="1"/>
              <a:t>cloudy</a:t>
            </a:r>
            <a:endParaRPr lang="es-E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20B2A-3677-440A-8221-26182A8198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Bayes rule </a:t>
            </a:r>
            <a:r>
              <a:rPr lang="es-ES" b="1" dirty="0" err="1"/>
              <a:t>quizz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CA60AD-2771-4E74-BDAE-FE4C0767BA0C}"/>
                  </a:ext>
                </a:extLst>
              </p:cNvPr>
              <p:cNvSpPr txBox="1"/>
              <p:nvPr/>
            </p:nvSpPr>
            <p:spPr>
              <a:xfrm>
                <a:off x="1172816" y="5121966"/>
                <a:ext cx="2955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</m:e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𝐶𝑙𝑜𝑢𝑑𝑠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CA60AD-2771-4E74-BDAE-FE4C0767B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16" y="5121966"/>
                <a:ext cx="29558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53BACD30-73BC-4419-8B29-A1ECDC0E0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8690" y="4880209"/>
            <a:ext cx="914400" cy="914400"/>
          </a:xfrm>
          <a:prstGeom prst="rect">
            <a:avLst/>
          </a:prstGeom>
        </p:spPr>
      </p:pic>
      <p:pic>
        <p:nvPicPr>
          <p:cNvPr id="9" name="Picture 4" descr="The Laws of Medicine and the Bayes&amp;#39; Theorem | by Aneesh R | Analytics  Vidhya | Medium">
            <a:extLst>
              <a:ext uri="{FF2B5EF4-FFF2-40B4-BE49-F238E27FC236}">
                <a16:creationId xmlns:a16="http://schemas.microsoft.com/office/drawing/2014/main" id="{65F15BE7-3807-4327-B392-40EBBE8EA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5" t="34135" r="17018" b="21211"/>
          <a:stretch/>
        </p:blipFill>
        <p:spPr bwMode="auto">
          <a:xfrm>
            <a:off x="8610603" y="668947"/>
            <a:ext cx="2743197" cy="7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B634D047-0A6B-41CB-B427-E89C57900419}"/>
              </a:ext>
            </a:extLst>
          </p:cNvPr>
          <p:cNvSpPr/>
          <p:nvPr/>
        </p:nvSpPr>
        <p:spPr>
          <a:xfrm>
            <a:off x="3829878" y="5026481"/>
            <a:ext cx="198783" cy="1624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9255565-7772-4FE3-AC72-39B124E243BF}"/>
              </a:ext>
            </a:extLst>
          </p:cNvPr>
          <p:cNvSpPr/>
          <p:nvPr/>
        </p:nvSpPr>
        <p:spPr>
          <a:xfrm>
            <a:off x="8315739" y="946687"/>
            <a:ext cx="198783" cy="1624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99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5B25-4A79-4E6B-B67E-474B0396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planning</a:t>
            </a:r>
            <a:r>
              <a:rPr lang="es-ES" dirty="0"/>
              <a:t> a picnic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morning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cloudy</a:t>
            </a:r>
            <a:r>
              <a:rPr lang="es-ES" dirty="0"/>
              <a:t>. </a:t>
            </a:r>
            <a:r>
              <a:rPr lang="es-ES" b="1" dirty="0" err="1"/>
              <a:t>What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chance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afternoon</a:t>
            </a:r>
            <a:r>
              <a:rPr lang="es-ES" b="1" dirty="0"/>
              <a:t> rain?</a:t>
            </a:r>
          </a:p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historical</a:t>
            </a:r>
            <a:r>
              <a:rPr lang="es-ES" dirty="0"/>
              <a:t> </a:t>
            </a:r>
            <a:r>
              <a:rPr lang="es-ES" dirty="0" err="1"/>
              <a:t>weather</a:t>
            </a:r>
            <a:r>
              <a:rPr lang="es-ES" dirty="0"/>
              <a:t> data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P(</a:t>
            </a:r>
            <a:r>
              <a:rPr lang="es-ES" dirty="0" err="1"/>
              <a:t>Clouds|Rain</a:t>
            </a:r>
            <a:r>
              <a:rPr lang="es-ES" dirty="0"/>
              <a:t>) = 0.5: 50%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rainy</a:t>
            </a:r>
            <a:r>
              <a:rPr lang="es-ES" dirty="0"/>
              <a:t> </a:t>
            </a:r>
            <a:r>
              <a:rPr lang="es-ES" dirty="0" err="1"/>
              <a:t>days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cloudy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morning</a:t>
            </a:r>
            <a:endParaRPr lang="es-ES" dirty="0"/>
          </a:p>
          <a:p>
            <a:pPr lvl="1"/>
            <a:r>
              <a:rPr lang="es-ES" dirty="0"/>
              <a:t>P(Rain) = 0.1 : 10%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days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rained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afternoon</a:t>
            </a:r>
            <a:endParaRPr lang="es-ES" dirty="0"/>
          </a:p>
          <a:p>
            <a:pPr lvl="1"/>
            <a:r>
              <a:rPr lang="es-ES" dirty="0"/>
              <a:t>P(</a:t>
            </a:r>
            <a:r>
              <a:rPr lang="es-ES" dirty="0" err="1"/>
              <a:t>Clouds</a:t>
            </a:r>
            <a:r>
              <a:rPr lang="es-ES" dirty="0"/>
              <a:t>) = 0.4: 40%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days</a:t>
            </a:r>
            <a:r>
              <a:rPr lang="es-ES" dirty="0"/>
              <a:t> are </a:t>
            </a:r>
            <a:r>
              <a:rPr lang="es-ES" dirty="0" err="1"/>
              <a:t>cloudy</a:t>
            </a:r>
            <a:endParaRPr lang="es-E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D20B2A-3677-440A-8221-26182A8198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Bayes rule </a:t>
            </a:r>
            <a:r>
              <a:rPr lang="es-ES" b="1" dirty="0" err="1"/>
              <a:t>quizz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CA60AD-2771-4E74-BDAE-FE4C0767BA0C}"/>
                  </a:ext>
                </a:extLst>
              </p:cNvPr>
              <p:cNvSpPr txBox="1"/>
              <p:nvPr/>
            </p:nvSpPr>
            <p:spPr>
              <a:xfrm>
                <a:off x="1186069" y="4936435"/>
                <a:ext cx="5750292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</m:e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𝐶𝑙𝑜𝑢𝑑𝑠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×0.5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CA60AD-2771-4E74-BDAE-FE4C0767B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69" y="4936435"/>
                <a:ext cx="5750292" cy="818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FBB98E1-F773-4DFB-93F6-E3F74FEF92CB}"/>
              </a:ext>
            </a:extLst>
          </p:cNvPr>
          <p:cNvSpPr txBox="1"/>
          <p:nvPr/>
        </p:nvSpPr>
        <p:spPr>
          <a:xfrm>
            <a:off x="7889096" y="5083943"/>
            <a:ext cx="3333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12.5% </a:t>
            </a:r>
            <a:r>
              <a:rPr lang="es-ES" sz="2800" dirty="0"/>
              <a:t>chance </a:t>
            </a:r>
            <a:r>
              <a:rPr lang="es-ES" sz="2800" dirty="0" err="1"/>
              <a:t>of</a:t>
            </a:r>
            <a:r>
              <a:rPr lang="es-ES" sz="2800" dirty="0"/>
              <a:t> rain!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7C527ED-E88A-41F3-A263-F77A04CD12F9}"/>
              </a:ext>
            </a:extLst>
          </p:cNvPr>
          <p:cNvSpPr/>
          <p:nvPr/>
        </p:nvSpPr>
        <p:spPr>
          <a:xfrm>
            <a:off x="7103165" y="5194852"/>
            <a:ext cx="689113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4" descr="The Laws of Medicine and the Bayes&amp;#39; Theorem | by Aneesh R | Analytics  Vidhya | Medium">
            <a:extLst>
              <a:ext uri="{FF2B5EF4-FFF2-40B4-BE49-F238E27FC236}">
                <a16:creationId xmlns:a16="http://schemas.microsoft.com/office/drawing/2014/main" id="{4D4F416B-927C-43DB-AB8C-D57C4E8A1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5" t="34135" r="17018" b="21211"/>
          <a:stretch/>
        </p:blipFill>
        <p:spPr bwMode="auto">
          <a:xfrm>
            <a:off x="8610603" y="668947"/>
            <a:ext cx="2743197" cy="7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14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Laws of Medicine and the Bayes&amp;#39; Theorem | by Aneesh R | Analytics  Vidhya | Medium">
            <a:extLst>
              <a:ext uri="{FF2B5EF4-FFF2-40B4-BE49-F238E27FC236}">
                <a16:creationId xmlns:a16="http://schemas.microsoft.com/office/drawing/2014/main" id="{58EB59E2-D953-4415-AED7-DEDECF2E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5" t="34135" r="17018" b="21211"/>
          <a:stretch/>
        </p:blipFill>
        <p:spPr bwMode="auto">
          <a:xfrm>
            <a:off x="9448803" y="1690688"/>
            <a:ext cx="2743197" cy="7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0B616-1F80-4B17-8740-CC0BDEBF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Naive</a:t>
            </a:r>
            <a:r>
              <a:rPr lang="es-ES" b="1" dirty="0"/>
              <a:t> Bayes: Golf </a:t>
            </a:r>
            <a:r>
              <a:rPr lang="es-ES" b="1" dirty="0" err="1"/>
              <a:t>example</a:t>
            </a:r>
            <a:endParaRPr lang="es-E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FDE2-C6A1-4D5A-A719-6107B49D3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err="1"/>
                  <a:t>Naive</a:t>
                </a:r>
                <a:r>
                  <a:rPr lang="es-ES" dirty="0"/>
                  <a:t> Bayes: </a:t>
                </a:r>
                <a:r>
                  <a:rPr lang="es-ES" b="1" dirty="0" err="1"/>
                  <a:t>classification</a:t>
                </a:r>
                <a:r>
                  <a:rPr lang="es-ES" dirty="0"/>
                  <a:t> </a:t>
                </a:r>
                <a:r>
                  <a:rPr lang="es-ES" dirty="0" err="1"/>
                  <a:t>algorithm</a:t>
                </a:r>
                <a:r>
                  <a:rPr lang="es-ES" dirty="0"/>
                  <a:t> </a:t>
                </a:r>
                <a:r>
                  <a:rPr lang="es-ES" dirty="0" err="1"/>
                  <a:t>based</a:t>
                </a:r>
                <a:r>
                  <a:rPr lang="es-ES" dirty="0"/>
                  <a:t> </a:t>
                </a:r>
                <a:r>
                  <a:rPr lang="es-ES" dirty="0" err="1"/>
                  <a:t>on</a:t>
                </a:r>
                <a:r>
                  <a:rPr lang="es-ES" dirty="0"/>
                  <a:t> Bayes rule:</a:t>
                </a:r>
              </a:p>
              <a:p>
                <a:r>
                  <a:rPr lang="es-ES" dirty="0" err="1"/>
                  <a:t>Dataset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samples, </a:t>
                </a:r>
                <a:r>
                  <a:rPr lang="es-ES" dirty="0" err="1"/>
                  <a:t>where</a:t>
                </a:r>
                <a:endParaRPr lang="es-E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: </a:t>
                </a:r>
                <a:r>
                  <a:rPr lang="es-ES" dirty="0" err="1"/>
                  <a:t>class</a:t>
                </a:r>
                <a:r>
                  <a:rPr lang="es-ES" dirty="0"/>
                  <a:t> variable (</a:t>
                </a:r>
                <a:r>
                  <a:rPr lang="es-ES" dirty="0" err="1"/>
                  <a:t>play</a:t>
                </a:r>
                <a:r>
                  <a:rPr lang="es-ES" dirty="0"/>
                  <a:t> golf yes/no)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/>
                  <a:t>: </a:t>
                </a:r>
                <a:r>
                  <a:rPr lang="es-ES" dirty="0" err="1"/>
                  <a:t>features</a:t>
                </a:r>
                <a:r>
                  <a:rPr lang="es-ES" dirty="0"/>
                  <a:t> </a:t>
                </a:r>
                <a:r>
                  <a:rPr lang="es-ES" dirty="0" err="1"/>
                  <a:t>or</a:t>
                </a:r>
                <a:r>
                  <a:rPr lang="es-ES" dirty="0"/>
                  <a:t> </a:t>
                </a:r>
                <a:r>
                  <a:rPr lang="es-ES" dirty="0" err="1"/>
                  <a:t>parameters</a:t>
                </a:r>
                <a:endParaRPr lang="es-ES" dirty="0"/>
              </a:p>
              <a:p>
                <a:r>
                  <a:rPr lang="es-ES" b="1" dirty="0" err="1"/>
                  <a:t>Given</a:t>
                </a:r>
                <a:r>
                  <a:rPr lang="es-ES" dirty="0"/>
                  <a:t> a new </a:t>
                </a:r>
                <a:r>
                  <a:rPr lang="es-ES" dirty="0" err="1"/>
                  <a:t>sample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err="1"/>
                  <a:t>we</a:t>
                </a:r>
                <a:r>
                  <a:rPr lang="es-ES" dirty="0"/>
                  <a:t> </a:t>
                </a:r>
                <a:r>
                  <a:rPr lang="es-ES" dirty="0" err="1"/>
                  <a:t>want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b="1" dirty="0" err="1"/>
                  <a:t>predict</a:t>
                </a:r>
                <a:r>
                  <a:rPr lang="es-ES" dirty="0"/>
                  <a:t> </a:t>
                </a:r>
                <a:r>
                  <a:rPr lang="es-ES" dirty="0" err="1"/>
                  <a:t>class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s-ES" b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s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FDE2-C6A1-4D5A-A719-6107B49D3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0F46FE-E7D7-4195-986C-0509F7AF2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630" y="4117944"/>
            <a:ext cx="5941943" cy="23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5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B616-1F80-4B17-8740-CC0BDEBF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Naive</a:t>
            </a:r>
            <a:r>
              <a:rPr lang="es-ES" b="1" dirty="0"/>
              <a:t> Bayes: Golf </a:t>
            </a:r>
            <a:r>
              <a:rPr lang="es-ES" b="1" dirty="0" err="1"/>
              <a:t>example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FDE2-C6A1-4D5A-A719-6107B49D3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= </a:t>
                </a:r>
                <a:r>
                  <a:rPr lang="es-ES" dirty="0" err="1"/>
                  <a:t>outlook</a:t>
                </a:r>
                <a:r>
                  <a:rPr lang="es-E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= </a:t>
                </a:r>
                <a:r>
                  <a:rPr lang="es-ES" dirty="0" err="1"/>
                  <a:t>temperature</a:t>
                </a:r>
                <a:r>
                  <a:rPr lang="es-E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b="0" dirty="0"/>
                          <m:t>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b="0" dirty="0"/>
                          <m:t>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b="0" dirty="0"/>
                          <m:t>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s-ES" dirty="0"/>
                  <a:t> </a:t>
                </a:r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s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9FDE2-C6A1-4D5A-A719-6107B49D3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0F46FE-E7D7-4195-986C-0509F7AF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61" y="3888650"/>
            <a:ext cx="6355098" cy="2461223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6941DD05-9DF1-4CEE-9235-BD566B5241F2}"/>
              </a:ext>
            </a:extLst>
          </p:cNvPr>
          <p:cNvSpPr/>
          <p:nvPr/>
        </p:nvSpPr>
        <p:spPr>
          <a:xfrm>
            <a:off x="4142963" y="2299252"/>
            <a:ext cx="234397" cy="2252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2B99EC43-B6BD-49C8-ABFE-B71A0E88EC40}"/>
              </a:ext>
            </a:extLst>
          </p:cNvPr>
          <p:cNvSpPr/>
          <p:nvPr/>
        </p:nvSpPr>
        <p:spPr>
          <a:xfrm>
            <a:off x="8130624" y="3888650"/>
            <a:ext cx="234397" cy="2252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AE2BD5-253E-43A3-9BE9-90DA5A758370}"/>
                  </a:ext>
                </a:extLst>
              </p:cNvPr>
              <p:cNvSpPr txBox="1"/>
              <p:nvPr/>
            </p:nvSpPr>
            <p:spPr>
              <a:xfrm>
                <a:off x="8082999" y="4191342"/>
                <a:ext cx="356566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 err="1"/>
                  <a:t>We</a:t>
                </a:r>
                <a:r>
                  <a:rPr lang="es-ES" sz="2800" dirty="0"/>
                  <a:t> asume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ES" sz="2800" dirty="0"/>
                  <a:t> are </a:t>
                </a:r>
                <a:r>
                  <a:rPr lang="es-ES" sz="2800" dirty="0" err="1"/>
                  <a:t>independent</a:t>
                </a:r>
                <a:r>
                  <a:rPr lang="es-ES" sz="2800" dirty="0"/>
                  <a:t>.</a:t>
                </a:r>
              </a:p>
              <a:p>
                <a:r>
                  <a:rPr lang="es-ES" sz="2800" dirty="0" err="1"/>
                  <a:t>e.g</a:t>
                </a:r>
                <a:r>
                  <a:rPr lang="es-ES" sz="2800" dirty="0"/>
                  <a:t>. </a:t>
                </a:r>
                <a:r>
                  <a:rPr lang="es-ES" sz="2800" dirty="0" err="1"/>
                  <a:t>Temperature</a:t>
                </a:r>
                <a:r>
                  <a:rPr lang="es-ES" sz="2800" dirty="0"/>
                  <a:t> </a:t>
                </a:r>
                <a:r>
                  <a:rPr lang="es-ES" sz="2800" dirty="0" err="1"/>
                  <a:t>does</a:t>
                </a:r>
                <a:r>
                  <a:rPr lang="es-ES" sz="2800" dirty="0"/>
                  <a:t> </a:t>
                </a:r>
                <a:r>
                  <a:rPr lang="es-ES" sz="2800" dirty="0" err="1"/>
                  <a:t>not</a:t>
                </a:r>
                <a:r>
                  <a:rPr lang="es-ES" sz="2800" dirty="0"/>
                  <a:t> </a:t>
                </a:r>
                <a:r>
                  <a:rPr lang="es-ES" sz="2800" dirty="0" err="1"/>
                  <a:t>afect</a:t>
                </a:r>
                <a:r>
                  <a:rPr lang="es-ES" sz="2800" dirty="0"/>
                  <a:t> </a:t>
                </a:r>
                <a:r>
                  <a:rPr lang="es-ES" sz="2800" dirty="0" err="1"/>
                  <a:t>humidity</a:t>
                </a:r>
                <a:r>
                  <a:rPr lang="es-E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AE2BD5-253E-43A3-9BE9-90DA5A758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99" y="4191342"/>
                <a:ext cx="3565661" cy="1815882"/>
              </a:xfrm>
              <a:prstGeom prst="rect">
                <a:avLst/>
              </a:prstGeom>
              <a:blipFill>
                <a:blip r:embed="rId4"/>
                <a:stretch>
                  <a:fillRect l="-3590" t="-3367" b="-90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86B87B3B-CB44-4EE7-9E68-3FBE8B959B36}"/>
              </a:ext>
            </a:extLst>
          </p:cNvPr>
          <p:cNvSpPr/>
          <p:nvPr/>
        </p:nvSpPr>
        <p:spPr>
          <a:xfrm>
            <a:off x="8247823" y="6188106"/>
            <a:ext cx="795130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1BEFA-4C1A-4609-AA94-504C6123C59D}"/>
              </a:ext>
            </a:extLst>
          </p:cNvPr>
          <p:cNvSpPr txBox="1"/>
          <p:nvPr/>
        </p:nvSpPr>
        <p:spPr>
          <a:xfrm>
            <a:off x="9260197" y="6050290"/>
            <a:ext cx="130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“</a:t>
            </a:r>
            <a:r>
              <a:rPr lang="es-ES" sz="2800" dirty="0" err="1"/>
              <a:t>Naive</a:t>
            </a:r>
            <a:r>
              <a:rPr lang="es-E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57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B616-1F80-4B17-8740-CC0BDEBF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Naive</a:t>
            </a:r>
            <a:r>
              <a:rPr lang="es-ES" b="1" dirty="0"/>
              <a:t> Bayes: Pros and </a:t>
            </a:r>
            <a:r>
              <a:rPr lang="es-ES" b="1" dirty="0" err="1"/>
              <a:t>cons</a:t>
            </a:r>
            <a:endParaRPr lang="es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FDE2-C6A1-4D5A-A719-6107B49D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75643" cy="4351338"/>
          </a:xfrm>
        </p:spPr>
        <p:txBody>
          <a:bodyPr>
            <a:noAutofit/>
          </a:bodyPr>
          <a:lstStyle/>
          <a:p>
            <a:r>
              <a:rPr lang="es-ES" dirty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/>
              <a:t>Easy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and </a:t>
            </a:r>
            <a:r>
              <a:rPr lang="es-ES" b="1" dirty="0" err="1"/>
              <a:t>computationally</a:t>
            </a:r>
            <a:r>
              <a:rPr lang="es-ES" b="1" dirty="0"/>
              <a:t> </a:t>
            </a:r>
            <a:r>
              <a:rPr lang="es-ES" b="1" dirty="0" err="1"/>
              <a:t>cheap</a:t>
            </a:r>
            <a:endParaRPr lang="es-E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 err="1"/>
              <a:t>If</a:t>
            </a:r>
            <a:r>
              <a:rPr lang="es-ES" dirty="0"/>
              <a:t> </a:t>
            </a:r>
            <a:r>
              <a:rPr lang="es-ES" dirty="0" err="1"/>
              <a:t>assumption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b="1" dirty="0" err="1"/>
              <a:t>independent</a:t>
            </a:r>
            <a:r>
              <a:rPr lang="es-ES" b="1" dirty="0"/>
              <a:t> </a:t>
            </a:r>
            <a:r>
              <a:rPr lang="es-ES" b="1" dirty="0" err="1"/>
              <a:t>features</a:t>
            </a:r>
            <a:r>
              <a:rPr lang="es-ES" b="1" dirty="0"/>
              <a:t> </a:t>
            </a:r>
            <a:r>
              <a:rPr lang="es-ES" dirty="0" err="1"/>
              <a:t>holds</a:t>
            </a:r>
            <a:r>
              <a:rPr lang="es-ES" dirty="0"/>
              <a:t>, </a:t>
            </a:r>
            <a:r>
              <a:rPr lang="es-ES" dirty="0" err="1"/>
              <a:t>performs</a:t>
            </a:r>
            <a:r>
              <a:rPr lang="es-ES" dirty="0"/>
              <a:t> </a:t>
            </a:r>
            <a:r>
              <a:rPr lang="es-ES" b="1" dirty="0" err="1"/>
              <a:t>well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few</a:t>
            </a:r>
            <a:r>
              <a:rPr lang="es-ES" b="1" dirty="0"/>
              <a:t> data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 err="1"/>
              <a:t>Cons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are </a:t>
            </a:r>
            <a:r>
              <a:rPr lang="es-ES" b="1" dirty="0" err="1"/>
              <a:t>rarely</a:t>
            </a:r>
            <a:r>
              <a:rPr lang="es-ES" b="1" dirty="0"/>
              <a:t> </a:t>
            </a:r>
            <a:r>
              <a:rPr lang="es-ES" b="1" dirty="0" err="1"/>
              <a:t>independent</a:t>
            </a:r>
            <a:endParaRPr lang="es-E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b="1" dirty="0"/>
              <a:t>Zero-</a:t>
            </a:r>
            <a:r>
              <a:rPr lang="es-ES" b="1" dirty="0" err="1"/>
              <a:t>frequency</a:t>
            </a:r>
            <a:r>
              <a:rPr lang="es-ES" dirty="0"/>
              <a:t>: </a:t>
            </a:r>
            <a:r>
              <a:rPr lang="es-ES" dirty="0" err="1"/>
              <a:t>If</a:t>
            </a:r>
            <a:r>
              <a:rPr lang="es-ES" dirty="0"/>
              <a:t> test set has a </a:t>
            </a:r>
            <a:r>
              <a:rPr lang="es-ES" dirty="0" err="1"/>
              <a:t>categorical</a:t>
            </a:r>
            <a:r>
              <a:rPr lang="es-ES" dirty="0"/>
              <a:t> variable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category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training test,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Naive</a:t>
            </a:r>
            <a:r>
              <a:rPr lang="es-ES" dirty="0"/>
              <a:t> Bayes </a:t>
            </a:r>
            <a:r>
              <a:rPr lang="es-ES" dirty="0" err="1"/>
              <a:t>model</a:t>
            </a:r>
            <a:r>
              <a:rPr lang="es-ES" dirty="0"/>
              <a:t> Will </a:t>
            </a:r>
            <a:r>
              <a:rPr lang="es-ES" dirty="0" err="1"/>
              <a:t>always</a:t>
            </a:r>
            <a:r>
              <a:rPr lang="es-ES" dirty="0"/>
              <a:t> (</a:t>
            </a:r>
            <a:r>
              <a:rPr lang="es-ES" dirty="0" err="1"/>
              <a:t>erronously</a:t>
            </a:r>
            <a:r>
              <a:rPr lang="es-ES" dirty="0"/>
              <a:t>) </a:t>
            </a:r>
            <a:r>
              <a:rPr lang="es-ES" dirty="0" err="1"/>
              <a:t>assign</a:t>
            </a:r>
            <a:r>
              <a:rPr lang="es-ES" dirty="0"/>
              <a:t> a 0 </a:t>
            </a:r>
            <a:r>
              <a:rPr lang="es-ES" dirty="0" err="1"/>
              <a:t>probability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1916A28D-E833-4C63-B6ED-74E6637A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3843" y="2362199"/>
            <a:ext cx="914400" cy="914400"/>
          </a:xfrm>
          <a:prstGeom prst="rect">
            <a:avLst/>
          </a:prstGeom>
        </p:spPr>
      </p:pic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1172C340-ACBE-42C3-86D4-1A0550B95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3843" y="46415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92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41487</TotalTime>
  <Words>1319</Words>
  <Application>Microsoft Office PowerPoint</Application>
  <PresentationFormat>Widescreen</PresentationFormat>
  <Paragraphs>187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Tema de Office</vt:lpstr>
      <vt:lpstr>INTRODUCTION TO MACHINE LEARNING</vt:lpstr>
      <vt:lpstr>Supervised learning: overview</vt:lpstr>
      <vt:lpstr>Supervised learning: algorithms</vt:lpstr>
      <vt:lpstr>PowerPoint Presentation</vt:lpstr>
      <vt:lpstr>PowerPoint Presentation</vt:lpstr>
      <vt:lpstr>PowerPoint Presentation</vt:lpstr>
      <vt:lpstr>Naive Bayes: Golf example</vt:lpstr>
      <vt:lpstr>Naive Bayes: Golf example</vt:lpstr>
      <vt:lpstr>Naive Bayes: Pros and cons</vt:lpstr>
      <vt:lpstr>K-nearest neighbours (k-nn)</vt:lpstr>
      <vt:lpstr>K-nearest neighbours: classification</vt:lpstr>
      <vt:lpstr>k-NN similarity/distance measures</vt:lpstr>
      <vt:lpstr>Quizz: k-NN, choosing k</vt:lpstr>
      <vt:lpstr>Quizz: k-NN, choosing k</vt:lpstr>
      <vt:lpstr>k-NN: choosing k, bias-variance tradeoff</vt:lpstr>
      <vt:lpstr>K-NN: choosing k, bias-variance tradeoff</vt:lpstr>
      <vt:lpstr>K-NN: pros and cons</vt:lpstr>
      <vt:lpstr>Decision trees: overview</vt:lpstr>
      <vt:lpstr>Decision tree induction</vt:lpstr>
      <vt:lpstr>Decision tree: example</vt:lpstr>
      <vt:lpstr>Decision tree: example</vt:lpstr>
      <vt:lpstr>Decision tree: example</vt:lpstr>
      <vt:lpstr>Decision tree: example</vt:lpstr>
      <vt:lpstr>Decision tree: example</vt:lpstr>
      <vt:lpstr>Decision tree: example</vt:lpstr>
      <vt:lpstr>Decision tree: example</vt:lpstr>
      <vt:lpstr>Decision tree: example</vt:lpstr>
      <vt:lpstr>Quizz: bias-variance</vt:lpstr>
      <vt:lpstr>Quizz: bias-variance</vt:lpstr>
      <vt:lpstr>Decision trees: pruning</vt:lpstr>
      <vt:lpstr>Decision trees: pros and cons</vt:lpstr>
      <vt:lpstr>Ensemble methods</vt:lpstr>
      <vt:lpstr>Random forests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Vicenç Soler Ruiz</dc:creator>
  <cp:lastModifiedBy>Pablo Cañas Castellanos</cp:lastModifiedBy>
  <cp:revision>438</cp:revision>
  <cp:lastPrinted>2021-07-14T15:27:21Z</cp:lastPrinted>
  <dcterms:created xsi:type="dcterms:W3CDTF">2020-06-18T11:00:44Z</dcterms:created>
  <dcterms:modified xsi:type="dcterms:W3CDTF">2022-07-17T10:31:57Z</dcterms:modified>
</cp:coreProperties>
</file>