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8" r:id="rId20"/>
    <p:sldId id="273" r:id="rId21"/>
    <p:sldId id="274" r:id="rId22"/>
    <p:sldId id="275" r:id="rId23"/>
    <p:sldId id="276" r:id="rId24"/>
    <p:sldId id="277" r:id="rId25"/>
    <p:sldId id="279" r:id="rId26"/>
  </p:sldIdLst>
  <p:sldSz cx="12192000" cy="6858000"/>
  <p:notesSz cx="10234613" cy="710406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45" autoAdjust="0"/>
    <p:restoredTop sz="96224" autoAdjust="0"/>
  </p:normalViewPr>
  <p:slideViewPr>
    <p:cSldViewPr snapToGrid="0">
      <p:cViewPr>
        <p:scale>
          <a:sx n="86" d="100"/>
          <a:sy n="86" d="100"/>
        </p:scale>
        <p:origin x="461" y="-62"/>
      </p:cViewPr>
      <p:guideLst/>
    </p:cSldViewPr>
  </p:slideViewPr>
  <p:outlineViewPr>
    <p:cViewPr>
      <p:scale>
        <a:sx n="33" d="100"/>
        <a:sy n="33" d="100"/>
      </p:scale>
      <p:origin x="0" y="-3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83ABA-0577-434A-A440-407A2F842FD5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23938" y="3419475"/>
            <a:ext cx="8186737" cy="2797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61667-DDEC-4303-936A-899D92F6F07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97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DEA53-B871-4C31-9DF3-7FD0F2797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A0CB5C-D8EE-4456-B7C9-C87937C98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97314A-8813-4D91-8FB0-36A22A4E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F0F466-C8B1-4D25-98D7-AF411223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0FF663-C2BC-4AA8-AC8D-01D24C56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1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A1FB5-B550-407B-9E36-6E55A9E2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F27542-614D-473C-A8CA-4FFDBFBCF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9A00AE-155A-4DC8-BB1B-041046E7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9CECC-B4DC-44ED-851A-6D05ACD3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B45F6-3647-4AD0-AC6F-24DCBB4B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68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7FD30E-643B-4692-B7D3-6C8BBDB55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882FC1-CF3A-4381-ADBB-7CFA9FFE7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5245C6-4C1D-4AB8-836C-4BC862CD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D1CA2-3A48-44AA-8991-7ADC9D3C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2AD449-DD7A-4895-A1B5-639E57FC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47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B4E19-6A77-4FE2-9028-FBC4099D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F9B1F-0341-49C0-A924-12D391FD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B4C21-D410-4A0C-9C52-C68B26BF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3A337D-BDD2-4367-B9B4-A8729028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F0CB0E-7DE8-442E-BDCF-670DD200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682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E8A8C-E140-4309-AF0E-47957841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6BB05B-CF76-40A0-8A98-7C795036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9B7837-2EDA-4650-BB88-EF8D902A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D24BC7-646F-4104-A502-CB5B4E2D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DDBD5-D067-4AB1-A418-217CA86D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11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B6E80-A5A1-418F-BA10-BE43AD50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EBF312-9813-406B-866E-5556C046D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C939F8-74C3-40FE-A2E4-30A084F18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1428A5-1367-4E61-989C-E411B5E0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658326-5264-4733-982B-7D829570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EEB45F-A061-47D2-B5B2-F6DD4EB2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56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F2794-C5FB-461B-9C28-4AA9BDF1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9DC0C8-9F45-474A-AA89-D378A53A3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8A7BCF-C913-4FE7-BB49-6647BDD52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D11F87-879B-4DE0-BBB7-728E78C60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21B989-35D5-4F92-BA6D-7B611BEB4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4A8A1F-F666-4BAE-A7FF-DBDD66F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38F0A0-CC6B-4908-B58D-CD501762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E4CB8B-5A43-401F-8A19-8CE1D5B9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76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E4496-D6DB-47CD-A994-091D713D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E8D64D-32C6-4F60-AD04-7AED03F1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E7E481-6EB5-4706-98D8-B524B3A4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442E0F-21B4-4ED5-97E2-408E7BAB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52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A989AB-1D5B-4C4B-BFFA-9998375B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CD37D8-A6C1-4CED-BFA6-E0BD08A2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B9F355-1AA5-481E-8E4A-87184A4E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38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32ADD-5534-4F3F-B710-CF8CEA86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948B75-C0AB-4F8E-978C-0C6AD889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9D0C47-DCE3-40E4-8F14-03F52FE6E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5C4BD8-E187-401A-9F5A-2C1421AA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E3563A-CD86-4F39-AAC1-96835F03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DD792A-5A50-4986-BE44-0427030E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60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A1FF7-8F67-4B5C-B69F-8CAB5AA1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FD4769-E685-49E9-8818-814B42E2A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E3E227-150F-415D-807F-E71DEE6E1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9BFDE1-2B7B-4308-B8DF-79367F5E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9BB87A-4099-47A7-81A9-3A836D89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B413-9469-45D3-86A8-D25B0FA7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18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88357A-B5B1-49F5-B306-9950F49A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528"/>
            <a:ext cx="10515600" cy="89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41AB6C-87A1-4DC9-9129-172DBEFD0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05ED90-132F-46E9-8C61-1A3A665DA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22C8-4A88-4096-98C7-3EEE26751B23}" type="datetimeFigureOut">
              <a:rPr lang="es-ES" smtClean="0"/>
              <a:t>17/07/2022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E3D1C-627A-418F-91BF-5F85E8307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94D07-80C8-4CCE-850D-E859029F6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2006-8430-4D56-BEB4-9877426D0699}" type="slidenum">
              <a:rPr lang="es-ES" smtClean="0"/>
              <a:t>‹#›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FA36B3-9E6C-42C5-A9A0-8FA62BC85B82}"/>
              </a:ext>
            </a:extLst>
          </p:cNvPr>
          <p:cNvSpPr/>
          <p:nvPr userDrawn="1"/>
        </p:nvSpPr>
        <p:spPr>
          <a:xfrm>
            <a:off x="0" y="6457888"/>
            <a:ext cx="12192000" cy="4001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F02036-A69A-4462-B8C0-20692CD591B6}"/>
              </a:ext>
            </a:extLst>
          </p:cNvPr>
          <p:cNvSpPr txBox="1"/>
          <p:nvPr userDrawn="1"/>
        </p:nvSpPr>
        <p:spPr>
          <a:xfrm>
            <a:off x="8348472" y="6396333"/>
            <a:ext cx="384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NORTHIN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SUMMER SCHOOL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E7F9690-7710-4462-B303-5DA8AA23946A}"/>
              </a:ext>
            </a:extLst>
          </p:cNvPr>
          <p:cNvSpPr txBox="1"/>
          <p:nvPr userDrawn="1"/>
        </p:nvSpPr>
        <p:spPr>
          <a:xfrm>
            <a:off x="202692" y="6457890"/>
            <a:ext cx="5452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INTRODUCTION TO MACHINE LEARNING COURSE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78F467F-2628-457C-9006-69230A54CBA7}"/>
              </a:ext>
            </a:extLst>
          </p:cNvPr>
          <p:cNvSpPr/>
          <p:nvPr userDrawn="1"/>
        </p:nvSpPr>
        <p:spPr>
          <a:xfrm>
            <a:off x="0" y="-46640"/>
            <a:ext cx="12192000" cy="365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7FDAA8-465F-4667-9224-3234B103652B}"/>
              </a:ext>
            </a:extLst>
          </p:cNvPr>
          <p:cNvSpPr txBox="1"/>
          <p:nvPr userDrawn="1"/>
        </p:nvSpPr>
        <p:spPr>
          <a:xfrm>
            <a:off x="117348" y="-64133"/>
            <a:ext cx="5452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34817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0.png"/><Relationship Id="rId4" Type="http://schemas.openxmlformats.org/officeDocument/2006/relationships/image" Target="../media/image25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BA778-58C5-4A9A-9E2D-FDE551539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INTRODUCTION TO 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7C870B-DDED-4F1B-B0C3-83B25A24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INTRODUCTION</a:t>
            </a:r>
          </a:p>
          <a:p>
            <a:r>
              <a:rPr lang="es-ES" dirty="0"/>
              <a:t>Andreu Arderiu</a:t>
            </a:r>
          </a:p>
          <a:p>
            <a:endParaRPr lang="es-ES" dirty="0"/>
          </a:p>
          <a:p>
            <a:r>
              <a:rPr lang="es-ES" dirty="0">
                <a:solidFill>
                  <a:schemeClr val="accent1"/>
                </a:solidFill>
              </a:rPr>
              <a:t>NORTHIN SUMMER SCHOOL</a:t>
            </a:r>
          </a:p>
          <a:p>
            <a:r>
              <a:rPr lang="es-ES" dirty="0">
                <a:solidFill>
                  <a:schemeClr val="accent1"/>
                </a:solidFill>
              </a:rPr>
              <a:t>Barcelona, </a:t>
            </a:r>
            <a:r>
              <a:rPr lang="es-ES" dirty="0" err="1">
                <a:solidFill>
                  <a:schemeClr val="accent1"/>
                </a:solidFill>
              </a:rPr>
              <a:t>July</a:t>
            </a:r>
            <a:r>
              <a:rPr lang="es-ES" dirty="0">
                <a:solidFill>
                  <a:schemeClr val="accent1"/>
                </a:solidFill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89280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2EDB-99D4-41E5-A938-9950FFC2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(k=2)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BA2CEC-8C99-4DAD-A66E-D406C47A4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981" y="1825625"/>
            <a:ext cx="5696038" cy="435133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38FDA1-430F-4FF8-8A7D-B76357074F4A}"/>
              </a:ext>
            </a:extLst>
          </p:cNvPr>
          <p:cNvCxnSpPr/>
          <p:nvPr/>
        </p:nvCxnSpPr>
        <p:spPr>
          <a:xfrm flipH="1" flipV="1">
            <a:off x="6096000" y="4572000"/>
            <a:ext cx="261257" cy="18868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4A9EB0-8C7B-4AA6-A8F2-0C37138ADA44}"/>
              </a:ext>
            </a:extLst>
          </p:cNvPr>
          <p:cNvCxnSpPr>
            <a:cxnSpLocks/>
          </p:cNvCxnSpPr>
          <p:nvPr/>
        </p:nvCxnSpPr>
        <p:spPr>
          <a:xfrm>
            <a:off x="5118180" y="3248360"/>
            <a:ext cx="315212" cy="18064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EA114F-6288-4FBB-A14D-C8E52FFECBCE}"/>
              </a:ext>
            </a:extLst>
          </p:cNvPr>
          <p:cNvSpPr txBox="1"/>
          <p:nvPr/>
        </p:nvSpPr>
        <p:spPr>
          <a:xfrm>
            <a:off x="8937167" y="3429000"/>
            <a:ext cx="2684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Update</a:t>
            </a:r>
            <a:r>
              <a:rPr lang="es-ES" sz="2800" dirty="0"/>
              <a:t> </a:t>
            </a:r>
            <a:r>
              <a:rPr lang="es-ES" sz="2800" dirty="0" err="1"/>
              <a:t>centroids</a:t>
            </a:r>
            <a:endParaRPr lang="es-E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DF95D7-CFF6-4CD5-925B-5E414FD33F94}"/>
              </a:ext>
            </a:extLst>
          </p:cNvPr>
          <p:cNvSpPr txBox="1"/>
          <p:nvPr/>
        </p:nvSpPr>
        <p:spPr>
          <a:xfrm>
            <a:off x="9097116" y="5785473"/>
            <a:ext cx="2234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Credit</a:t>
            </a:r>
            <a:r>
              <a:rPr lang="es-ES" sz="1200" dirty="0"/>
              <a:t>: Guillaume </a:t>
            </a:r>
            <a:r>
              <a:rPr lang="es-ES" sz="1200" dirty="0" err="1"/>
              <a:t>Dehaene</a:t>
            </a:r>
            <a:r>
              <a:rPr lang="es-ES" sz="1200" dirty="0"/>
              <a:t>, EPFL</a:t>
            </a:r>
          </a:p>
        </p:txBody>
      </p:sp>
    </p:spTree>
    <p:extLst>
      <p:ext uri="{BB962C8B-B14F-4D97-AF65-F5344CB8AC3E}">
        <p14:creationId xmlns:p14="http://schemas.microsoft.com/office/powerpoint/2010/main" val="62480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2EDB-99D4-41E5-A938-9950FFC2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(k=2)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04F451-A822-4EA6-89A7-437FE0B42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115" y="1845467"/>
            <a:ext cx="573777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5ACAF8-5310-4FAE-BD74-1EB7A9F0A36A}"/>
              </a:ext>
            </a:extLst>
          </p:cNvPr>
          <p:cNvSpPr txBox="1"/>
          <p:nvPr/>
        </p:nvSpPr>
        <p:spPr>
          <a:xfrm>
            <a:off x="8937167" y="3429000"/>
            <a:ext cx="2554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Assign</a:t>
            </a:r>
            <a:r>
              <a:rPr lang="es-ES" sz="2800" dirty="0"/>
              <a:t> </a:t>
            </a:r>
            <a:r>
              <a:rPr lang="es-ES" sz="2800" dirty="0" err="1"/>
              <a:t>points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cluster</a:t>
            </a:r>
            <a:endParaRPr lang="es-ES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7A4878-9999-4A63-8819-AF1251B8058B}"/>
              </a:ext>
            </a:extLst>
          </p:cNvPr>
          <p:cNvSpPr/>
          <p:nvPr/>
        </p:nvSpPr>
        <p:spPr>
          <a:xfrm>
            <a:off x="6891130" y="2782956"/>
            <a:ext cx="198783" cy="19878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9410AF-EA4A-4854-8F01-C09A6BB8FB2C}"/>
              </a:ext>
            </a:extLst>
          </p:cNvPr>
          <p:cNvSpPr/>
          <p:nvPr/>
        </p:nvSpPr>
        <p:spPr>
          <a:xfrm>
            <a:off x="6692347" y="3230218"/>
            <a:ext cx="198783" cy="19878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48E8D3-FC01-4F65-B2C5-0A7A8D6F021E}"/>
              </a:ext>
            </a:extLst>
          </p:cNvPr>
          <p:cNvSpPr/>
          <p:nvPr/>
        </p:nvSpPr>
        <p:spPr>
          <a:xfrm>
            <a:off x="4055164" y="5287618"/>
            <a:ext cx="198783" cy="19878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F6780F-55AD-43F5-99CF-FF0AF6739413}"/>
              </a:ext>
            </a:extLst>
          </p:cNvPr>
          <p:cNvSpPr/>
          <p:nvPr/>
        </p:nvSpPr>
        <p:spPr>
          <a:xfrm>
            <a:off x="4499112" y="4283716"/>
            <a:ext cx="198783" cy="19878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DB86F8-A126-4347-915F-8BA6BF0A1099}"/>
              </a:ext>
            </a:extLst>
          </p:cNvPr>
          <p:cNvSpPr/>
          <p:nvPr/>
        </p:nvSpPr>
        <p:spPr>
          <a:xfrm>
            <a:off x="6513442" y="3464546"/>
            <a:ext cx="198783" cy="19878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D9BF5C-6235-47D1-9328-E6E83B0953F8}"/>
              </a:ext>
            </a:extLst>
          </p:cNvPr>
          <p:cNvSpPr/>
          <p:nvPr/>
        </p:nvSpPr>
        <p:spPr>
          <a:xfrm>
            <a:off x="5045997" y="4482498"/>
            <a:ext cx="198783" cy="19878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9863DB-A045-4484-BFE0-6777D46E47C0}"/>
              </a:ext>
            </a:extLst>
          </p:cNvPr>
          <p:cNvSpPr txBox="1"/>
          <p:nvPr/>
        </p:nvSpPr>
        <p:spPr>
          <a:xfrm>
            <a:off x="9097116" y="5785473"/>
            <a:ext cx="2234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Credit</a:t>
            </a:r>
            <a:r>
              <a:rPr lang="es-ES" sz="1200" dirty="0"/>
              <a:t>: Guillaume </a:t>
            </a:r>
            <a:r>
              <a:rPr lang="es-ES" sz="1200" dirty="0" err="1"/>
              <a:t>Dehaene</a:t>
            </a:r>
            <a:r>
              <a:rPr lang="es-ES" sz="1200" dirty="0"/>
              <a:t>, EPFL</a:t>
            </a:r>
          </a:p>
        </p:txBody>
      </p:sp>
    </p:spTree>
    <p:extLst>
      <p:ext uri="{BB962C8B-B14F-4D97-AF65-F5344CB8AC3E}">
        <p14:creationId xmlns:p14="http://schemas.microsoft.com/office/powerpoint/2010/main" val="336134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2EDB-99D4-41E5-A938-9950FFC2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(k=2)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F88FD0-5981-478D-BB95-BBCEB4BA8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958" y="1825625"/>
            <a:ext cx="5838084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E4BD8F-E671-4E61-A647-E48D8E1B8266}"/>
              </a:ext>
            </a:extLst>
          </p:cNvPr>
          <p:cNvSpPr txBox="1"/>
          <p:nvPr/>
        </p:nvSpPr>
        <p:spPr>
          <a:xfrm>
            <a:off x="8937166" y="3429000"/>
            <a:ext cx="2764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Update</a:t>
            </a:r>
            <a:r>
              <a:rPr lang="es-ES" sz="2800" dirty="0"/>
              <a:t> </a:t>
            </a:r>
            <a:r>
              <a:rPr lang="es-ES" sz="2800" dirty="0" err="1"/>
              <a:t>centroids</a:t>
            </a:r>
            <a:endParaRPr lang="es-E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8D710-C838-4915-A6BF-3208CF1D69D0}"/>
              </a:ext>
            </a:extLst>
          </p:cNvPr>
          <p:cNvSpPr txBox="1"/>
          <p:nvPr/>
        </p:nvSpPr>
        <p:spPr>
          <a:xfrm>
            <a:off x="9097116" y="5785473"/>
            <a:ext cx="2234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Credit</a:t>
            </a:r>
            <a:r>
              <a:rPr lang="es-ES" sz="1200" dirty="0"/>
              <a:t>: Guillaume </a:t>
            </a:r>
            <a:r>
              <a:rPr lang="es-ES" sz="1200" dirty="0" err="1"/>
              <a:t>Dehaene</a:t>
            </a:r>
            <a:r>
              <a:rPr lang="es-ES" sz="1200" dirty="0"/>
              <a:t>, EPFL</a:t>
            </a:r>
          </a:p>
        </p:txBody>
      </p:sp>
    </p:spTree>
    <p:extLst>
      <p:ext uri="{BB962C8B-B14F-4D97-AF65-F5344CB8AC3E}">
        <p14:creationId xmlns:p14="http://schemas.microsoft.com/office/powerpoint/2010/main" val="313770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717C-20F2-408B-BAC3-4DEF4CD0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(k=2)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47DD34-0410-4DA2-91A1-C64F48956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312" y="1825625"/>
            <a:ext cx="580337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200353-45BA-4649-A12A-BF3C7C929319}"/>
              </a:ext>
            </a:extLst>
          </p:cNvPr>
          <p:cNvSpPr txBox="1"/>
          <p:nvPr/>
        </p:nvSpPr>
        <p:spPr>
          <a:xfrm>
            <a:off x="8937167" y="3429000"/>
            <a:ext cx="2554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Assign</a:t>
            </a:r>
            <a:r>
              <a:rPr lang="es-ES" sz="2800" dirty="0"/>
              <a:t> </a:t>
            </a:r>
            <a:r>
              <a:rPr lang="es-ES" sz="2800" dirty="0" err="1"/>
              <a:t>points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cluster</a:t>
            </a:r>
            <a:endParaRPr lang="es-ES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9BFC01-CED0-4C78-84BA-BBED672E1168}"/>
              </a:ext>
            </a:extLst>
          </p:cNvPr>
          <p:cNvSpPr/>
          <p:nvPr/>
        </p:nvSpPr>
        <p:spPr>
          <a:xfrm>
            <a:off x="4320209" y="3906053"/>
            <a:ext cx="198783" cy="19878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A9EC4F-8D7C-4221-A55F-876A8FCF9C0F}"/>
              </a:ext>
            </a:extLst>
          </p:cNvPr>
          <p:cNvSpPr/>
          <p:nvPr/>
        </p:nvSpPr>
        <p:spPr>
          <a:xfrm>
            <a:off x="4704522" y="4184325"/>
            <a:ext cx="198783" cy="19878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C54775-6826-4639-B624-87551F50636C}"/>
              </a:ext>
            </a:extLst>
          </p:cNvPr>
          <p:cNvSpPr/>
          <p:nvPr/>
        </p:nvSpPr>
        <p:spPr>
          <a:xfrm>
            <a:off x="6343940" y="3707271"/>
            <a:ext cx="198783" cy="19878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4B8012-0F99-481C-B054-0B3C86CDD1A3}"/>
              </a:ext>
            </a:extLst>
          </p:cNvPr>
          <p:cNvSpPr/>
          <p:nvPr/>
        </p:nvSpPr>
        <p:spPr>
          <a:xfrm>
            <a:off x="6814044" y="3806662"/>
            <a:ext cx="198783" cy="19878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EEA547-50A2-4988-9F33-7921A7679ED7}"/>
              </a:ext>
            </a:extLst>
          </p:cNvPr>
          <p:cNvSpPr/>
          <p:nvPr/>
        </p:nvSpPr>
        <p:spPr>
          <a:xfrm>
            <a:off x="7875606" y="3230218"/>
            <a:ext cx="198783" cy="19878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A89D46-5450-49EB-82A1-6D0FA0140322}"/>
              </a:ext>
            </a:extLst>
          </p:cNvPr>
          <p:cNvSpPr/>
          <p:nvPr/>
        </p:nvSpPr>
        <p:spPr>
          <a:xfrm>
            <a:off x="8074389" y="3063359"/>
            <a:ext cx="198783" cy="19878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92AC7-5542-4E79-BCCF-A55B465FBD9C}"/>
              </a:ext>
            </a:extLst>
          </p:cNvPr>
          <p:cNvSpPr txBox="1"/>
          <p:nvPr/>
        </p:nvSpPr>
        <p:spPr>
          <a:xfrm>
            <a:off x="9097116" y="5785473"/>
            <a:ext cx="2234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Credit</a:t>
            </a:r>
            <a:r>
              <a:rPr lang="es-ES" sz="1200" dirty="0"/>
              <a:t>: Guillaume </a:t>
            </a:r>
            <a:r>
              <a:rPr lang="es-ES" sz="1200" dirty="0" err="1"/>
              <a:t>Dehaene</a:t>
            </a:r>
            <a:r>
              <a:rPr lang="es-ES" sz="1200" dirty="0"/>
              <a:t>, EPFL</a:t>
            </a:r>
          </a:p>
        </p:txBody>
      </p:sp>
    </p:spTree>
    <p:extLst>
      <p:ext uri="{BB962C8B-B14F-4D97-AF65-F5344CB8AC3E}">
        <p14:creationId xmlns:p14="http://schemas.microsoft.com/office/powerpoint/2010/main" val="410321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F2FD-D1B5-49A0-AE66-FDD8A6A1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(k=2)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29440B-6C39-4DC4-BAD6-311CA5303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632" y="1825625"/>
            <a:ext cx="589273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EDE839-C582-418C-90CD-EC753021EB34}"/>
              </a:ext>
            </a:extLst>
          </p:cNvPr>
          <p:cNvSpPr txBox="1"/>
          <p:nvPr/>
        </p:nvSpPr>
        <p:spPr>
          <a:xfrm>
            <a:off x="8937167" y="3429000"/>
            <a:ext cx="2724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Update</a:t>
            </a:r>
            <a:r>
              <a:rPr lang="es-ES" sz="2800" dirty="0"/>
              <a:t> </a:t>
            </a:r>
            <a:r>
              <a:rPr lang="es-ES" sz="2800" dirty="0" err="1"/>
              <a:t>centroids</a:t>
            </a:r>
            <a:endParaRPr lang="es-ES" sz="2800" dirty="0"/>
          </a:p>
          <a:p>
            <a:r>
              <a:rPr lang="es-ES" sz="2800" dirty="0"/>
              <a:t>Done!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8317F-BEEA-4F3B-B56B-CA9BDC488646}"/>
              </a:ext>
            </a:extLst>
          </p:cNvPr>
          <p:cNvSpPr txBox="1"/>
          <p:nvPr/>
        </p:nvSpPr>
        <p:spPr>
          <a:xfrm>
            <a:off x="9097116" y="5785473"/>
            <a:ext cx="2234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Credit</a:t>
            </a:r>
            <a:r>
              <a:rPr lang="es-ES" sz="1200" dirty="0"/>
              <a:t>: Guillaume </a:t>
            </a:r>
            <a:r>
              <a:rPr lang="es-ES" sz="1200" dirty="0" err="1"/>
              <a:t>Dehaene</a:t>
            </a:r>
            <a:r>
              <a:rPr lang="es-ES" sz="1200" dirty="0"/>
              <a:t>, EPFL</a:t>
            </a:r>
          </a:p>
        </p:txBody>
      </p:sp>
    </p:spTree>
    <p:extLst>
      <p:ext uri="{BB962C8B-B14F-4D97-AF65-F5344CB8AC3E}">
        <p14:creationId xmlns:p14="http://schemas.microsoft.com/office/powerpoint/2010/main" val="2818687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93CC58-19A1-4F6E-B7F4-4C2E7319B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920" y="2332383"/>
            <a:ext cx="4876045" cy="3730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9D9D40-C066-46B7-AC5E-58CC20E1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: </a:t>
            </a:r>
            <a:r>
              <a:rPr lang="es-ES" dirty="0" err="1"/>
              <a:t>choosing</a:t>
            </a:r>
            <a:r>
              <a:rPr lang="es-ES" dirty="0"/>
              <a:t>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3062-FEB5-402A-839F-0125EB6EF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Elbow</a:t>
            </a:r>
            <a:r>
              <a:rPr lang="es-ES" b="1" dirty="0"/>
              <a:t> </a:t>
            </a:r>
            <a:r>
              <a:rPr lang="es-ES" b="1" dirty="0" err="1"/>
              <a:t>method</a:t>
            </a:r>
            <a:r>
              <a:rPr lang="es-ES" dirty="0"/>
              <a:t>: run 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k and compute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cost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J (</a:t>
            </a:r>
            <a:r>
              <a:rPr lang="es-ES" dirty="0" err="1"/>
              <a:t>usually</a:t>
            </a:r>
            <a:r>
              <a:rPr lang="es-ES" dirty="0"/>
              <a:t> “</a:t>
            </a:r>
            <a:r>
              <a:rPr lang="es-ES" dirty="0">
                <a:hlinkClick r:id="rId3"/>
              </a:rPr>
              <a:t>silhouette</a:t>
            </a:r>
            <a:r>
              <a:rPr lang="es-ES" dirty="0"/>
              <a:t>”)</a:t>
            </a:r>
          </a:p>
          <a:p>
            <a:endParaRPr lang="es-ES" dirty="0"/>
          </a:p>
          <a:p>
            <a:r>
              <a:rPr lang="es-ES" dirty="0"/>
              <a:t>QUIZZ: </a:t>
            </a:r>
            <a:r>
              <a:rPr lang="es-ES" dirty="0" err="1"/>
              <a:t>Which</a:t>
            </a:r>
            <a:r>
              <a:rPr lang="es-ES" dirty="0"/>
              <a:t> k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?</a:t>
            </a:r>
          </a:p>
        </p:txBody>
      </p:sp>
      <p:pic>
        <p:nvPicPr>
          <p:cNvPr id="5" name="Graphic 4" descr="Help">
            <a:extLst>
              <a:ext uri="{FF2B5EF4-FFF2-40B4-BE49-F238E27FC236}">
                <a16:creationId xmlns:a16="http://schemas.microsoft.com/office/drawing/2014/main" id="{B9B43F42-20D5-4337-8C66-65873D9C0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699" y="354409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CFBDF1-CA88-4458-B153-9678584207AC}"/>
              </a:ext>
            </a:extLst>
          </p:cNvPr>
          <p:cNvSpPr txBox="1"/>
          <p:nvPr/>
        </p:nvSpPr>
        <p:spPr>
          <a:xfrm>
            <a:off x="10606317" y="4058927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Source</a:t>
            </a:r>
            <a:r>
              <a:rPr lang="es-ES" sz="1200" dirty="0"/>
              <a:t>: Coursera</a:t>
            </a:r>
          </a:p>
        </p:txBody>
      </p:sp>
    </p:spTree>
    <p:extLst>
      <p:ext uri="{BB962C8B-B14F-4D97-AF65-F5344CB8AC3E}">
        <p14:creationId xmlns:p14="http://schemas.microsoft.com/office/powerpoint/2010/main" val="179908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0B850C-6FC9-4356-ACC1-671251DD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06" y="2372138"/>
            <a:ext cx="5125894" cy="382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9D9D40-C066-46B7-AC5E-58CC20E1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: </a:t>
            </a:r>
            <a:r>
              <a:rPr lang="es-ES" dirty="0" err="1"/>
              <a:t>choosing</a:t>
            </a:r>
            <a:r>
              <a:rPr lang="es-ES" dirty="0"/>
              <a:t>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3062-FEB5-402A-839F-0125EB6EF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Elbow</a:t>
            </a:r>
            <a:r>
              <a:rPr lang="es-ES" b="1" dirty="0"/>
              <a:t> </a:t>
            </a:r>
            <a:r>
              <a:rPr lang="es-ES" b="1" dirty="0" err="1"/>
              <a:t>method</a:t>
            </a:r>
            <a:r>
              <a:rPr lang="es-ES" dirty="0"/>
              <a:t>: run 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k and compute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cost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J (</a:t>
            </a:r>
            <a:r>
              <a:rPr lang="es-ES" dirty="0" err="1"/>
              <a:t>usually</a:t>
            </a:r>
            <a:r>
              <a:rPr lang="es-ES" dirty="0"/>
              <a:t> “</a:t>
            </a:r>
            <a:r>
              <a:rPr lang="es-ES" dirty="0">
                <a:hlinkClick r:id="rId3"/>
              </a:rPr>
              <a:t>silhouette</a:t>
            </a:r>
            <a:r>
              <a:rPr lang="es-ES" dirty="0"/>
              <a:t>”)</a:t>
            </a:r>
          </a:p>
          <a:p>
            <a:endParaRPr lang="es-ES" dirty="0"/>
          </a:p>
          <a:p>
            <a:r>
              <a:rPr lang="es-ES" dirty="0"/>
              <a:t>QUIZZ: </a:t>
            </a:r>
            <a:r>
              <a:rPr lang="es-ES" dirty="0" err="1"/>
              <a:t>Which</a:t>
            </a:r>
            <a:r>
              <a:rPr lang="es-ES" dirty="0"/>
              <a:t> k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?</a:t>
            </a:r>
          </a:p>
        </p:txBody>
      </p:sp>
      <p:pic>
        <p:nvPicPr>
          <p:cNvPr id="5" name="Graphic 4" descr="Help">
            <a:extLst>
              <a:ext uri="{FF2B5EF4-FFF2-40B4-BE49-F238E27FC236}">
                <a16:creationId xmlns:a16="http://schemas.microsoft.com/office/drawing/2014/main" id="{B9B43F42-20D5-4337-8C66-65873D9C0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699" y="3544094"/>
            <a:ext cx="914400" cy="9144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582AC53-9B35-401B-B903-D135CB61340D}"/>
              </a:ext>
            </a:extLst>
          </p:cNvPr>
          <p:cNvSpPr/>
          <p:nvPr/>
        </p:nvSpPr>
        <p:spPr>
          <a:xfrm>
            <a:off x="1285461" y="4797287"/>
            <a:ext cx="1113182" cy="371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8F6D1-1ED4-43BD-AFAE-5C8B7165B9DC}"/>
              </a:ext>
            </a:extLst>
          </p:cNvPr>
          <p:cNvSpPr txBox="1"/>
          <p:nvPr/>
        </p:nvSpPr>
        <p:spPr>
          <a:xfrm>
            <a:off x="2494261" y="4721207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K =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8F0B4-0355-4BE5-8C02-12F5BCA8F431}"/>
              </a:ext>
            </a:extLst>
          </p:cNvPr>
          <p:cNvSpPr txBox="1"/>
          <p:nvPr/>
        </p:nvSpPr>
        <p:spPr>
          <a:xfrm>
            <a:off x="10606317" y="4058927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Source</a:t>
            </a:r>
            <a:r>
              <a:rPr lang="es-ES" sz="1200" dirty="0"/>
              <a:t>: Coursera</a:t>
            </a:r>
          </a:p>
        </p:txBody>
      </p:sp>
    </p:spTree>
    <p:extLst>
      <p:ext uri="{BB962C8B-B14F-4D97-AF65-F5344CB8AC3E}">
        <p14:creationId xmlns:p14="http://schemas.microsoft.com/office/powerpoint/2010/main" val="2958812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4047-DB20-4017-BC03-C5BF1CA8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: </a:t>
            </a:r>
            <a:r>
              <a:rPr lang="es-ES" dirty="0" err="1"/>
              <a:t>choosing</a:t>
            </a:r>
            <a:r>
              <a:rPr lang="es-ES" dirty="0"/>
              <a:t> k </a:t>
            </a:r>
            <a:r>
              <a:rPr lang="es-ES" dirty="0" err="1"/>
              <a:t>issues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FC61-AADB-4D76-8868-8F9563D9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6601"/>
          </a:xfrm>
        </p:spPr>
        <p:txBody>
          <a:bodyPr/>
          <a:lstStyle/>
          <a:p>
            <a:r>
              <a:rPr lang="es-ES" dirty="0" err="1"/>
              <a:t>Usually</a:t>
            </a:r>
            <a:r>
              <a:rPr lang="es-ES" dirty="0"/>
              <a:t> “</a:t>
            </a:r>
            <a:r>
              <a:rPr lang="es-ES" dirty="0" err="1"/>
              <a:t>elbow</a:t>
            </a:r>
            <a:r>
              <a:rPr lang="es-ES" dirty="0"/>
              <a:t>”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visible,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choice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k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somewhat</a:t>
            </a:r>
            <a:r>
              <a:rPr lang="es-ES" dirty="0"/>
              <a:t> </a:t>
            </a:r>
            <a:r>
              <a:rPr lang="es-ES" dirty="0" err="1"/>
              <a:t>arbitrary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45C0F-E788-4578-A48E-52E9EDF5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1" y="3037163"/>
            <a:ext cx="8657144" cy="32397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A680CD-D37F-4C0D-871B-ABC73F60F9AC}"/>
              </a:ext>
            </a:extLst>
          </p:cNvPr>
          <p:cNvCxnSpPr/>
          <p:nvPr/>
        </p:nvCxnSpPr>
        <p:spPr>
          <a:xfrm>
            <a:off x="4187687" y="2305878"/>
            <a:ext cx="2054087" cy="14444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7C5FF4-A4FE-424E-AA04-37D8E5506168}"/>
              </a:ext>
            </a:extLst>
          </p:cNvPr>
          <p:cNvSpPr txBox="1"/>
          <p:nvPr/>
        </p:nvSpPr>
        <p:spPr>
          <a:xfrm>
            <a:off x="5474676" y="592397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Source</a:t>
            </a:r>
            <a:r>
              <a:rPr lang="es-ES" sz="1200" dirty="0"/>
              <a:t>: Coursera</a:t>
            </a:r>
          </a:p>
        </p:txBody>
      </p:sp>
    </p:spTree>
    <p:extLst>
      <p:ext uri="{BB962C8B-B14F-4D97-AF65-F5344CB8AC3E}">
        <p14:creationId xmlns:p14="http://schemas.microsoft.com/office/powerpoint/2010/main" val="398287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BA2E-AC3C-41F4-9E36-94D6D2C4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: pros and </a:t>
            </a:r>
            <a:r>
              <a:rPr lang="es-ES" dirty="0" err="1"/>
              <a:t>cons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D3B5-4837-4142-B57A-0086BA45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Pros: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Simple and </a:t>
            </a:r>
            <a:r>
              <a:rPr lang="es-ES" dirty="0" err="1"/>
              <a:t>easy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interpret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/>
              <a:t>Efficient</a:t>
            </a:r>
            <a:r>
              <a:rPr lang="es-ES" dirty="0"/>
              <a:t> and </a:t>
            </a:r>
            <a:r>
              <a:rPr lang="es-ES" dirty="0" err="1"/>
              <a:t>scales</a:t>
            </a:r>
            <a:r>
              <a:rPr lang="es-ES" dirty="0"/>
              <a:t> </a:t>
            </a:r>
            <a:r>
              <a:rPr lang="es-ES" dirty="0" err="1"/>
              <a:t>well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large</a:t>
            </a:r>
            <a:r>
              <a:rPr lang="es-ES" dirty="0"/>
              <a:t> </a:t>
            </a:r>
            <a:r>
              <a:rPr lang="es-ES" dirty="0" err="1"/>
              <a:t>datasets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/>
              <a:t>Convergence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guaranteed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endParaRPr lang="es-ES" dirty="0"/>
          </a:p>
          <a:p>
            <a:r>
              <a:rPr lang="es-ES" dirty="0" err="1"/>
              <a:t>Cons</a:t>
            </a:r>
            <a:r>
              <a:rPr lang="es-E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/>
              <a:t>Choice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k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trivial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sensitive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centroid</a:t>
            </a:r>
            <a:r>
              <a:rPr lang="es-ES" dirty="0"/>
              <a:t> </a:t>
            </a:r>
            <a:r>
              <a:rPr lang="es-ES" dirty="0" err="1"/>
              <a:t>initialisation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robust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outliers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Poor performance in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high</a:t>
            </a:r>
            <a:r>
              <a:rPr lang="es-ES" dirty="0"/>
              <a:t> </a:t>
            </a:r>
            <a:r>
              <a:rPr lang="es-ES" dirty="0" err="1"/>
              <a:t>dimensions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Poor performance </a:t>
            </a:r>
            <a:r>
              <a:rPr lang="es-ES" dirty="0" err="1"/>
              <a:t>with</a:t>
            </a:r>
            <a:r>
              <a:rPr lang="es-ES" dirty="0"/>
              <a:t> “</a:t>
            </a:r>
            <a:r>
              <a:rPr lang="es-ES" dirty="0" err="1"/>
              <a:t>complex</a:t>
            </a:r>
            <a:r>
              <a:rPr lang="es-ES" dirty="0"/>
              <a:t>” </a:t>
            </a:r>
            <a:r>
              <a:rPr lang="es-ES" dirty="0" err="1"/>
              <a:t>shape</a:t>
            </a:r>
            <a:r>
              <a:rPr lang="es-ES" dirty="0"/>
              <a:t> data</a:t>
            </a:r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FF12AA34-CE59-490C-A20D-45A329E39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1339" y="2295939"/>
            <a:ext cx="914400" cy="914400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76B5563D-4875-4847-81F8-8770E01EA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1339" y="46018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6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3C3B-06C5-41E6-A299-A97CF2AE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Clustering</a:t>
            </a:r>
            <a:r>
              <a:rPr lang="es-ES" dirty="0"/>
              <a:t> alternative: DBSCAN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221F-520D-475F-B867-74A38167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</a:t>
            </a:r>
            <a:r>
              <a:rPr lang="es-ES" b="1" dirty="0" err="1"/>
              <a:t>D</a:t>
            </a:r>
            <a:r>
              <a:rPr lang="es-ES" dirty="0" err="1"/>
              <a:t>ensity-</a:t>
            </a:r>
            <a:r>
              <a:rPr lang="es-ES" b="1" dirty="0" err="1"/>
              <a:t>b</a:t>
            </a:r>
            <a:r>
              <a:rPr lang="es-ES" dirty="0" err="1"/>
              <a:t>ased</a:t>
            </a:r>
            <a:r>
              <a:rPr lang="es-ES" dirty="0"/>
              <a:t> </a:t>
            </a:r>
            <a:r>
              <a:rPr lang="es-ES" b="1" dirty="0" err="1"/>
              <a:t>s</a:t>
            </a:r>
            <a:r>
              <a:rPr lang="es-ES" dirty="0" err="1"/>
              <a:t>patial</a:t>
            </a:r>
            <a:r>
              <a:rPr lang="es-ES" dirty="0"/>
              <a:t> </a:t>
            </a:r>
            <a:r>
              <a:rPr lang="es-ES" b="1" dirty="0" err="1"/>
              <a:t>c</a:t>
            </a:r>
            <a:r>
              <a:rPr lang="es-ES" dirty="0" err="1"/>
              <a:t>lustering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b="1" dirty="0" err="1"/>
              <a:t>a</a:t>
            </a:r>
            <a:r>
              <a:rPr lang="es-ES" dirty="0" err="1"/>
              <a:t>pplications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/>
              <a:t>n</a:t>
            </a:r>
            <a:r>
              <a:rPr lang="es-ES" dirty="0" err="1"/>
              <a:t>oise</a:t>
            </a:r>
            <a:r>
              <a:rPr lang="es-ES" dirty="0"/>
              <a:t>”</a:t>
            </a:r>
          </a:p>
          <a:p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require</a:t>
            </a:r>
            <a:r>
              <a:rPr lang="es-ES" dirty="0"/>
              <a:t> k </a:t>
            </a:r>
            <a:r>
              <a:rPr lang="es-ES" dirty="0" err="1"/>
              <a:t>choice</a:t>
            </a:r>
            <a:r>
              <a:rPr lang="es-ES" dirty="0"/>
              <a:t> </a:t>
            </a:r>
          </a:p>
          <a:p>
            <a:r>
              <a:rPr lang="es-ES" dirty="0"/>
              <a:t>Good performance </a:t>
            </a:r>
            <a:r>
              <a:rPr lang="es-ES" dirty="0" err="1"/>
              <a:t>with</a:t>
            </a:r>
            <a:r>
              <a:rPr lang="es-ES" dirty="0"/>
              <a:t> “</a:t>
            </a:r>
            <a:r>
              <a:rPr lang="es-ES" dirty="0" err="1"/>
              <a:t>complex</a:t>
            </a:r>
            <a:r>
              <a:rPr lang="es-ES" dirty="0"/>
              <a:t>” </a:t>
            </a:r>
            <a:r>
              <a:rPr lang="es-ES" dirty="0" err="1"/>
              <a:t>shapes</a:t>
            </a:r>
            <a:endParaRPr lang="es-ES" dirty="0"/>
          </a:p>
          <a:p>
            <a:r>
              <a:rPr lang="es-ES" dirty="0" err="1"/>
              <a:t>Density-based</a:t>
            </a:r>
            <a:r>
              <a:rPr lang="es-ES" dirty="0"/>
              <a:t> </a:t>
            </a:r>
            <a:r>
              <a:rPr lang="es-ES" dirty="0" err="1"/>
              <a:t>clustering</a:t>
            </a:r>
            <a:r>
              <a:rPr lang="es-ES" dirty="0"/>
              <a:t>, </a:t>
            </a:r>
            <a:r>
              <a:rPr lang="es-ES" dirty="0" err="1"/>
              <a:t>follows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shape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dense </a:t>
            </a:r>
            <a:r>
              <a:rPr lang="es-ES" dirty="0" err="1"/>
              <a:t>neighbourhoods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points</a:t>
            </a:r>
            <a:endParaRPr lang="es-ES" dirty="0"/>
          </a:p>
          <a:p>
            <a:r>
              <a:rPr lang="es-ES" dirty="0" err="1"/>
              <a:t>Slower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k-</a:t>
            </a:r>
            <a:r>
              <a:rPr lang="es-ES" dirty="0" err="1"/>
              <a:t>means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no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choose</a:t>
            </a:r>
            <a:r>
              <a:rPr lang="es-ES" dirty="0"/>
              <a:t> k a priori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BAD8B-132A-4D1B-B22A-02E73C9F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039" y="2281237"/>
            <a:ext cx="40386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4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DF4B3-6CAC-44B4-B994-B74538961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07" b="5942"/>
          <a:stretch/>
        </p:blipFill>
        <p:spPr>
          <a:xfrm>
            <a:off x="641084" y="3548268"/>
            <a:ext cx="7626700" cy="288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3E6666-D2B8-4E42-8149-AF570398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Unsupervised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: </a:t>
            </a:r>
            <a:r>
              <a:rPr lang="es-ES" dirty="0" err="1"/>
              <a:t>overview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79903-E9CA-4096-B462-8B309CAC16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b="1" dirty="0"/>
                  <a:t>Unsupervised</a:t>
                </a:r>
                <a:r>
                  <a:rPr lang="es-ES" dirty="0"/>
                  <a:t>: </a:t>
                </a:r>
                <a:r>
                  <a:rPr lang="en-US" dirty="0"/>
                  <a:t>Only </a:t>
                </a:r>
                <a:r>
                  <a:rPr lang="en-US" b="1" dirty="0"/>
                  <a:t>inputs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are given. We compute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“simpler” representation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b="1" dirty="0"/>
                  <a:t>Clustering: </a:t>
                </a:r>
                <a:r>
                  <a:rPr lang="en-US" dirty="0"/>
                  <a:t>discrete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(groups)</a:t>
                </a:r>
                <a:endParaRPr lang="en-US" b="1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b="1" dirty="0"/>
                  <a:t> Dimensionality reduction</a:t>
                </a:r>
                <a:r>
                  <a:rPr lang="en-US" dirty="0"/>
                  <a:t>: continuous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79903-E9CA-4096-B462-8B309CAC16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F676C88-6B91-4837-9395-C9051AC5BF48}"/>
              </a:ext>
            </a:extLst>
          </p:cNvPr>
          <p:cNvSpPr txBox="1"/>
          <p:nvPr/>
        </p:nvSpPr>
        <p:spPr>
          <a:xfrm>
            <a:off x="8267784" y="4851218"/>
            <a:ext cx="122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Source</a:t>
            </a:r>
            <a:r>
              <a:rPr lang="es-ES" sz="1200" dirty="0"/>
              <a:t>: </a:t>
            </a:r>
            <a:r>
              <a:rPr lang="es-ES" sz="1200" dirty="0" err="1"/>
              <a:t>coursera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70143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9EDB-BED9-41F1-B882-E39A19DE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Dimensionality</a:t>
            </a:r>
            <a:r>
              <a:rPr lang="es-ES" dirty="0"/>
              <a:t> </a:t>
            </a:r>
            <a:r>
              <a:rPr lang="es-ES" dirty="0" err="1"/>
              <a:t>reduction</a:t>
            </a:r>
            <a:r>
              <a:rPr lang="es-ES" dirty="0"/>
              <a:t>: </a:t>
            </a:r>
            <a:r>
              <a:rPr lang="es-ES" dirty="0" err="1"/>
              <a:t>overview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0EA4-9A46-497A-AB82-1D12712E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motivations</a:t>
            </a:r>
            <a:r>
              <a:rPr lang="es-ES" dirty="0"/>
              <a:t>:</a:t>
            </a:r>
          </a:p>
          <a:p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/>
              <a:t>Data </a:t>
            </a:r>
            <a:r>
              <a:rPr lang="es-ES" b="1" dirty="0" err="1"/>
              <a:t>compression</a:t>
            </a:r>
            <a:r>
              <a:rPr lang="es-ES" dirty="0"/>
              <a:t>: </a:t>
            </a:r>
            <a:r>
              <a:rPr lang="es-ES" dirty="0" err="1"/>
              <a:t>Save</a:t>
            </a:r>
            <a:r>
              <a:rPr lang="es-ES" dirty="0"/>
              <a:t> </a:t>
            </a:r>
            <a:r>
              <a:rPr lang="es-ES" dirty="0" err="1"/>
              <a:t>computer</a:t>
            </a:r>
            <a:r>
              <a:rPr lang="es-ES" dirty="0"/>
              <a:t> </a:t>
            </a:r>
            <a:r>
              <a:rPr lang="es-ES" b="1" dirty="0" err="1"/>
              <a:t>memory</a:t>
            </a:r>
            <a:r>
              <a:rPr lang="es-ES" dirty="0"/>
              <a:t> and </a:t>
            </a:r>
            <a:r>
              <a:rPr lang="es-ES" b="1" dirty="0" err="1"/>
              <a:t>speed</a:t>
            </a:r>
            <a:r>
              <a:rPr lang="es-ES" b="1" dirty="0"/>
              <a:t> up </a:t>
            </a:r>
            <a:r>
              <a:rPr lang="es-ES" b="1" dirty="0" err="1"/>
              <a:t>learning</a:t>
            </a:r>
            <a:r>
              <a:rPr lang="es-ES" b="1" dirty="0"/>
              <a:t> </a:t>
            </a:r>
            <a:r>
              <a:rPr lang="es-ES" b="1" dirty="0" err="1"/>
              <a:t>algorithms</a:t>
            </a:r>
            <a:endParaRPr lang="es-ES" b="1" dirty="0"/>
          </a:p>
          <a:p>
            <a:pPr marL="914400" lvl="1" indent="-457200">
              <a:buFont typeface="+mj-lt"/>
              <a:buAutoNum type="arabicPeriod"/>
            </a:pP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b="1" dirty="0" err="1"/>
              <a:t>Visualization</a:t>
            </a:r>
            <a:r>
              <a:rPr lang="es-ES" dirty="0"/>
              <a:t>: </a:t>
            </a:r>
            <a:r>
              <a:rPr lang="es-ES" dirty="0" err="1"/>
              <a:t>Plots</a:t>
            </a:r>
            <a:r>
              <a:rPr lang="es-ES" dirty="0"/>
              <a:t> in 2D, 3D are human-</a:t>
            </a:r>
            <a:r>
              <a:rPr lang="es-ES" b="1" dirty="0"/>
              <a:t>interpretable</a:t>
            </a:r>
          </a:p>
        </p:txBody>
      </p:sp>
    </p:spTree>
    <p:extLst>
      <p:ext uri="{BB962C8B-B14F-4D97-AF65-F5344CB8AC3E}">
        <p14:creationId xmlns:p14="http://schemas.microsoft.com/office/powerpoint/2010/main" val="1658096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BCE620C-FEF1-436B-8EA6-D3E61DD0F7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93"/>
          <a:stretch/>
        </p:blipFill>
        <p:spPr>
          <a:xfrm>
            <a:off x="7073389" y="2796741"/>
            <a:ext cx="4684180" cy="35872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5CDA23-D46A-48EC-B35C-BACBB142E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29" y="2604261"/>
            <a:ext cx="4641073" cy="3779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597DA1-247B-474A-A49A-FF159800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PCA: </a:t>
            </a:r>
            <a:r>
              <a:rPr lang="es-ES" dirty="0" err="1"/>
              <a:t>intuition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90A2E-A16B-4EB8-88B0-838C2633A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182618"/>
              </a:xfrm>
            </p:spPr>
            <p:txBody>
              <a:bodyPr>
                <a:normAutofit/>
              </a:bodyPr>
              <a:lstStyle/>
              <a:p>
                <a:r>
                  <a:rPr lang="es-ES" dirty="0"/>
                  <a:t>Reduce </a:t>
                </a:r>
                <a:r>
                  <a:rPr lang="es-ES" dirty="0" err="1"/>
                  <a:t>from</a:t>
                </a:r>
                <a:r>
                  <a:rPr lang="es-ES" dirty="0"/>
                  <a:t> n-</a:t>
                </a:r>
                <a:r>
                  <a:rPr lang="es-ES" dirty="0" err="1"/>
                  <a:t>dimension</a:t>
                </a:r>
                <a:r>
                  <a:rPr lang="es-ES" dirty="0"/>
                  <a:t> </a:t>
                </a:r>
                <a:r>
                  <a:rPr lang="es-ES" dirty="0" err="1"/>
                  <a:t>to</a:t>
                </a:r>
                <a:r>
                  <a:rPr lang="es-ES" dirty="0"/>
                  <a:t> k-</a:t>
                </a:r>
                <a:r>
                  <a:rPr lang="es-ES" dirty="0" err="1"/>
                  <a:t>dimension</a:t>
                </a:r>
                <a:r>
                  <a:rPr lang="es-ES" dirty="0"/>
                  <a:t>: </a:t>
                </a:r>
                <a:r>
                  <a:rPr lang="es-ES" dirty="0" err="1"/>
                  <a:t>find</a:t>
                </a:r>
                <a:r>
                  <a:rPr lang="es-ES" dirty="0"/>
                  <a:t> k </a:t>
                </a:r>
                <a:r>
                  <a:rPr lang="es-ES" dirty="0" err="1"/>
                  <a:t>vectors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onto </a:t>
                </a:r>
                <a:r>
                  <a:rPr lang="es-ES" dirty="0" err="1"/>
                  <a:t>which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b="1" dirty="0" err="1"/>
                  <a:t>projection</a:t>
                </a:r>
                <a:r>
                  <a:rPr lang="es-ES" dirty="0"/>
                  <a:t> </a:t>
                </a:r>
                <a:r>
                  <a:rPr lang="es-ES" b="1" dirty="0"/>
                  <a:t>error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data </a:t>
                </a:r>
                <a:r>
                  <a:rPr lang="es-ES" dirty="0" err="1"/>
                  <a:t>is</a:t>
                </a:r>
                <a:r>
                  <a:rPr lang="es-ES" dirty="0"/>
                  <a:t> </a:t>
                </a:r>
                <a:r>
                  <a:rPr lang="es-ES" b="1" dirty="0" err="1"/>
                  <a:t>minimized</a:t>
                </a:r>
                <a:endParaRPr lang="es-E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90A2E-A16B-4EB8-88B0-838C2633A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182618"/>
              </a:xfrm>
              <a:blipFill>
                <a:blip r:embed="rId4"/>
                <a:stretch>
                  <a:fillRect l="-1043" t="-67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BD99FBCF-EA07-49D7-B3A0-E363917A2F9E}"/>
              </a:ext>
            </a:extLst>
          </p:cNvPr>
          <p:cNvSpPr/>
          <p:nvPr/>
        </p:nvSpPr>
        <p:spPr>
          <a:xfrm>
            <a:off x="5742484" y="4464749"/>
            <a:ext cx="1094545" cy="795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A250D2-1CE5-473B-8E73-D66D2A966A80}"/>
              </a:ext>
            </a:extLst>
          </p:cNvPr>
          <p:cNvSpPr txBox="1"/>
          <p:nvPr/>
        </p:nvSpPr>
        <p:spPr>
          <a:xfrm>
            <a:off x="4953226" y="3372704"/>
            <a:ext cx="2709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70C0"/>
                </a:solidFill>
              </a:rPr>
              <a:t>Reduce projection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ECE51A-15C7-4E0D-86E0-F0A840922D11}"/>
                  </a:ext>
                </a:extLst>
              </p:cNvPr>
              <p:cNvSpPr txBox="1"/>
              <p:nvPr/>
            </p:nvSpPr>
            <p:spPr>
              <a:xfrm>
                <a:off x="3154016" y="4913403"/>
                <a:ext cx="682816" cy="448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s-ES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ECE51A-15C7-4E0D-86E0-F0A840922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16" y="4913403"/>
                <a:ext cx="682816" cy="448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ACD679-1489-42A4-8180-E52252C9AD6D}"/>
                  </a:ext>
                </a:extLst>
              </p:cNvPr>
              <p:cNvSpPr/>
              <p:nvPr/>
            </p:nvSpPr>
            <p:spPr>
              <a:xfrm>
                <a:off x="9526314" y="4718770"/>
                <a:ext cx="867482" cy="541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s-ES" sz="2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ACD679-1489-42A4-8180-E52252C9A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314" y="4718770"/>
                <a:ext cx="867482" cy="541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20A5DBE-96DE-4B35-8C7C-CCC0E69FF72A}"/>
              </a:ext>
            </a:extLst>
          </p:cNvPr>
          <p:cNvSpPr txBox="1"/>
          <p:nvPr/>
        </p:nvSpPr>
        <p:spPr>
          <a:xfrm>
            <a:off x="124407" y="4067144"/>
            <a:ext cx="2709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92D050"/>
                </a:solidFill>
              </a:rPr>
              <a:t>projection error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1A19E1-E14B-4E0B-BD75-B510D7C1E0D4}"/>
              </a:ext>
            </a:extLst>
          </p:cNvPr>
          <p:cNvCxnSpPr>
            <a:cxnSpLocks/>
          </p:cNvCxnSpPr>
          <p:nvPr/>
        </p:nvCxnSpPr>
        <p:spPr>
          <a:xfrm flipH="1">
            <a:off x="1166192" y="4494124"/>
            <a:ext cx="313025" cy="10055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EA6F2D-2C6D-42FB-8071-A6E278C7FF40}"/>
              </a:ext>
            </a:extLst>
          </p:cNvPr>
          <p:cNvCxnSpPr>
            <a:cxnSpLocks/>
          </p:cNvCxnSpPr>
          <p:nvPr/>
        </p:nvCxnSpPr>
        <p:spPr>
          <a:xfrm>
            <a:off x="1479217" y="4494124"/>
            <a:ext cx="654383" cy="109829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538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2D1B-7549-4F6B-845D-12D88BD6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PCA: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DFCDC4B-7214-4AD0-A3B9-098C0B1089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11826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dirty="0"/>
                  <a:t>Reduce </a:t>
                </a:r>
                <a:r>
                  <a:rPr lang="es-ES" dirty="0" err="1"/>
                  <a:t>from</a:t>
                </a:r>
                <a:r>
                  <a:rPr lang="es-ES" dirty="0"/>
                  <a:t> 3D </a:t>
                </a:r>
                <a:r>
                  <a:rPr lang="es-ES" dirty="0" err="1"/>
                  <a:t>to</a:t>
                </a:r>
                <a:r>
                  <a:rPr lang="es-ES" dirty="0"/>
                  <a:t> 2D: </a:t>
                </a:r>
                <a:r>
                  <a:rPr lang="es-ES" dirty="0" err="1"/>
                  <a:t>find</a:t>
                </a:r>
                <a:r>
                  <a:rPr lang="es-ES" dirty="0"/>
                  <a:t> 2 </a:t>
                </a:r>
                <a:r>
                  <a:rPr lang="es-ES" dirty="0" err="1"/>
                  <a:t>vectors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onto </a:t>
                </a:r>
                <a:r>
                  <a:rPr lang="es-ES" dirty="0" err="1"/>
                  <a:t>which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b="1" dirty="0" err="1"/>
                  <a:t>projection</a:t>
                </a:r>
                <a:r>
                  <a:rPr lang="es-ES" dirty="0"/>
                  <a:t> </a:t>
                </a:r>
                <a:r>
                  <a:rPr lang="es-ES" b="1" dirty="0"/>
                  <a:t>error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data </a:t>
                </a:r>
                <a:r>
                  <a:rPr lang="es-ES" dirty="0" err="1"/>
                  <a:t>is</a:t>
                </a:r>
                <a:r>
                  <a:rPr lang="es-ES" dirty="0"/>
                  <a:t> </a:t>
                </a:r>
                <a:r>
                  <a:rPr lang="es-ES" b="1" dirty="0" err="1"/>
                  <a:t>minimized</a:t>
                </a:r>
                <a:endParaRPr lang="es-ES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DFCDC4B-7214-4AD0-A3B9-098C0B108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1182618"/>
              </a:xfrm>
              <a:prstGeom prst="rect">
                <a:avLst/>
              </a:prstGeom>
              <a:blipFill>
                <a:blip r:embed="rId5"/>
                <a:stretch>
                  <a:fillRect l="-1043" t="-670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What Is Principal Components Analysis? | 365 Data Science">
            <a:extLst>
              <a:ext uri="{FF2B5EF4-FFF2-40B4-BE49-F238E27FC236}">
                <a16:creationId xmlns:a16="http://schemas.microsoft.com/office/drawing/2014/main" id="{AFFE46B1-7850-F165-D2CE-602E9D95B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26" y="2917148"/>
            <a:ext cx="10250747" cy="348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43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41EA-522F-491E-8663-B684941F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PCA: algorithm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093BB-C071-4A3E-9037-1F8AD625B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b="1" dirty="0"/>
                  <a:t>Normalize</a:t>
                </a:r>
                <a:r>
                  <a:rPr lang="en-GB" dirty="0"/>
                  <a:t> all input features: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→(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ES" b="0" i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sd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Compute </a:t>
                </a:r>
                <a:r>
                  <a:rPr lang="en-GB" b="1" dirty="0"/>
                  <a:t>covariance</a:t>
                </a:r>
                <a:r>
                  <a:rPr lang="en-GB" dirty="0"/>
                  <a:t> matrix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/>
                  <a:t>eigenvectors</a:t>
                </a:r>
                <a:r>
                  <a:rPr lang="en-GB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dirty="0"/>
                  <a:t>, or </a:t>
                </a:r>
                <a:r>
                  <a:rPr lang="en-GB" b="1" dirty="0"/>
                  <a:t>principal components </a:t>
                </a:r>
                <a:r>
                  <a:rPr lang="en-GB" dirty="0"/>
                  <a:t>PC) and </a:t>
                </a:r>
                <a:r>
                  <a:rPr lang="en-GB" b="1" dirty="0"/>
                  <a:t>eigenvalues</a:t>
                </a:r>
                <a:r>
                  <a:rPr lang="en-GB" dirty="0"/>
                  <a:t> (</a:t>
                </a:r>
                <a:r>
                  <a:rPr lang="en-GB" b="1" dirty="0"/>
                  <a:t>variance</a:t>
                </a:r>
                <a:r>
                  <a:rPr lang="en-GB" dirty="0"/>
                  <a:t> of data along eigenvectors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Choose top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PC with highest eigenvalues.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Project original normalised data on PCA space: dot product of data by chosen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B093BB-C071-4A3E-9037-1F8AD625B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180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A0875E-0E7D-4FA5-AF74-CB2457EC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71" y="3120374"/>
            <a:ext cx="3918829" cy="3191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8C5EE-7921-4CC4-94C5-F1884E45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PCA: choice of dimension (k)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51F3BF-633F-4940-AA3B-775098631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Typically choose smallest k so that “99% of variance is retained”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dirty="0"/>
                          <m:t>Average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m:rPr>
                            <m:nor/>
                          </m:rPr>
                          <a:rPr lang="en-GB" dirty="0"/>
                          <m:t>squared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m:rPr>
                            <m:nor/>
                          </m:rPr>
                          <a:rPr lang="en-GB" dirty="0"/>
                          <m:t>projection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m:rPr>
                            <m:nor/>
                          </m:rPr>
                          <a:rPr lang="en-GB" dirty="0"/>
                          <m:t>error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dirty="0"/>
                          <m:t>Total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m:rPr>
                            <m:nor/>
                          </m:rPr>
                          <a:rPr lang="en-GB" dirty="0"/>
                          <m:t>variation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m:rPr>
                            <m:nor/>
                          </m:rPr>
                          <a:rPr lang="en-GB" dirty="0"/>
                          <m:t>in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m:rPr>
                            <m:nor/>
                          </m:rPr>
                          <a:rPr lang="en-GB" dirty="0"/>
                          <m:t>the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m:rPr>
                            <m:nor/>
                          </m:rPr>
                          <a:rPr lang="en-GB" dirty="0"/>
                          <m:t>data</m:t>
                        </m:r>
                      </m:den>
                    </m:f>
                    <m:r>
                      <a:rPr lang="es-ES" b="0" i="0" smtClean="0">
                        <a:latin typeface="Cambria Math" panose="02040503050406030204" pitchFamily="18" charset="0"/>
                      </a:rPr>
                      <m:t>≤0.01</m:t>
                    </m:r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	 By projecting we “loose” 1% of the variance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51F3BF-633F-4940-AA3B-775098631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D5F78E3A-6F91-4005-A0AF-4D533CEDECCC}"/>
              </a:ext>
            </a:extLst>
          </p:cNvPr>
          <p:cNvSpPr/>
          <p:nvPr/>
        </p:nvSpPr>
        <p:spPr>
          <a:xfrm rot="5400000">
            <a:off x="6453809" y="3094383"/>
            <a:ext cx="58309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607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0A9E83-80C8-49D0-9DE2-1F0721E93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887" y="3950778"/>
            <a:ext cx="2529114" cy="2457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07F14-30FC-4195-9B76-3A9082F1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Alternative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visualization</a:t>
            </a:r>
            <a:r>
              <a:rPr lang="es-ES" dirty="0"/>
              <a:t>: t-SNE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DE98-ABE6-4534-B52E-E2C17EA5E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t-distributed </a:t>
            </a:r>
            <a:r>
              <a:rPr lang="en-GB" b="1" dirty="0"/>
              <a:t>S</a:t>
            </a:r>
            <a:r>
              <a:rPr lang="en-GB" dirty="0"/>
              <a:t>tochastic </a:t>
            </a:r>
            <a:r>
              <a:rPr lang="en-GB" b="1" dirty="0"/>
              <a:t>N</a:t>
            </a:r>
            <a:r>
              <a:rPr lang="en-GB" dirty="0"/>
              <a:t>eighbour </a:t>
            </a:r>
            <a:r>
              <a:rPr lang="en-GB" b="1" dirty="0"/>
              <a:t>E</a:t>
            </a:r>
            <a:r>
              <a:rPr lang="en-GB" dirty="0"/>
              <a:t>mbedding</a:t>
            </a:r>
          </a:p>
          <a:p>
            <a:r>
              <a:rPr lang="en-GB" dirty="0"/>
              <a:t>While PCA preserves global structure of the data, t-SNE preserves only local similarities</a:t>
            </a:r>
          </a:p>
          <a:p>
            <a:r>
              <a:rPr lang="en-GB" dirty="0"/>
              <a:t>Non-linear method, very flexible preserves  local structures that with other methods (as PCA)  might be lost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5ADA4-7C07-4D01-9D1E-2ECA8542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626" y="3891655"/>
            <a:ext cx="2318145" cy="236067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302B934-69C0-4FC5-9A62-7B1B0730A28A}"/>
              </a:ext>
            </a:extLst>
          </p:cNvPr>
          <p:cNvSpPr/>
          <p:nvPr/>
        </p:nvSpPr>
        <p:spPr>
          <a:xfrm>
            <a:off x="5965371" y="4949371"/>
            <a:ext cx="899886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31032-81DF-4B89-8F5A-39539F848123}"/>
              </a:ext>
            </a:extLst>
          </p:cNvPr>
          <p:cNvSpPr txBox="1"/>
          <p:nvPr/>
        </p:nvSpPr>
        <p:spPr>
          <a:xfrm>
            <a:off x="5899741" y="4428452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t-SNE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9E296-7E80-4A27-BAD6-A717553C0969}"/>
              </a:ext>
            </a:extLst>
          </p:cNvPr>
          <p:cNvSpPr txBox="1"/>
          <p:nvPr/>
        </p:nvSpPr>
        <p:spPr>
          <a:xfrm>
            <a:off x="5425092" y="5870932"/>
            <a:ext cx="2159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Source</a:t>
            </a:r>
            <a:r>
              <a:rPr lang="es-ES" sz="1200" dirty="0"/>
              <a:t>: </a:t>
            </a:r>
            <a:r>
              <a:rPr lang="es-ES" sz="1200" dirty="0" err="1"/>
              <a:t>Wattenberg</a:t>
            </a:r>
            <a:r>
              <a:rPr lang="es-ES" sz="1200" dirty="0"/>
              <a:t> et al., 2016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2295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F2C6-87A5-469F-880D-1BA0AAF0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Clustering</a:t>
            </a:r>
            <a:r>
              <a:rPr lang="es-ES" dirty="0"/>
              <a:t> :</a:t>
            </a:r>
            <a:r>
              <a:rPr lang="es-ES" dirty="0" err="1"/>
              <a:t>overview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553E-AFCE-498B-A9C2-86CD8D7C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Given</a:t>
            </a:r>
            <a:r>
              <a:rPr lang="es-ES" dirty="0"/>
              <a:t> a </a:t>
            </a:r>
            <a:r>
              <a:rPr lang="es-ES" b="1" dirty="0"/>
              <a:t>set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points</a:t>
            </a:r>
            <a:r>
              <a:rPr lang="es-ES" b="1" dirty="0"/>
              <a:t> </a:t>
            </a:r>
            <a:r>
              <a:rPr lang="es-ES" dirty="0"/>
              <a:t>and a </a:t>
            </a:r>
            <a:r>
              <a:rPr lang="es-ES" dirty="0" err="1"/>
              <a:t>notion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b="1" dirty="0" err="1"/>
              <a:t>distance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, </a:t>
            </a:r>
            <a:r>
              <a:rPr lang="es-ES" b="1" dirty="0" err="1"/>
              <a:t>group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a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b="1" dirty="0" err="1"/>
              <a:t>clusters</a:t>
            </a:r>
            <a:r>
              <a:rPr lang="es-ES" dirty="0"/>
              <a:t> so </a:t>
            </a:r>
            <a:r>
              <a:rPr lang="es-ES" dirty="0" err="1"/>
              <a:t>that</a:t>
            </a:r>
            <a:endParaRPr lang="es-E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/>
              <a:t>members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 err="1"/>
              <a:t>same</a:t>
            </a:r>
            <a:r>
              <a:rPr lang="es-ES" b="1" dirty="0"/>
              <a:t> </a:t>
            </a:r>
            <a:r>
              <a:rPr lang="es-ES" b="1" dirty="0" err="1"/>
              <a:t>cluster</a:t>
            </a:r>
            <a:r>
              <a:rPr lang="es-ES" b="1" dirty="0"/>
              <a:t> </a:t>
            </a:r>
            <a:r>
              <a:rPr lang="es-ES" dirty="0"/>
              <a:t>are </a:t>
            </a:r>
            <a:r>
              <a:rPr lang="es-ES" b="1" dirty="0" err="1"/>
              <a:t>close</a:t>
            </a:r>
            <a:endParaRPr lang="es-E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/>
              <a:t>members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b="1" dirty="0" err="1"/>
              <a:t>different</a:t>
            </a:r>
            <a:r>
              <a:rPr lang="es-ES" b="1" dirty="0"/>
              <a:t> </a:t>
            </a:r>
            <a:r>
              <a:rPr lang="es-ES" b="1" dirty="0" err="1"/>
              <a:t>clusters</a:t>
            </a:r>
            <a:r>
              <a:rPr lang="es-ES" b="1" dirty="0"/>
              <a:t> </a:t>
            </a:r>
            <a:r>
              <a:rPr lang="es-ES" dirty="0"/>
              <a:t>are </a:t>
            </a:r>
            <a:r>
              <a:rPr lang="es-ES" b="1" dirty="0" err="1"/>
              <a:t>far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other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54A26-F642-45EC-AF65-DD4E57E09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0"/>
          <a:stretch/>
        </p:blipFill>
        <p:spPr>
          <a:xfrm>
            <a:off x="2513693" y="3750825"/>
            <a:ext cx="5614307" cy="2426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16E27-99BA-4BF4-BC46-CAEA6C4A7824}"/>
              </a:ext>
            </a:extLst>
          </p:cNvPr>
          <p:cNvSpPr txBox="1"/>
          <p:nvPr/>
        </p:nvSpPr>
        <p:spPr>
          <a:xfrm>
            <a:off x="8242412" y="4825394"/>
            <a:ext cx="1498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Source</a:t>
            </a:r>
            <a:r>
              <a:rPr lang="es-ES" sz="1200" dirty="0"/>
              <a:t>: </a:t>
            </a:r>
            <a:r>
              <a:rPr lang="es-ES" sz="1200" dirty="0" err="1"/>
              <a:t>ecloud</a:t>
            </a:r>
            <a:r>
              <a:rPr lang="es-ES" sz="1200" dirty="0"/>
              <a:t> </a:t>
            </a:r>
            <a:r>
              <a:rPr lang="es-ES" sz="1200" dirty="0" err="1"/>
              <a:t>valley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51310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4F0C89-C599-425B-AA8A-F9E8FF04D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852" y="2855722"/>
            <a:ext cx="8825948" cy="3357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7E4CB-73D5-46A2-B8A3-4F8F7084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Clustering</a:t>
            </a:r>
            <a:r>
              <a:rPr lang="es-ES" dirty="0"/>
              <a:t>: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AD29C-6A9D-4B8E-AB39-48C543D4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5160"/>
          </a:xfrm>
        </p:spPr>
        <p:txBody>
          <a:bodyPr>
            <a:noAutofit/>
          </a:bodyPr>
          <a:lstStyle/>
          <a:p>
            <a:r>
              <a:rPr lang="es-ES" dirty="0"/>
              <a:t>Data </a:t>
            </a:r>
            <a:r>
              <a:rPr lang="es-ES" dirty="0" err="1"/>
              <a:t>exploration</a:t>
            </a:r>
            <a:endParaRPr lang="es-ES" dirty="0"/>
          </a:p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data </a:t>
            </a:r>
            <a:r>
              <a:rPr lang="es-ES" dirty="0" err="1"/>
              <a:t>segmentation</a:t>
            </a:r>
            <a:endParaRPr lang="es-ES" dirty="0"/>
          </a:p>
          <a:p>
            <a:r>
              <a:rPr lang="es-E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6128F-32E5-4054-A775-8C4C48E12CE1}"/>
              </a:ext>
            </a:extLst>
          </p:cNvPr>
          <p:cNvSpPr txBox="1"/>
          <p:nvPr/>
        </p:nvSpPr>
        <p:spPr>
          <a:xfrm>
            <a:off x="6096000" y="2649754"/>
            <a:ext cx="239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Source</a:t>
            </a:r>
            <a:r>
              <a:rPr lang="es-ES" sz="1200" dirty="0"/>
              <a:t>: </a:t>
            </a:r>
            <a:r>
              <a:rPr lang="es-ES" sz="1200" dirty="0" err="1"/>
              <a:t>Brox</a:t>
            </a:r>
            <a:r>
              <a:rPr lang="es-ES" sz="1200" dirty="0"/>
              <a:t> and Mali, ECCV 2012</a:t>
            </a:r>
          </a:p>
        </p:txBody>
      </p:sp>
    </p:spTree>
    <p:extLst>
      <p:ext uri="{BB962C8B-B14F-4D97-AF65-F5344CB8AC3E}">
        <p14:creationId xmlns:p14="http://schemas.microsoft.com/office/powerpoint/2010/main" val="273307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350A-4896-4994-A3AF-07AAE27B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Clustering</a:t>
            </a:r>
            <a:r>
              <a:rPr lang="es-ES" dirty="0"/>
              <a:t>: a </a:t>
            </a:r>
            <a:r>
              <a:rPr lang="es-ES" dirty="0" err="1"/>
              <a:t>hard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1839-593A-4C62-8BE2-8A135472B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351338"/>
          </a:xfrm>
        </p:spPr>
        <p:txBody>
          <a:bodyPr/>
          <a:lstStyle/>
          <a:p>
            <a:r>
              <a:rPr lang="es-ES" b="1" dirty="0" err="1"/>
              <a:t>Clustering</a:t>
            </a:r>
            <a:r>
              <a:rPr lang="es-ES" dirty="0"/>
              <a:t> in </a:t>
            </a:r>
            <a:r>
              <a:rPr lang="es-ES" b="1" dirty="0"/>
              <a:t>2D</a:t>
            </a:r>
            <a:r>
              <a:rPr lang="es-ES" dirty="0"/>
              <a:t> and </a:t>
            </a:r>
            <a:r>
              <a:rPr lang="es-ES" dirty="0" err="1"/>
              <a:t>small</a:t>
            </a:r>
            <a:r>
              <a:rPr lang="es-ES" dirty="0"/>
              <a:t> </a:t>
            </a:r>
            <a:r>
              <a:rPr lang="es-ES" dirty="0" err="1"/>
              <a:t>amounts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data looks</a:t>
            </a:r>
            <a:r>
              <a:rPr lang="es-ES" b="1" dirty="0"/>
              <a:t> </a:t>
            </a:r>
            <a:r>
              <a:rPr lang="es-ES" b="1" dirty="0" err="1"/>
              <a:t>easy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….</a:t>
            </a:r>
          </a:p>
          <a:p>
            <a:r>
              <a:rPr lang="es-ES" dirty="0" err="1"/>
              <a:t>Usually</a:t>
            </a:r>
            <a:r>
              <a:rPr lang="es-ES" dirty="0"/>
              <a:t> data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lots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, </a:t>
            </a:r>
            <a:r>
              <a:rPr lang="es-ES" b="1" dirty="0" err="1"/>
              <a:t>high</a:t>
            </a:r>
            <a:r>
              <a:rPr lang="es-ES" b="1" dirty="0"/>
              <a:t>-dimensional </a:t>
            </a:r>
            <a:r>
              <a:rPr lang="es-ES" b="1" dirty="0" err="1"/>
              <a:t>spaces</a:t>
            </a:r>
            <a:r>
              <a:rPr lang="es-ES" dirty="0"/>
              <a:t>!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/>
              <a:t>Curse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dimensionality</a:t>
            </a:r>
            <a:r>
              <a:rPr lang="es-ES" dirty="0"/>
              <a:t>: In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high</a:t>
            </a:r>
            <a:r>
              <a:rPr lang="es-ES" dirty="0"/>
              <a:t> </a:t>
            </a:r>
            <a:r>
              <a:rPr lang="es-ES" dirty="0" err="1"/>
              <a:t>dimensions</a:t>
            </a:r>
            <a:r>
              <a:rPr lang="es-ES" dirty="0"/>
              <a:t>, 	</a:t>
            </a:r>
            <a:r>
              <a:rPr lang="es-ES" dirty="0" err="1"/>
              <a:t>almost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pair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 are </a:t>
            </a:r>
            <a:r>
              <a:rPr lang="es-ES" dirty="0" err="1"/>
              <a:t>about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	</a:t>
            </a:r>
            <a:r>
              <a:rPr lang="es-ES" dirty="0" err="1"/>
              <a:t>distance</a:t>
            </a:r>
            <a:endParaRPr lang="es-E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A5B460B-9C44-4C40-A526-9D5B37919179}"/>
              </a:ext>
            </a:extLst>
          </p:cNvPr>
          <p:cNvSpPr/>
          <p:nvPr/>
        </p:nvSpPr>
        <p:spPr>
          <a:xfrm>
            <a:off x="1138897" y="4283567"/>
            <a:ext cx="583096" cy="27829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abraham lincoln - Imgflip">
            <a:extLst>
              <a:ext uri="{FF2B5EF4-FFF2-40B4-BE49-F238E27FC236}">
                <a16:creationId xmlns:a16="http://schemas.microsoft.com/office/drawing/2014/main" id="{3FB3550F-339E-4C94-BA04-DCCA4C23A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870" y="2292626"/>
            <a:ext cx="3074915" cy="376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480D6D-61E3-4D6F-BA51-5E1DD1A06717}"/>
              </a:ext>
            </a:extLst>
          </p:cNvPr>
          <p:cNvSpPr txBox="1"/>
          <p:nvPr/>
        </p:nvSpPr>
        <p:spPr>
          <a:xfrm>
            <a:off x="10064604" y="6062472"/>
            <a:ext cx="1118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Source</a:t>
            </a:r>
            <a:r>
              <a:rPr lang="es-ES" sz="1200" dirty="0"/>
              <a:t>: </a:t>
            </a:r>
            <a:r>
              <a:rPr lang="es-ES" sz="1200" dirty="0" err="1"/>
              <a:t>Imgflip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1517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350A-4896-4994-A3AF-07AAE27B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Curse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dimensionality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1839-593A-4C62-8BE2-8A135472B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1095128"/>
          </a:xfrm>
        </p:spPr>
        <p:txBody>
          <a:bodyPr/>
          <a:lstStyle/>
          <a:p>
            <a:r>
              <a:rPr lang="es-ES" dirty="0"/>
              <a:t>As </a:t>
            </a:r>
            <a:r>
              <a:rPr lang="es-ES" dirty="0" err="1"/>
              <a:t>dimensionality</a:t>
            </a:r>
            <a:r>
              <a:rPr lang="es-ES" dirty="0"/>
              <a:t> </a:t>
            </a:r>
            <a:r>
              <a:rPr lang="es-ES" dirty="0" err="1"/>
              <a:t>grows</a:t>
            </a:r>
            <a:r>
              <a:rPr lang="es-ES" dirty="0"/>
              <a:t>, </a:t>
            </a: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fewer</a:t>
            </a:r>
            <a:r>
              <a:rPr lang="es-ES" dirty="0"/>
              <a:t> </a:t>
            </a:r>
            <a:r>
              <a:rPr lang="es-ES" dirty="0" err="1"/>
              <a:t>observations</a:t>
            </a:r>
            <a:r>
              <a:rPr lang="es-ES" dirty="0"/>
              <a:t> per </a:t>
            </a:r>
            <a:r>
              <a:rPr lang="es-ES" dirty="0" err="1"/>
              <a:t>region</a:t>
            </a:r>
            <a:r>
              <a:rPr lang="es-ES" dirty="0"/>
              <a:t>.</a:t>
            </a:r>
          </a:p>
          <a:p>
            <a:pPr marL="457200" lvl="1" indent="0">
              <a:buNone/>
            </a:pPr>
            <a:r>
              <a:rPr lang="es-ES" dirty="0"/>
              <a:t>- 1d: 4 </a:t>
            </a:r>
            <a:r>
              <a:rPr lang="es-ES" dirty="0" err="1"/>
              <a:t>regions</a:t>
            </a:r>
            <a:r>
              <a:rPr lang="es-ES" dirty="0"/>
              <a:t>, 2d: 4</a:t>
            </a:r>
            <a:r>
              <a:rPr lang="es-ES" baseline="30000" dirty="0"/>
              <a:t>2</a:t>
            </a:r>
            <a:r>
              <a:rPr lang="es-ES" dirty="0"/>
              <a:t> </a:t>
            </a:r>
            <a:r>
              <a:rPr lang="es-ES" dirty="0" err="1"/>
              <a:t>regions</a:t>
            </a:r>
            <a:r>
              <a:rPr lang="es-ES" dirty="0"/>
              <a:t>, 1000d: </a:t>
            </a:r>
            <a:r>
              <a:rPr lang="es-ES" dirty="0" err="1"/>
              <a:t>hopeless</a:t>
            </a:r>
            <a:endParaRPr lang="es-ES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6F6198E-F523-4F07-60F5-A40A69E08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75" y="3115825"/>
            <a:ext cx="7953645" cy="29466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124EF-94D8-880E-977C-75E01CFD23A1}"/>
              </a:ext>
            </a:extLst>
          </p:cNvPr>
          <p:cNvSpPr txBox="1"/>
          <p:nvPr/>
        </p:nvSpPr>
        <p:spPr>
          <a:xfrm>
            <a:off x="5054846" y="6119044"/>
            <a:ext cx="2082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Source</a:t>
            </a:r>
            <a:r>
              <a:rPr lang="es-ES" sz="1200" dirty="0"/>
              <a:t>: </a:t>
            </a:r>
            <a:r>
              <a:rPr lang="es-ES" sz="1200" dirty="0" err="1"/>
              <a:t>Prasanth</a:t>
            </a:r>
            <a:r>
              <a:rPr lang="es-ES" sz="1200" dirty="0"/>
              <a:t> </a:t>
            </a:r>
            <a:r>
              <a:rPr lang="es-ES" sz="1200" dirty="0" err="1"/>
              <a:t>Damodharan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49651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AD90-A2CE-42CB-8401-FD2D3F26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Clustering</a:t>
            </a:r>
            <a:r>
              <a:rPr lang="es-ES" dirty="0"/>
              <a:t>: 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algorithm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1627-0280-4A0B-98BA-3C8A98738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Goal</a:t>
            </a:r>
            <a:r>
              <a:rPr lang="es-ES" dirty="0"/>
              <a:t>: </a:t>
            </a:r>
            <a:r>
              <a:rPr lang="es-ES" b="1" dirty="0" err="1"/>
              <a:t>assign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b="1" dirty="0"/>
              <a:t>data</a:t>
            </a:r>
            <a:r>
              <a:rPr lang="es-ES" dirty="0"/>
              <a:t> </a:t>
            </a:r>
            <a:r>
              <a:rPr lang="es-ES" dirty="0" err="1"/>
              <a:t>point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b="1" dirty="0"/>
              <a:t>k </a:t>
            </a:r>
            <a:r>
              <a:rPr lang="es-ES" b="1" dirty="0" err="1"/>
              <a:t>clusters</a:t>
            </a:r>
            <a:r>
              <a:rPr lang="es-ES" b="1" dirty="0"/>
              <a:t> </a:t>
            </a:r>
            <a:r>
              <a:rPr lang="es-ES" dirty="0"/>
              <a:t>so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total </a:t>
            </a:r>
            <a:r>
              <a:rPr lang="es-ES" b="1" dirty="0" err="1"/>
              <a:t>distance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b="1" dirty="0" err="1"/>
              <a:t>points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b="1" dirty="0" err="1"/>
              <a:t>centroids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b="1" dirty="0" err="1"/>
              <a:t>minimized</a:t>
            </a:r>
            <a:endParaRPr lang="es-ES" b="1" dirty="0"/>
          </a:p>
          <a:p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Randomly</a:t>
            </a:r>
            <a:r>
              <a:rPr lang="es-ES" dirty="0"/>
              <a:t> </a:t>
            </a:r>
            <a:r>
              <a:rPr lang="es-ES" dirty="0" err="1"/>
              <a:t>initialise</a:t>
            </a:r>
            <a:r>
              <a:rPr lang="es-ES" dirty="0"/>
              <a:t> K </a:t>
            </a: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centroids</a:t>
            </a:r>
            <a:r>
              <a:rPr lang="es-E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closest</a:t>
            </a:r>
            <a:r>
              <a:rPr lang="es-ES" dirty="0"/>
              <a:t> </a:t>
            </a:r>
            <a:r>
              <a:rPr lang="es-ES" dirty="0" err="1"/>
              <a:t>centroid</a:t>
            </a: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recompute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centroid</a:t>
            </a:r>
            <a:r>
              <a:rPr lang="es-ES" dirty="0"/>
              <a:t> (mean </a:t>
            </a:r>
            <a:r>
              <a:rPr lang="es-ES" dirty="0" err="1"/>
              <a:t>coordinates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cluster</a:t>
            </a:r>
            <a:r>
              <a:rPr lang="es-E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Iterate</a:t>
            </a:r>
            <a:r>
              <a:rPr lang="es-ES" dirty="0"/>
              <a:t> 2-3 </a:t>
            </a:r>
            <a:r>
              <a:rPr lang="es-ES" dirty="0" err="1"/>
              <a:t>until</a:t>
            </a:r>
            <a:r>
              <a:rPr lang="es-ES" dirty="0"/>
              <a:t> </a:t>
            </a:r>
            <a:r>
              <a:rPr lang="es-ES" dirty="0" err="1"/>
              <a:t>convergence</a:t>
            </a:r>
            <a:endParaRPr lang="es-ES" dirty="0"/>
          </a:p>
          <a:p>
            <a:r>
              <a:rPr lang="es-ES" dirty="0" err="1"/>
              <a:t>Usually</a:t>
            </a:r>
            <a:r>
              <a:rPr lang="es-ES" b="1" dirty="0"/>
              <a:t> </a:t>
            </a:r>
            <a:r>
              <a:rPr lang="es-ES" b="1" dirty="0" err="1"/>
              <a:t>Euclidean</a:t>
            </a:r>
            <a:r>
              <a:rPr lang="es-ES" b="1" dirty="0"/>
              <a:t> </a:t>
            </a:r>
            <a:r>
              <a:rPr lang="es-ES" dirty="0" err="1"/>
              <a:t>distance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alternatives</a:t>
            </a:r>
            <a:r>
              <a:rPr lang="es-ES" dirty="0"/>
              <a:t> can be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used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289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2EDB-99D4-41E5-A938-9950FFC2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(k=2)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DA291-61B0-44BB-8A8D-C48960C1F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832" y="1825625"/>
            <a:ext cx="5682335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C7D2E-EE98-492F-AE7A-7F2C04872939}"/>
              </a:ext>
            </a:extLst>
          </p:cNvPr>
          <p:cNvSpPr txBox="1"/>
          <p:nvPr/>
        </p:nvSpPr>
        <p:spPr>
          <a:xfrm>
            <a:off x="8937167" y="3429000"/>
            <a:ext cx="2554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Initialize</a:t>
            </a:r>
            <a:r>
              <a:rPr lang="es-ES" sz="2800" dirty="0"/>
              <a:t> </a:t>
            </a:r>
            <a:r>
              <a:rPr lang="es-ES" sz="2800" dirty="0" err="1"/>
              <a:t>cluster</a:t>
            </a:r>
            <a:r>
              <a:rPr lang="es-ES" sz="2800" dirty="0"/>
              <a:t> </a:t>
            </a:r>
            <a:r>
              <a:rPr lang="es-ES" sz="2800" dirty="0" err="1"/>
              <a:t>centroids</a:t>
            </a:r>
            <a:endParaRPr lang="es-E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16667-A208-44C0-A975-A45AF58ECB22}"/>
              </a:ext>
            </a:extLst>
          </p:cNvPr>
          <p:cNvSpPr txBox="1"/>
          <p:nvPr/>
        </p:nvSpPr>
        <p:spPr>
          <a:xfrm>
            <a:off x="9097116" y="5785473"/>
            <a:ext cx="2234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Credit</a:t>
            </a:r>
            <a:r>
              <a:rPr lang="es-ES" sz="1200" dirty="0"/>
              <a:t>: Guillaume </a:t>
            </a:r>
            <a:r>
              <a:rPr lang="es-ES" sz="1200" dirty="0" err="1"/>
              <a:t>Dehaene</a:t>
            </a:r>
            <a:r>
              <a:rPr lang="es-ES" sz="1200" dirty="0"/>
              <a:t>, EPFL</a:t>
            </a:r>
          </a:p>
        </p:txBody>
      </p:sp>
    </p:spTree>
    <p:extLst>
      <p:ext uri="{BB962C8B-B14F-4D97-AF65-F5344CB8AC3E}">
        <p14:creationId xmlns:p14="http://schemas.microsoft.com/office/powerpoint/2010/main" val="65105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2EDB-99D4-41E5-A938-9950FFC2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(k=2)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58E0D-1748-4B36-872B-C7E8B884C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604" y="1825625"/>
            <a:ext cx="5828791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BA643B-D749-41D2-B514-91D487870049}"/>
              </a:ext>
            </a:extLst>
          </p:cNvPr>
          <p:cNvSpPr txBox="1"/>
          <p:nvPr/>
        </p:nvSpPr>
        <p:spPr>
          <a:xfrm>
            <a:off x="8937167" y="3429000"/>
            <a:ext cx="2554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Assign</a:t>
            </a:r>
            <a:r>
              <a:rPr lang="es-ES" sz="2800" dirty="0"/>
              <a:t> </a:t>
            </a:r>
            <a:r>
              <a:rPr lang="es-ES" sz="2800" dirty="0" err="1"/>
              <a:t>points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cluster</a:t>
            </a:r>
            <a:endParaRPr lang="es-E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8F63D2-C270-4CEC-A829-511D0AE53A92}"/>
              </a:ext>
            </a:extLst>
          </p:cNvPr>
          <p:cNvSpPr txBox="1"/>
          <p:nvPr/>
        </p:nvSpPr>
        <p:spPr>
          <a:xfrm>
            <a:off x="9097116" y="5785473"/>
            <a:ext cx="2234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Credit</a:t>
            </a:r>
            <a:r>
              <a:rPr lang="es-ES" sz="1200" dirty="0"/>
              <a:t>: Guillaume </a:t>
            </a:r>
            <a:r>
              <a:rPr lang="es-ES" sz="1200" dirty="0" err="1"/>
              <a:t>Dehaene</a:t>
            </a:r>
            <a:r>
              <a:rPr lang="es-ES" sz="1200" dirty="0"/>
              <a:t>, EPFL</a:t>
            </a:r>
          </a:p>
        </p:txBody>
      </p:sp>
    </p:spTree>
    <p:extLst>
      <p:ext uri="{BB962C8B-B14F-4D97-AF65-F5344CB8AC3E}">
        <p14:creationId xmlns:p14="http://schemas.microsoft.com/office/powerpoint/2010/main" val="2337974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40298</TotalTime>
  <Words>865</Words>
  <Application>Microsoft Office PowerPoint</Application>
  <PresentationFormat>Widescreen</PresentationFormat>
  <Paragraphs>126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Tema de Office</vt:lpstr>
      <vt:lpstr>INTRODUCTION TO MACHINE LEARNING</vt:lpstr>
      <vt:lpstr>Unsupervised learning: overview</vt:lpstr>
      <vt:lpstr>Clustering :overview</vt:lpstr>
      <vt:lpstr>Clustering: use cases</vt:lpstr>
      <vt:lpstr>Clustering: a hard problem!</vt:lpstr>
      <vt:lpstr>Curse of dimensionality</vt:lpstr>
      <vt:lpstr>Clustering: K-means algorithm</vt:lpstr>
      <vt:lpstr>K-means algorithm example (k=2)</vt:lpstr>
      <vt:lpstr>K-means algorithm example (k=2)</vt:lpstr>
      <vt:lpstr>K-means algorithm example (k=2)</vt:lpstr>
      <vt:lpstr>K-means algorithm example (k=2)</vt:lpstr>
      <vt:lpstr>K-means algorithm example (k=2)</vt:lpstr>
      <vt:lpstr>K-means algorithm example (k=2)</vt:lpstr>
      <vt:lpstr>K-means algorithm example (k=2)</vt:lpstr>
      <vt:lpstr>K-means: choosing k</vt:lpstr>
      <vt:lpstr>K-means: choosing k</vt:lpstr>
      <vt:lpstr>K-means: choosing k issues</vt:lpstr>
      <vt:lpstr>K-means: pros and cons</vt:lpstr>
      <vt:lpstr>Clustering alternative: DBSCAN</vt:lpstr>
      <vt:lpstr>Dimensionality reduction: overview</vt:lpstr>
      <vt:lpstr>PCA: intuition</vt:lpstr>
      <vt:lpstr>PCA: intuition</vt:lpstr>
      <vt:lpstr>PCA: algorithm summary</vt:lpstr>
      <vt:lpstr>PCA: choice of dimension (k)</vt:lpstr>
      <vt:lpstr>Alternative for visualization: t-SNE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Vicenç Soler Ruiz</dc:creator>
  <cp:lastModifiedBy>Pablo Cañas Castellanos</cp:lastModifiedBy>
  <cp:revision>464</cp:revision>
  <cp:lastPrinted>2021-06-28T15:16:03Z</cp:lastPrinted>
  <dcterms:created xsi:type="dcterms:W3CDTF">2020-06-18T11:00:44Z</dcterms:created>
  <dcterms:modified xsi:type="dcterms:W3CDTF">2022-07-17T12:30:43Z</dcterms:modified>
</cp:coreProperties>
</file>