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0" r:id="rId4"/>
    <p:sldId id="261" r:id="rId5"/>
    <p:sldId id="263" r:id="rId6"/>
  </p:sldIdLst>
  <p:sldSz cx="12192000" cy="6858000"/>
  <p:notesSz cx="10234613" cy="71040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B47D3-2D7E-4CC0-9154-16E4799CAA81}" v="911" dt="2023-07-11T16:22:09.709"/>
    <p1510:client id="{FD2C7622-B831-4C9E-A85D-C111E4B09A11}" v="939" dt="2023-07-11T19:15:40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5" autoAdjust="0"/>
    <p:restoredTop sz="96224" autoAdjust="0"/>
  </p:normalViewPr>
  <p:slideViewPr>
    <p:cSldViewPr snapToGrid="0">
      <p:cViewPr varScale="1">
        <p:scale>
          <a:sx n="86" d="100"/>
          <a:sy n="86" d="100"/>
        </p:scale>
        <p:origin x="461" y="58"/>
      </p:cViewPr>
      <p:guideLst/>
    </p:cSldViewPr>
  </p:slideViewPr>
  <p:outlineViewPr>
    <p:cViewPr>
      <p:scale>
        <a:sx n="33" d="100"/>
        <a:sy n="33" d="100"/>
      </p:scale>
      <p:origin x="0" y="-3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83ABA-0577-434A-A440-407A2F842FD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938" y="3419475"/>
            <a:ext cx="8186737" cy="2797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7550" y="6748463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61667-DDEC-4303-936A-899D92F6F0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97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DEA53-B871-4C31-9DF3-7FD0F2797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A0CB5C-D8EE-4456-B7C9-C87937C98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97314A-8813-4D91-8FB0-36A22A4E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F0F466-C8B1-4D25-98D7-AF41122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FF663-C2BC-4AA8-AC8D-01D24C56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01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A1FB5-B550-407B-9E36-6E55A9E2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F27542-614D-473C-A8CA-4FFDBFBCF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9A00AE-155A-4DC8-BB1B-041046E7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9CECC-B4DC-44ED-851A-6D05ACD3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B45F6-3647-4AD0-AC6F-24DCBB4B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68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7FD30E-643B-4692-B7D3-6C8BBDB55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882FC1-CF3A-4381-ADBB-7CFA9FFE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5245C6-4C1D-4AB8-836C-4BC862CD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BD1CA2-3A48-44AA-8991-7ADC9D3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AD449-DD7A-4895-A1B5-639E57FC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47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C7FE-3254-4AFA-B157-FC3ACA48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A0FF7-61C5-4C57-B469-71D3DBAA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6940-78B5-477F-9B04-48D1B10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96129-9EBD-46CE-911E-A595F8100D35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7206-BCEF-4ED8-9C95-08EFB887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6CDB7-EFD3-4496-8E7D-75F232A5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FDB75-D8B0-418B-9A00-027FA86436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37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B4E19-6A77-4FE2-9028-FBC4099D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6F9B1F-0341-49C0-A924-12D391FDA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5B4C21-D410-4A0C-9C52-C68B26BF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3A337D-BDD2-4367-B9B4-A8729028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F0CB0E-7DE8-442E-BDCF-670DD2004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682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E8A8C-E140-4309-AF0E-47957841E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6BB05B-CF76-40A0-8A98-7C795036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9B7837-2EDA-4650-BB88-EF8D902A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24BC7-646F-4104-A502-CB5B4E2D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DDBD5-D067-4AB1-A418-217CA86D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41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B6E80-A5A1-418F-BA10-BE43AD50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BF312-9813-406B-866E-5556C046D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C939F8-74C3-40FE-A2E4-30A084F1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1428A5-1367-4E61-989C-E411B5E0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658326-5264-4733-982B-7D829570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EEB45F-A061-47D2-B5B2-F6DD4EB2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56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F2794-C5FB-461B-9C28-4AA9BDF1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9DC0C8-9F45-474A-AA89-D378A53A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8A7BCF-C913-4FE7-BB49-6647BDD52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FD11F87-879B-4DE0-BBB7-728E78C60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21B989-35D5-4F92-BA6D-7B611BEB4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4A8A1F-F666-4BAE-A7FF-DBDD66F2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38F0A0-CC6B-4908-B58D-CD501762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E4CB8B-5A43-401F-8A19-8CE1D5B9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576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E4496-D6DB-47CD-A994-091D713D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E8D64D-32C6-4F60-AD04-7AED03F1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E7E481-6EB5-4706-98D8-B524B3A4F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442E0F-21B4-4ED5-97E2-408E7BAB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52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A989AB-1D5B-4C4B-BFFA-9998375B7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CD37D8-A6C1-4CED-BFA6-E0BD08A2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B9F355-1AA5-481E-8E4A-87184A4E7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38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32ADD-5534-4F3F-B710-CF8CEA86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48B75-C0AB-4F8E-978C-0C6AD8898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9D0C47-DCE3-40E4-8F14-03F52FE6E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5C4BD8-E187-401A-9F5A-2C1421AA4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E3563A-CD86-4F39-AAC1-96835F03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DD792A-5A50-4986-BE44-0427030E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60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A1FF7-8F67-4B5C-B69F-8CAB5AA1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FD4769-E685-49E9-8818-814B42E2A6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E3E227-150F-415D-807F-E71DEE6E1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9BFDE1-2B7B-4308-B8DF-79367F5E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22C8-4A88-4096-98C7-3EEE26751B23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BB87A-4099-47A7-81A9-3A836D89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B413-9469-45D3-86A8-D25B0FA7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2006-8430-4D56-BEB4-9877426D06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21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C88357A-B5B1-49F5-B306-9950F49A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528"/>
            <a:ext cx="10515600" cy="89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41AB6C-87A1-4DC9-9129-172DBEFD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05ED90-132F-46E9-8C61-1A3A665DA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22C8-4A88-4096-98C7-3EEE26751B23}" type="datetimeFigureOut">
              <a:rPr lang="es-ES" smtClean="0"/>
              <a:t>11/07/2023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E3D1C-627A-418F-91BF-5F85E8307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094D07-80C8-4CCE-850D-E859029F6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2006-8430-4D56-BEB4-9877426D0699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FFA36B3-9E6C-42C5-A9A0-8FA62BC85B82}"/>
              </a:ext>
            </a:extLst>
          </p:cNvPr>
          <p:cNvSpPr/>
          <p:nvPr userDrawn="1"/>
        </p:nvSpPr>
        <p:spPr>
          <a:xfrm>
            <a:off x="0" y="6457888"/>
            <a:ext cx="12192000" cy="40011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DF02036-A69A-4462-B8C0-20692CD591B6}"/>
              </a:ext>
            </a:extLst>
          </p:cNvPr>
          <p:cNvSpPr txBox="1"/>
          <p:nvPr userDrawn="1"/>
        </p:nvSpPr>
        <p:spPr>
          <a:xfrm>
            <a:off x="8348472" y="6396333"/>
            <a:ext cx="384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NORTHIN</a:t>
            </a:r>
            <a:r>
              <a:rPr lang="es-ES" sz="24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SUMMER SCHOOL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E7F9690-7710-4462-B303-5DA8AA23946A}"/>
              </a:ext>
            </a:extLst>
          </p:cNvPr>
          <p:cNvSpPr txBox="1"/>
          <p:nvPr userDrawn="1"/>
        </p:nvSpPr>
        <p:spPr>
          <a:xfrm>
            <a:off x="202692" y="6457890"/>
            <a:ext cx="545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INTRODUCTION TO MACHINE LEARNING COURSE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78F467F-2628-457C-9006-69230A54CBA7}"/>
              </a:ext>
            </a:extLst>
          </p:cNvPr>
          <p:cNvSpPr/>
          <p:nvPr userDrawn="1"/>
        </p:nvSpPr>
        <p:spPr>
          <a:xfrm>
            <a:off x="0" y="-46640"/>
            <a:ext cx="12192000" cy="365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B7FDAA8-465F-4667-9224-3234B103652B}"/>
              </a:ext>
            </a:extLst>
          </p:cNvPr>
          <p:cNvSpPr txBox="1"/>
          <p:nvPr userDrawn="1"/>
        </p:nvSpPr>
        <p:spPr>
          <a:xfrm>
            <a:off x="117348" y="-64133"/>
            <a:ext cx="5452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INTRODUCTION TO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3481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BA778-58C5-4A9A-9E2D-FDE551539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Machine </a:t>
            </a:r>
            <a:r>
              <a:rPr lang="es-ES" dirty="0" err="1"/>
              <a:t>Learning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7C870B-DDED-4F1B-B0C3-83B25A24C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s-ES" dirty="0">
                <a:cs typeface="Calibri"/>
              </a:rPr>
              <a:t>CAREER PATHS</a:t>
            </a:r>
          </a:p>
          <a:p>
            <a:r>
              <a:rPr lang="es-ES" dirty="0"/>
              <a:t>Andreu Arderiu</a:t>
            </a:r>
          </a:p>
          <a:p>
            <a:endParaRPr lang="es-ES" dirty="0"/>
          </a:p>
          <a:p>
            <a:r>
              <a:rPr lang="es-ES" dirty="0">
                <a:solidFill>
                  <a:schemeClr val="accent1"/>
                </a:solidFill>
              </a:rPr>
              <a:t>NORTHIN SUMMER SCHOOL</a:t>
            </a:r>
          </a:p>
          <a:p>
            <a:r>
              <a:rPr lang="es-ES" dirty="0">
                <a:solidFill>
                  <a:schemeClr val="accent1"/>
                </a:solidFill>
              </a:rPr>
              <a:t>Barcelona, </a:t>
            </a:r>
            <a:r>
              <a:rPr lang="es-ES" dirty="0" err="1">
                <a:solidFill>
                  <a:schemeClr val="accent1"/>
                </a:solidFill>
              </a:rPr>
              <a:t>July</a:t>
            </a:r>
            <a:r>
              <a:rPr lang="es-ES" dirty="0">
                <a:solidFill>
                  <a:schemeClr val="accent1"/>
                </a:solidFill>
              </a:rPr>
              <a:t> 2023</a:t>
            </a:r>
            <a:endParaRPr lang="es-ES" dirty="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280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9F6D-9425-4B1F-AEE9-95A4332B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Jobs in Data </a:t>
            </a:r>
            <a:r>
              <a:rPr lang="es-ES" dirty="0" err="1"/>
              <a:t>Science</a:t>
            </a:r>
            <a:endParaRPr lang="es-ES" b="1" dirty="0" err="1"/>
          </a:p>
        </p:txBody>
      </p:sp>
      <p:pic>
        <p:nvPicPr>
          <p:cNvPr id="5" name="Imagen 6" descr="Diagrama&#10;&#10;Descripción generada automáticamente">
            <a:extLst>
              <a:ext uri="{FF2B5EF4-FFF2-40B4-BE49-F238E27FC236}">
                <a16:creationId xmlns:a16="http://schemas.microsoft.com/office/drawing/2014/main" id="{983BC993-F366-2674-EE88-2E2BC785B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86" y="1854380"/>
            <a:ext cx="4770664" cy="428543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8C5AFC-9226-F57F-415F-0A2CADEB20BB}"/>
              </a:ext>
            </a:extLst>
          </p:cNvPr>
          <p:cNvSpPr txBox="1"/>
          <p:nvPr/>
        </p:nvSpPr>
        <p:spPr>
          <a:xfrm>
            <a:off x="6667500" y="2088695"/>
            <a:ext cx="477746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ES" sz="2800" dirty="0" err="1">
                <a:ea typeface="Calibri"/>
                <a:cs typeface="Calibri"/>
              </a:rPr>
              <a:t>Healthcare</a:t>
            </a:r>
            <a:endParaRPr lang="es-ES" sz="2800" dirty="0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s-ES" sz="2800" err="1">
                <a:ea typeface="Calibri"/>
                <a:cs typeface="Calibri"/>
              </a:rPr>
              <a:t>Retail</a:t>
            </a:r>
            <a:endParaRPr lang="es-ES" sz="2800" dirty="0" err="1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s-ES" sz="2800" dirty="0" err="1">
                <a:ea typeface="Calibri"/>
                <a:cs typeface="Calibri"/>
              </a:rPr>
              <a:t>Finance</a:t>
            </a:r>
            <a:endParaRPr lang="es-ES" sz="2800" dirty="0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s-ES" sz="2800" dirty="0">
                <a:ea typeface="Calibri"/>
                <a:cs typeface="Calibri"/>
              </a:rPr>
              <a:t>Marketing</a:t>
            </a:r>
          </a:p>
          <a:p>
            <a:pPr marL="457200" indent="-457200">
              <a:buFont typeface="Arial"/>
              <a:buChar char="•"/>
            </a:pPr>
            <a:r>
              <a:rPr lang="es-ES" sz="2800" err="1">
                <a:ea typeface="Calibri"/>
                <a:cs typeface="Calibri"/>
              </a:rPr>
              <a:t>Manufacturing</a:t>
            </a:r>
            <a:endParaRPr lang="es-ES" sz="2800" dirty="0" err="1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s-ES" sz="2800" dirty="0">
                <a:ea typeface="Calibri"/>
                <a:cs typeface="Calibri"/>
              </a:rPr>
              <a:t>...</a:t>
            </a:r>
          </a:p>
          <a:p>
            <a:pPr marL="457200" indent="-457200">
              <a:buFont typeface="Arial"/>
              <a:buChar char="•"/>
            </a:pPr>
            <a:endParaRPr lang="es-ES" sz="2800" dirty="0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endParaRPr lang="es-E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279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4CE7-14E8-4394-B20A-B37107DF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cs typeface="Calibri Light"/>
              </a:rPr>
              <a:t>My</a:t>
            </a:r>
            <a:r>
              <a:rPr lang="es-ES" dirty="0">
                <a:cs typeface="Calibri Light"/>
              </a:rPr>
              <a:t> personal </a:t>
            </a:r>
            <a:r>
              <a:rPr lang="es-ES" dirty="0" err="1">
                <a:cs typeface="Calibri Light"/>
              </a:rPr>
              <a:t>experience</a:t>
            </a:r>
            <a:r>
              <a:rPr lang="es-ES" dirty="0">
                <a:cs typeface="Calibri Light"/>
              </a:rPr>
              <a:t>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75E65-6EDC-4027-B556-B2424D7C1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70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dirty="0">
              <a:cs typeface="Calibri"/>
            </a:endParaRP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6" name="Imagen 6" descr="Gráfico&#10;&#10;Descripción generada automáticamente">
            <a:extLst>
              <a:ext uri="{FF2B5EF4-FFF2-40B4-BE49-F238E27FC236}">
                <a16:creationId xmlns:a16="http://schemas.microsoft.com/office/drawing/2014/main" id="{FED1E8DA-E589-86E8-593F-809B0A87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812" y="3375153"/>
            <a:ext cx="8206467" cy="284272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91F760-E00E-9A3D-8903-136EFBFFBC36}"/>
              </a:ext>
            </a:extLst>
          </p:cNvPr>
          <p:cNvSpPr txBox="1"/>
          <p:nvPr/>
        </p:nvSpPr>
        <p:spPr>
          <a:xfrm>
            <a:off x="843643" y="1993445"/>
            <a:ext cx="10029823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ES" sz="2800" dirty="0">
                <a:ea typeface="Calibri"/>
                <a:cs typeface="Calibri"/>
              </a:rPr>
              <a:t>Telecom </a:t>
            </a:r>
            <a:r>
              <a:rPr lang="es-ES" sz="2800" err="1">
                <a:ea typeface="Calibri"/>
                <a:cs typeface="Calibri"/>
              </a:rPr>
              <a:t>company</a:t>
            </a:r>
            <a:endParaRPr lang="es-ES" sz="2800" dirty="0" err="1"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s-ES" sz="2800" dirty="0">
                <a:ea typeface="Calibri"/>
                <a:cs typeface="Calibri"/>
              </a:rPr>
              <a:t>Monitor </a:t>
            </a:r>
            <a:r>
              <a:rPr lang="es-ES" sz="2800" dirty="0" err="1">
                <a:ea typeface="Calibri"/>
                <a:cs typeface="Calibri"/>
              </a:rPr>
              <a:t>traffic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anomalies</a:t>
            </a:r>
            <a:r>
              <a:rPr lang="es-ES" sz="2800" dirty="0">
                <a:ea typeface="Calibri"/>
                <a:cs typeface="Calibri"/>
              </a:rPr>
              <a:t> -&gt; ML </a:t>
            </a:r>
            <a:r>
              <a:rPr lang="es-ES" sz="2800" dirty="0" err="1">
                <a:ea typeface="Calibri"/>
                <a:cs typeface="Calibri"/>
              </a:rPr>
              <a:t>for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anomaly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detection</a:t>
            </a:r>
          </a:p>
          <a:p>
            <a:pPr marL="914400" lvl="1" indent="-457200">
              <a:buFont typeface="Arial"/>
              <a:buChar char="•"/>
            </a:pPr>
            <a:r>
              <a:rPr lang="es-ES" sz="2800" dirty="0" err="1">
                <a:ea typeface="Calibri"/>
                <a:cs typeface="Calibri"/>
              </a:rPr>
              <a:t>Outages</a:t>
            </a:r>
            <a:r>
              <a:rPr lang="es-ES" sz="2800" dirty="0">
                <a:ea typeface="Calibri"/>
                <a:cs typeface="Calibri"/>
              </a:rPr>
              <a:t> </a:t>
            </a:r>
          </a:p>
          <a:p>
            <a:pPr marL="914400" lvl="1" indent="-457200">
              <a:buFont typeface="Arial"/>
              <a:buChar char="•"/>
            </a:pPr>
            <a:r>
              <a:rPr lang="es-ES" sz="2800" dirty="0" err="1">
                <a:ea typeface="Calibri"/>
                <a:cs typeface="Calibri"/>
              </a:rPr>
              <a:t>Cyberattacks</a:t>
            </a:r>
            <a:endParaRPr lang="es-ES" sz="28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s-ES" sz="2800" dirty="0" err="1">
                <a:ea typeface="Calibri"/>
                <a:cs typeface="Calibri"/>
              </a:rPr>
              <a:t>Emergencies</a:t>
            </a:r>
            <a:endParaRPr lang="es-ES" sz="28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r>
              <a:rPr lang="es-ES" sz="2800" dirty="0">
                <a:ea typeface="Calibri"/>
                <a:cs typeface="Calibri"/>
              </a:rPr>
              <a:t>...</a:t>
            </a:r>
          </a:p>
          <a:p>
            <a:pPr marL="914400" lvl="1" indent="-457200">
              <a:buFont typeface="Arial"/>
              <a:buChar char="•"/>
            </a:pPr>
            <a:endParaRPr lang="es-ES" sz="28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endParaRPr lang="es-E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90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FE440-F257-B058-6E07-93C8CE57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ea typeface="+mj-lt"/>
                <a:cs typeface="+mj-lt"/>
              </a:rPr>
              <a:t>My</a:t>
            </a:r>
            <a:r>
              <a:rPr lang="es-ES" dirty="0">
                <a:ea typeface="+mj-lt"/>
                <a:cs typeface="+mj-lt"/>
              </a:rPr>
              <a:t> personal </a:t>
            </a:r>
            <a:r>
              <a:rPr lang="es-ES" dirty="0" err="1">
                <a:ea typeface="+mj-lt"/>
                <a:cs typeface="+mj-lt"/>
              </a:rPr>
              <a:t>experience</a:t>
            </a:r>
            <a:r>
              <a:rPr lang="es-ES" dirty="0">
                <a:ea typeface="+mj-lt"/>
                <a:cs typeface="+mj-lt"/>
              </a:rPr>
              <a:t> (II) </a:t>
            </a:r>
            <a:endParaRPr lang="es-ES" dirty="0"/>
          </a:p>
        </p:txBody>
      </p:sp>
      <p:pic>
        <p:nvPicPr>
          <p:cNvPr id="4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393837B-88FF-54C1-CE8F-1866973AF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3349" y="1934482"/>
            <a:ext cx="4351338" cy="4351338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ADB0EAF-81F6-C457-1A8E-40F0884F5335}"/>
              </a:ext>
            </a:extLst>
          </p:cNvPr>
          <p:cNvSpPr txBox="1"/>
          <p:nvPr/>
        </p:nvSpPr>
        <p:spPr>
          <a:xfrm>
            <a:off x="3986892" y="31840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A5F52B-E09C-D514-1053-DF2D2C64190C}"/>
              </a:ext>
            </a:extLst>
          </p:cNvPr>
          <p:cNvSpPr txBox="1"/>
          <p:nvPr/>
        </p:nvSpPr>
        <p:spPr>
          <a:xfrm>
            <a:off x="843643" y="1993445"/>
            <a:ext cx="10029823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ES" sz="2800" dirty="0" err="1">
                <a:ea typeface="Calibri"/>
                <a:cs typeface="Calibri"/>
              </a:rPr>
              <a:t>MedTech</a:t>
            </a:r>
            <a:r>
              <a:rPr lang="es-ES" sz="2800" dirty="0">
                <a:ea typeface="Calibri"/>
                <a:cs typeface="Calibri"/>
              </a:rPr>
              <a:t> startup (</a:t>
            </a:r>
            <a:r>
              <a:rPr lang="es-ES" sz="2800" dirty="0" err="1">
                <a:ea typeface="Calibri"/>
                <a:cs typeface="Calibri"/>
              </a:rPr>
              <a:t>healthcare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domain</a:t>
            </a:r>
            <a:r>
              <a:rPr lang="es-ES" sz="2800" dirty="0">
                <a:ea typeface="Calibri"/>
                <a:cs typeface="Calibri"/>
              </a:rPr>
              <a:t>)</a:t>
            </a:r>
          </a:p>
          <a:p>
            <a:pPr marL="457200" indent="-457200">
              <a:buFont typeface="Arial"/>
              <a:buChar char="•"/>
            </a:pPr>
            <a:r>
              <a:rPr lang="es-ES" sz="2800" dirty="0">
                <a:ea typeface="Calibri"/>
                <a:cs typeface="Calibri"/>
              </a:rPr>
              <a:t>Wearable </a:t>
            </a:r>
            <a:r>
              <a:rPr lang="es-ES" sz="2800" dirty="0" err="1">
                <a:ea typeface="Calibri"/>
                <a:cs typeface="Calibri"/>
              </a:rPr>
              <a:t>bracelet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monitoring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blood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pressure</a:t>
            </a:r>
            <a:r>
              <a:rPr lang="es-ES" sz="2800" dirty="0">
                <a:ea typeface="Calibri"/>
                <a:cs typeface="Calibri"/>
              </a:rPr>
              <a:t> (BP)</a:t>
            </a:r>
          </a:p>
          <a:p>
            <a:pPr marL="457200" indent="-457200">
              <a:buFont typeface="Arial"/>
              <a:buChar char="•"/>
            </a:pPr>
            <a:r>
              <a:rPr lang="es-ES" sz="2800" dirty="0">
                <a:ea typeface="Calibri"/>
                <a:cs typeface="Calibri"/>
              </a:rPr>
              <a:t>Use ML </a:t>
            </a:r>
            <a:r>
              <a:rPr lang="es-ES" sz="2800" dirty="0" err="1">
                <a:ea typeface="Calibri"/>
                <a:cs typeface="Calibri"/>
              </a:rPr>
              <a:t>to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Predict</a:t>
            </a:r>
            <a:r>
              <a:rPr lang="es-ES" sz="2800" dirty="0">
                <a:ea typeface="Calibri"/>
                <a:cs typeface="Calibri"/>
              </a:rPr>
              <a:t> BP </a:t>
            </a:r>
            <a:r>
              <a:rPr lang="es-ES" sz="2800" dirty="0" err="1">
                <a:ea typeface="Calibri"/>
                <a:cs typeface="Calibri"/>
              </a:rPr>
              <a:t>with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the</a:t>
            </a:r>
            <a:r>
              <a:rPr lang="es-ES" sz="2800" dirty="0">
                <a:ea typeface="Calibri"/>
                <a:cs typeface="Calibri"/>
              </a:rPr>
              <a:t> light </a:t>
            </a:r>
            <a:r>
              <a:rPr lang="es-ES" sz="2800" dirty="0" err="1">
                <a:ea typeface="Calibri"/>
                <a:cs typeface="Calibri"/>
              </a:rPr>
              <a:t>signal</a:t>
            </a:r>
            <a:endParaRPr lang="es-ES" sz="28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endParaRPr lang="es-ES" sz="2800" dirty="0">
              <a:ea typeface="Calibri"/>
              <a:cs typeface="Calibri"/>
            </a:endParaRPr>
          </a:p>
          <a:p>
            <a:pPr marL="914400" lvl="1" indent="-457200">
              <a:buFont typeface="Arial"/>
              <a:buChar char="•"/>
            </a:pPr>
            <a:endParaRPr lang="es-E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52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FE440-F257-B058-6E07-93C8CE57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Time </a:t>
            </a:r>
            <a:r>
              <a:rPr lang="es-ES" dirty="0" err="1">
                <a:ea typeface="+mj-lt"/>
                <a:cs typeface="+mj-lt"/>
              </a:rPr>
              <a:t>for</a:t>
            </a:r>
            <a:r>
              <a:rPr lang="es-ES" dirty="0">
                <a:ea typeface="+mj-lt"/>
                <a:cs typeface="+mj-lt"/>
              </a:rPr>
              <a:t> a test: Real </a:t>
            </a:r>
            <a:r>
              <a:rPr lang="es-ES" dirty="0" err="1">
                <a:ea typeface="+mj-lt"/>
                <a:cs typeface="+mj-lt"/>
              </a:rPr>
              <a:t>job</a:t>
            </a:r>
            <a:r>
              <a:rPr lang="es-ES" dirty="0">
                <a:ea typeface="+mj-lt"/>
                <a:cs typeface="+mj-lt"/>
              </a:rPr>
              <a:t> interview test 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ADB0EAF-81F6-C457-1A8E-40F0884F5335}"/>
              </a:ext>
            </a:extLst>
          </p:cNvPr>
          <p:cNvSpPr txBox="1"/>
          <p:nvPr/>
        </p:nvSpPr>
        <p:spPr>
          <a:xfrm>
            <a:off x="3986892" y="318407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A5F52B-E09C-D514-1053-DF2D2C64190C}"/>
              </a:ext>
            </a:extLst>
          </p:cNvPr>
          <p:cNvSpPr txBox="1"/>
          <p:nvPr/>
        </p:nvSpPr>
        <p:spPr>
          <a:xfrm>
            <a:off x="843643" y="1993445"/>
            <a:ext cx="1002982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s-ES" sz="2800" dirty="0" err="1">
                <a:ea typeface="+mn-lt"/>
                <a:cs typeface="+mn-lt"/>
              </a:rPr>
              <a:t>The</a:t>
            </a:r>
            <a:r>
              <a:rPr lang="es-ES" sz="2800" dirty="0">
                <a:ea typeface="+mn-lt"/>
                <a:cs typeface="+mn-lt"/>
              </a:rPr>
              <a:t> </a:t>
            </a:r>
            <a:r>
              <a:rPr lang="es-ES" sz="2800" dirty="0" err="1">
                <a:ea typeface="+mn-lt"/>
                <a:cs typeface="+mn-lt"/>
              </a:rPr>
              <a:t>goal</a:t>
            </a:r>
            <a:r>
              <a:rPr lang="es-ES" sz="2800" dirty="0">
                <a:ea typeface="+mn-lt"/>
                <a:cs typeface="+mn-lt"/>
              </a:rPr>
              <a:t> </a:t>
            </a:r>
            <a:r>
              <a:rPr lang="es-ES" sz="2800" dirty="0" err="1">
                <a:ea typeface="+mn-lt"/>
                <a:cs typeface="+mn-lt"/>
              </a:rPr>
              <a:t>is</a:t>
            </a:r>
            <a:r>
              <a:rPr lang="es-ES" sz="2800" dirty="0">
                <a:ea typeface="+mn-lt"/>
                <a:cs typeface="+mn-lt"/>
              </a:rPr>
              <a:t> </a:t>
            </a:r>
            <a:r>
              <a:rPr lang="es-ES" sz="2800" dirty="0" err="1">
                <a:ea typeface="+mn-lt"/>
                <a:cs typeface="+mn-lt"/>
              </a:rPr>
              <a:t>to</a:t>
            </a:r>
            <a:r>
              <a:rPr lang="es-ES" sz="2800" dirty="0">
                <a:ea typeface="+mn-lt"/>
                <a:cs typeface="+mn-lt"/>
              </a:rPr>
              <a:t> </a:t>
            </a:r>
            <a:r>
              <a:rPr lang="es-ES" sz="2800" dirty="0" err="1">
                <a:ea typeface="+mn-lt"/>
                <a:cs typeface="+mn-lt"/>
              </a:rPr>
              <a:t>classify</a:t>
            </a:r>
            <a:r>
              <a:rPr lang="es-ES" sz="2800" dirty="0">
                <a:ea typeface="+mn-lt"/>
                <a:cs typeface="+mn-lt"/>
              </a:rPr>
              <a:t> </a:t>
            </a:r>
            <a:r>
              <a:rPr lang="es-ES" sz="2800" dirty="0" err="1">
                <a:ea typeface="+mn-lt"/>
                <a:cs typeface="+mn-lt"/>
              </a:rPr>
              <a:t>signals</a:t>
            </a:r>
            <a:r>
              <a:rPr lang="es-ES" sz="2800" dirty="0">
                <a:ea typeface="+mn-lt"/>
                <a:cs typeface="+mn-lt"/>
              </a:rPr>
              <a:t> (time series) </a:t>
            </a:r>
            <a:r>
              <a:rPr lang="es-ES" sz="2800" dirty="0" err="1">
                <a:ea typeface="+mn-lt"/>
                <a:cs typeface="+mn-lt"/>
              </a:rPr>
              <a:t>into</a:t>
            </a:r>
            <a:r>
              <a:rPr lang="es-ES" sz="2800" dirty="0">
                <a:ea typeface="+mn-lt"/>
                <a:cs typeface="+mn-lt"/>
              </a:rPr>
              <a:t> </a:t>
            </a:r>
            <a:r>
              <a:rPr lang="es-ES" sz="2800" dirty="0" err="1">
                <a:ea typeface="+mn-lt"/>
                <a:cs typeface="+mn-lt"/>
              </a:rPr>
              <a:t>different</a:t>
            </a:r>
            <a:r>
              <a:rPr lang="es-ES" sz="2800" dirty="0">
                <a:ea typeface="+mn-lt"/>
                <a:cs typeface="+mn-lt"/>
              </a:rPr>
              <a:t> "</a:t>
            </a:r>
            <a:r>
              <a:rPr lang="es-ES" sz="2800" dirty="0" err="1">
                <a:ea typeface="+mn-lt"/>
                <a:cs typeface="+mn-lt"/>
              </a:rPr>
              <a:t>fruits</a:t>
            </a:r>
            <a:r>
              <a:rPr lang="es-ES" sz="2800" dirty="0">
                <a:ea typeface="+mn-lt"/>
                <a:cs typeface="+mn-lt"/>
              </a:rPr>
              <a:t>" </a:t>
            </a:r>
            <a:endParaRPr lang="es-ES" dirty="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s-ES" sz="2800" dirty="0">
                <a:ea typeface="Calibri"/>
                <a:cs typeface="Calibri"/>
              </a:rPr>
              <a:t>Use </a:t>
            </a:r>
            <a:r>
              <a:rPr lang="es-ES" sz="2800" dirty="0" err="1">
                <a:ea typeface="Calibri"/>
                <a:cs typeface="Calibri"/>
              </a:rPr>
              <a:t>everything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you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learned</a:t>
            </a:r>
            <a:r>
              <a:rPr lang="es-ES" sz="2800" dirty="0">
                <a:ea typeface="Calibri"/>
                <a:cs typeface="Calibri"/>
              </a:rPr>
              <a:t> so </a:t>
            </a:r>
            <a:r>
              <a:rPr lang="es-ES" sz="2800" dirty="0" err="1">
                <a:ea typeface="Calibri"/>
                <a:cs typeface="Calibri"/>
              </a:rPr>
              <a:t>far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to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approach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the</a:t>
            </a:r>
            <a:r>
              <a:rPr lang="es-ES" sz="2800" dirty="0">
                <a:ea typeface="Calibri"/>
                <a:cs typeface="Calibri"/>
              </a:rPr>
              <a:t> </a:t>
            </a:r>
            <a:r>
              <a:rPr lang="es-ES" sz="2800" dirty="0" err="1">
                <a:ea typeface="Calibri"/>
                <a:cs typeface="Calibri"/>
              </a:rPr>
              <a:t>challenge</a:t>
            </a:r>
            <a:r>
              <a:rPr lang="es-ES" sz="2800" dirty="0">
                <a:ea typeface="Calibri"/>
                <a:cs typeface="Calibri"/>
              </a:rPr>
              <a:t>!</a:t>
            </a:r>
          </a:p>
          <a:p>
            <a:pPr marL="914400" lvl="1" indent="-457200">
              <a:buFont typeface="Arial"/>
              <a:buChar char="•"/>
            </a:pPr>
            <a:endParaRPr lang="es-ES" sz="2800" dirty="0">
              <a:ea typeface="Calibri"/>
              <a:cs typeface="Calibri"/>
            </a:endParaRPr>
          </a:p>
        </p:txBody>
      </p:sp>
      <p:pic>
        <p:nvPicPr>
          <p:cNvPr id="8" name="Imagen 8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8CEFDE83-C92F-95B3-6CA6-0510B14F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93" y="3611338"/>
            <a:ext cx="5264603" cy="2458810"/>
          </a:xfrm>
          <a:prstGeom prst="rect">
            <a:avLst/>
          </a:prstGeom>
        </p:spPr>
      </p:pic>
      <p:pic>
        <p:nvPicPr>
          <p:cNvPr id="11" name="Imagen 11" descr="Gráfico, Gráfico de burbujas&#10;&#10;Descripción generada automáticamente">
            <a:extLst>
              <a:ext uri="{FF2B5EF4-FFF2-40B4-BE49-F238E27FC236}">
                <a16:creationId xmlns:a16="http://schemas.microsoft.com/office/drawing/2014/main" id="{1232B1D3-7358-6A89-87B7-0216644D23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18" t="20794" r="27376" b="20605"/>
          <a:stretch/>
        </p:blipFill>
        <p:spPr>
          <a:xfrm>
            <a:off x="7636329" y="3426908"/>
            <a:ext cx="2892138" cy="283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0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42880</TotalTime>
  <Words>973</Words>
  <Application>Microsoft Office PowerPoint</Application>
  <PresentationFormat>Panorámica</PresentationFormat>
  <Paragraphs>154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Introduction to Machine Learning</vt:lpstr>
      <vt:lpstr>Jobs in Data Science</vt:lpstr>
      <vt:lpstr>My personal experience (I)</vt:lpstr>
      <vt:lpstr>My personal experience (II) </vt:lpstr>
      <vt:lpstr>Time for a test: Real job interview test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PROGRAMMING</dc:title>
  <dc:creator>Vicenç Soler Ruiz</dc:creator>
  <cp:lastModifiedBy>Pablo Cañas Castellanos</cp:lastModifiedBy>
  <cp:revision>830</cp:revision>
  <cp:lastPrinted>2021-06-28T15:16:03Z</cp:lastPrinted>
  <dcterms:created xsi:type="dcterms:W3CDTF">2020-06-18T11:00:44Z</dcterms:created>
  <dcterms:modified xsi:type="dcterms:W3CDTF">2023-07-11T19:16:12Z</dcterms:modified>
</cp:coreProperties>
</file>