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74" r:id="rId5"/>
    <p:sldId id="260" r:id="rId6"/>
    <p:sldId id="261" r:id="rId7"/>
    <p:sldId id="262" r:id="rId8"/>
    <p:sldId id="281" r:id="rId9"/>
    <p:sldId id="264" r:id="rId10"/>
    <p:sldId id="282" r:id="rId11"/>
    <p:sldId id="280" r:id="rId12"/>
    <p:sldId id="263" r:id="rId13"/>
    <p:sldId id="275" r:id="rId14"/>
    <p:sldId id="276" r:id="rId15"/>
    <p:sldId id="277" r:id="rId16"/>
    <p:sldId id="283" r:id="rId17"/>
    <p:sldId id="279" r:id="rId18"/>
    <p:sldId id="265" r:id="rId19"/>
    <p:sldId id="284" r:id="rId20"/>
    <p:sldId id="266" r:id="rId21"/>
  </p:sldIdLst>
  <p:sldSz cx="12192000" cy="6858000"/>
  <p:notesSz cx="10234613" cy="71040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45" autoAdjust="0"/>
    <p:restoredTop sz="96224" autoAdjust="0"/>
  </p:normalViewPr>
  <p:slideViewPr>
    <p:cSldViewPr snapToGrid="0">
      <p:cViewPr varScale="1">
        <p:scale>
          <a:sx n="86" d="100"/>
          <a:sy n="86" d="100"/>
        </p:scale>
        <p:origin x="461" y="58"/>
      </p:cViewPr>
      <p:guideLst/>
    </p:cSldViewPr>
  </p:slideViewPr>
  <p:outlineViewPr>
    <p:cViewPr>
      <p:scale>
        <a:sx n="33" d="100"/>
        <a:sy n="33" d="100"/>
      </p:scale>
      <p:origin x="0" y="-3720"/>
    </p:cViewPr>
  </p:outlineViewPr>
  <p:notesTextViewPr>
    <p:cViewPr>
      <p:scale>
        <a:sx n="1" d="1"/>
        <a:sy n="1" d="1"/>
      </p:scale>
      <p:origin x="0" y="0"/>
    </p:cViewPr>
  </p:notesTextViewPr>
  <p:sorterViewPr>
    <p:cViewPr>
      <p:scale>
        <a:sx n="100" d="100"/>
        <a:sy n="100" d="100"/>
      </p:scale>
      <p:origin x="0" y="-18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A2983ABA-0577-434A-A440-407A2F842FD5}" type="datetimeFigureOut">
              <a:rPr lang="es-ES" smtClean="0"/>
              <a:t>16/07/2022</a:t>
            </a:fld>
            <a:endParaRPr lang="es-ES"/>
          </a:p>
        </p:txBody>
      </p:sp>
      <p:sp>
        <p:nvSpPr>
          <p:cNvPr id="4" name="Marcador de imagen de diapositiva 3"/>
          <p:cNvSpPr>
            <a:spLocks noGrp="1" noRot="1" noChangeAspect="1"/>
          </p:cNvSpPr>
          <p:nvPr>
            <p:ph type="sldImg" idx="2"/>
          </p:nvPr>
        </p:nvSpPr>
        <p:spPr>
          <a:xfrm>
            <a:off x="2984500" y="887413"/>
            <a:ext cx="4265613" cy="2398712"/>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23938" y="3419475"/>
            <a:ext cx="8186737" cy="27971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748463"/>
            <a:ext cx="4435475" cy="3556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797550" y="6748463"/>
            <a:ext cx="4435475" cy="355600"/>
          </a:xfrm>
          <a:prstGeom prst="rect">
            <a:avLst/>
          </a:prstGeom>
        </p:spPr>
        <p:txBody>
          <a:bodyPr vert="horz" lIns="91440" tIns="45720" rIns="91440" bIns="45720" rtlCol="0" anchor="b"/>
          <a:lstStyle>
            <a:lvl1pPr algn="r">
              <a:defRPr sz="1200"/>
            </a:lvl1pPr>
          </a:lstStyle>
          <a:p>
            <a:fld id="{19061667-DDEC-4303-936A-899D92F6F079}" type="slidenum">
              <a:rPr lang="es-ES" smtClean="0"/>
              <a:t>‹#›</a:t>
            </a:fld>
            <a:endParaRPr lang="es-ES"/>
          </a:p>
        </p:txBody>
      </p:sp>
    </p:spTree>
    <p:extLst>
      <p:ext uri="{BB962C8B-B14F-4D97-AF65-F5344CB8AC3E}">
        <p14:creationId xmlns:p14="http://schemas.microsoft.com/office/powerpoint/2010/main" val="199397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DEA53-B871-4C31-9DF3-7FD0F2797ED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8A0CB5C-D8EE-4456-B7C9-C87937C98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A97314A-8813-4D91-8FB0-36A22A4E34CE}"/>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B7F0F466-C8B1-4D25-98D7-AF411223431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F0FF663-C2BC-4AA8-AC8D-01D24C56F846}"/>
              </a:ext>
            </a:extLst>
          </p:cNvPr>
          <p:cNvSpPr>
            <a:spLocks noGrp="1"/>
          </p:cNvSpPr>
          <p:nvPr>
            <p:ph type="sldNum" sz="quarter" idx="12"/>
          </p:nvPr>
        </p:nvSpPr>
        <p:spPr/>
        <p:txBody>
          <a:bodyPr/>
          <a:lstStyle/>
          <a:p>
            <a:fld id="{D7362006-8430-4D56-BEB4-9877426D0699}" type="slidenum">
              <a:rPr lang="es-ES" smtClean="0"/>
              <a:t>‹#›</a:t>
            </a:fld>
            <a:endParaRPr lang="es-ES" dirty="0"/>
          </a:p>
        </p:txBody>
      </p:sp>
    </p:spTree>
    <p:extLst>
      <p:ext uri="{BB962C8B-B14F-4D97-AF65-F5344CB8AC3E}">
        <p14:creationId xmlns:p14="http://schemas.microsoft.com/office/powerpoint/2010/main" val="21201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A1FB5-B550-407B-9E36-6E55A9E29C8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BF27542-614D-473C-A8CA-4FFDBFBCFF9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9A00AE-155A-4DC8-BB1B-041046E73C33}"/>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4F39CECC-B4DC-44ED-851A-6D05ACD325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BB45F6-3647-4AD0-AC6F-24DCBB4B22F3}"/>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96368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FD30E-643B-4692-B7D3-6C8BBDB55B9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D882FC1-CF3A-4381-ADBB-7CFA9FFE75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5245C6-4C1D-4AB8-836C-4BC862CDB24D}"/>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C4BD1CA2-3A48-44AA-8991-7ADC9D3C0A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2AD449-DD7A-4895-A1B5-639E57FCD3BD}"/>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326447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C7FE-3254-4AFA-B157-FC3ACA482804}"/>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0BA0FF7-61C5-4C57-B469-71D3DBAAF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E226940-78B5-477F-9B04-48D1B107BB66}"/>
              </a:ext>
            </a:extLst>
          </p:cNvPr>
          <p:cNvSpPr>
            <a:spLocks noGrp="1"/>
          </p:cNvSpPr>
          <p:nvPr>
            <p:ph type="dt" sz="half" idx="10"/>
          </p:nvPr>
        </p:nvSpPr>
        <p:spPr/>
        <p:txBody>
          <a:bodyPr/>
          <a:lstStyle/>
          <a:p>
            <a:fld id="{3F896129-9EBD-46CE-911E-A595F8100D35}" type="datetimeFigureOut">
              <a:rPr lang="es-ES" smtClean="0"/>
              <a:t>16/07/2022</a:t>
            </a:fld>
            <a:endParaRPr lang="es-ES"/>
          </a:p>
        </p:txBody>
      </p:sp>
      <p:sp>
        <p:nvSpPr>
          <p:cNvPr id="5" name="Footer Placeholder 4">
            <a:extLst>
              <a:ext uri="{FF2B5EF4-FFF2-40B4-BE49-F238E27FC236}">
                <a16:creationId xmlns:a16="http://schemas.microsoft.com/office/drawing/2014/main" id="{0A8F7206-BCEF-4ED8-9C95-08EFB8879C8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AA6CDB7-EFD3-4496-8E7D-75F232A59BD7}"/>
              </a:ext>
            </a:extLst>
          </p:cNvPr>
          <p:cNvSpPr>
            <a:spLocks noGrp="1"/>
          </p:cNvSpPr>
          <p:nvPr>
            <p:ph type="sldNum" sz="quarter" idx="12"/>
          </p:nvPr>
        </p:nvSpPr>
        <p:spPr/>
        <p:txBody>
          <a:bodyPr/>
          <a:lstStyle/>
          <a:p>
            <a:fld id="{8B9FDB75-D8B0-418B-9A00-027FA864369C}" type="slidenum">
              <a:rPr lang="es-ES" smtClean="0"/>
              <a:t>‹#›</a:t>
            </a:fld>
            <a:endParaRPr lang="es-ES"/>
          </a:p>
        </p:txBody>
      </p:sp>
    </p:spTree>
    <p:extLst>
      <p:ext uri="{BB962C8B-B14F-4D97-AF65-F5344CB8AC3E}">
        <p14:creationId xmlns:p14="http://schemas.microsoft.com/office/powerpoint/2010/main" val="119737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B4E19-6A77-4FE2-9028-FBC4099DD88F}"/>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E6F9B1F-0341-49C0-A924-12D391FDA55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5B4C21-D410-4A0C-9C52-C68B26BFDED6}"/>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E83A337D-BDD2-4367-B9B4-A872902892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F0CB0E-7DE8-442E-BDCF-670DD2004C6A}"/>
              </a:ext>
            </a:extLst>
          </p:cNvPr>
          <p:cNvSpPr>
            <a:spLocks noGrp="1"/>
          </p:cNvSpPr>
          <p:nvPr>
            <p:ph type="sldNum" sz="quarter" idx="12"/>
          </p:nvPr>
        </p:nvSpPr>
        <p:spPr/>
        <p:txBody>
          <a:bodyPr/>
          <a:lstStyle/>
          <a:p>
            <a:fld id="{D7362006-8430-4D56-BEB4-9877426D0699}" type="slidenum">
              <a:rPr lang="es-ES" smtClean="0"/>
              <a:pPr/>
              <a:t>‹#›</a:t>
            </a:fld>
            <a:endParaRPr lang="es-ES" dirty="0"/>
          </a:p>
        </p:txBody>
      </p:sp>
    </p:spTree>
    <p:extLst>
      <p:ext uri="{BB962C8B-B14F-4D97-AF65-F5344CB8AC3E}">
        <p14:creationId xmlns:p14="http://schemas.microsoft.com/office/powerpoint/2010/main" val="362682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E8A8C-E140-4309-AF0E-47957841E4B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6BB05B-CF76-40A0-8A98-7C7950360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9B7837-2EDA-4650-BB88-EF8D902A5735}"/>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5ED24BC7-646F-4104-A502-CB5B4E2DC2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7DDBD5-D067-4AB1-A418-217CA86D1DF0}"/>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198411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B6E80-A5A1-418F-BA10-BE43AD50FB1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3EBF312-9813-406B-866E-5556C046DD3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1C939F8-74C3-40FE-A2E4-30A084F18F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81428A5-1367-4E61-989C-E411B5E0CEF2}"/>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6" name="Marcador de pie de página 5">
            <a:extLst>
              <a:ext uri="{FF2B5EF4-FFF2-40B4-BE49-F238E27FC236}">
                <a16:creationId xmlns:a16="http://schemas.microsoft.com/office/drawing/2014/main" id="{DC658326-5264-4733-982B-7D829570D3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EEB45F-A061-47D2-B5B2-F6DD4EB27D66}"/>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81156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F2794-C5FB-461B-9C28-4AA9BDF12F5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79DC0C8-9F45-474A-AA89-D378A53A3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88A7BCF-C913-4FE7-BB49-6647BDD5274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FD11F87-879B-4DE0-BBB7-728E78C60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21B989-35D5-4F92-BA6D-7B611BEB494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04A8A1F-F666-4BAE-A7FF-DBDD66F269A8}"/>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8" name="Marcador de pie de página 7">
            <a:extLst>
              <a:ext uri="{FF2B5EF4-FFF2-40B4-BE49-F238E27FC236}">
                <a16:creationId xmlns:a16="http://schemas.microsoft.com/office/drawing/2014/main" id="{6138F0A0-CC6B-4908-B58D-CD5017627C9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EE4CB8B-5A43-401F-8A19-8CE1D5B9D1FF}"/>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230576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E4496-D6DB-47CD-A994-091D713DB0E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8E8D64D-32C6-4F60-AD04-7AED03F16751}"/>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4" name="Marcador de pie de página 3">
            <a:extLst>
              <a:ext uri="{FF2B5EF4-FFF2-40B4-BE49-F238E27FC236}">
                <a16:creationId xmlns:a16="http://schemas.microsoft.com/office/drawing/2014/main" id="{16E7E481-6EB5-4706-98D8-B524B3A4FB5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E442E0F-21B4-4ED5-97E2-408E7BAB25B8}"/>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43752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A989AB-1D5B-4C4B-BFFA-9998375B72E3}"/>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3" name="Marcador de pie de página 2">
            <a:extLst>
              <a:ext uri="{FF2B5EF4-FFF2-40B4-BE49-F238E27FC236}">
                <a16:creationId xmlns:a16="http://schemas.microsoft.com/office/drawing/2014/main" id="{DDCD37D8-A6C1-4CED-BFA6-E0BD08A2F32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9B9F355-1AA5-481E-8E4A-87184A4E766E}"/>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16343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32ADD-5534-4F3F-B710-CF8CEA8602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948B75-C0AB-4F8E-978C-0C6AD889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9D0C47-DCE3-40E4-8F14-03F52FE6E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5C4BD8-E187-401A-9F5A-2C1421AA4707}"/>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6" name="Marcador de pie de página 5">
            <a:extLst>
              <a:ext uri="{FF2B5EF4-FFF2-40B4-BE49-F238E27FC236}">
                <a16:creationId xmlns:a16="http://schemas.microsoft.com/office/drawing/2014/main" id="{42E3563A-CD86-4F39-AAC1-96835F03AD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CDD792A-5A50-4986-BE44-0427030EA07C}"/>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281260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A1FF7-8F67-4B5C-B69F-8CAB5AA130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DFD4769-E685-49E9-8818-814B42E2A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DE3E227-150F-415D-807F-E71DEE6E1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9BFDE1-2B7B-4308-B8DF-79367F5EEB78}"/>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6" name="Marcador de pie de página 5">
            <a:extLst>
              <a:ext uri="{FF2B5EF4-FFF2-40B4-BE49-F238E27FC236}">
                <a16:creationId xmlns:a16="http://schemas.microsoft.com/office/drawing/2014/main" id="{9B9BB87A-4099-47A7-81A9-3A836D89AF4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4F4B413-9469-45D3-86A8-D25B0FA7F721}"/>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309218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88357A-B5B1-49F5-B306-9950F49A0335}"/>
              </a:ext>
            </a:extLst>
          </p:cNvPr>
          <p:cNvSpPr>
            <a:spLocks noGrp="1"/>
          </p:cNvSpPr>
          <p:nvPr>
            <p:ph type="title"/>
          </p:nvPr>
        </p:nvSpPr>
        <p:spPr>
          <a:xfrm>
            <a:off x="838200" y="795528"/>
            <a:ext cx="10515600" cy="895160"/>
          </a:xfrm>
          <a:prstGeom prst="rect">
            <a:avLst/>
          </a:prstGeom>
          <a:solidFill>
            <a:schemeClr val="accent4">
              <a:lumMod val="20000"/>
              <a:lumOff val="80000"/>
            </a:schemeClr>
          </a:solidFill>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C441AB6C-87A1-4DC9-9129-172DBEFD0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5005ED90-132F-46E9-8C61-1A3A665DA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3BEE3D1C-627A-418F-91BF-5F85E8307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2094D07-80C8-4CCE-850D-E859029F6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62006-8430-4D56-BEB4-9877426D0699}" type="slidenum">
              <a:rPr lang="es-ES" smtClean="0"/>
              <a:t>‹#›</a:t>
            </a:fld>
            <a:endParaRPr lang="es-ES"/>
          </a:p>
        </p:txBody>
      </p:sp>
      <p:sp>
        <p:nvSpPr>
          <p:cNvPr id="8" name="Rectángulo 7">
            <a:extLst>
              <a:ext uri="{FF2B5EF4-FFF2-40B4-BE49-F238E27FC236}">
                <a16:creationId xmlns:a16="http://schemas.microsoft.com/office/drawing/2014/main" id="{EFFA36B3-9E6C-42C5-A9A0-8FA62BC85B82}"/>
              </a:ext>
            </a:extLst>
          </p:cNvPr>
          <p:cNvSpPr/>
          <p:nvPr userDrawn="1"/>
        </p:nvSpPr>
        <p:spPr>
          <a:xfrm>
            <a:off x="0" y="6457888"/>
            <a:ext cx="12192000" cy="400111"/>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1DF02036-A69A-4462-B8C0-20692CD591B6}"/>
              </a:ext>
            </a:extLst>
          </p:cNvPr>
          <p:cNvSpPr txBox="1"/>
          <p:nvPr userDrawn="1"/>
        </p:nvSpPr>
        <p:spPr>
          <a:xfrm>
            <a:off x="8348472" y="6396333"/>
            <a:ext cx="3843528" cy="523220"/>
          </a:xfrm>
          <a:prstGeom prst="rect">
            <a:avLst/>
          </a:prstGeom>
          <a:noFill/>
        </p:spPr>
        <p:txBody>
          <a:bodyPr wrap="square" rtlCol="0">
            <a:spAutoFit/>
          </a:bodyPr>
          <a:lstStyle/>
          <a:p>
            <a:r>
              <a:rPr lang="es-ES" sz="2800" b="1" dirty="0">
                <a:solidFill>
                  <a:schemeClr val="bg1"/>
                </a:solidFill>
              </a:rPr>
              <a:t>NORTHIN</a:t>
            </a:r>
            <a:r>
              <a:rPr lang="es-ES" sz="2400" dirty="0">
                <a:solidFill>
                  <a:schemeClr val="bg1"/>
                </a:solidFill>
              </a:rPr>
              <a:t> </a:t>
            </a:r>
            <a:r>
              <a:rPr lang="es-ES" sz="2000" dirty="0">
                <a:solidFill>
                  <a:schemeClr val="bg1"/>
                </a:solidFill>
              </a:rPr>
              <a:t>SUMMER SCHOOL</a:t>
            </a:r>
            <a:endParaRPr lang="es-ES" sz="2400" dirty="0">
              <a:solidFill>
                <a:schemeClr val="bg1"/>
              </a:solidFill>
            </a:endParaRPr>
          </a:p>
        </p:txBody>
      </p:sp>
      <p:sp>
        <p:nvSpPr>
          <p:cNvPr id="10" name="CuadroTexto 9">
            <a:extLst>
              <a:ext uri="{FF2B5EF4-FFF2-40B4-BE49-F238E27FC236}">
                <a16:creationId xmlns:a16="http://schemas.microsoft.com/office/drawing/2014/main" id="{6E7F9690-7710-4462-B303-5DA8AA23946A}"/>
              </a:ext>
            </a:extLst>
          </p:cNvPr>
          <p:cNvSpPr txBox="1"/>
          <p:nvPr userDrawn="1"/>
        </p:nvSpPr>
        <p:spPr>
          <a:xfrm>
            <a:off x="202692" y="6457890"/>
            <a:ext cx="5452872" cy="400110"/>
          </a:xfrm>
          <a:prstGeom prst="rect">
            <a:avLst/>
          </a:prstGeom>
          <a:noFill/>
        </p:spPr>
        <p:txBody>
          <a:bodyPr wrap="square" rtlCol="0">
            <a:spAutoFit/>
          </a:bodyPr>
          <a:lstStyle/>
          <a:p>
            <a:r>
              <a:rPr lang="es-ES" sz="2000" dirty="0">
                <a:solidFill>
                  <a:schemeClr val="bg1"/>
                </a:solidFill>
              </a:rPr>
              <a:t>INTRODUCTION TO MACHINE LEARNING COURSE</a:t>
            </a:r>
          </a:p>
        </p:txBody>
      </p:sp>
      <p:sp>
        <p:nvSpPr>
          <p:cNvPr id="11" name="Rectángulo 10">
            <a:extLst>
              <a:ext uri="{FF2B5EF4-FFF2-40B4-BE49-F238E27FC236}">
                <a16:creationId xmlns:a16="http://schemas.microsoft.com/office/drawing/2014/main" id="{378F467F-2628-457C-9006-69230A54CBA7}"/>
              </a:ext>
            </a:extLst>
          </p:cNvPr>
          <p:cNvSpPr/>
          <p:nvPr userDrawn="1"/>
        </p:nvSpPr>
        <p:spPr>
          <a:xfrm>
            <a:off x="0" y="-46640"/>
            <a:ext cx="12192000" cy="365125"/>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5B7FDAA8-465F-4667-9224-3234B103652B}"/>
              </a:ext>
            </a:extLst>
          </p:cNvPr>
          <p:cNvSpPr txBox="1"/>
          <p:nvPr userDrawn="1"/>
        </p:nvSpPr>
        <p:spPr>
          <a:xfrm>
            <a:off x="117348" y="-64133"/>
            <a:ext cx="5452872" cy="400110"/>
          </a:xfrm>
          <a:prstGeom prst="rect">
            <a:avLst/>
          </a:prstGeom>
          <a:noFill/>
        </p:spPr>
        <p:txBody>
          <a:bodyPr wrap="square" rtlCol="0">
            <a:spAutoFit/>
          </a:bodyPr>
          <a:lstStyle/>
          <a:p>
            <a:r>
              <a:rPr lang="es-ES" sz="2000" b="1" dirty="0">
                <a:solidFill>
                  <a:schemeClr val="bg1"/>
                </a:solidFill>
              </a:rPr>
              <a:t>INTRODUCTION</a:t>
            </a:r>
          </a:p>
        </p:txBody>
      </p:sp>
    </p:spTree>
    <p:extLst>
      <p:ext uri="{BB962C8B-B14F-4D97-AF65-F5344CB8AC3E}">
        <p14:creationId xmlns:p14="http://schemas.microsoft.com/office/powerpoint/2010/main" val="334817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pandas.pydata.org/pandas-docs/stable/user_guide/index.html#user-guide"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jupyterlab.readthedocs.io/en/stable/"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12.xml"/><Relationship Id="rId4" Type="http://schemas.openxmlformats.org/officeDocument/2006/relationships/hyperlink" Target="https://colab.research.google.com/notebooks/intro.ipynb"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lab.readthedocs.io/en/stable/"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hyperlink" Target="https://colab.research.google.com/notebooks/intro.ipynb"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BA778-58C5-4A9A-9E2D-FDE551539ED0}"/>
              </a:ext>
            </a:extLst>
          </p:cNvPr>
          <p:cNvSpPr>
            <a:spLocks noGrp="1"/>
          </p:cNvSpPr>
          <p:nvPr>
            <p:ph type="ctrTitle"/>
          </p:nvPr>
        </p:nvSpPr>
        <p:spPr/>
        <p:txBody>
          <a:bodyPr/>
          <a:lstStyle/>
          <a:p>
            <a:r>
              <a:rPr lang="es-ES" dirty="0" err="1"/>
              <a:t>Introduction</a:t>
            </a:r>
            <a:r>
              <a:rPr lang="es-ES" dirty="0"/>
              <a:t> </a:t>
            </a:r>
            <a:r>
              <a:rPr lang="es-ES" dirty="0" err="1"/>
              <a:t>to</a:t>
            </a:r>
            <a:r>
              <a:rPr lang="es-ES" dirty="0"/>
              <a:t> Machine </a:t>
            </a:r>
            <a:r>
              <a:rPr lang="es-ES" dirty="0" err="1"/>
              <a:t>Learning</a:t>
            </a:r>
            <a:endParaRPr lang="es-ES" dirty="0"/>
          </a:p>
        </p:txBody>
      </p:sp>
      <p:sp>
        <p:nvSpPr>
          <p:cNvPr id="3" name="Subtítulo 2">
            <a:extLst>
              <a:ext uri="{FF2B5EF4-FFF2-40B4-BE49-F238E27FC236}">
                <a16:creationId xmlns:a16="http://schemas.microsoft.com/office/drawing/2014/main" id="{447C870B-DDED-4F1B-B0C3-83B25A24C067}"/>
              </a:ext>
            </a:extLst>
          </p:cNvPr>
          <p:cNvSpPr>
            <a:spLocks noGrp="1"/>
          </p:cNvSpPr>
          <p:nvPr>
            <p:ph type="subTitle" idx="1"/>
          </p:nvPr>
        </p:nvSpPr>
        <p:spPr/>
        <p:txBody>
          <a:bodyPr>
            <a:normAutofit fontScale="77500" lnSpcReduction="20000"/>
          </a:bodyPr>
          <a:lstStyle/>
          <a:p>
            <a:r>
              <a:rPr lang="es-ES" dirty="0"/>
              <a:t>INTRODUCTION</a:t>
            </a:r>
          </a:p>
          <a:p>
            <a:r>
              <a:rPr lang="es-ES" dirty="0"/>
              <a:t>Andreu Arderiu</a:t>
            </a:r>
          </a:p>
          <a:p>
            <a:endParaRPr lang="es-ES" dirty="0"/>
          </a:p>
          <a:p>
            <a:r>
              <a:rPr lang="es-ES" dirty="0">
                <a:solidFill>
                  <a:schemeClr val="accent1"/>
                </a:solidFill>
              </a:rPr>
              <a:t>NORTHIN SUMMER SCHOOL</a:t>
            </a:r>
          </a:p>
          <a:p>
            <a:r>
              <a:rPr lang="es-ES" dirty="0">
                <a:solidFill>
                  <a:schemeClr val="accent1"/>
                </a:solidFill>
              </a:rPr>
              <a:t>Barcelona, </a:t>
            </a:r>
            <a:r>
              <a:rPr lang="es-ES" dirty="0" err="1">
                <a:solidFill>
                  <a:schemeClr val="accent1"/>
                </a:solidFill>
              </a:rPr>
              <a:t>July</a:t>
            </a:r>
            <a:r>
              <a:rPr lang="es-ES" dirty="0">
                <a:solidFill>
                  <a:schemeClr val="accent1"/>
                </a:solidFill>
              </a:rPr>
              <a:t> 2022</a:t>
            </a:r>
          </a:p>
        </p:txBody>
      </p:sp>
    </p:spTree>
    <p:extLst>
      <p:ext uri="{BB962C8B-B14F-4D97-AF65-F5344CB8AC3E}">
        <p14:creationId xmlns:p14="http://schemas.microsoft.com/office/powerpoint/2010/main" val="289280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4559-F27A-47D6-8066-3FD244D2008E}"/>
              </a:ext>
            </a:extLst>
          </p:cNvPr>
          <p:cNvSpPr>
            <a:spLocks noGrp="1"/>
          </p:cNvSpPr>
          <p:nvPr>
            <p:ph type="title"/>
          </p:nvPr>
        </p:nvSpPr>
        <p:spPr/>
        <p:txBody>
          <a:bodyPr/>
          <a:lstStyle/>
          <a:p>
            <a:r>
              <a:rPr lang="es-ES" b="1" dirty="0" err="1"/>
              <a:t>Supervised</a:t>
            </a:r>
            <a:r>
              <a:rPr lang="es-ES" b="1" dirty="0"/>
              <a:t> </a:t>
            </a:r>
            <a:r>
              <a:rPr lang="es-ES" b="1" dirty="0" err="1"/>
              <a:t>Learning</a:t>
            </a:r>
            <a:r>
              <a:rPr lang="es-ES" b="1" dirty="0"/>
              <a:t>: </a:t>
            </a:r>
            <a:r>
              <a:rPr lang="es-ES" b="1" dirty="0" err="1"/>
              <a:t>Classification</a:t>
            </a:r>
            <a:endParaRPr lang="es-ES" b="1" dirty="0"/>
          </a:p>
        </p:txBody>
      </p:sp>
      <p:sp>
        <p:nvSpPr>
          <p:cNvPr id="3" name="Content Placeholder 2">
            <a:extLst>
              <a:ext uri="{FF2B5EF4-FFF2-40B4-BE49-F238E27FC236}">
                <a16:creationId xmlns:a16="http://schemas.microsoft.com/office/drawing/2014/main" id="{A87BA2CA-8467-49E2-B689-2E14C99E4ABD}"/>
              </a:ext>
            </a:extLst>
          </p:cNvPr>
          <p:cNvSpPr>
            <a:spLocks noGrp="1"/>
          </p:cNvSpPr>
          <p:nvPr>
            <p:ph idx="1"/>
          </p:nvPr>
        </p:nvSpPr>
        <p:spPr/>
        <p:txBody>
          <a:bodyPr/>
          <a:lstStyle/>
          <a:p>
            <a:r>
              <a:rPr lang="es-ES" dirty="0" err="1"/>
              <a:t>Predict</a:t>
            </a:r>
            <a:r>
              <a:rPr lang="es-ES" dirty="0"/>
              <a:t> </a:t>
            </a:r>
            <a:r>
              <a:rPr lang="es-ES" b="1" dirty="0" err="1"/>
              <a:t>discrete</a:t>
            </a:r>
            <a:r>
              <a:rPr lang="es-ES" dirty="0"/>
              <a:t> </a:t>
            </a:r>
            <a:r>
              <a:rPr lang="es-ES" dirty="0" err="1"/>
              <a:t>valued</a:t>
            </a:r>
            <a:r>
              <a:rPr lang="es-ES" dirty="0"/>
              <a:t> output. Ex: </a:t>
            </a:r>
            <a:r>
              <a:rPr lang="es-ES" dirty="0" err="1"/>
              <a:t>Breast</a:t>
            </a:r>
            <a:r>
              <a:rPr lang="es-ES" dirty="0"/>
              <a:t> </a:t>
            </a:r>
            <a:r>
              <a:rPr lang="es-ES" dirty="0" err="1"/>
              <a:t>cancer</a:t>
            </a:r>
            <a:r>
              <a:rPr lang="es-ES" dirty="0"/>
              <a:t> </a:t>
            </a:r>
            <a:r>
              <a:rPr lang="es-ES" dirty="0" err="1"/>
              <a:t>diagnose</a:t>
            </a:r>
            <a:r>
              <a:rPr lang="es-ES" dirty="0"/>
              <a:t>.</a:t>
            </a:r>
          </a:p>
        </p:txBody>
      </p:sp>
      <p:pic>
        <p:nvPicPr>
          <p:cNvPr id="4" name="Picture 3">
            <a:extLst>
              <a:ext uri="{FF2B5EF4-FFF2-40B4-BE49-F238E27FC236}">
                <a16:creationId xmlns:a16="http://schemas.microsoft.com/office/drawing/2014/main" id="{784C8796-A22E-4CB0-B02C-D9E5F5797B3A}"/>
              </a:ext>
            </a:extLst>
          </p:cNvPr>
          <p:cNvPicPr>
            <a:picLocks noChangeAspect="1"/>
          </p:cNvPicPr>
          <p:nvPr/>
        </p:nvPicPr>
        <p:blipFill rotWithShape="1">
          <a:blip r:embed="rId2"/>
          <a:srcRect l="2331" t="20151" r="77349" b="53149"/>
          <a:stretch/>
        </p:blipFill>
        <p:spPr>
          <a:xfrm>
            <a:off x="988292" y="2955636"/>
            <a:ext cx="6031345" cy="2604655"/>
          </a:xfrm>
          <a:prstGeom prst="rect">
            <a:avLst/>
          </a:prstGeom>
        </p:spPr>
      </p:pic>
      <p:sp>
        <p:nvSpPr>
          <p:cNvPr id="8" name="Freeform: Shape 7">
            <a:extLst>
              <a:ext uri="{FF2B5EF4-FFF2-40B4-BE49-F238E27FC236}">
                <a16:creationId xmlns:a16="http://schemas.microsoft.com/office/drawing/2014/main" id="{A1F785E0-ED93-4158-9B94-96229792485C}"/>
              </a:ext>
            </a:extLst>
          </p:cNvPr>
          <p:cNvSpPr/>
          <p:nvPr/>
        </p:nvSpPr>
        <p:spPr>
          <a:xfrm>
            <a:off x="2743200" y="3707934"/>
            <a:ext cx="3857305" cy="1157681"/>
          </a:xfrm>
          <a:custGeom>
            <a:avLst/>
            <a:gdLst>
              <a:gd name="connsiteX0" fmla="*/ 0 w 3857305"/>
              <a:gd name="connsiteY0" fmla="*/ 1157681 h 1157681"/>
              <a:gd name="connsiteX1" fmla="*/ 419450 w 3857305"/>
              <a:gd name="connsiteY1" fmla="*/ 1149292 h 1157681"/>
              <a:gd name="connsiteX2" fmla="*/ 528506 w 3857305"/>
              <a:gd name="connsiteY2" fmla="*/ 1132514 h 1157681"/>
              <a:gd name="connsiteX3" fmla="*/ 587229 w 3857305"/>
              <a:gd name="connsiteY3" fmla="*/ 1124125 h 1157681"/>
              <a:gd name="connsiteX4" fmla="*/ 629174 w 3857305"/>
              <a:gd name="connsiteY4" fmla="*/ 1115736 h 1157681"/>
              <a:gd name="connsiteX5" fmla="*/ 763398 w 3857305"/>
              <a:gd name="connsiteY5" fmla="*/ 1098958 h 1157681"/>
              <a:gd name="connsiteX6" fmla="*/ 830510 w 3857305"/>
              <a:gd name="connsiteY6" fmla="*/ 1082180 h 1157681"/>
              <a:gd name="connsiteX7" fmla="*/ 998290 w 3857305"/>
              <a:gd name="connsiteY7" fmla="*/ 1065402 h 1157681"/>
              <a:gd name="connsiteX8" fmla="*/ 1031846 w 3857305"/>
              <a:gd name="connsiteY8" fmla="*/ 1057013 h 1157681"/>
              <a:gd name="connsiteX9" fmla="*/ 1199626 w 3857305"/>
              <a:gd name="connsiteY9" fmla="*/ 1031846 h 1157681"/>
              <a:gd name="connsiteX10" fmla="*/ 1224793 w 3857305"/>
              <a:gd name="connsiteY10" fmla="*/ 1023457 h 1157681"/>
              <a:gd name="connsiteX11" fmla="*/ 1266738 w 3857305"/>
              <a:gd name="connsiteY11" fmla="*/ 1015068 h 1157681"/>
              <a:gd name="connsiteX12" fmla="*/ 1317072 w 3857305"/>
              <a:gd name="connsiteY12" fmla="*/ 1006679 h 1157681"/>
              <a:gd name="connsiteX13" fmla="*/ 1409350 w 3857305"/>
              <a:gd name="connsiteY13" fmla="*/ 981512 h 1157681"/>
              <a:gd name="connsiteX14" fmla="*/ 1434517 w 3857305"/>
              <a:gd name="connsiteY14" fmla="*/ 964734 h 1157681"/>
              <a:gd name="connsiteX15" fmla="*/ 1459684 w 3857305"/>
              <a:gd name="connsiteY15" fmla="*/ 956345 h 1157681"/>
              <a:gd name="connsiteX16" fmla="*/ 1493240 w 3857305"/>
              <a:gd name="connsiteY16" fmla="*/ 939567 h 1157681"/>
              <a:gd name="connsiteX17" fmla="*/ 1518407 w 3857305"/>
              <a:gd name="connsiteY17" fmla="*/ 922789 h 1157681"/>
              <a:gd name="connsiteX18" fmla="*/ 1543574 w 3857305"/>
              <a:gd name="connsiteY18" fmla="*/ 914400 h 1157681"/>
              <a:gd name="connsiteX19" fmla="*/ 1593908 w 3857305"/>
              <a:gd name="connsiteY19" fmla="*/ 880844 h 1157681"/>
              <a:gd name="connsiteX20" fmla="*/ 1619075 w 3857305"/>
              <a:gd name="connsiteY20" fmla="*/ 864066 h 1157681"/>
              <a:gd name="connsiteX21" fmla="*/ 1644242 w 3857305"/>
              <a:gd name="connsiteY21" fmla="*/ 847288 h 1157681"/>
              <a:gd name="connsiteX22" fmla="*/ 1719743 w 3857305"/>
              <a:gd name="connsiteY22" fmla="*/ 780176 h 1157681"/>
              <a:gd name="connsiteX23" fmla="*/ 1761688 w 3857305"/>
              <a:gd name="connsiteY23" fmla="*/ 729842 h 1157681"/>
              <a:gd name="connsiteX24" fmla="*/ 1795244 w 3857305"/>
              <a:gd name="connsiteY24" fmla="*/ 704675 h 1157681"/>
              <a:gd name="connsiteX25" fmla="*/ 1828800 w 3857305"/>
              <a:gd name="connsiteY25" fmla="*/ 654341 h 1157681"/>
              <a:gd name="connsiteX26" fmla="*/ 1845578 w 3857305"/>
              <a:gd name="connsiteY26" fmla="*/ 629174 h 1157681"/>
              <a:gd name="connsiteX27" fmla="*/ 1862356 w 3857305"/>
              <a:gd name="connsiteY27" fmla="*/ 604007 h 1157681"/>
              <a:gd name="connsiteX28" fmla="*/ 1879134 w 3857305"/>
              <a:gd name="connsiteY28" fmla="*/ 578840 h 1157681"/>
              <a:gd name="connsiteX29" fmla="*/ 1895912 w 3857305"/>
              <a:gd name="connsiteY29" fmla="*/ 528506 h 1157681"/>
              <a:gd name="connsiteX30" fmla="*/ 1904301 w 3857305"/>
              <a:gd name="connsiteY30" fmla="*/ 503339 h 1157681"/>
              <a:gd name="connsiteX31" fmla="*/ 1937857 w 3857305"/>
              <a:gd name="connsiteY31" fmla="*/ 453005 h 1157681"/>
              <a:gd name="connsiteX32" fmla="*/ 1979802 w 3857305"/>
              <a:gd name="connsiteY32" fmla="*/ 377505 h 1157681"/>
              <a:gd name="connsiteX33" fmla="*/ 2004969 w 3857305"/>
              <a:gd name="connsiteY33" fmla="*/ 360727 h 1157681"/>
              <a:gd name="connsiteX34" fmla="*/ 2046914 w 3857305"/>
              <a:gd name="connsiteY34" fmla="*/ 327171 h 1157681"/>
              <a:gd name="connsiteX35" fmla="*/ 2063692 w 3857305"/>
              <a:gd name="connsiteY35" fmla="*/ 302004 h 1157681"/>
              <a:gd name="connsiteX36" fmla="*/ 2114026 w 3857305"/>
              <a:gd name="connsiteY36" fmla="*/ 276837 h 1157681"/>
              <a:gd name="connsiteX37" fmla="*/ 2164360 w 3857305"/>
              <a:gd name="connsiteY37" fmla="*/ 243281 h 1157681"/>
              <a:gd name="connsiteX38" fmla="*/ 2239861 w 3857305"/>
              <a:gd name="connsiteY38" fmla="*/ 218114 h 1157681"/>
              <a:gd name="connsiteX39" fmla="*/ 2390862 w 3857305"/>
              <a:gd name="connsiteY39" fmla="*/ 167780 h 1157681"/>
              <a:gd name="connsiteX40" fmla="*/ 2441196 w 3857305"/>
              <a:gd name="connsiteY40" fmla="*/ 151002 h 1157681"/>
              <a:gd name="connsiteX41" fmla="*/ 2466363 w 3857305"/>
              <a:gd name="connsiteY41" fmla="*/ 142613 h 1157681"/>
              <a:gd name="connsiteX42" fmla="*/ 2558642 w 3857305"/>
              <a:gd name="connsiteY42" fmla="*/ 125835 h 1157681"/>
              <a:gd name="connsiteX43" fmla="*/ 2600587 w 3857305"/>
              <a:gd name="connsiteY43" fmla="*/ 117446 h 1157681"/>
              <a:gd name="connsiteX44" fmla="*/ 2634143 w 3857305"/>
              <a:gd name="connsiteY44" fmla="*/ 109057 h 1157681"/>
              <a:gd name="connsiteX45" fmla="*/ 2692866 w 3857305"/>
              <a:gd name="connsiteY45" fmla="*/ 100668 h 1157681"/>
              <a:gd name="connsiteX46" fmla="*/ 2768367 w 3857305"/>
              <a:gd name="connsiteY46" fmla="*/ 83890 h 1157681"/>
              <a:gd name="connsiteX47" fmla="*/ 2793534 w 3857305"/>
              <a:gd name="connsiteY47" fmla="*/ 75501 h 1157681"/>
              <a:gd name="connsiteX48" fmla="*/ 2843868 w 3857305"/>
              <a:gd name="connsiteY48" fmla="*/ 67112 h 1157681"/>
              <a:gd name="connsiteX49" fmla="*/ 2869035 w 3857305"/>
              <a:gd name="connsiteY49" fmla="*/ 58723 h 1157681"/>
              <a:gd name="connsiteX50" fmla="*/ 3011648 w 3857305"/>
              <a:gd name="connsiteY50" fmla="*/ 41945 h 1157681"/>
              <a:gd name="connsiteX51" fmla="*/ 3095538 w 3857305"/>
              <a:gd name="connsiteY51" fmla="*/ 25167 h 1157681"/>
              <a:gd name="connsiteX52" fmla="*/ 3221372 w 3857305"/>
              <a:gd name="connsiteY52" fmla="*/ 16778 h 1157681"/>
              <a:gd name="connsiteX53" fmla="*/ 3456264 w 3857305"/>
              <a:gd name="connsiteY53" fmla="*/ 0 h 1157681"/>
              <a:gd name="connsiteX54" fmla="*/ 3775046 w 3857305"/>
              <a:gd name="connsiteY54" fmla="*/ 8389 h 1157681"/>
              <a:gd name="connsiteX55" fmla="*/ 3850547 w 3857305"/>
              <a:gd name="connsiteY55" fmla="*/ 16778 h 115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57305" h="1157681">
                <a:moveTo>
                  <a:pt x="0" y="1157681"/>
                </a:moveTo>
                <a:lnTo>
                  <a:pt x="419450" y="1149292"/>
                </a:lnTo>
                <a:cubicBezTo>
                  <a:pt x="519854" y="1145888"/>
                  <a:pt x="464263" y="1144195"/>
                  <a:pt x="528506" y="1132514"/>
                </a:cubicBezTo>
                <a:cubicBezTo>
                  <a:pt x="547960" y="1128977"/>
                  <a:pt x="567725" y="1127376"/>
                  <a:pt x="587229" y="1124125"/>
                </a:cubicBezTo>
                <a:cubicBezTo>
                  <a:pt x="601294" y="1121781"/>
                  <a:pt x="615059" y="1117752"/>
                  <a:pt x="629174" y="1115736"/>
                </a:cubicBezTo>
                <a:cubicBezTo>
                  <a:pt x="669886" y="1109920"/>
                  <a:pt x="722119" y="1107214"/>
                  <a:pt x="763398" y="1098958"/>
                </a:cubicBezTo>
                <a:cubicBezTo>
                  <a:pt x="786009" y="1094436"/>
                  <a:pt x="807519" y="1083949"/>
                  <a:pt x="830510" y="1082180"/>
                </a:cubicBezTo>
                <a:cubicBezTo>
                  <a:pt x="894344" y="1077270"/>
                  <a:pt x="938691" y="1076238"/>
                  <a:pt x="998290" y="1065402"/>
                </a:cubicBezTo>
                <a:cubicBezTo>
                  <a:pt x="1009634" y="1063340"/>
                  <a:pt x="1020502" y="1059075"/>
                  <a:pt x="1031846" y="1057013"/>
                </a:cubicBezTo>
                <a:cubicBezTo>
                  <a:pt x="1087531" y="1046889"/>
                  <a:pt x="1144582" y="1045607"/>
                  <a:pt x="1199626" y="1031846"/>
                </a:cubicBezTo>
                <a:cubicBezTo>
                  <a:pt x="1208205" y="1029701"/>
                  <a:pt x="1216214" y="1025602"/>
                  <a:pt x="1224793" y="1023457"/>
                </a:cubicBezTo>
                <a:cubicBezTo>
                  <a:pt x="1238626" y="1019999"/>
                  <a:pt x="1252709" y="1017619"/>
                  <a:pt x="1266738" y="1015068"/>
                </a:cubicBezTo>
                <a:cubicBezTo>
                  <a:pt x="1283473" y="1012025"/>
                  <a:pt x="1300570" y="1010804"/>
                  <a:pt x="1317072" y="1006679"/>
                </a:cubicBezTo>
                <a:cubicBezTo>
                  <a:pt x="1487377" y="964103"/>
                  <a:pt x="1264248" y="1010533"/>
                  <a:pt x="1409350" y="981512"/>
                </a:cubicBezTo>
                <a:cubicBezTo>
                  <a:pt x="1417739" y="975919"/>
                  <a:pt x="1425499" y="969243"/>
                  <a:pt x="1434517" y="964734"/>
                </a:cubicBezTo>
                <a:cubicBezTo>
                  <a:pt x="1442426" y="960779"/>
                  <a:pt x="1451556" y="959828"/>
                  <a:pt x="1459684" y="956345"/>
                </a:cubicBezTo>
                <a:cubicBezTo>
                  <a:pt x="1471178" y="951419"/>
                  <a:pt x="1482382" y="945772"/>
                  <a:pt x="1493240" y="939567"/>
                </a:cubicBezTo>
                <a:cubicBezTo>
                  <a:pt x="1501994" y="934565"/>
                  <a:pt x="1509389" y="927298"/>
                  <a:pt x="1518407" y="922789"/>
                </a:cubicBezTo>
                <a:cubicBezTo>
                  <a:pt x="1526316" y="918834"/>
                  <a:pt x="1535844" y="918694"/>
                  <a:pt x="1543574" y="914400"/>
                </a:cubicBezTo>
                <a:cubicBezTo>
                  <a:pt x="1561201" y="904607"/>
                  <a:pt x="1577130" y="892029"/>
                  <a:pt x="1593908" y="880844"/>
                </a:cubicBezTo>
                <a:lnTo>
                  <a:pt x="1619075" y="864066"/>
                </a:lnTo>
                <a:cubicBezTo>
                  <a:pt x="1627464" y="858473"/>
                  <a:pt x="1637113" y="854417"/>
                  <a:pt x="1644242" y="847288"/>
                </a:cubicBezTo>
                <a:cubicBezTo>
                  <a:pt x="1701705" y="789825"/>
                  <a:pt x="1674833" y="810116"/>
                  <a:pt x="1719743" y="780176"/>
                </a:cubicBezTo>
                <a:cubicBezTo>
                  <a:pt x="1737003" y="754287"/>
                  <a:pt x="1736569" y="751373"/>
                  <a:pt x="1761688" y="729842"/>
                </a:cubicBezTo>
                <a:cubicBezTo>
                  <a:pt x="1772304" y="720743"/>
                  <a:pt x="1785955" y="715125"/>
                  <a:pt x="1795244" y="704675"/>
                </a:cubicBezTo>
                <a:cubicBezTo>
                  <a:pt x="1808641" y="689604"/>
                  <a:pt x="1817615" y="671119"/>
                  <a:pt x="1828800" y="654341"/>
                </a:cubicBezTo>
                <a:lnTo>
                  <a:pt x="1845578" y="629174"/>
                </a:lnTo>
                <a:lnTo>
                  <a:pt x="1862356" y="604007"/>
                </a:lnTo>
                <a:cubicBezTo>
                  <a:pt x="1867949" y="595618"/>
                  <a:pt x="1875946" y="588405"/>
                  <a:pt x="1879134" y="578840"/>
                </a:cubicBezTo>
                <a:lnTo>
                  <a:pt x="1895912" y="528506"/>
                </a:lnTo>
                <a:cubicBezTo>
                  <a:pt x="1898708" y="520117"/>
                  <a:pt x="1899396" y="510697"/>
                  <a:pt x="1904301" y="503339"/>
                </a:cubicBezTo>
                <a:cubicBezTo>
                  <a:pt x="1915486" y="486561"/>
                  <a:pt x="1931480" y="472135"/>
                  <a:pt x="1937857" y="453005"/>
                </a:cubicBezTo>
                <a:cubicBezTo>
                  <a:pt x="1946599" y="426779"/>
                  <a:pt x="1955076" y="393989"/>
                  <a:pt x="1979802" y="377505"/>
                </a:cubicBezTo>
                <a:lnTo>
                  <a:pt x="2004969" y="360727"/>
                </a:lnTo>
                <a:cubicBezTo>
                  <a:pt x="2053052" y="288602"/>
                  <a:pt x="1989027" y="373480"/>
                  <a:pt x="2046914" y="327171"/>
                </a:cubicBezTo>
                <a:cubicBezTo>
                  <a:pt x="2054787" y="320873"/>
                  <a:pt x="2056563" y="309133"/>
                  <a:pt x="2063692" y="302004"/>
                </a:cubicBezTo>
                <a:cubicBezTo>
                  <a:pt x="2091623" y="274073"/>
                  <a:pt x="2083323" y="293894"/>
                  <a:pt x="2114026" y="276837"/>
                </a:cubicBezTo>
                <a:cubicBezTo>
                  <a:pt x="2131653" y="267044"/>
                  <a:pt x="2145230" y="249658"/>
                  <a:pt x="2164360" y="243281"/>
                </a:cubicBezTo>
                <a:lnTo>
                  <a:pt x="2239861" y="218114"/>
                </a:lnTo>
                <a:lnTo>
                  <a:pt x="2390862" y="167780"/>
                </a:lnTo>
                <a:lnTo>
                  <a:pt x="2441196" y="151002"/>
                </a:lnTo>
                <a:cubicBezTo>
                  <a:pt x="2449585" y="148206"/>
                  <a:pt x="2457692" y="144347"/>
                  <a:pt x="2466363" y="142613"/>
                </a:cubicBezTo>
                <a:cubicBezTo>
                  <a:pt x="2569973" y="121891"/>
                  <a:pt x="2440578" y="147301"/>
                  <a:pt x="2558642" y="125835"/>
                </a:cubicBezTo>
                <a:cubicBezTo>
                  <a:pt x="2572671" y="123284"/>
                  <a:pt x="2586668" y="120539"/>
                  <a:pt x="2600587" y="117446"/>
                </a:cubicBezTo>
                <a:cubicBezTo>
                  <a:pt x="2611842" y="114945"/>
                  <a:pt x="2622799" y="111119"/>
                  <a:pt x="2634143" y="109057"/>
                </a:cubicBezTo>
                <a:cubicBezTo>
                  <a:pt x="2653597" y="105520"/>
                  <a:pt x="2673292" y="103464"/>
                  <a:pt x="2692866" y="100668"/>
                </a:cubicBezTo>
                <a:cubicBezTo>
                  <a:pt x="2749521" y="81783"/>
                  <a:pt x="2679782" y="103575"/>
                  <a:pt x="2768367" y="83890"/>
                </a:cubicBezTo>
                <a:cubicBezTo>
                  <a:pt x="2776999" y="81972"/>
                  <a:pt x="2784902" y="77419"/>
                  <a:pt x="2793534" y="75501"/>
                </a:cubicBezTo>
                <a:cubicBezTo>
                  <a:pt x="2810138" y="71811"/>
                  <a:pt x="2827264" y="70802"/>
                  <a:pt x="2843868" y="67112"/>
                </a:cubicBezTo>
                <a:cubicBezTo>
                  <a:pt x="2852500" y="65194"/>
                  <a:pt x="2860403" y="60641"/>
                  <a:pt x="2869035" y="58723"/>
                </a:cubicBezTo>
                <a:cubicBezTo>
                  <a:pt x="2915651" y="48364"/>
                  <a:pt x="2964504" y="46231"/>
                  <a:pt x="3011648" y="41945"/>
                </a:cubicBezTo>
                <a:cubicBezTo>
                  <a:pt x="3042401" y="34257"/>
                  <a:pt x="3062311" y="28331"/>
                  <a:pt x="3095538" y="25167"/>
                </a:cubicBezTo>
                <a:cubicBezTo>
                  <a:pt x="3137386" y="21181"/>
                  <a:pt x="3179416" y="19400"/>
                  <a:pt x="3221372" y="16778"/>
                </a:cubicBezTo>
                <a:cubicBezTo>
                  <a:pt x="3417266" y="4535"/>
                  <a:pt x="3302001" y="14024"/>
                  <a:pt x="3456264" y="0"/>
                </a:cubicBezTo>
                <a:cubicBezTo>
                  <a:pt x="3562525" y="2796"/>
                  <a:pt x="3668863" y="3450"/>
                  <a:pt x="3775046" y="8389"/>
                </a:cubicBezTo>
                <a:cubicBezTo>
                  <a:pt x="4002572" y="18972"/>
                  <a:pt x="3665754" y="16778"/>
                  <a:pt x="3850547" y="16778"/>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5196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25D4-4C6D-42CF-B9DB-BE222D3BFED4}"/>
              </a:ext>
            </a:extLst>
          </p:cNvPr>
          <p:cNvSpPr>
            <a:spLocks noGrp="1"/>
          </p:cNvSpPr>
          <p:nvPr>
            <p:ph type="title"/>
          </p:nvPr>
        </p:nvSpPr>
        <p:spPr/>
        <p:txBody>
          <a:bodyPr/>
          <a:lstStyle/>
          <a:p>
            <a:r>
              <a:rPr lang="es-ES" b="1" dirty="0" err="1"/>
              <a:t>Unsupervised</a:t>
            </a:r>
            <a:r>
              <a:rPr lang="es-ES" b="1" dirty="0"/>
              <a:t> </a:t>
            </a:r>
            <a:r>
              <a:rPr lang="es-ES" b="1" dirty="0" err="1"/>
              <a:t>Learning</a:t>
            </a:r>
            <a:r>
              <a:rPr lang="es-ES" b="1" dirty="0"/>
              <a:t>: </a:t>
            </a:r>
            <a:r>
              <a:rPr lang="es-ES" b="1" dirty="0" err="1"/>
              <a:t>Clustering</a:t>
            </a:r>
            <a:endParaRPr lang="es-ES" b="1" dirty="0"/>
          </a:p>
        </p:txBody>
      </p:sp>
      <p:sp>
        <p:nvSpPr>
          <p:cNvPr id="3" name="Content Placeholder 2">
            <a:extLst>
              <a:ext uri="{FF2B5EF4-FFF2-40B4-BE49-F238E27FC236}">
                <a16:creationId xmlns:a16="http://schemas.microsoft.com/office/drawing/2014/main" id="{C7752719-73AD-455C-B2C7-DD0F1BAC2322}"/>
              </a:ext>
            </a:extLst>
          </p:cNvPr>
          <p:cNvSpPr>
            <a:spLocks noGrp="1"/>
          </p:cNvSpPr>
          <p:nvPr>
            <p:ph idx="1"/>
          </p:nvPr>
        </p:nvSpPr>
        <p:spPr>
          <a:xfrm>
            <a:off x="6265591" y="2141537"/>
            <a:ext cx="5636491" cy="4351338"/>
          </a:xfrm>
        </p:spPr>
        <p:txBody>
          <a:bodyPr/>
          <a:lstStyle/>
          <a:p>
            <a:pPr marL="0" indent="0">
              <a:buNone/>
            </a:pPr>
            <a:r>
              <a:rPr lang="es-ES" dirty="0" err="1"/>
              <a:t>Find</a:t>
            </a:r>
            <a:r>
              <a:rPr lang="es-ES" dirty="0"/>
              <a:t> natural </a:t>
            </a:r>
            <a:r>
              <a:rPr lang="es-ES" dirty="0" err="1"/>
              <a:t>clusters</a:t>
            </a:r>
            <a:r>
              <a:rPr lang="es-ES" dirty="0"/>
              <a:t> </a:t>
            </a:r>
            <a:r>
              <a:rPr lang="es-ES" dirty="0" err="1"/>
              <a:t>or</a:t>
            </a:r>
            <a:r>
              <a:rPr lang="es-ES" dirty="0"/>
              <a:t> </a:t>
            </a:r>
            <a:r>
              <a:rPr lang="es-ES" dirty="0" err="1"/>
              <a:t>groups</a:t>
            </a:r>
            <a:r>
              <a:rPr lang="es-ES" dirty="0"/>
              <a:t> </a:t>
            </a:r>
            <a:r>
              <a:rPr lang="es-ES" dirty="0" err="1"/>
              <a:t>that</a:t>
            </a:r>
            <a:r>
              <a:rPr lang="es-ES" dirty="0"/>
              <a:t> share similar </a:t>
            </a:r>
            <a:r>
              <a:rPr lang="es-ES" dirty="0" err="1"/>
              <a:t>features</a:t>
            </a:r>
            <a:r>
              <a:rPr lang="es-ES" dirty="0"/>
              <a:t>. Ex: </a:t>
            </a:r>
            <a:r>
              <a:rPr lang="es-ES" dirty="0" err="1"/>
              <a:t>customer</a:t>
            </a:r>
            <a:r>
              <a:rPr lang="es-ES" dirty="0"/>
              <a:t> </a:t>
            </a:r>
            <a:r>
              <a:rPr lang="es-ES" dirty="0" err="1"/>
              <a:t>segmentation</a:t>
            </a:r>
            <a:endParaRPr lang="es-ES" dirty="0"/>
          </a:p>
          <a:p>
            <a:pPr marL="0" indent="0">
              <a:buNone/>
            </a:pPr>
            <a:endParaRPr lang="es-ES" dirty="0"/>
          </a:p>
          <a:p>
            <a:pPr marL="0" indent="0">
              <a:buNone/>
            </a:pPr>
            <a:endParaRPr lang="es-ES" dirty="0"/>
          </a:p>
        </p:txBody>
      </p:sp>
      <p:pic>
        <p:nvPicPr>
          <p:cNvPr id="6148" name="Picture 4">
            <a:extLst>
              <a:ext uri="{FF2B5EF4-FFF2-40B4-BE49-F238E27FC236}">
                <a16:creationId xmlns:a16="http://schemas.microsoft.com/office/drawing/2014/main" id="{B9166D4A-FF52-41C8-9420-5F6F6F6913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80"/>
          <a:stretch/>
        </p:blipFill>
        <p:spPr bwMode="auto">
          <a:xfrm>
            <a:off x="1151334" y="2260462"/>
            <a:ext cx="5467061" cy="44240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2F413C-F518-4542-A9BC-0EB09952616C}"/>
              </a:ext>
            </a:extLst>
          </p:cNvPr>
          <p:cNvSpPr txBox="1"/>
          <p:nvPr/>
        </p:nvSpPr>
        <p:spPr>
          <a:xfrm>
            <a:off x="2875203" y="6111571"/>
            <a:ext cx="1635769" cy="338554"/>
          </a:xfrm>
          <a:prstGeom prst="rect">
            <a:avLst/>
          </a:prstGeom>
          <a:noFill/>
        </p:spPr>
        <p:txBody>
          <a:bodyPr wrap="none" rtlCol="0">
            <a:spAutoFit/>
          </a:bodyPr>
          <a:lstStyle/>
          <a:p>
            <a:r>
              <a:rPr lang="es-ES" sz="1600" dirty="0" err="1"/>
              <a:t>Income</a:t>
            </a:r>
            <a:r>
              <a:rPr lang="es-ES" sz="1600" dirty="0"/>
              <a:t> </a:t>
            </a:r>
            <a:r>
              <a:rPr lang="es-ES" sz="1600" dirty="0" err="1"/>
              <a:t>customer</a:t>
            </a:r>
            <a:endParaRPr lang="es-ES" sz="1600" dirty="0"/>
          </a:p>
        </p:txBody>
      </p:sp>
      <p:sp>
        <p:nvSpPr>
          <p:cNvPr id="7" name="TextBox 6">
            <a:extLst>
              <a:ext uri="{FF2B5EF4-FFF2-40B4-BE49-F238E27FC236}">
                <a16:creationId xmlns:a16="http://schemas.microsoft.com/office/drawing/2014/main" id="{2B83BBBB-0EAD-4C8C-B88D-EA70A218405D}"/>
              </a:ext>
            </a:extLst>
          </p:cNvPr>
          <p:cNvSpPr txBox="1"/>
          <p:nvPr/>
        </p:nvSpPr>
        <p:spPr>
          <a:xfrm rot="16200000">
            <a:off x="-360362" y="4008987"/>
            <a:ext cx="2684838" cy="338554"/>
          </a:xfrm>
          <a:prstGeom prst="rect">
            <a:avLst/>
          </a:prstGeom>
          <a:noFill/>
        </p:spPr>
        <p:txBody>
          <a:bodyPr wrap="none" rtlCol="0">
            <a:spAutoFit/>
          </a:bodyPr>
          <a:lstStyle/>
          <a:p>
            <a:r>
              <a:rPr lang="es-ES" sz="1600" dirty="0"/>
              <a:t>Money </a:t>
            </a:r>
            <a:r>
              <a:rPr lang="es-ES" sz="1600" dirty="0" err="1"/>
              <a:t>spent</a:t>
            </a:r>
            <a:r>
              <a:rPr lang="es-ES" sz="1600" dirty="0"/>
              <a:t> </a:t>
            </a:r>
            <a:r>
              <a:rPr lang="es-ES" sz="1600" dirty="0" err="1"/>
              <a:t>by</a:t>
            </a:r>
            <a:r>
              <a:rPr lang="es-ES" sz="1600" dirty="0"/>
              <a:t> </a:t>
            </a:r>
            <a:r>
              <a:rPr lang="es-ES" sz="1600" dirty="0" err="1"/>
              <a:t>the</a:t>
            </a:r>
            <a:r>
              <a:rPr lang="es-ES" sz="1600" dirty="0"/>
              <a:t> </a:t>
            </a:r>
            <a:r>
              <a:rPr lang="es-ES" sz="1600" dirty="0" err="1"/>
              <a:t>customer</a:t>
            </a:r>
            <a:endParaRPr lang="es-ES" sz="1600" dirty="0"/>
          </a:p>
        </p:txBody>
      </p:sp>
      <p:sp>
        <p:nvSpPr>
          <p:cNvPr id="8" name="TextBox 7">
            <a:extLst>
              <a:ext uri="{FF2B5EF4-FFF2-40B4-BE49-F238E27FC236}">
                <a16:creationId xmlns:a16="http://schemas.microsoft.com/office/drawing/2014/main" id="{84DF97BC-8904-431E-BCB9-648B7C0B5F67}"/>
              </a:ext>
            </a:extLst>
          </p:cNvPr>
          <p:cNvSpPr txBox="1"/>
          <p:nvPr/>
        </p:nvSpPr>
        <p:spPr>
          <a:xfrm>
            <a:off x="2658445" y="1748742"/>
            <a:ext cx="2069284" cy="369332"/>
          </a:xfrm>
          <a:prstGeom prst="rect">
            <a:avLst/>
          </a:prstGeom>
          <a:noFill/>
        </p:spPr>
        <p:txBody>
          <a:bodyPr wrap="none" rtlCol="0">
            <a:spAutoFit/>
          </a:bodyPr>
          <a:lstStyle/>
          <a:p>
            <a:r>
              <a:rPr lang="es-ES" b="1" dirty="0" err="1"/>
              <a:t>Customer</a:t>
            </a:r>
            <a:r>
              <a:rPr lang="es-ES" b="1" dirty="0"/>
              <a:t> </a:t>
            </a:r>
            <a:r>
              <a:rPr lang="es-ES" b="1" dirty="0" err="1"/>
              <a:t>segments</a:t>
            </a:r>
            <a:endParaRPr lang="es-ES" b="1" dirty="0"/>
          </a:p>
        </p:txBody>
      </p:sp>
    </p:spTree>
    <p:extLst>
      <p:ext uri="{BB962C8B-B14F-4D97-AF65-F5344CB8AC3E}">
        <p14:creationId xmlns:p14="http://schemas.microsoft.com/office/powerpoint/2010/main" val="90433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5B0A-E20E-486E-9BB0-FBC52F03AA10}"/>
              </a:ext>
            </a:extLst>
          </p:cNvPr>
          <p:cNvSpPr>
            <a:spLocks noGrp="1"/>
          </p:cNvSpPr>
          <p:nvPr>
            <p:ph type="title"/>
          </p:nvPr>
        </p:nvSpPr>
        <p:spPr/>
        <p:txBody>
          <a:bodyPr/>
          <a:lstStyle/>
          <a:p>
            <a:r>
              <a:rPr lang="es-ES" b="1" dirty="0"/>
              <a:t>Quiz: </a:t>
            </a:r>
            <a:r>
              <a:rPr lang="es-ES" b="1" dirty="0" err="1"/>
              <a:t>Supervised</a:t>
            </a:r>
            <a:r>
              <a:rPr lang="es-ES" b="1" dirty="0"/>
              <a:t>/</a:t>
            </a:r>
            <a:r>
              <a:rPr lang="es-ES" b="1" dirty="0" err="1"/>
              <a:t>Unsupervised</a:t>
            </a:r>
            <a:endParaRPr lang="es-ES" b="1" dirty="0"/>
          </a:p>
        </p:txBody>
      </p:sp>
      <p:sp>
        <p:nvSpPr>
          <p:cNvPr id="3" name="Content Placeholder 2">
            <a:extLst>
              <a:ext uri="{FF2B5EF4-FFF2-40B4-BE49-F238E27FC236}">
                <a16:creationId xmlns:a16="http://schemas.microsoft.com/office/drawing/2014/main" id="{5FDFA0AD-0B44-465B-98F4-E8CB9097FA44}"/>
              </a:ext>
            </a:extLst>
          </p:cNvPr>
          <p:cNvSpPr>
            <a:spLocks noGrp="1"/>
          </p:cNvSpPr>
          <p:nvPr>
            <p:ph idx="1"/>
          </p:nvPr>
        </p:nvSpPr>
        <p:spPr/>
        <p:txBody>
          <a:bodyPr/>
          <a:lstStyle/>
          <a:p>
            <a:r>
              <a:rPr lang="es-ES" dirty="0"/>
              <a:t>Imagine a Telecomm </a:t>
            </a:r>
            <a:r>
              <a:rPr lang="es-ES" dirty="0" err="1"/>
              <a:t>company</a:t>
            </a:r>
            <a:r>
              <a:rPr lang="es-ES" dirty="0"/>
              <a:t> </a:t>
            </a:r>
            <a:r>
              <a:rPr lang="es-ES" dirty="0" err="1"/>
              <a:t>wants</a:t>
            </a:r>
            <a:r>
              <a:rPr lang="es-ES" dirty="0"/>
              <a:t> </a:t>
            </a:r>
            <a:r>
              <a:rPr lang="es-ES" dirty="0" err="1"/>
              <a:t>to</a:t>
            </a:r>
            <a:r>
              <a:rPr lang="es-ES" dirty="0"/>
              <a:t> </a:t>
            </a:r>
            <a:r>
              <a:rPr lang="es-ES" b="1" dirty="0" err="1"/>
              <a:t>automatically</a:t>
            </a:r>
            <a:r>
              <a:rPr lang="es-ES" dirty="0"/>
              <a:t> </a:t>
            </a:r>
            <a:r>
              <a:rPr lang="es-ES" dirty="0" err="1"/>
              <a:t>detect</a:t>
            </a:r>
            <a:r>
              <a:rPr lang="es-ES" dirty="0"/>
              <a:t> </a:t>
            </a:r>
            <a:r>
              <a:rPr lang="es-ES" dirty="0" err="1"/>
              <a:t>outages</a:t>
            </a:r>
            <a:r>
              <a:rPr lang="es-ES" dirty="0"/>
              <a:t> </a:t>
            </a:r>
            <a:r>
              <a:rPr lang="es-ES" dirty="0" err="1"/>
              <a:t>or</a:t>
            </a:r>
            <a:r>
              <a:rPr lang="es-ES" dirty="0"/>
              <a:t> </a:t>
            </a:r>
            <a:r>
              <a:rPr lang="es-ES" b="1" dirty="0" err="1"/>
              <a:t>failures</a:t>
            </a:r>
            <a:r>
              <a:rPr lang="es-ES" dirty="0"/>
              <a:t> in </a:t>
            </a:r>
            <a:r>
              <a:rPr lang="es-ES" dirty="0" err="1"/>
              <a:t>the</a:t>
            </a:r>
            <a:r>
              <a:rPr lang="es-ES" dirty="0"/>
              <a:t> </a:t>
            </a:r>
            <a:r>
              <a:rPr lang="es-ES" dirty="0" err="1"/>
              <a:t>network</a:t>
            </a:r>
            <a:r>
              <a:rPr lang="es-ES" dirty="0"/>
              <a:t> </a:t>
            </a:r>
            <a:r>
              <a:rPr lang="es-ES" dirty="0" err="1"/>
              <a:t>by</a:t>
            </a:r>
            <a:r>
              <a:rPr lang="es-ES" dirty="0"/>
              <a:t> </a:t>
            </a:r>
            <a:r>
              <a:rPr lang="es-ES" dirty="0" err="1"/>
              <a:t>identifying</a:t>
            </a:r>
            <a:r>
              <a:rPr lang="es-ES" dirty="0"/>
              <a:t>  </a:t>
            </a:r>
            <a:r>
              <a:rPr lang="es-ES" dirty="0" err="1"/>
              <a:t>when</a:t>
            </a:r>
            <a:r>
              <a:rPr lang="es-ES" dirty="0"/>
              <a:t> </a:t>
            </a:r>
            <a:r>
              <a:rPr lang="es-ES" dirty="0" err="1"/>
              <a:t>there</a:t>
            </a:r>
            <a:r>
              <a:rPr lang="es-ES" dirty="0"/>
              <a:t> </a:t>
            </a:r>
            <a:r>
              <a:rPr lang="es-ES" dirty="0" err="1"/>
              <a:t>is</a:t>
            </a:r>
            <a:r>
              <a:rPr lang="es-ES" dirty="0"/>
              <a:t> a </a:t>
            </a:r>
            <a:r>
              <a:rPr lang="es-ES" b="1" dirty="0" err="1"/>
              <a:t>drop</a:t>
            </a:r>
            <a:r>
              <a:rPr lang="es-ES" dirty="0"/>
              <a:t> </a:t>
            </a:r>
            <a:r>
              <a:rPr lang="es-ES" dirty="0" err="1"/>
              <a:t>or</a:t>
            </a:r>
            <a:r>
              <a:rPr lang="es-ES" dirty="0"/>
              <a:t> </a:t>
            </a:r>
            <a:r>
              <a:rPr lang="es-ES" b="1" dirty="0" err="1"/>
              <a:t>spike</a:t>
            </a:r>
            <a:r>
              <a:rPr lang="es-ES" dirty="0"/>
              <a:t> in </a:t>
            </a:r>
            <a:r>
              <a:rPr lang="es-ES" dirty="0" err="1"/>
              <a:t>the</a:t>
            </a:r>
            <a:r>
              <a:rPr lang="es-ES" dirty="0"/>
              <a:t> </a:t>
            </a:r>
            <a:r>
              <a:rPr lang="es-ES" dirty="0" err="1"/>
              <a:t>network</a:t>
            </a:r>
            <a:r>
              <a:rPr lang="es-ES" dirty="0"/>
              <a:t> </a:t>
            </a:r>
            <a:r>
              <a:rPr lang="es-ES" b="1" dirty="0" err="1"/>
              <a:t>traffic</a:t>
            </a:r>
            <a:r>
              <a:rPr lang="es-ES" dirty="0"/>
              <a:t>. </a:t>
            </a:r>
          </a:p>
          <a:p>
            <a:pPr marL="0" indent="0">
              <a:buNone/>
            </a:pPr>
            <a:endParaRPr lang="es-ES" dirty="0"/>
          </a:p>
          <a:p>
            <a:pPr marL="0" indent="0">
              <a:buNone/>
            </a:pPr>
            <a:endParaRPr lang="es-ES" dirty="0"/>
          </a:p>
          <a:p>
            <a:pPr marL="0" indent="0">
              <a:buNone/>
            </a:pPr>
            <a:r>
              <a:rPr lang="es-ES" dirty="0" err="1"/>
              <a:t>Should</a:t>
            </a:r>
            <a:r>
              <a:rPr lang="es-ES" dirty="0"/>
              <a:t> </a:t>
            </a:r>
            <a:r>
              <a:rPr lang="es-ES" dirty="0" err="1"/>
              <a:t>we</a:t>
            </a:r>
            <a:r>
              <a:rPr lang="es-ES" dirty="0"/>
              <a:t> use a </a:t>
            </a:r>
            <a:r>
              <a:rPr lang="es-ES" dirty="0" err="1"/>
              <a:t>Supervised</a:t>
            </a:r>
            <a:r>
              <a:rPr lang="es-ES" dirty="0"/>
              <a:t> </a:t>
            </a:r>
            <a:r>
              <a:rPr lang="es-ES" dirty="0" err="1"/>
              <a:t>or</a:t>
            </a:r>
            <a:r>
              <a:rPr lang="es-ES" dirty="0"/>
              <a:t> </a:t>
            </a:r>
            <a:r>
              <a:rPr lang="es-ES" dirty="0" err="1"/>
              <a:t>Unsupervised</a:t>
            </a:r>
            <a:r>
              <a:rPr lang="es-ES" dirty="0"/>
              <a:t> </a:t>
            </a:r>
            <a:r>
              <a:rPr lang="es-ES" dirty="0" err="1"/>
              <a:t>algorithm</a:t>
            </a:r>
            <a:r>
              <a:rPr lang="es-ES" dirty="0"/>
              <a:t>?</a:t>
            </a:r>
          </a:p>
        </p:txBody>
      </p:sp>
      <p:pic>
        <p:nvPicPr>
          <p:cNvPr id="8" name="Graphic 7" descr="Help">
            <a:extLst>
              <a:ext uri="{FF2B5EF4-FFF2-40B4-BE49-F238E27FC236}">
                <a16:creationId xmlns:a16="http://schemas.microsoft.com/office/drawing/2014/main" id="{CED7E515-C613-473D-899F-1A18514B7A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5498" y="570706"/>
            <a:ext cx="914400" cy="914400"/>
          </a:xfrm>
          <a:prstGeom prst="rect">
            <a:avLst/>
          </a:prstGeom>
        </p:spPr>
      </p:pic>
    </p:spTree>
    <p:extLst>
      <p:ext uri="{BB962C8B-B14F-4D97-AF65-F5344CB8AC3E}">
        <p14:creationId xmlns:p14="http://schemas.microsoft.com/office/powerpoint/2010/main" val="96793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5B0A-E20E-486E-9BB0-FBC52F03AA10}"/>
              </a:ext>
            </a:extLst>
          </p:cNvPr>
          <p:cNvSpPr>
            <a:spLocks noGrp="1"/>
          </p:cNvSpPr>
          <p:nvPr>
            <p:ph type="title"/>
          </p:nvPr>
        </p:nvSpPr>
        <p:spPr/>
        <p:txBody>
          <a:bodyPr/>
          <a:lstStyle/>
          <a:p>
            <a:r>
              <a:rPr lang="es-ES" b="1" dirty="0"/>
              <a:t>Quiz: </a:t>
            </a:r>
            <a:r>
              <a:rPr lang="es-ES" b="1" dirty="0" err="1"/>
              <a:t>Supervised</a:t>
            </a:r>
            <a:r>
              <a:rPr lang="es-ES" b="1" dirty="0"/>
              <a:t>/</a:t>
            </a:r>
            <a:r>
              <a:rPr lang="es-ES" b="1" dirty="0" err="1"/>
              <a:t>Unsupervised</a:t>
            </a:r>
            <a:endParaRPr lang="es-ES" b="1" dirty="0"/>
          </a:p>
        </p:txBody>
      </p:sp>
      <p:sp>
        <p:nvSpPr>
          <p:cNvPr id="3" name="Content Placeholder 2">
            <a:extLst>
              <a:ext uri="{FF2B5EF4-FFF2-40B4-BE49-F238E27FC236}">
                <a16:creationId xmlns:a16="http://schemas.microsoft.com/office/drawing/2014/main" id="{5FDFA0AD-0B44-465B-98F4-E8CB9097FA44}"/>
              </a:ext>
            </a:extLst>
          </p:cNvPr>
          <p:cNvSpPr>
            <a:spLocks noGrp="1"/>
          </p:cNvSpPr>
          <p:nvPr>
            <p:ph idx="1"/>
          </p:nvPr>
        </p:nvSpPr>
        <p:spPr/>
        <p:txBody>
          <a:bodyPr/>
          <a:lstStyle/>
          <a:p>
            <a:r>
              <a:rPr lang="es-ES" dirty="0"/>
              <a:t>Imagine a Telecomm </a:t>
            </a:r>
            <a:r>
              <a:rPr lang="es-ES" dirty="0" err="1"/>
              <a:t>company</a:t>
            </a:r>
            <a:r>
              <a:rPr lang="es-ES" dirty="0"/>
              <a:t> </a:t>
            </a:r>
            <a:r>
              <a:rPr lang="es-ES" dirty="0" err="1"/>
              <a:t>wants</a:t>
            </a:r>
            <a:r>
              <a:rPr lang="es-ES" dirty="0"/>
              <a:t> </a:t>
            </a:r>
            <a:r>
              <a:rPr lang="es-ES" dirty="0" err="1"/>
              <a:t>to</a:t>
            </a:r>
            <a:r>
              <a:rPr lang="es-ES" dirty="0"/>
              <a:t> </a:t>
            </a:r>
            <a:r>
              <a:rPr lang="es-ES" dirty="0" err="1"/>
              <a:t>automatically</a:t>
            </a:r>
            <a:r>
              <a:rPr lang="es-ES" dirty="0"/>
              <a:t> </a:t>
            </a:r>
            <a:r>
              <a:rPr lang="es-ES" dirty="0" err="1"/>
              <a:t>detect</a:t>
            </a:r>
            <a:r>
              <a:rPr lang="es-ES" dirty="0"/>
              <a:t> </a:t>
            </a:r>
            <a:r>
              <a:rPr lang="es-ES" dirty="0" err="1"/>
              <a:t>outages</a:t>
            </a:r>
            <a:r>
              <a:rPr lang="es-ES" dirty="0"/>
              <a:t> </a:t>
            </a:r>
            <a:r>
              <a:rPr lang="es-ES" dirty="0" err="1"/>
              <a:t>or</a:t>
            </a:r>
            <a:r>
              <a:rPr lang="es-ES" dirty="0"/>
              <a:t> </a:t>
            </a:r>
            <a:r>
              <a:rPr lang="es-ES" dirty="0" err="1"/>
              <a:t>failures</a:t>
            </a:r>
            <a:r>
              <a:rPr lang="es-ES" dirty="0"/>
              <a:t> in </a:t>
            </a:r>
            <a:r>
              <a:rPr lang="es-ES" dirty="0" err="1"/>
              <a:t>the</a:t>
            </a:r>
            <a:r>
              <a:rPr lang="es-ES" dirty="0"/>
              <a:t> </a:t>
            </a:r>
            <a:r>
              <a:rPr lang="es-ES" dirty="0" err="1"/>
              <a:t>network</a:t>
            </a:r>
            <a:r>
              <a:rPr lang="es-ES" dirty="0"/>
              <a:t> </a:t>
            </a:r>
            <a:r>
              <a:rPr lang="es-ES" dirty="0" err="1"/>
              <a:t>by</a:t>
            </a:r>
            <a:r>
              <a:rPr lang="es-ES" dirty="0"/>
              <a:t> </a:t>
            </a:r>
            <a:r>
              <a:rPr lang="es-ES" dirty="0" err="1"/>
              <a:t>identifying</a:t>
            </a:r>
            <a:r>
              <a:rPr lang="es-ES" dirty="0"/>
              <a:t>  </a:t>
            </a:r>
            <a:r>
              <a:rPr lang="es-ES" dirty="0" err="1"/>
              <a:t>when</a:t>
            </a:r>
            <a:r>
              <a:rPr lang="es-ES" dirty="0"/>
              <a:t> </a:t>
            </a:r>
            <a:r>
              <a:rPr lang="es-ES" dirty="0" err="1"/>
              <a:t>there</a:t>
            </a:r>
            <a:r>
              <a:rPr lang="es-ES" dirty="0"/>
              <a:t> </a:t>
            </a:r>
            <a:r>
              <a:rPr lang="es-ES" dirty="0" err="1"/>
              <a:t>is</a:t>
            </a:r>
            <a:r>
              <a:rPr lang="es-ES" dirty="0"/>
              <a:t> a </a:t>
            </a:r>
            <a:r>
              <a:rPr lang="es-ES" dirty="0" err="1"/>
              <a:t>drop</a:t>
            </a:r>
            <a:r>
              <a:rPr lang="es-ES" dirty="0"/>
              <a:t> </a:t>
            </a:r>
            <a:r>
              <a:rPr lang="es-ES" dirty="0" err="1"/>
              <a:t>or</a:t>
            </a:r>
            <a:r>
              <a:rPr lang="es-ES" dirty="0"/>
              <a:t> </a:t>
            </a:r>
            <a:r>
              <a:rPr lang="es-ES" dirty="0" err="1"/>
              <a:t>spike</a:t>
            </a:r>
            <a:r>
              <a:rPr lang="es-ES" dirty="0"/>
              <a:t> in </a:t>
            </a:r>
            <a:r>
              <a:rPr lang="es-ES" dirty="0" err="1"/>
              <a:t>the</a:t>
            </a:r>
            <a:r>
              <a:rPr lang="es-ES" dirty="0"/>
              <a:t> </a:t>
            </a:r>
            <a:r>
              <a:rPr lang="es-ES" dirty="0" err="1"/>
              <a:t>network</a:t>
            </a:r>
            <a:r>
              <a:rPr lang="es-ES" dirty="0"/>
              <a:t> </a:t>
            </a:r>
            <a:r>
              <a:rPr lang="es-ES" dirty="0" err="1"/>
              <a:t>traffic</a:t>
            </a:r>
            <a:r>
              <a:rPr lang="es-ES" dirty="0"/>
              <a:t>. </a:t>
            </a:r>
          </a:p>
        </p:txBody>
      </p:sp>
      <p:pic>
        <p:nvPicPr>
          <p:cNvPr id="5" name="Imagen 6" descr="Gráfico, Histograma&#10;&#10;Descripción generada automáticamente">
            <a:extLst>
              <a:ext uri="{FF2B5EF4-FFF2-40B4-BE49-F238E27FC236}">
                <a16:creationId xmlns:a16="http://schemas.microsoft.com/office/drawing/2014/main" id="{8B7FE152-F32C-49D0-934C-D2F58C05E1B9}"/>
              </a:ext>
            </a:extLst>
          </p:cNvPr>
          <p:cNvPicPr>
            <a:picLocks noChangeAspect="1"/>
          </p:cNvPicPr>
          <p:nvPr/>
        </p:nvPicPr>
        <p:blipFill rotWithShape="1">
          <a:blip r:embed="rId2">
            <a:extLst>
              <a:ext uri="{28A0092B-C50C-407E-A947-70E740481C1C}">
                <a14:useLocalDpi xmlns:a14="http://schemas.microsoft.com/office/drawing/2010/main" val="0"/>
              </a:ext>
            </a:extLst>
          </a:blip>
          <a:srcRect t="13285"/>
          <a:stretch/>
        </p:blipFill>
        <p:spPr>
          <a:xfrm>
            <a:off x="921118" y="3356946"/>
            <a:ext cx="8472264" cy="2820017"/>
          </a:xfrm>
          <a:prstGeom prst="rect">
            <a:avLst/>
          </a:prstGeom>
        </p:spPr>
      </p:pic>
      <p:pic>
        <p:nvPicPr>
          <p:cNvPr id="6" name="Graphic 5" descr="Help">
            <a:extLst>
              <a:ext uri="{FF2B5EF4-FFF2-40B4-BE49-F238E27FC236}">
                <a16:creationId xmlns:a16="http://schemas.microsoft.com/office/drawing/2014/main" id="{FE9D0EAC-A4F8-4788-94B2-D25E598B9D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5498" y="570706"/>
            <a:ext cx="914400" cy="914400"/>
          </a:xfrm>
          <a:prstGeom prst="rect">
            <a:avLst/>
          </a:prstGeom>
        </p:spPr>
      </p:pic>
    </p:spTree>
    <p:extLst>
      <p:ext uri="{BB962C8B-B14F-4D97-AF65-F5344CB8AC3E}">
        <p14:creationId xmlns:p14="http://schemas.microsoft.com/office/powerpoint/2010/main" val="170284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E6AB-C275-4D09-8ABF-DB8C664D3ADF}"/>
              </a:ext>
            </a:extLst>
          </p:cNvPr>
          <p:cNvSpPr>
            <a:spLocks noGrp="1"/>
          </p:cNvSpPr>
          <p:nvPr>
            <p:ph type="title"/>
          </p:nvPr>
        </p:nvSpPr>
        <p:spPr/>
        <p:txBody>
          <a:bodyPr/>
          <a:lstStyle/>
          <a:p>
            <a:r>
              <a:rPr lang="es-ES" b="1" dirty="0"/>
              <a:t>Data </a:t>
            </a:r>
            <a:r>
              <a:rPr lang="es-ES" b="1" dirty="0" err="1"/>
              <a:t>preparation</a:t>
            </a:r>
            <a:endParaRPr lang="es-ES" b="1" dirty="0"/>
          </a:p>
        </p:txBody>
      </p:sp>
      <p:pic>
        <p:nvPicPr>
          <p:cNvPr id="5" name="Picture 2">
            <a:extLst>
              <a:ext uri="{FF2B5EF4-FFF2-40B4-BE49-F238E27FC236}">
                <a16:creationId xmlns:a16="http://schemas.microsoft.com/office/drawing/2014/main" id="{E7C557D9-4F08-445B-AEE8-9D1F9941D4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1" b="6588"/>
          <a:stretch/>
        </p:blipFill>
        <p:spPr bwMode="auto">
          <a:xfrm>
            <a:off x="7098587" y="1616797"/>
            <a:ext cx="4791556" cy="442739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FE8835E8-DAF2-4AFA-B200-37D8BA7CD726}"/>
              </a:ext>
            </a:extLst>
          </p:cNvPr>
          <p:cNvSpPr>
            <a:spLocks noGrp="1"/>
          </p:cNvSpPr>
          <p:nvPr>
            <p:ph idx="1"/>
          </p:nvPr>
        </p:nvSpPr>
        <p:spPr>
          <a:xfrm>
            <a:off x="838200" y="1825625"/>
            <a:ext cx="5839691" cy="1157720"/>
          </a:xfrm>
        </p:spPr>
        <p:txBody>
          <a:bodyPr>
            <a:noAutofit/>
          </a:bodyPr>
          <a:lstStyle/>
          <a:p>
            <a:r>
              <a:rPr lang="es-ES" dirty="0"/>
              <a:t>Data </a:t>
            </a:r>
            <a:r>
              <a:rPr lang="es-ES" dirty="0" err="1"/>
              <a:t>is</a:t>
            </a:r>
            <a:r>
              <a:rPr lang="es-ES" dirty="0"/>
              <a:t> </a:t>
            </a:r>
            <a:r>
              <a:rPr lang="es-ES" dirty="0" err="1"/>
              <a:t>the</a:t>
            </a:r>
            <a:r>
              <a:rPr lang="es-ES" dirty="0"/>
              <a:t> </a:t>
            </a:r>
            <a:r>
              <a:rPr lang="es-ES" dirty="0" err="1"/>
              <a:t>oil</a:t>
            </a:r>
            <a:r>
              <a:rPr lang="es-ES" dirty="0"/>
              <a:t> </a:t>
            </a:r>
            <a:r>
              <a:rPr lang="es-ES" dirty="0" err="1"/>
              <a:t>of</a:t>
            </a:r>
            <a:r>
              <a:rPr lang="es-ES" dirty="0"/>
              <a:t> machine </a:t>
            </a:r>
            <a:r>
              <a:rPr lang="es-ES" dirty="0" err="1"/>
              <a:t>learning</a:t>
            </a:r>
            <a:endParaRPr lang="es-ES" dirty="0"/>
          </a:p>
          <a:p>
            <a:r>
              <a:rPr lang="es-ES" dirty="0"/>
              <a:t>Prepare and </a:t>
            </a:r>
            <a:r>
              <a:rPr lang="es-ES" dirty="0" err="1"/>
              <a:t>analyse</a:t>
            </a:r>
            <a:r>
              <a:rPr lang="es-ES" dirty="0"/>
              <a:t> </a:t>
            </a:r>
            <a:r>
              <a:rPr lang="es-ES" dirty="0" err="1"/>
              <a:t>the</a:t>
            </a:r>
            <a:r>
              <a:rPr lang="es-ES" dirty="0"/>
              <a:t> data </a:t>
            </a:r>
            <a:r>
              <a:rPr lang="es-ES" dirty="0" err="1"/>
              <a:t>before</a:t>
            </a:r>
            <a:r>
              <a:rPr lang="es-ES" dirty="0"/>
              <a:t> </a:t>
            </a:r>
            <a:r>
              <a:rPr lang="es-ES" dirty="0" err="1"/>
              <a:t>applying</a:t>
            </a:r>
            <a:r>
              <a:rPr lang="es-ES" dirty="0"/>
              <a:t> machine </a:t>
            </a:r>
            <a:r>
              <a:rPr lang="es-ES" dirty="0" err="1"/>
              <a:t>learning</a:t>
            </a:r>
            <a:r>
              <a:rPr lang="es-ES" dirty="0"/>
              <a:t>!</a:t>
            </a:r>
          </a:p>
        </p:txBody>
      </p:sp>
      <p:pic>
        <p:nvPicPr>
          <p:cNvPr id="8" name="Picture 4" descr="How to Go Beyond an Ordinary Data Scientist | by Emre Rençberoğlu | Towards  Data Science">
            <a:extLst>
              <a:ext uri="{FF2B5EF4-FFF2-40B4-BE49-F238E27FC236}">
                <a16:creationId xmlns:a16="http://schemas.microsoft.com/office/drawing/2014/main" id="{3BBAAC1F-BB5E-491F-80E6-970F6116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757" y="3509542"/>
            <a:ext cx="2983333" cy="29833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5599D2-F7E8-4C3C-8AD5-2AD9B28EBAF3}"/>
              </a:ext>
            </a:extLst>
          </p:cNvPr>
          <p:cNvSpPr txBox="1"/>
          <p:nvPr/>
        </p:nvSpPr>
        <p:spPr>
          <a:xfrm>
            <a:off x="8802255" y="6044190"/>
            <a:ext cx="2299854" cy="276999"/>
          </a:xfrm>
          <a:prstGeom prst="rect">
            <a:avLst/>
          </a:prstGeom>
          <a:noFill/>
        </p:spPr>
        <p:txBody>
          <a:bodyPr wrap="square" rtlCol="0">
            <a:spAutoFit/>
          </a:bodyPr>
          <a:lstStyle/>
          <a:p>
            <a:r>
              <a:rPr lang="es-ES" sz="1200" dirty="0" err="1"/>
              <a:t>Source</a:t>
            </a:r>
            <a:r>
              <a:rPr lang="es-ES" sz="1200" dirty="0"/>
              <a:t>: Anaconda</a:t>
            </a:r>
          </a:p>
        </p:txBody>
      </p:sp>
      <p:sp>
        <p:nvSpPr>
          <p:cNvPr id="9" name="Rectangle 8">
            <a:extLst>
              <a:ext uri="{FF2B5EF4-FFF2-40B4-BE49-F238E27FC236}">
                <a16:creationId xmlns:a16="http://schemas.microsoft.com/office/drawing/2014/main" id="{CFEB9A0E-E3F8-4BE3-9A7B-04BC8ACC0D09}"/>
              </a:ext>
            </a:extLst>
          </p:cNvPr>
          <p:cNvSpPr/>
          <p:nvPr/>
        </p:nvSpPr>
        <p:spPr>
          <a:xfrm>
            <a:off x="7195127" y="1616797"/>
            <a:ext cx="4488873" cy="30013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TextBox 9">
            <a:extLst>
              <a:ext uri="{FF2B5EF4-FFF2-40B4-BE49-F238E27FC236}">
                <a16:creationId xmlns:a16="http://schemas.microsoft.com/office/drawing/2014/main" id="{D340CAA1-16C7-4353-A31E-EDC6A8B38FEB}"/>
              </a:ext>
            </a:extLst>
          </p:cNvPr>
          <p:cNvSpPr txBox="1"/>
          <p:nvPr/>
        </p:nvSpPr>
        <p:spPr>
          <a:xfrm>
            <a:off x="10422073" y="1690688"/>
            <a:ext cx="1360071" cy="646331"/>
          </a:xfrm>
          <a:prstGeom prst="rect">
            <a:avLst/>
          </a:prstGeom>
          <a:noFill/>
        </p:spPr>
        <p:txBody>
          <a:bodyPr wrap="square" rtlCol="0">
            <a:spAutoFit/>
          </a:bodyPr>
          <a:lstStyle/>
          <a:p>
            <a:r>
              <a:rPr lang="es-ES" b="1" dirty="0">
                <a:solidFill>
                  <a:srgbClr val="FF0000"/>
                </a:solidFill>
              </a:rPr>
              <a:t>66% Data </a:t>
            </a:r>
            <a:r>
              <a:rPr lang="es-ES" b="1" dirty="0" err="1">
                <a:solidFill>
                  <a:srgbClr val="FF0000"/>
                </a:solidFill>
              </a:rPr>
              <a:t>preparation</a:t>
            </a:r>
            <a:endParaRPr lang="es-ES" b="1" dirty="0">
              <a:solidFill>
                <a:srgbClr val="FF0000"/>
              </a:solidFill>
            </a:endParaRPr>
          </a:p>
        </p:txBody>
      </p:sp>
    </p:spTree>
    <p:extLst>
      <p:ext uri="{BB962C8B-B14F-4D97-AF65-F5344CB8AC3E}">
        <p14:creationId xmlns:p14="http://schemas.microsoft.com/office/powerpoint/2010/main" val="424195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586A-A5D0-49A4-949F-1E452FA7FEFA}"/>
              </a:ext>
            </a:extLst>
          </p:cNvPr>
          <p:cNvSpPr>
            <a:spLocks noGrp="1"/>
          </p:cNvSpPr>
          <p:nvPr>
            <p:ph type="title"/>
          </p:nvPr>
        </p:nvSpPr>
        <p:spPr/>
        <p:txBody>
          <a:bodyPr/>
          <a:lstStyle/>
          <a:p>
            <a:r>
              <a:rPr lang="es-ES" b="1" dirty="0"/>
              <a:t>Data </a:t>
            </a:r>
            <a:r>
              <a:rPr lang="es-ES" b="1" dirty="0" err="1"/>
              <a:t>preparation</a:t>
            </a:r>
            <a:r>
              <a:rPr lang="es-ES" b="1" dirty="0"/>
              <a:t> </a:t>
            </a:r>
            <a:r>
              <a:rPr lang="es-ES" b="1" dirty="0" err="1"/>
              <a:t>with</a:t>
            </a:r>
            <a:r>
              <a:rPr lang="es-ES" b="1" dirty="0"/>
              <a:t> Python: Pandas </a:t>
            </a:r>
          </a:p>
        </p:txBody>
      </p:sp>
      <p:sp>
        <p:nvSpPr>
          <p:cNvPr id="3" name="Content Placeholder 2">
            <a:extLst>
              <a:ext uri="{FF2B5EF4-FFF2-40B4-BE49-F238E27FC236}">
                <a16:creationId xmlns:a16="http://schemas.microsoft.com/office/drawing/2014/main" id="{69E10577-3D2E-4C60-8BBB-E0DA3D1B7A15}"/>
              </a:ext>
            </a:extLst>
          </p:cNvPr>
          <p:cNvSpPr>
            <a:spLocks noGrp="1"/>
          </p:cNvSpPr>
          <p:nvPr>
            <p:ph idx="1"/>
          </p:nvPr>
        </p:nvSpPr>
        <p:spPr/>
        <p:txBody>
          <a:bodyPr/>
          <a:lstStyle/>
          <a:p>
            <a:r>
              <a:rPr lang="en-US" b="1" dirty="0">
                <a:hlinkClick r:id="rId2"/>
              </a:rPr>
              <a:t>Pandas</a:t>
            </a:r>
            <a:r>
              <a:rPr lang="en-US" dirty="0"/>
              <a:t> is a fast, powerful, flexible and easy to use data analysis and manipulation tool, built on top of Python</a:t>
            </a:r>
            <a:endParaRPr lang="es-ES" dirty="0"/>
          </a:p>
        </p:txBody>
      </p:sp>
      <p:pic>
        <p:nvPicPr>
          <p:cNvPr id="4098" name="Picture 2">
            <a:extLst>
              <a:ext uri="{FF2B5EF4-FFF2-40B4-BE49-F238E27FC236}">
                <a16:creationId xmlns:a16="http://schemas.microsoft.com/office/drawing/2014/main" id="{11A21321-8E20-4F2D-9E69-26BC7DCF1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496" y="2986088"/>
            <a:ext cx="5667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77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90B6-A3A5-48CA-8FE4-EAF0A158B67F}"/>
              </a:ext>
            </a:extLst>
          </p:cNvPr>
          <p:cNvSpPr>
            <a:spLocks noGrp="1"/>
          </p:cNvSpPr>
          <p:nvPr>
            <p:ph type="title"/>
          </p:nvPr>
        </p:nvSpPr>
        <p:spPr/>
        <p:txBody>
          <a:bodyPr/>
          <a:lstStyle/>
          <a:p>
            <a:r>
              <a:rPr lang="es-ES" b="1" dirty="0"/>
              <a:t>Python </a:t>
            </a:r>
            <a:r>
              <a:rPr lang="es-ES" b="1" dirty="0" err="1"/>
              <a:t>working</a:t>
            </a:r>
            <a:r>
              <a:rPr lang="es-ES" b="1" dirty="0"/>
              <a:t> </a:t>
            </a:r>
            <a:r>
              <a:rPr lang="es-ES" b="1" dirty="0" err="1"/>
              <a:t>environment</a:t>
            </a:r>
            <a:endParaRPr lang="es-ES" b="1" dirty="0"/>
          </a:p>
        </p:txBody>
      </p:sp>
      <p:sp>
        <p:nvSpPr>
          <p:cNvPr id="3" name="Content Placeholder 2">
            <a:extLst>
              <a:ext uri="{FF2B5EF4-FFF2-40B4-BE49-F238E27FC236}">
                <a16:creationId xmlns:a16="http://schemas.microsoft.com/office/drawing/2014/main" id="{DEC1A28E-DF4C-4ACA-A0C4-E46FB2C8FFFE}"/>
              </a:ext>
            </a:extLst>
          </p:cNvPr>
          <p:cNvSpPr>
            <a:spLocks noGrp="1"/>
          </p:cNvSpPr>
          <p:nvPr>
            <p:ph idx="1"/>
          </p:nvPr>
        </p:nvSpPr>
        <p:spPr/>
        <p:txBody>
          <a:bodyPr/>
          <a:lstStyle/>
          <a:p>
            <a:r>
              <a:rPr lang="es-ES" dirty="0" err="1"/>
              <a:t>Option</a:t>
            </a:r>
            <a:r>
              <a:rPr lang="es-ES" dirty="0"/>
              <a:t> 1: Local Python </a:t>
            </a:r>
            <a:r>
              <a:rPr lang="es-ES" dirty="0" err="1"/>
              <a:t>installation</a:t>
            </a:r>
            <a:r>
              <a:rPr lang="es-ES" dirty="0"/>
              <a:t> (</a:t>
            </a:r>
            <a:r>
              <a:rPr lang="es-ES" dirty="0">
                <a:hlinkClick r:id="rId2"/>
              </a:rPr>
              <a:t>Anaconda</a:t>
            </a:r>
            <a:r>
              <a:rPr lang="es-ES" dirty="0"/>
              <a:t> + </a:t>
            </a:r>
            <a:r>
              <a:rPr lang="es-ES" dirty="0">
                <a:hlinkClick r:id="rId3"/>
              </a:rPr>
              <a:t>JupyterLab</a:t>
            </a:r>
            <a:r>
              <a:rPr lang="es-ES" dirty="0"/>
              <a:t>)</a:t>
            </a:r>
          </a:p>
          <a:p>
            <a:r>
              <a:rPr lang="es-ES" dirty="0" err="1"/>
              <a:t>Option</a:t>
            </a:r>
            <a:r>
              <a:rPr lang="es-ES" dirty="0"/>
              <a:t> 2: </a:t>
            </a:r>
            <a:r>
              <a:rPr lang="es-ES" dirty="0">
                <a:hlinkClick r:id="rId4"/>
              </a:rPr>
              <a:t>Google </a:t>
            </a:r>
            <a:r>
              <a:rPr lang="es-ES" dirty="0" err="1">
                <a:hlinkClick r:id="rId4"/>
              </a:rPr>
              <a:t>Colab</a:t>
            </a:r>
            <a:r>
              <a:rPr lang="es-ES" dirty="0"/>
              <a:t>, online notebooks </a:t>
            </a:r>
            <a:r>
              <a:rPr lang="es-ES" dirty="0" err="1"/>
              <a:t>hosted</a:t>
            </a:r>
            <a:r>
              <a:rPr lang="es-ES" dirty="0"/>
              <a:t> </a:t>
            </a:r>
            <a:r>
              <a:rPr lang="es-ES" dirty="0" err="1"/>
              <a:t>by</a:t>
            </a:r>
            <a:r>
              <a:rPr lang="es-ES" dirty="0"/>
              <a:t> Google</a:t>
            </a:r>
          </a:p>
          <a:p>
            <a:endParaRPr lang="es-ES" dirty="0"/>
          </a:p>
          <a:p>
            <a:r>
              <a:rPr lang="es-ES" dirty="0" err="1"/>
              <a:t>Libraries</a:t>
            </a:r>
            <a:r>
              <a:rPr lang="es-ES" dirty="0"/>
              <a:t> </a:t>
            </a:r>
            <a:r>
              <a:rPr lang="es-ES" dirty="0" err="1"/>
              <a:t>for</a:t>
            </a:r>
            <a:r>
              <a:rPr lang="es-ES" dirty="0"/>
              <a:t> Machine </a:t>
            </a:r>
            <a:r>
              <a:rPr lang="es-ES" dirty="0" err="1"/>
              <a:t>Learning</a:t>
            </a:r>
            <a:r>
              <a:rPr lang="es-ES" dirty="0"/>
              <a:t>/Data </a:t>
            </a:r>
            <a:r>
              <a:rPr lang="es-ES" dirty="0" err="1"/>
              <a:t>Science</a:t>
            </a:r>
            <a:r>
              <a:rPr lang="es-ES" dirty="0"/>
              <a:t>: Pandas, </a:t>
            </a:r>
            <a:r>
              <a:rPr lang="es-ES" dirty="0" err="1"/>
              <a:t>NumPy</a:t>
            </a:r>
            <a:r>
              <a:rPr lang="es-ES" dirty="0"/>
              <a:t>, </a:t>
            </a:r>
            <a:r>
              <a:rPr lang="es-ES" dirty="0" err="1"/>
              <a:t>Scipy</a:t>
            </a:r>
            <a:r>
              <a:rPr lang="es-ES" dirty="0"/>
              <a:t>, </a:t>
            </a:r>
            <a:r>
              <a:rPr lang="es-ES" dirty="0" err="1"/>
              <a:t>Matplotlib</a:t>
            </a:r>
            <a:endParaRPr lang="es-ES" dirty="0"/>
          </a:p>
          <a:p>
            <a:endParaRPr lang="es-ES" dirty="0"/>
          </a:p>
        </p:txBody>
      </p:sp>
    </p:spTree>
    <p:extLst>
      <p:ext uri="{BB962C8B-B14F-4D97-AF65-F5344CB8AC3E}">
        <p14:creationId xmlns:p14="http://schemas.microsoft.com/office/powerpoint/2010/main" val="56220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90B6-A3A5-48CA-8FE4-EAF0A158B67F}"/>
              </a:ext>
            </a:extLst>
          </p:cNvPr>
          <p:cNvSpPr>
            <a:spLocks noGrp="1"/>
          </p:cNvSpPr>
          <p:nvPr>
            <p:ph type="title"/>
          </p:nvPr>
        </p:nvSpPr>
        <p:spPr/>
        <p:txBody>
          <a:bodyPr/>
          <a:lstStyle/>
          <a:p>
            <a:r>
              <a:rPr lang="es-ES" b="1" dirty="0"/>
              <a:t>Python </a:t>
            </a:r>
            <a:r>
              <a:rPr lang="es-ES" b="1" dirty="0" err="1"/>
              <a:t>working</a:t>
            </a:r>
            <a:r>
              <a:rPr lang="es-ES" b="1" dirty="0"/>
              <a:t> </a:t>
            </a:r>
            <a:r>
              <a:rPr lang="es-ES" b="1" dirty="0" err="1"/>
              <a:t>environment</a:t>
            </a:r>
            <a:endParaRPr lang="es-ES" b="1" dirty="0"/>
          </a:p>
        </p:txBody>
      </p:sp>
      <p:sp>
        <p:nvSpPr>
          <p:cNvPr id="3" name="Content Placeholder 2">
            <a:extLst>
              <a:ext uri="{FF2B5EF4-FFF2-40B4-BE49-F238E27FC236}">
                <a16:creationId xmlns:a16="http://schemas.microsoft.com/office/drawing/2014/main" id="{DEC1A28E-DF4C-4ACA-A0C4-E46FB2C8FFFE}"/>
              </a:ext>
            </a:extLst>
          </p:cNvPr>
          <p:cNvSpPr>
            <a:spLocks noGrp="1"/>
          </p:cNvSpPr>
          <p:nvPr>
            <p:ph idx="1"/>
          </p:nvPr>
        </p:nvSpPr>
        <p:spPr/>
        <p:txBody>
          <a:bodyPr/>
          <a:lstStyle/>
          <a:p>
            <a:r>
              <a:rPr lang="es-ES" dirty="0" err="1"/>
              <a:t>Option</a:t>
            </a:r>
            <a:r>
              <a:rPr lang="es-ES" dirty="0"/>
              <a:t> 1: Local Python </a:t>
            </a:r>
            <a:r>
              <a:rPr lang="es-ES" dirty="0" err="1"/>
              <a:t>installation</a:t>
            </a:r>
            <a:r>
              <a:rPr lang="es-ES" dirty="0"/>
              <a:t> (</a:t>
            </a:r>
            <a:r>
              <a:rPr lang="es-ES" dirty="0">
                <a:hlinkClick r:id="rId2"/>
              </a:rPr>
              <a:t>Anaconda</a:t>
            </a:r>
            <a:r>
              <a:rPr lang="es-ES" dirty="0"/>
              <a:t> + </a:t>
            </a:r>
            <a:r>
              <a:rPr lang="es-ES" dirty="0">
                <a:hlinkClick r:id="rId3"/>
              </a:rPr>
              <a:t>JupyterLab</a:t>
            </a:r>
            <a:r>
              <a:rPr lang="es-ES" dirty="0"/>
              <a:t>)</a:t>
            </a:r>
          </a:p>
          <a:p>
            <a:r>
              <a:rPr lang="es-ES" dirty="0" err="1"/>
              <a:t>Option</a:t>
            </a:r>
            <a:r>
              <a:rPr lang="es-ES" dirty="0"/>
              <a:t> 2: </a:t>
            </a:r>
            <a:r>
              <a:rPr lang="es-ES" dirty="0">
                <a:hlinkClick r:id="rId4"/>
              </a:rPr>
              <a:t>Google </a:t>
            </a:r>
            <a:r>
              <a:rPr lang="es-ES" dirty="0" err="1">
                <a:hlinkClick r:id="rId4"/>
              </a:rPr>
              <a:t>Colab</a:t>
            </a:r>
            <a:r>
              <a:rPr lang="es-ES" dirty="0"/>
              <a:t>, online notebooks </a:t>
            </a:r>
            <a:r>
              <a:rPr lang="es-ES" dirty="0" err="1"/>
              <a:t>hosted</a:t>
            </a:r>
            <a:r>
              <a:rPr lang="es-ES" dirty="0"/>
              <a:t> </a:t>
            </a:r>
            <a:r>
              <a:rPr lang="es-ES" dirty="0" err="1"/>
              <a:t>by</a:t>
            </a:r>
            <a:r>
              <a:rPr lang="es-ES" dirty="0"/>
              <a:t> Google</a:t>
            </a:r>
          </a:p>
          <a:p>
            <a:endParaRPr lang="es-ES" dirty="0"/>
          </a:p>
          <a:p>
            <a:r>
              <a:rPr lang="es-ES" dirty="0" err="1"/>
              <a:t>Libraries</a:t>
            </a:r>
            <a:r>
              <a:rPr lang="es-ES" dirty="0"/>
              <a:t> </a:t>
            </a:r>
            <a:r>
              <a:rPr lang="es-ES" dirty="0" err="1"/>
              <a:t>for</a:t>
            </a:r>
            <a:r>
              <a:rPr lang="es-ES" dirty="0"/>
              <a:t> Machine </a:t>
            </a:r>
            <a:r>
              <a:rPr lang="es-ES" dirty="0" err="1"/>
              <a:t>Learning</a:t>
            </a:r>
            <a:r>
              <a:rPr lang="es-ES" dirty="0"/>
              <a:t>/Data </a:t>
            </a:r>
            <a:r>
              <a:rPr lang="es-ES" dirty="0" err="1"/>
              <a:t>Science</a:t>
            </a:r>
            <a:r>
              <a:rPr lang="es-ES" dirty="0"/>
              <a:t>: Pandas, </a:t>
            </a:r>
            <a:r>
              <a:rPr lang="es-ES" dirty="0" err="1"/>
              <a:t>NumPy</a:t>
            </a:r>
            <a:r>
              <a:rPr lang="es-ES" dirty="0"/>
              <a:t>, </a:t>
            </a:r>
            <a:r>
              <a:rPr lang="es-ES" dirty="0" err="1"/>
              <a:t>Scipy</a:t>
            </a:r>
            <a:r>
              <a:rPr lang="es-ES" dirty="0"/>
              <a:t>, </a:t>
            </a:r>
            <a:r>
              <a:rPr lang="es-ES" dirty="0" err="1"/>
              <a:t>Matplotlib</a:t>
            </a:r>
            <a:endParaRPr lang="es-ES" dirty="0"/>
          </a:p>
          <a:p>
            <a:endParaRPr lang="es-ES" dirty="0"/>
          </a:p>
        </p:txBody>
      </p:sp>
      <p:pic>
        <p:nvPicPr>
          <p:cNvPr id="2050" name="Picture 2" descr="100 Memes for Data Scientists. Collections of Viral memes from Social… | by  Shrashti Singhal | Medium">
            <a:extLst>
              <a:ext uri="{FF2B5EF4-FFF2-40B4-BE49-F238E27FC236}">
                <a16:creationId xmlns:a16="http://schemas.microsoft.com/office/drawing/2014/main" id="{84DFDA93-C5BA-4441-A19F-94874FDBE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353" y="1563872"/>
            <a:ext cx="5155855" cy="4535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17E754-DC28-438D-916A-6B1285DFAFB7}"/>
              </a:ext>
            </a:extLst>
          </p:cNvPr>
          <p:cNvSpPr txBox="1"/>
          <p:nvPr/>
        </p:nvSpPr>
        <p:spPr>
          <a:xfrm>
            <a:off x="5022574" y="6281530"/>
            <a:ext cx="1118576" cy="276999"/>
          </a:xfrm>
          <a:prstGeom prst="rect">
            <a:avLst/>
          </a:prstGeom>
          <a:noFill/>
        </p:spPr>
        <p:txBody>
          <a:bodyPr wrap="none" rtlCol="0">
            <a:spAutoFit/>
          </a:bodyPr>
          <a:lstStyle/>
          <a:p>
            <a:r>
              <a:rPr lang="es-ES" sz="1200" dirty="0" err="1"/>
              <a:t>Source</a:t>
            </a:r>
            <a:r>
              <a:rPr lang="es-ES" sz="1200" dirty="0"/>
              <a:t>: </a:t>
            </a:r>
            <a:r>
              <a:rPr lang="es-ES" sz="1200" dirty="0" err="1"/>
              <a:t>Imgflip</a:t>
            </a:r>
            <a:endParaRPr lang="es-ES" sz="1200" dirty="0"/>
          </a:p>
        </p:txBody>
      </p:sp>
    </p:spTree>
    <p:extLst>
      <p:ext uri="{BB962C8B-B14F-4D97-AF65-F5344CB8AC3E}">
        <p14:creationId xmlns:p14="http://schemas.microsoft.com/office/powerpoint/2010/main" val="414987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B192-2034-40D9-8608-A6698AE6AD65}"/>
              </a:ext>
            </a:extLst>
          </p:cNvPr>
          <p:cNvSpPr>
            <a:spLocks noGrp="1"/>
          </p:cNvSpPr>
          <p:nvPr>
            <p:ph type="title"/>
          </p:nvPr>
        </p:nvSpPr>
        <p:spPr/>
        <p:txBody>
          <a:bodyPr/>
          <a:lstStyle/>
          <a:p>
            <a:r>
              <a:rPr lang="es-ES" b="1" dirty="0"/>
              <a:t>Linear </a:t>
            </a:r>
            <a:r>
              <a:rPr lang="es-ES" b="1" dirty="0" err="1"/>
              <a:t>regression</a:t>
            </a:r>
            <a:r>
              <a:rPr lang="es-ES" b="1" dirty="0"/>
              <a:t>: </a:t>
            </a:r>
            <a:r>
              <a:rPr lang="es-ES" b="1" dirty="0" err="1"/>
              <a:t>overview</a:t>
            </a:r>
            <a:endParaRPr lang="es-ES" b="1" dirty="0"/>
          </a:p>
        </p:txBody>
      </p:sp>
      <p:sp>
        <p:nvSpPr>
          <p:cNvPr id="3" name="Content Placeholder 2">
            <a:extLst>
              <a:ext uri="{FF2B5EF4-FFF2-40B4-BE49-F238E27FC236}">
                <a16:creationId xmlns:a16="http://schemas.microsoft.com/office/drawing/2014/main" id="{8FEBAA51-2BE9-41B1-B2A1-0EC172FB9FA0}"/>
              </a:ext>
            </a:extLst>
          </p:cNvPr>
          <p:cNvSpPr>
            <a:spLocks noGrp="1"/>
          </p:cNvSpPr>
          <p:nvPr>
            <p:ph idx="1"/>
          </p:nvPr>
        </p:nvSpPr>
        <p:spPr/>
        <p:txBody>
          <a:bodyPr/>
          <a:lstStyle/>
          <a:p>
            <a:r>
              <a:rPr lang="es-ES" dirty="0" err="1"/>
              <a:t>Predict</a:t>
            </a:r>
            <a:r>
              <a:rPr lang="es-ES" dirty="0"/>
              <a:t> </a:t>
            </a:r>
            <a:r>
              <a:rPr lang="es-ES" dirty="0" err="1"/>
              <a:t>continuous-valued</a:t>
            </a:r>
            <a:r>
              <a:rPr lang="es-ES" dirty="0"/>
              <a:t> output</a:t>
            </a:r>
          </a:p>
          <a:p>
            <a:r>
              <a:rPr lang="es-ES" dirty="0" err="1"/>
              <a:t>Given</a:t>
            </a:r>
            <a:r>
              <a:rPr lang="es-ES" dirty="0"/>
              <a:t> </a:t>
            </a:r>
            <a:r>
              <a:rPr lang="es-ES" dirty="0" err="1"/>
              <a:t>the</a:t>
            </a:r>
            <a:r>
              <a:rPr lang="es-ES" dirty="0"/>
              <a:t> </a:t>
            </a:r>
            <a:r>
              <a:rPr lang="es-ES" dirty="0" err="1"/>
              <a:t>size</a:t>
            </a:r>
            <a:r>
              <a:rPr lang="es-ES" dirty="0"/>
              <a:t> </a:t>
            </a:r>
            <a:r>
              <a:rPr lang="es-ES" dirty="0" err="1"/>
              <a:t>of</a:t>
            </a:r>
            <a:r>
              <a:rPr lang="es-ES" dirty="0"/>
              <a:t> </a:t>
            </a:r>
            <a:r>
              <a:rPr lang="es-ES" dirty="0" err="1"/>
              <a:t>the</a:t>
            </a:r>
            <a:r>
              <a:rPr lang="es-ES" dirty="0"/>
              <a:t> </a:t>
            </a:r>
            <a:r>
              <a:rPr lang="es-ES" dirty="0" err="1"/>
              <a:t>house</a:t>
            </a:r>
            <a:r>
              <a:rPr lang="es-ES" dirty="0"/>
              <a:t>, </a:t>
            </a:r>
            <a:r>
              <a:rPr lang="es-ES" dirty="0" err="1"/>
              <a:t>predict</a:t>
            </a:r>
            <a:r>
              <a:rPr lang="es-ES" dirty="0"/>
              <a:t> </a:t>
            </a:r>
            <a:r>
              <a:rPr lang="es-ES" dirty="0" err="1"/>
              <a:t>its</a:t>
            </a:r>
            <a:r>
              <a:rPr lang="es-ES" dirty="0"/>
              <a:t> </a:t>
            </a:r>
            <a:r>
              <a:rPr lang="es-ES" dirty="0" err="1"/>
              <a:t>price</a:t>
            </a:r>
            <a:endParaRPr lang="es-ES" dirty="0"/>
          </a:p>
        </p:txBody>
      </p:sp>
      <p:pic>
        <p:nvPicPr>
          <p:cNvPr id="4" name="Picture 3">
            <a:extLst>
              <a:ext uri="{FF2B5EF4-FFF2-40B4-BE49-F238E27FC236}">
                <a16:creationId xmlns:a16="http://schemas.microsoft.com/office/drawing/2014/main" id="{6A55D775-2417-440D-A4CB-103E878782D3}"/>
              </a:ext>
            </a:extLst>
          </p:cNvPr>
          <p:cNvPicPr>
            <a:picLocks noChangeAspect="1"/>
          </p:cNvPicPr>
          <p:nvPr/>
        </p:nvPicPr>
        <p:blipFill>
          <a:blip r:embed="rId2"/>
          <a:stretch>
            <a:fillRect/>
          </a:stretch>
        </p:blipFill>
        <p:spPr>
          <a:xfrm>
            <a:off x="7027390" y="3198744"/>
            <a:ext cx="5164610" cy="2181639"/>
          </a:xfrm>
          <a:prstGeom prst="rect">
            <a:avLst/>
          </a:prstGeom>
        </p:spPr>
      </p:pic>
      <p:pic>
        <p:nvPicPr>
          <p:cNvPr id="6" name="Picture 5">
            <a:extLst>
              <a:ext uri="{FF2B5EF4-FFF2-40B4-BE49-F238E27FC236}">
                <a16:creationId xmlns:a16="http://schemas.microsoft.com/office/drawing/2014/main" id="{82577AB1-E7F4-4871-9008-843D9714AF1E}"/>
              </a:ext>
            </a:extLst>
          </p:cNvPr>
          <p:cNvPicPr>
            <a:picLocks noChangeAspect="1"/>
          </p:cNvPicPr>
          <p:nvPr/>
        </p:nvPicPr>
        <p:blipFill rotWithShape="1">
          <a:blip r:embed="rId3"/>
          <a:srcRect l="4415" r="4816" b="35925"/>
          <a:stretch/>
        </p:blipFill>
        <p:spPr>
          <a:xfrm>
            <a:off x="246447" y="3103148"/>
            <a:ext cx="6198071" cy="2459934"/>
          </a:xfrm>
          <a:prstGeom prst="rect">
            <a:avLst/>
          </a:prstGeom>
        </p:spPr>
      </p:pic>
      <p:sp>
        <p:nvSpPr>
          <p:cNvPr id="7" name="TextBox 6">
            <a:extLst>
              <a:ext uri="{FF2B5EF4-FFF2-40B4-BE49-F238E27FC236}">
                <a16:creationId xmlns:a16="http://schemas.microsoft.com/office/drawing/2014/main" id="{3D5A23DC-1E31-41B8-9A27-57F25DFC294B}"/>
              </a:ext>
            </a:extLst>
          </p:cNvPr>
          <p:cNvSpPr txBox="1"/>
          <p:nvPr/>
        </p:nvSpPr>
        <p:spPr>
          <a:xfrm>
            <a:off x="3803374" y="5559519"/>
            <a:ext cx="1242648" cy="276999"/>
          </a:xfrm>
          <a:prstGeom prst="rect">
            <a:avLst/>
          </a:prstGeom>
          <a:noFill/>
        </p:spPr>
        <p:txBody>
          <a:bodyPr wrap="none" rtlCol="0">
            <a:spAutoFit/>
          </a:bodyPr>
          <a:lstStyle/>
          <a:p>
            <a:r>
              <a:rPr lang="es-ES" sz="1200" dirty="0" err="1"/>
              <a:t>Source</a:t>
            </a:r>
            <a:r>
              <a:rPr lang="es-ES" sz="1200" dirty="0"/>
              <a:t>: Coursera</a:t>
            </a:r>
          </a:p>
        </p:txBody>
      </p:sp>
      <p:sp>
        <p:nvSpPr>
          <p:cNvPr id="8" name="TextBox 7">
            <a:extLst>
              <a:ext uri="{FF2B5EF4-FFF2-40B4-BE49-F238E27FC236}">
                <a16:creationId xmlns:a16="http://schemas.microsoft.com/office/drawing/2014/main" id="{6A831798-7E3F-4DC7-8103-B7773A2DCF96}"/>
              </a:ext>
            </a:extLst>
          </p:cNvPr>
          <p:cNvSpPr txBox="1"/>
          <p:nvPr/>
        </p:nvSpPr>
        <p:spPr>
          <a:xfrm>
            <a:off x="9163879" y="5501673"/>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34359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B192-2034-40D9-8608-A6698AE6AD65}"/>
              </a:ext>
            </a:extLst>
          </p:cNvPr>
          <p:cNvSpPr>
            <a:spLocks noGrp="1"/>
          </p:cNvSpPr>
          <p:nvPr>
            <p:ph type="title"/>
          </p:nvPr>
        </p:nvSpPr>
        <p:spPr/>
        <p:txBody>
          <a:bodyPr/>
          <a:lstStyle/>
          <a:p>
            <a:r>
              <a:rPr lang="es-ES" b="1" dirty="0"/>
              <a:t>Linear </a:t>
            </a:r>
            <a:r>
              <a:rPr lang="es-ES" b="1" dirty="0" err="1"/>
              <a:t>regression</a:t>
            </a:r>
            <a:r>
              <a:rPr lang="es-ES" b="1" dirty="0"/>
              <a:t>: </a:t>
            </a:r>
            <a:r>
              <a:rPr lang="es-ES" b="1" dirty="0" err="1"/>
              <a:t>overview</a:t>
            </a:r>
            <a:endParaRPr lang="es-ES" b="1" dirty="0"/>
          </a:p>
        </p:txBody>
      </p:sp>
      <p:sp>
        <p:nvSpPr>
          <p:cNvPr id="3" name="Content Placeholder 2">
            <a:extLst>
              <a:ext uri="{FF2B5EF4-FFF2-40B4-BE49-F238E27FC236}">
                <a16:creationId xmlns:a16="http://schemas.microsoft.com/office/drawing/2014/main" id="{8FEBAA51-2BE9-41B1-B2A1-0EC172FB9FA0}"/>
              </a:ext>
            </a:extLst>
          </p:cNvPr>
          <p:cNvSpPr>
            <a:spLocks noGrp="1"/>
          </p:cNvSpPr>
          <p:nvPr>
            <p:ph idx="1"/>
          </p:nvPr>
        </p:nvSpPr>
        <p:spPr/>
        <p:txBody>
          <a:bodyPr/>
          <a:lstStyle/>
          <a:p>
            <a:r>
              <a:rPr lang="es-ES" dirty="0" err="1"/>
              <a:t>Predict</a:t>
            </a:r>
            <a:r>
              <a:rPr lang="es-ES" dirty="0"/>
              <a:t> </a:t>
            </a:r>
            <a:r>
              <a:rPr lang="es-ES" dirty="0" err="1"/>
              <a:t>continuous-valued</a:t>
            </a:r>
            <a:r>
              <a:rPr lang="es-ES" dirty="0"/>
              <a:t> output</a:t>
            </a:r>
          </a:p>
          <a:p>
            <a:r>
              <a:rPr lang="es-ES" dirty="0" err="1"/>
              <a:t>Given</a:t>
            </a:r>
            <a:r>
              <a:rPr lang="es-ES" dirty="0"/>
              <a:t> </a:t>
            </a:r>
            <a:r>
              <a:rPr lang="es-ES" dirty="0" err="1"/>
              <a:t>the</a:t>
            </a:r>
            <a:r>
              <a:rPr lang="es-ES" dirty="0"/>
              <a:t> </a:t>
            </a:r>
            <a:r>
              <a:rPr lang="es-ES" dirty="0" err="1"/>
              <a:t>size</a:t>
            </a:r>
            <a:r>
              <a:rPr lang="es-ES" dirty="0"/>
              <a:t> </a:t>
            </a:r>
            <a:r>
              <a:rPr lang="es-ES" dirty="0" err="1"/>
              <a:t>of</a:t>
            </a:r>
            <a:r>
              <a:rPr lang="es-ES" dirty="0"/>
              <a:t> </a:t>
            </a:r>
            <a:r>
              <a:rPr lang="es-ES" dirty="0" err="1"/>
              <a:t>the</a:t>
            </a:r>
            <a:r>
              <a:rPr lang="es-ES" dirty="0"/>
              <a:t> </a:t>
            </a:r>
            <a:r>
              <a:rPr lang="es-ES" dirty="0" err="1"/>
              <a:t>house</a:t>
            </a:r>
            <a:r>
              <a:rPr lang="es-ES" dirty="0"/>
              <a:t>, </a:t>
            </a:r>
            <a:r>
              <a:rPr lang="es-ES" dirty="0" err="1"/>
              <a:t>predict</a:t>
            </a:r>
            <a:r>
              <a:rPr lang="es-ES" dirty="0"/>
              <a:t> </a:t>
            </a:r>
            <a:r>
              <a:rPr lang="es-ES" dirty="0" err="1"/>
              <a:t>its</a:t>
            </a:r>
            <a:r>
              <a:rPr lang="es-ES" dirty="0"/>
              <a:t> </a:t>
            </a:r>
            <a:r>
              <a:rPr lang="es-ES" dirty="0" err="1"/>
              <a:t>price</a:t>
            </a:r>
            <a:endParaRPr lang="es-ES" dirty="0"/>
          </a:p>
        </p:txBody>
      </p:sp>
      <p:pic>
        <p:nvPicPr>
          <p:cNvPr id="4" name="Picture 3">
            <a:extLst>
              <a:ext uri="{FF2B5EF4-FFF2-40B4-BE49-F238E27FC236}">
                <a16:creationId xmlns:a16="http://schemas.microsoft.com/office/drawing/2014/main" id="{685FFCB1-D8CC-401E-A134-A0E3E262F4D7}"/>
              </a:ext>
            </a:extLst>
          </p:cNvPr>
          <p:cNvPicPr>
            <a:picLocks noChangeAspect="1"/>
          </p:cNvPicPr>
          <p:nvPr/>
        </p:nvPicPr>
        <p:blipFill>
          <a:blip r:embed="rId2"/>
          <a:stretch>
            <a:fillRect/>
          </a:stretch>
        </p:blipFill>
        <p:spPr>
          <a:xfrm>
            <a:off x="1485900" y="3210960"/>
            <a:ext cx="7391400" cy="345757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684FAB-C8CA-4AEC-AE0C-A85286317AA3}"/>
                  </a:ext>
                </a:extLst>
              </p:cNvPr>
              <p:cNvSpPr txBox="1"/>
              <p:nvPr/>
            </p:nvSpPr>
            <p:spPr>
              <a:xfrm>
                <a:off x="8613913" y="3244334"/>
                <a:ext cx="2325756" cy="4022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solidFill>
                                <a:srgbClr val="002060"/>
                              </a:solidFill>
                              <a:latin typeface="Cambria Math" panose="02040503050406030204" pitchFamily="18" charset="0"/>
                            </a:rPr>
                          </m:ctrlPr>
                        </m:sSubPr>
                        <m:e>
                          <m:r>
                            <a:rPr lang="es-ES" sz="2400" b="0" i="1" smtClean="0">
                              <a:solidFill>
                                <a:srgbClr val="002060"/>
                              </a:solidFill>
                              <a:latin typeface="Cambria Math" panose="02040503050406030204" pitchFamily="18" charset="0"/>
                            </a:rPr>
                            <m:t>h</m:t>
                          </m:r>
                        </m:e>
                        <m:sub>
                          <m:r>
                            <a:rPr lang="es-ES" sz="2400" b="0" i="1" smtClean="0">
                              <a:solidFill>
                                <a:srgbClr val="002060"/>
                              </a:solidFill>
                              <a:latin typeface="Cambria Math" panose="02040503050406030204" pitchFamily="18" charset="0"/>
                              <a:ea typeface="Cambria Math" panose="02040503050406030204" pitchFamily="18" charset="0"/>
                            </a:rPr>
                            <m:t>𝛽</m:t>
                          </m:r>
                        </m:sub>
                      </m:sSub>
                      <m:r>
                        <a:rPr lang="es-ES" sz="2400" b="0" i="1" smtClean="0">
                          <a:solidFill>
                            <a:srgbClr val="002060"/>
                          </a:solidFill>
                          <a:latin typeface="Cambria Math" panose="02040503050406030204" pitchFamily="18" charset="0"/>
                        </a:rPr>
                        <m:t>(</m:t>
                      </m:r>
                      <m:r>
                        <a:rPr lang="es-ES" sz="2400" b="0" i="1" smtClean="0">
                          <a:solidFill>
                            <a:srgbClr val="002060"/>
                          </a:solidFill>
                          <a:latin typeface="Cambria Math" panose="02040503050406030204" pitchFamily="18" charset="0"/>
                        </a:rPr>
                        <m:t>𝑥</m:t>
                      </m:r>
                      <m:r>
                        <a:rPr lang="es-ES" sz="2400" b="0" i="1" smtClean="0">
                          <a:solidFill>
                            <a:srgbClr val="002060"/>
                          </a:solidFill>
                          <a:latin typeface="Cambria Math" panose="02040503050406030204" pitchFamily="18" charset="0"/>
                        </a:rPr>
                        <m:t>)=</m:t>
                      </m:r>
                      <m:sSub>
                        <m:sSubPr>
                          <m:ctrlPr>
                            <a:rPr lang="es-ES" sz="2400" b="0" i="1" smtClean="0">
                              <a:solidFill>
                                <a:srgbClr val="002060"/>
                              </a:solidFill>
                              <a:latin typeface="Cambria Math" panose="02040503050406030204" pitchFamily="18" charset="0"/>
                            </a:rPr>
                          </m:ctrlPr>
                        </m:sSubPr>
                        <m:e>
                          <m:r>
                            <a:rPr lang="es-ES" sz="2400" i="1">
                              <a:solidFill>
                                <a:srgbClr val="002060"/>
                              </a:solidFill>
                              <a:latin typeface="Cambria Math" panose="02040503050406030204" pitchFamily="18" charset="0"/>
                              <a:ea typeface="Cambria Math" panose="02040503050406030204" pitchFamily="18" charset="0"/>
                            </a:rPr>
                            <m:t>𝛽</m:t>
                          </m:r>
                        </m:e>
                        <m:sub>
                          <m:r>
                            <a:rPr lang="es-ES" sz="2400" b="0" i="1" smtClean="0">
                              <a:solidFill>
                                <a:srgbClr val="002060"/>
                              </a:solidFill>
                              <a:latin typeface="Cambria Math" panose="02040503050406030204" pitchFamily="18" charset="0"/>
                            </a:rPr>
                            <m:t>0</m:t>
                          </m:r>
                        </m:sub>
                      </m:sSub>
                      <m:r>
                        <a:rPr lang="es-ES" sz="2400" b="0" i="1" smtClean="0">
                          <a:solidFill>
                            <a:srgbClr val="002060"/>
                          </a:solidFill>
                          <a:latin typeface="Cambria Math" panose="02040503050406030204" pitchFamily="18" charset="0"/>
                        </a:rPr>
                        <m:t>+</m:t>
                      </m:r>
                      <m:sSub>
                        <m:sSubPr>
                          <m:ctrlPr>
                            <a:rPr lang="es-ES" sz="2400" i="1">
                              <a:solidFill>
                                <a:srgbClr val="002060"/>
                              </a:solidFill>
                              <a:latin typeface="Cambria Math" panose="02040503050406030204" pitchFamily="18" charset="0"/>
                            </a:rPr>
                          </m:ctrlPr>
                        </m:sSubPr>
                        <m:e>
                          <m:r>
                            <a:rPr lang="es-ES" sz="2400" i="1">
                              <a:solidFill>
                                <a:srgbClr val="002060"/>
                              </a:solidFill>
                              <a:latin typeface="Cambria Math" panose="02040503050406030204" pitchFamily="18" charset="0"/>
                              <a:ea typeface="Cambria Math" panose="02040503050406030204" pitchFamily="18" charset="0"/>
                            </a:rPr>
                            <m:t>𝛽</m:t>
                          </m:r>
                        </m:e>
                        <m:sub>
                          <m:r>
                            <a:rPr lang="es-ES" sz="2400" b="0" i="1" smtClean="0">
                              <a:solidFill>
                                <a:srgbClr val="002060"/>
                              </a:solidFill>
                              <a:latin typeface="Cambria Math" panose="02040503050406030204" pitchFamily="18" charset="0"/>
                              <a:ea typeface="Cambria Math" panose="02040503050406030204" pitchFamily="18" charset="0"/>
                            </a:rPr>
                            <m:t>1</m:t>
                          </m:r>
                        </m:sub>
                      </m:sSub>
                      <m:r>
                        <a:rPr lang="es-ES" sz="2400" b="0" i="1" smtClean="0">
                          <a:solidFill>
                            <a:srgbClr val="002060"/>
                          </a:solidFill>
                          <a:latin typeface="Cambria Math" panose="02040503050406030204" pitchFamily="18" charset="0"/>
                        </a:rPr>
                        <m:t>𝑥</m:t>
                      </m:r>
                    </m:oMath>
                  </m:oMathPara>
                </a14:m>
                <a:endParaRPr lang="es-ES" sz="2400" dirty="0">
                  <a:solidFill>
                    <a:srgbClr val="002060"/>
                  </a:solidFill>
                </a:endParaRPr>
              </a:p>
            </p:txBody>
          </p:sp>
        </mc:Choice>
        <mc:Fallback xmlns="">
          <p:sp>
            <p:nvSpPr>
              <p:cNvPr id="5" name="TextBox 4">
                <a:extLst>
                  <a:ext uri="{FF2B5EF4-FFF2-40B4-BE49-F238E27FC236}">
                    <a16:creationId xmlns:a16="http://schemas.microsoft.com/office/drawing/2014/main" id="{90684FAB-C8CA-4AEC-AE0C-A85286317AA3}"/>
                  </a:ext>
                </a:extLst>
              </p:cNvPr>
              <p:cNvSpPr txBox="1">
                <a:spLocks noRot="1" noChangeAspect="1" noMove="1" noResize="1" noEditPoints="1" noAdjustHandles="1" noChangeArrowheads="1" noChangeShapeType="1" noTextEdit="1"/>
              </p:cNvSpPr>
              <p:nvPr/>
            </p:nvSpPr>
            <p:spPr>
              <a:xfrm>
                <a:off x="8613913" y="3244334"/>
                <a:ext cx="2325756" cy="402226"/>
              </a:xfrm>
              <a:prstGeom prst="rect">
                <a:avLst/>
              </a:prstGeom>
              <a:blipFill>
                <a:blip r:embed="rId3"/>
                <a:stretch>
                  <a:fillRect l="-3927" r="-2094" b="-27273"/>
                </a:stretch>
              </a:blipFill>
            </p:spPr>
            <p:txBody>
              <a:bodyPr/>
              <a:lstStyle/>
              <a:p>
                <a:r>
                  <a:rPr lang="es-ES">
                    <a:noFill/>
                  </a:rPr>
                  <a:t> </a:t>
                </a:r>
              </a:p>
            </p:txBody>
          </p:sp>
        </mc:Fallback>
      </mc:AlternateContent>
      <p:sp>
        <p:nvSpPr>
          <p:cNvPr id="6" name="TextBox 5">
            <a:extLst>
              <a:ext uri="{FF2B5EF4-FFF2-40B4-BE49-F238E27FC236}">
                <a16:creationId xmlns:a16="http://schemas.microsoft.com/office/drawing/2014/main" id="{65364734-D68E-4204-B5F2-4792FA5C5C8D}"/>
              </a:ext>
            </a:extLst>
          </p:cNvPr>
          <p:cNvSpPr txBox="1"/>
          <p:nvPr/>
        </p:nvSpPr>
        <p:spPr>
          <a:xfrm>
            <a:off x="8877300" y="4618315"/>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400263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9F6D-9425-4B1F-AEE9-95A4332B687F}"/>
              </a:ext>
            </a:extLst>
          </p:cNvPr>
          <p:cNvSpPr>
            <a:spLocks noGrp="1"/>
          </p:cNvSpPr>
          <p:nvPr>
            <p:ph type="title"/>
          </p:nvPr>
        </p:nvSpPr>
        <p:spPr/>
        <p:txBody>
          <a:bodyPr/>
          <a:lstStyle/>
          <a:p>
            <a:r>
              <a:rPr lang="es-ES" b="1" dirty="0" err="1"/>
              <a:t>Course</a:t>
            </a:r>
            <a:r>
              <a:rPr lang="es-ES" b="1" dirty="0"/>
              <a:t> </a:t>
            </a:r>
            <a:r>
              <a:rPr lang="es-ES" b="1" dirty="0" err="1"/>
              <a:t>structure</a:t>
            </a:r>
            <a:endParaRPr lang="es-ES" b="1" dirty="0"/>
          </a:p>
        </p:txBody>
      </p:sp>
      <p:sp>
        <p:nvSpPr>
          <p:cNvPr id="3" name="Content Placeholder 2">
            <a:extLst>
              <a:ext uri="{FF2B5EF4-FFF2-40B4-BE49-F238E27FC236}">
                <a16:creationId xmlns:a16="http://schemas.microsoft.com/office/drawing/2014/main" id="{026F6C1F-33DF-412D-BF5D-D49BE3731F26}"/>
              </a:ext>
            </a:extLst>
          </p:cNvPr>
          <p:cNvSpPr>
            <a:spLocks noGrp="1"/>
          </p:cNvSpPr>
          <p:nvPr>
            <p:ph idx="1"/>
          </p:nvPr>
        </p:nvSpPr>
        <p:spPr/>
        <p:txBody>
          <a:bodyPr/>
          <a:lstStyle/>
          <a:p>
            <a:pPr marL="514350" indent="-514350">
              <a:buFont typeface="+mj-lt"/>
              <a:buAutoNum type="arabicPeriod"/>
            </a:pPr>
            <a:r>
              <a:rPr lang="en-US" b="1" dirty="0"/>
              <a:t>Introduction</a:t>
            </a:r>
            <a:r>
              <a:rPr lang="en-US" dirty="0"/>
              <a:t>, </a:t>
            </a:r>
            <a:r>
              <a:rPr lang="en-US" b="1" dirty="0"/>
              <a:t>regression</a:t>
            </a:r>
            <a:r>
              <a:rPr lang="en-US" dirty="0"/>
              <a:t> and </a:t>
            </a:r>
            <a:r>
              <a:rPr lang="en-US" b="1" dirty="0"/>
              <a:t>classification</a:t>
            </a:r>
            <a:r>
              <a:rPr lang="en-US" dirty="0"/>
              <a:t> methods</a:t>
            </a:r>
          </a:p>
          <a:p>
            <a:pPr marL="514350" indent="-514350">
              <a:buFont typeface="+mj-lt"/>
              <a:buAutoNum type="arabicPeriod"/>
            </a:pPr>
            <a:r>
              <a:rPr lang="en-US" b="1" dirty="0"/>
              <a:t>Fundamental Machine Learning concepts</a:t>
            </a:r>
            <a:r>
              <a:rPr lang="en-US" dirty="0"/>
              <a:t>: Loss functions, optimization, cross-validation, overfitting</a:t>
            </a:r>
          </a:p>
          <a:p>
            <a:pPr marL="514350" indent="-514350">
              <a:buFont typeface="+mj-lt"/>
              <a:buAutoNum type="arabicPeriod"/>
            </a:pPr>
            <a:r>
              <a:rPr lang="en-US" b="1" dirty="0"/>
              <a:t>Supervised learning</a:t>
            </a:r>
            <a:r>
              <a:rPr lang="en-US" dirty="0"/>
              <a:t>: random forests, support-vector machines</a:t>
            </a:r>
          </a:p>
          <a:p>
            <a:pPr marL="514350" indent="-514350">
              <a:buFont typeface="+mj-lt"/>
              <a:buAutoNum type="arabicPeriod"/>
            </a:pPr>
            <a:r>
              <a:rPr lang="en-US" b="1" dirty="0"/>
              <a:t>Unsupervised learning</a:t>
            </a:r>
            <a:r>
              <a:rPr lang="en-US" dirty="0"/>
              <a:t>: clustering, dimensionality reduction.</a:t>
            </a:r>
          </a:p>
          <a:p>
            <a:pPr marL="514350" indent="-514350">
              <a:buFont typeface="+mj-lt"/>
              <a:buAutoNum type="arabicPeriod"/>
            </a:pPr>
            <a:r>
              <a:rPr lang="en-US" b="1" dirty="0"/>
              <a:t>Introduction to Deep Learning</a:t>
            </a:r>
            <a:endParaRPr lang="es-ES" b="1" dirty="0"/>
          </a:p>
        </p:txBody>
      </p:sp>
    </p:spTree>
    <p:extLst>
      <p:ext uri="{BB962C8B-B14F-4D97-AF65-F5344CB8AC3E}">
        <p14:creationId xmlns:p14="http://schemas.microsoft.com/office/powerpoint/2010/main" val="58279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2507F8-3BA3-4C87-A666-339D7BF353CF}"/>
              </a:ext>
            </a:extLst>
          </p:cNvPr>
          <p:cNvPicPr>
            <a:picLocks noChangeAspect="1"/>
          </p:cNvPicPr>
          <p:nvPr/>
        </p:nvPicPr>
        <p:blipFill rotWithShape="1">
          <a:blip r:embed="rId2"/>
          <a:srcRect l="4431" r="2698"/>
          <a:stretch/>
        </p:blipFill>
        <p:spPr>
          <a:xfrm>
            <a:off x="6294780" y="3429000"/>
            <a:ext cx="5685184" cy="3244938"/>
          </a:xfrm>
          <a:prstGeom prst="rect">
            <a:avLst/>
          </a:prstGeom>
        </p:spPr>
      </p:pic>
      <p:sp>
        <p:nvSpPr>
          <p:cNvPr id="2" name="Title 1">
            <a:extLst>
              <a:ext uri="{FF2B5EF4-FFF2-40B4-BE49-F238E27FC236}">
                <a16:creationId xmlns:a16="http://schemas.microsoft.com/office/drawing/2014/main" id="{774C8430-B062-45A7-9334-9E819DF46337}"/>
              </a:ext>
            </a:extLst>
          </p:cNvPr>
          <p:cNvSpPr>
            <a:spLocks noGrp="1"/>
          </p:cNvSpPr>
          <p:nvPr>
            <p:ph type="title"/>
          </p:nvPr>
        </p:nvSpPr>
        <p:spPr/>
        <p:txBody>
          <a:bodyPr/>
          <a:lstStyle/>
          <a:p>
            <a:r>
              <a:rPr lang="es-ES" b="1" dirty="0"/>
              <a:t>Linear </a:t>
            </a:r>
            <a:r>
              <a:rPr lang="es-ES" b="1" dirty="0" err="1"/>
              <a:t>regression</a:t>
            </a:r>
            <a:r>
              <a:rPr lang="es-ES" b="1" dirty="0"/>
              <a:t>: </a:t>
            </a:r>
            <a:r>
              <a:rPr lang="es-ES" b="1" dirty="0" err="1"/>
              <a:t>cost</a:t>
            </a:r>
            <a:r>
              <a:rPr lang="es-ES" b="1" dirty="0"/>
              <a:t> </a:t>
            </a:r>
            <a:r>
              <a:rPr lang="es-ES" b="1" dirty="0" err="1"/>
              <a:t>function</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1A4963-3425-4B46-84C1-3E14472E7E20}"/>
                  </a:ext>
                </a:extLst>
              </p:cNvPr>
              <p:cNvSpPr>
                <a:spLocks noGrp="1"/>
              </p:cNvSpPr>
              <p:nvPr>
                <p:ph idx="1"/>
              </p:nvPr>
            </p:nvSpPr>
            <p:spPr/>
            <p:txBody>
              <a:bodyPr/>
              <a:lstStyle/>
              <a:p>
                <a:r>
                  <a:rPr lang="es-ES" dirty="0"/>
                  <a:t>Hypothesis: </a:t>
                </a:r>
              </a:p>
              <a:p>
                <a:r>
                  <a:rPr lang="es-ES" dirty="0" err="1"/>
                  <a:t>Choose</a:t>
                </a:r>
                <a:r>
                  <a:rPr lang="es-ES" dirty="0"/>
                  <a:t> </a:t>
                </a:r>
                <a:r>
                  <a:rPr lang="es-ES" dirty="0" err="1"/>
                  <a:t>parameters</a:t>
                </a:r>
                <a:r>
                  <a:rPr lang="es-ES" dirty="0"/>
                  <a:t> </a:t>
                </a:r>
                <a:r>
                  <a:rPr lang="es-ES" dirty="0" err="1"/>
                  <a:t>or</a:t>
                </a:r>
                <a:r>
                  <a:rPr lang="es-ES" dirty="0"/>
                  <a:t> </a:t>
                </a:r>
                <a:r>
                  <a:rPr lang="es-ES" dirty="0" err="1"/>
                  <a:t>wheights</a:t>
                </a:r>
                <a:r>
                  <a:rPr lang="es-ES" dirty="0"/>
                  <a:t> </a:t>
                </a:r>
                <a14:m>
                  <m:oMath xmlns:m="http://schemas.openxmlformats.org/officeDocument/2006/math">
                    <m:sSub>
                      <m:sSubPr>
                        <m:ctrlPr>
                          <a:rPr lang="es-ES" i="1" smtClean="0">
                            <a:solidFill>
                              <a:schemeClr val="tx1"/>
                            </a:solidFill>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solidFill>
                              <a:schemeClr val="tx1"/>
                            </a:solidFill>
                            <a:latin typeface="Cambria Math" panose="02040503050406030204" pitchFamily="18" charset="0"/>
                          </a:rPr>
                          <m:t>0</m:t>
                        </m:r>
                      </m:sub>
                    </m:sSub>
                  </m:oMath>
                </a14:m>
                <a:r>
                  <a:rPr lang="es-ES" dirty="0">
                    <a:solidFill>
                      <a:schemeClr val="tx1"/>
                    </a:solidFill>
                  </a:rPr>
                  <a:t>, </a:t>
                </a:r>
                <a14:m>
                  <m:oMath xmlns:m="http://schemas.openxmlformats.org/officeDocument/2006/math">
                    <m:sSub>
                      <m:sSubPr>
                        <m:ctrlPr>
                          <a:rPr lang="es-ES" i="1">
                            <a:solidFill>
                              <a:schemeClr val="tx1"/>
                            </a:solidFill>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b="0" i="1" smtClean="0">
                            <a:solidFill>
                              <a:schemeClr val="tx1"/>
                            </a:solidFill>
                            <a:latin typeface="Cambria Math" panose="02040503050406030204" pitchFamily="18" charset="0"/>
                            <a:ea typeface="Cambria Math" panose="02040503050406030204" pitchFamily="18" charset="0"/>
                          </a:rPr>
                          <m:t>1 </m:t>
                        </m:r>
                      </m:sub>
                    </m:sSub>
                  </m:oMath>
                </a14:m>
                <a:r>
                  <a:rPr lang="es-ES" dirty="0"/>
                  <a:t>so </a:t>
                </a:r>
                <a:r>
                  <a:rPr lang="es-ES" dirty="0" err="1"/>
                  <a:t>that</a:t>
                </a:r>
                <a:r>
                  <a:rPr lang="es-ES" dirty="0"/>
                  <a:t> </a:t>
                </a:r>
                <a14:m>
                  <m:oMath xmlns:m="http://schemas.openxmlformats.org/officeDocument/2006/math">
                    <m:sSub>
                      <m:sSubPr>
                        <m:ctrlPr>
                          <a:rPr lang="es-ES" i="1" smtClean="0">
                            <a:solidFill>
                              <a:schemeClr val="tx1"/>
                            </a:solidFill>
                            <a:latin typeface="Cambria Math" panose="02040503050406030204" pitchFamily="18" charset="0"/>
                          </a:rPr>
                        </m:ctrlPr>
                      </m:sSubPr>
                      <m:e>
                        <m:r>
                          <a:rPr lang="es-ES" i="1">
                            <a:solidFill>
                              <a:schemeClr val="tx1"/>
                            </a:solidFill>
                            <a:latin typeface="Cambria Math" panose="02040503050406030204" pitchFamily="18" charset="0"/>
                          </a:rPr>
                          <m:t>h</m:t>
                        </m:r>
                      </m:e>
                      <m:sub>
                        <m:r>
                          <a:rPr lang="es-ES" i="1">
                            <a:solidFill>
                              <a:srgbClr val="002060"/>
                            </a:solidFill>
                            <a:latin typeface="Cambria Math" panose="02040503050406030204" pitchFamily="18" charset="0"/>
                            <a:ea typeface="Cambria Math" panose="02040503050406030204" pitchFamily="18" charset="0"/>
                          </a:rPr>
                          <m:t>𝛽</m:t>
                        </m:r>
                      </m:sub>
                    </m:sSub>
                    <m:r>
                      <a:rPr lang="es-ES" i="1">
                        <a:solidFill>
                          <a:schemeClr val="tx1"/>
                        </a:solidFill>
                        <a:latin typeface="Cambria Math" panose="02040503050406030204" pitchFamily="18" charset="0"/>
                      </a:rPr>
                      <m:t>(</m:t>
                    </m:r>
                    <m:r>
                      <a:rPr lang="es-ES" i="1">
                        <a:solidFill>
                          <a:schemeClr val="tx1"/>
                        </a:solidFill>
                        <a:latin typeface="Cambria Math" panose="02040503050406030204" pitchFamily="18" charset="0"/>
                      </a:rPr>
                      <m:t>𝑥</m:t>
                    </m:r>
                    <m:r>
                      <a:rPr lang="es-ES" i="1">
                        <a:solidFill>
                          <a:schemeClr val="tx1"/>
                        </a:solidFill>
                        <a:latin typeface="Cambria Math" panose="02040503050406030204" pitchFamily="18" charset="0"/>
                      </a:rPr>
                      <m:t>)</m:t>
                    </m:r>
                  </m:oMath>
                </a14:m>
                <a:r>
                  <a:rPr lang="es-ES" dirty="0">
                    <a:solidFill>
                      <a:schemeClr val="tx1"/>
                    </a:solidFill>
                  </a:rPr>
                  <a:t> </a:t>
                </a:r>
                <a:r>
                  <a:rPr lang="es-ES" dirty="0" err="1">
                    <a:solidFill>
                      <a:schemeClr val="tx1"/>
                    </a:solidFill>
                  </a:rPr>
                  <a:t>is</a:t>
                </a:r>
                <a:r>
                  <a:rPr lang="es-ES" dirty="0">
                    <a:solidFill>
                      <a:schemeClr val="tx1"/>
                    </a:solidFill>
                  </a:rPr>
                  <a:t> </a:t>
                </a:r>
                <a:r>
                  <a:rPr lang="es-ES" dirty="0" err="1">
                    <a:solidFill>
                      <a:schemeClr val="tx1"/>
                    </a:solidFill>
                  </a:rPr>
                  <a:t>close</a:t>
                </a:r>
                <a:r>
                  <a:rPr lang="es-ES" dirty="0">
                    <a:solidFill>
                      <a:schemeClr val="tx1"/>
                    </a:solidFill>
                  </a:rPr>
                  <a:t> </a:t>
                </a:r>
                <a:r>
                  <a:rPr lang="es-ES" dirty="0" err="1">
                    <a:solidFill>
                      <a:schemeClr val="tx1"/>
                    </a:solidFill>
                  </a:rPr>
                  <a:t>to</a:t>
                </a:r>
                <a:r>
                  <a:rPr lang="es-ES" dirty="0">
                    <a:solidFill>
                      <a:schemeClr val="tx1"/>
                    </a:solidFill>
                  </a:rPr>
                  <a:t> </a:t>
                </a:r>
                <a14:m>
                  <m:oMath xmlns:m="http://schemas.openxmlformats.org/officeDocument/2006/math">
                    <m:r>
                      <a:rPr lang="es-ES" b="0" i="1" smtClean="0">
                        <a:solidFill>
                          <a:schemeClr val="tx1"/>
                        </a:solidFill>
                        <a:latin typeface="Cambria Math" panose="02040503050406030204" pitchFamily="18" charset="0"/>
                      </a:rPr>
                      <m:t>𝑦</m:t>
                    </m:r>
                  </m:oMath>
                </a14:m>
                <a:r>
                  <a:rPr lang="es-ES" dirty="0">
                    <a:solidFill>
                      <a:schemeClr val="tx1"/>
                    </a:solidFill>
                  </a:rPr>
                  <a:t> </a:t>
                </a:r>
                <a:r>
                  <a:rPr lang="es-ES" dirty="0" err="1">
                    <a:solidFill>
                      <a:schemeClr val="tx1"/>
                    </a:solidFill>
                  </a:rPr>
                  <a:t>for</a:t>
                </a:r>
                <a:r>
                  <a:rPr lang="es-ES" dirty="0">
                    <a:solidFill>
                      <a:schemeClr val="tx1"/>
                    </a:solidFill>
                  </a:rPr>
                  <a:t> </a:t>
                </a:r>
                <a:r>
                  <a:rPr lang="es-ES" dirty="0" err="1">
                    <a:solidFill>
                      <a:schemeClr val="tx1"/>
                    </a:solidFill>
                  </a:rPr>
                  <a:t>our</a:t>
                </a:r>
                <a:r>
                  <a:rPr lang="es-ES" dirty="0">
                    <a:solidFill>
                      <a:schemeClr val="tx1"/>
                    </a:solidFill>
                  </a:rPr>
                  <a:t> training simples </a:t>
                </a:r>
                <a14:m>
                  <m:oMath xmlns:m="http://schemas.openxmlformats.org/officeDocument/2006/math">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𝑥</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𝑦</m:t>
                    </m:r>
                    <m:r>
                      <a:rPr lang="es-ES" b="0" i="1" smtClean="0">
                        <a:solidFill>
                          <a:schemeClr val="tx1"/>
                        </a:solidFill>
                        <a:latin typeface="Cambria Math" panose="02040503050406030204" pitchFamily="18" charset="0"/>
                      </a:rPr>
                      <m:t>)</m:t>
                    </m:r>
                  </m:oMath>
                </a14:m>
                <a:r>
                  <a:rPr lang="es-ES" dirty="0">
                    <a:solidFill>
                      <a:schemeClr val="tx1"/>
                    </a:solidFill>
                  </a:rPr>
                  <a:t>.</a:t>
                </a:r>
              </a:p>
              <a:p>
                <a:r>
                  <a:rPr lang="es-ES" dirty="0" err="1"/>
                  <a:t>Minimize</a:t>
                </a:r>
                <a:r>
                  <a:rPr lang="es-ES" dirty="0"/>
                  <a:t> </a:t>
                </a:r>
                <a:r>
                  <a:rPr lang="es-ES" dirty="0" err="1"/>
                  <a:t>cost</a:t>
                </a:r>
                <a:r>
                  <a:rPr lang="es-ES" dirty="0"/>
                  <a:t> </a:t>
                </a:r>
                <a:r>
                  <a:rPr lang="es-ES" dirty="0" err="1"/>
                  <a:t>function</a:t>
                </a:r>
                <a:r>
                  <a:rPr lang="es-ES" dirty="0"/>
                  <a:t> </a:t>
                </a:r>
              </a:p>
              <a:p>
                <a:pPr marL="0" indent="0">
                  <a:buNone/>
                </a:pPr>
                <a:r>
                  <a:rPr lang="es-ES" dirty="0"/>
                  <a:t> </a:t>
                </a:r>
                <a14:m>
                  <m:oMath xmlns:m="http://schemas.openxmlformats.org/officeDocument/2006/math">
                    <m:r>
                      <m:rPr>
                        <m:sty m:val="p"/>
                      </m:rPr>
                      <a:rPr lang="es-ES" b="0" i="0" smtClean="0">
                        <a:latin typeface="Cambria Math" panose="02040503050406030204" pitchFamily="18" charset="0"/>
                      </a:rPr>
                      <m:t>J</m:t>
                    </m:r>
                    <m:r>
                      <a:rPr lang="es-ES" b="0" i="0" smtClean="0">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r>
                      <a:rPr lang="es-ES" b="0" i="0" smtClean="0">
                        <a:latin typeface="Cambria Math" panose="02040503050406030204" pitchFamily="18" charset="0"/>
                        <a:ea typeface="Cambria Math" panose="02040503050406030204" pitchFamily="18" charset="0"/>
                      </a:rPr>
                      <m:t>)</m:t>
                    </m:r>
                    <m:r>
                      <a:rPr lang="es-ES" b="0" i="0"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𝑛</m:t>
                        </m:r>
                      </m:den>
                    </m:f>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i="1" smtClean="0">
                                <a:latin typeface="Cambria Math" panose="02040503050406030204" pitchFamily="18" charset="0"/>
                              </a:rPr>
                            </m:ctrlPr>
                          </m:sSupPr>
                          <m:e>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h</m:t>
                                    </m:r>
                                  </m:e>
                                  <m:sub>
                                    <m:r>
                                      <a:rPr lang="es-ES" i="1">
                                        <a:solidFill>
                                          <a:srgbClr val="002060"/>
                                        </a:solidFill>
                                        <a:latin typeface="Cambria Math" panose="02040503050406030204" pitchFamily="18" charset="0"/>
                                        <a:ea typeface="Cambria Math" panose="02040503050406030204" pitchFamily="18" charset="0"/>
                                      </a:rPr>
                                      <m:t>𝛽</m:t>
                                    </m:r>
                                  </m:sub>
                                </m:sSub>
                                <m:d>
                                  <m:dPr>
                                    <m:ctrlPr>
                                      <a:rPr lang="es-ES" i="1">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sup>
                                    </m:sSup>
                                  </m:e>
                                </m:d>
                                <m:r>
                                  <a:rPr lang="es-ES" i="1">
                                    <a:latin typeface="Cambria Math" panose="02040503050406030204" pitchFamily="18" charset="0"/>
                                  </a:rPr>
                                  <m:t>−</m:t>
                                </m:r>
                                <m:sSup>
                                  <m:sSupPr>
                                    <m:ctrlPr>
                                      <a:rPr lang="es-ES" i="1">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𝑦</m:t>
                                    </m:r>
                                  </m:e>
                                  <m:sup>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sup>
                                </m:sSup>
                              </m:e>
                            </m:d>
                          </m:e>
                          <m:sup>
                            <m:r>
                              <a:rPr lang="es-ES" b="0" i="1" smtClean="0">
                                <a:latin typeface="Cambria Math" panose="02040503050406030204" pitchFamily="18" charset="0"/>
                              </a:rPr>
                              <m:t>2</m:t>
                            </m:r>
                          </m:sup>
                        </m:sSup>
                      </m:e>
                    </m:nary>
                  </m:oMath>
                </a14:m>
                <a:r>
                  <a:rPr lang="es-ES" dirty="0">
                    <a:solidFill>
                      <a:schemeClr val="tx1"/>
                    </a:solidFill>
                  </a:rPr>
                  <a:t> </a:t>
                </a:r>
              </a:p>
              <a:p>
                <a:pPr marL="0" indent="0">
                  <a:buNone/>
                </a:pPr>
                <a:r>
                  <a:rPr lang="es-ES" dirty="0">
                    <a:solidFill>
                      <a:schemeClr val="tx1"/>
                    </a:solidFill>
                  </a:rPr>
                  <a:t>	</a:t>
                </a:r>
              </a:p>
              <a:p>
                <a:pPr marL="0" indent="0">
                  <a:buNone/>
                </a:pPr>
                <a:endParaRPr lang="es-ES" dirty="0">
                  <a:solidFill>
                    <a:schemeClr val="tx1"/>
                  </a:solidFill>
                </a:endParaRPr>
              </a:p>
              <a:p>
                <a:pPr marL="0" indent="0">
                  <a:buNone/>
                </a:pPr>
                <a:r>
                  <a:rPr lang="es-ES" dirty="0">
                    <a:solidFill>
                      <a:schemeClr val="tx1"/>
                    </a:solidFill>
                  </a:rPr>
                  <a:t>Mean </a:t>
                </a:r>
                <a:r>
                  <a:rPr lang="es-ES" dirty="0" err="1">
                    <a:solidFill>
                      <a:schemeClr val="tx1"/>
                    </a:solidFill>
                  </a:rPr>
                  <a:t>square</a:t>
                </a:r>
                <a:r>
                  <a:rPr lang="es-ES" dirty="0">
                    <a:solidFill>
                      <a:schemeClr val="tx1"/>
                    </a:solidFill>
                  </a:rPr>
                  <a:t> error (MSE)</a:t>
                </a:r>
              </a:p>
              <a:p>
                <a:pPr marL="0" indent="0">
                  <a:buNone/>
                </a:pPr>
                <a:endParaRPr lang="es-ES" dirty="0"/>
              </a:p>
            </p:txBody>
          </p:sp>
        </mc:Choice>
        <mc:Fallback xmlns="">
          <p:sp>
            <p:nvSpPr>
              <p:cNvPr id="3" name="Content Placeholder 2">
                <a:extLst>
                  <a:ext uri="{FF2B5EF4-FFF2-40B4-BE49-F238E27FC236}">
                    <a16:creationId xmlns:a16="http://schemas.microsoft.com/office/drawing/2014/main" id="{9C1A4963-3425-4B46-84C1-3E14472E7E2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CA18C1-3923-4BFF-97DF-777C270038BF}"/>
                  </a:ext>
                </a:extLst>
              </p:cNvPr>
              <p:cNvSpPr txBox="1"/>
              <p:nvPr/>
            </p:nvSpPr>
            <p:spPr>
              <a:xfrm>
                <a:off x="3008244" y="1825625"/>
                <a:ext cx="3087756" cy="469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0" i="1" smtClean="0">
                              <a:solidFill>
                                <a:schemeClr val="tx1"/>
                              </a:solidFill>
                              <a:latin typeface="Cambria Math" panose="02040503050406030204" pitchFamily="18" charset="0"/>
                            </a:rPr>
                          </m:ctrlPr>
                        </m:sSubPr>
                        <m:e>
                          <m:r>
                            <a:rPr lang="es-ES" sz="2800" b="0" i="1" smtClean="0">
                              <a:solidFill>
                                <a:schemeClr val="tx1"/>
                              </a:solidFill>
                              <a:latin typeface="Cambria Math" panose="02040503050406030204" pitchFamily="18" charset="0"/>
                            </a:rPr>
                            <m:t>h</m:t>
                          </m:r>
                        </m:e>
                        <m:sub>
                          <m:r>
                            <a:rPr lang="es-ES" sz="2800" i="1">
                              <a:solidFill>
                                <a:srgbClr val="002060"/>
                              </a:solidFill>
                              <a:latin typeface="Cambria Math" panose="02040503050406030204" pitchFamily="18" charset="0"/>
                              <a:ea typeface="Cambria Math" panose="02040503050406030204" pitchFamily="18" charset="0"/>
                            </a:rPr>
                            <m:t>𝛽</m:t>
                          </m:r>
                        </m:sub>
                      </m:sSub>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𝑥</m:t>
                      </m:r>
                      <m:r>
                        <a:rPr lang="es-ES" sz="2800" b="0" i="1" smtClean="0">
                          <a:solidFill>
                            <a:schemeClr val="tx1"/>
                          </a:solidFill>
                          <a:latin typeface="Cambria Math" panose="02040503050406030204" pitchFamily="18" charset="0"/>
                        </a:rPr>
                        <m:t>)=</m:t>
                      </m:r>
                      <m:sSub>
                        <m:sSubPr>
                          <m:ctrlPr>
                            <a:rPr lang="es-ES" sz="2800" b="0" i="1" smtClean="0">
                              <a:solidFill>
                                <a:schemeClr val="tx1"/>
                              </a:solidFill>
                              <a:latin typeface="Cambria Math" panose="02040503050406030204" pitchFamily="18" charset="0"/>
                            </a:rPr>
                          </m:ctrlPr>
                        </m:sSubPr>
                        <m:e>
                          <m:r>
                            <a:rPr lang="es-ES" sz="2800" i="1">
                              <a:solidFill>
                                <a:srgbClr val="002060"/>
                              </a:solidFill>
                              <a:latin typeface="Cambria Math" panose="02040503050406030204" pitchFamily="18" charset="0"/>
                              <a:ea typeface="Cambria Math" panose="02040503050406030204" pitchFamily="18" charset="0"/>
                            </a:rPr>
                            <m:t>𝛽</m:t>
                          </m:r>
                        </m:e>
                        <m:sub>
                          <m:r>
                            <a:rPr lang="es-ES" sz="2800" b="0" i="1" smtClean="0">
                              <a:solidFill>
                                <a:schemeClr val="tx1"/>
                              </a:solidFill>
                              <a:latin typeface="Cambria Math" panose="02040503050406030204" pitchFamily="18" charset="0"/>
                            </a:rPr>
                            <m:t>0</m:t>
                          </m:r>
                        </m:sub>
                      </m:sSub>
                      <m:r>
                        <a:rPr lang="es-ES" sz="2800" b="0" i="1" smtClean="0">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rgbClr val="002060"/>
                              </a:solidFill>
                              <a:latin typeface="Cambria Math" panose="02040503050406030204" pitchFamily="18" charset="0"/>
                              <a:ea typeface="Cambria Math" panose="02040503050406030204" pitchFamily="18" charset="0"/>
                            </a:rPr>
                            <m:t>𝛽</m:t>
                          </m:r>
                        </m:e>
                        <m:sub>
                          <m:r>
                            <a:rPr lang="es-ES" sz="2800" b="0" i="1" smtClean="0">
                              <a:solidFill>
                                <a:schemeClr val="tx1"/>
                              </a:solidFill>
                              <a:latin typeface="Cambria Math" panose="02040503050406030204" pitchFamily="18" charset="0"/>
                              <a:ea typeface="Cambria Math" panose="02040503050406030204" pitchFamily="18" charset="0"/>
                            </a:rPr>
                            <m:t>1</m:t>
                          </m:r>
                        </m:sub>
                      </m:sSub>
                      <m:r>
                        <a:rPr lang="es-ES" sz="2800" b="0" i="1" smtClean="0">
                          <a:solidFill>
                            <a:schemeClr val="tx1"/>
                          </a:solidFill>
                          <a:latin typeface="Cambria Math" panose="02040503050406030204" pitchFamily="18" charset="0"/>
                        </a:rPr>
                        <m:t>𝑥</m:t>
                      </m:r>
                    </m:oMath>
                  </m:oMathPara>
                </a14:m>
                <a:endParaRPr lang="es-ES" sz="2800" dirty="0">
                  <a:solidFill>
                    <a:srgbClr val="002060"/>
                  </a:solidFill>
                </a:endParaRPr>
              </a:p>
            </p:txBody>
          </p:sp>
        </mc:Choice>
        <mc:Fallback xmlns="">
          <p:sp>
            <p:nvSpPr>
              <p:cNvPr id="4" name="TextBox 3">
                <a:extLst>
                  <a:ext uri="{FF2B5EF4-FFF2-40B4-BE49-F238E27FC236}">
                    <a16:creationId xmlns:a16="http://schemas.microsoft.com/office/drawing/2014/main" id="{C4CA18C1-3923-4BFF-97DF-777C270038BF}"/>
                  </a:ext>
                </a:extLst>
              </p:cNvPr>
              <p:cNvSpPr txBox="1">
                <a:spLocks noRot="1" noChangeAspect="1" noMove="1" noResize="1" noEditPoints="1" noAdjustHandles="1" noChangeArrowheads="1" noChangeShapeType="1" noTextEdit="1"/>
              </p:cNvSpPr>
              <p:nvPr/>
            </p:nvSpPr>
            <p:spPr>
              <a:xfrm>
                <a:off x="3008244" y="1825625"/>
                <a:ext cx="3087756" cy="469296"/>
              </a:xfrm>
              <a:prstGeom prst="rect">
                <a:avLst/>
              </a:prstGeom>
              <a:blipFill>
                <a:blip r:embed="rId4"/>
                <a:stretch>
                  <a:fillRect/>
                </a:stretch>
              </a:blipFill>
            </p:spPr>
            <p:txBody>
              <a:bodyPr/>
              <a:lstStyle/>
              <a:p>
                <a:r>
                  <a:rPr lang="es-ES">
                    <a:noFill/>
                  </a:rPr>
                  <a:t> </a:t>
                </a:r>
              </a:p>
            </p:txBody>
          </p:sp>
        </mc:Fallback>
      </mc:AlternateContent>
      <p:sp>
        <p:nvSpPr>
          <p:cNvPr id="7" name="Arrow: Down 6">
            <a:extLst>
              <a:ext uri="{FF2B5EF4-FFF2-40B4-BE49-F238E27FC236}">
                <a16:creationId xmlns:a16="http://schemas.microsoft.com/office/drawing/2014/main" id="{740FE6B8-577B-4037-B081-A1F37C6232C5}"/>
              </a:ext>
            </a:extLst>
          </p:cNvPr>
          <p:cNvSpPr/>
          <p:nvPr/>
        </p:nvSpPr>
        <p:spPr>
          <a:xfrm>
            <a:off x="2252873" y="4740043"/>
            <a:ext cx="463823" cy="622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4801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3DBE-062E-48DA-AE4C-37DA1A4EEB15}"/>
              </a:ext>
            </a:extLst>
          </p:cNvPr>
          <p:cNvSpPr>
            <a:spLocks noGrp="1"/>
          </p:cNvSpPr>
          <p:nvPr>
            <p:ph type="title"/>
          </p:nvPr>
        </p:nvSpPr>
        <p:spPr/>
        <p:txBody>
          <a:bodyPr/>
          <a:lstStyle/>
          <a:p>
            <a:r>
              <a:rPr lang="es-ES" b="1" dirty="0" err="1"/>
              <a:t>What</a:t>
            </a:r>
            <a:r>
              <a:rPr lang="es-ES" b="1" dirty="0"/>
              <a:t> </a:t>
            </a:r>
            <a:r>
              <a:rPr lang="es-ES" b="1" dirty="0" err="1"/>
              <a:t>is</a:t>
            </a:r>
            <a:r>
              <a:rPr lang="es-ES" b="1" dirty="0"/>
              <a:t> Machine </a:t>
            </a:r>
            <a:r>
              <a:rPr lang="es-ES" b="1" dirty="0" err="1"/>
              <a:t>learning</a:t>
            </a:r>
            <a:r>
              <a:rPr lang="es-ES" b="1" dirty="0"/>
              <a:t>?</a:t>
            </a:r>
          </a:p>
        </p:txBody>
      </p:sp>
      <p:sp>
        <p:nvSpPr>
          <p:cNvPr id="3" name="Content Placeholder 2">
            <a:extLst>
              <a:ext uri="{FF2B5EF4-FFF2-40B4-BE49-F238E27FC236}">
                <a16:creationId xmlns:a16="http://schemas.microsoft.com/office/drawing/2014/main" id="{0EF1C5AD-0438-4122-9240-290DD80C1649}"/>
              </a:ext>
            </a:extLst>
          </p:cNvPr>
          <p:cNvSpPr>
            <a:spLocks noGrp="1"/>
          </p:cNvSpPr>
          <p:nvPr>
            <p:ph idx="1"/>
          </p:nvPr>
        </p:nvSpPr>
        <p:spPr/>
        <p:txBody>
          <a:bodyPr>
            <a:noAutofit/>
          </a:bodyPr>
          <a:lstStyle/>
          <a:p>
            <a:r>
              <a:rPr lang="en-US" dirty="0"/>
              <a:t>Machine Learning is the science of getting computers to learn and act like humans do, and improve their learning over time in autonomous fashion, by feeding them data and information in the form of observations and real-world interactions</a:t>
            </a:r>
            <a:endParaRPr lang="es-ES" dirty="0"/>
          </a:p>
          <a:p>
            <a:endParaRPr lang="en-US" dirty="0"/>
          </a:p>
          <a:p>
            <a:r>
              <a:rPr lang="en-US" dirty="0"/>
              <a:t>Machine learning algorithms seek to provide knowledge to computers through </a:t>
            </a:r>
            <a:r>
              <a:rPr lang="en-US" b="1" dirty="0"/>
              <a:t>data</a:t>
            </a:r>
            <a:r>
              <a:rPr lang="en-US" dirty="0"/>
              <a:t>, observations, and interaction with the world. It is then used to make </a:t>
            </a:r>
            <a:r>
              <a:rPr lang="en-US" b="1" dirty="0"/>
              <a:t>accurate predictions </a:t>
            </a:r>
            <a:r>
              <a:rPr lang="en-US" dirty="0"/>
              <a:t>given new observations.</a:t>
            </a:r>
            <a:endParaRPr lang="es-ES" dirty="0"/>
          </a:p>
          <a:p>
            <a:endParaRPr lang="es-ES" dirty="0"/>
          </a:p>
          <a:p>
            <a:r>
              <a:rPr lang="es-ES" dirty="0"/>
              <a:t>Machine </a:t>
            </a:r>
            <a:r>
              <a:rPr lang="es-ES" dirty="0" err="1"/>
              <a:t>learning</a:t>
            </a:r>
            <a:r>
              <a:rPr lang="es-ES" dirty="0"/>
              <a:t> </a:t>
            </a:r>
            <a:r>
              <a:rPr lang="es-ES" dirty="0" err="1"/>
              <a:t>is</a:t>
            </a:r>
            <a:r>
              <a:rPr lang="es-ES" dirty="0"/>
              <a:t> </a:t>
            </a:r>
            <a:r>
              <a:rPr lang="es-ES" dirty="0" err="1"/>
              <a:t>applied</a:t>
            </a:r>
            <a:r>
              <a:rPr lang="es-ES" dirty="0"/>
              <a:t> </a:t>
            </a:r>
            <a:r>
              <a:rPr lang="es-ES" dirty="0" err="1"/>
              <a:t>statistics</a:t>
            </a:r>
            <a:r>
              <a:rPr lang="es-ES" dirty="0"/>
              <a:t>!</a:t>
            </a:r>
          </a:p>
        </p:txBody>
      </p:sp>
      <p:sp>
        <p:nvSpPr>
          <p:cNvPr id="4" name="Rectangle 3">
            <a:extLst>
              <a:ext uri="{FF2B5EF4-FFF2-40B4-BE49-F238E27FC236}">
                <a16:creationId xmlns:a16="http://schemas.microsoft.com/office/drawing/2014/main" id="{320F1ADD-93AE-4534-AF34-2394C74B103A}"/>
              </a:ext>
            </a:extLst>
          </p:cNvPr>
          <p:cNvSpPr/>
          <p:nvPr/>
        </p:nvSpPr>
        <p:spPr>
          <a:xfrm>
            <a:off x="838200" y="3869635"/>
            <a:ext cx="10611678" cy="16432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426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EB3F-E3BA-4E07-B6D5-42B8017AD1EC}"/>
              </a:ext>
            </a:extLst>
          </p:cNvPr>
          <p:cNvSpPr>
            <a:spLocks noGrp="1"/>
          </p:cNvSpPr>
          <p:nvPr>
            <p:ph type="title"/>
          </p:nvPr>
        </p:nvSpPr>
        <p:spPr/>
        <p:txBody>
          <a:bodyPr/>
          <a:lstStyle/>
          <a:p>
            <a:r>
              <a:rPr lang="es-ES" b="1" dirty="0"/>
              <a:t>Machine </a:t>
            </a:r>
            <a:r>
              <a:rPr lang="es-ES" b="1" dirty="0" err="1"/>
              <a:t>Learning</a:t>
            </a:r>
            <a:r>
              <a:rPr lang="es-ES" b="1" dirty="0"/>
              <a:t>/Deep </a:t>
            </a:r>
            <a:r>
              <a:rPr lang="es-ES" b="1" dirty="0" err="1"/>
              <a:t>Learning</a:t>
            </a:r>
            <a:r>
              <a:rPr lang="es-ES" b="1" dirty="0"/>
              <a:t>/ AI</a:t>
            </a:r>
          </a:p>
        </p:txBody>
      </p:sp>
      <p:sp>
        <p:nvSpPr>
          <p:cNvPr id="6" name="TextBox 5">
            <a:extLst>
              <a:ext uri="{FF2B5EF4-FFF2-40B4-BE49-F238E27FC236}">
                <a16:creationId xmlns:a16="http://schemas.microsoft.com/office/drawing/2014/main" id="{C0ADD8CF-D023-4269-A1C2-C914F42B3198}"/>
              </a:ext>
            </a:extLst>
          </p:cNvPr>
          <p:cNvSpPr txBox="1"/>
          <p:nvPr/>
        </p:nvSpPr>
        <p:spPr>
          <a:xfrm>
            <a:off x="964773" y="2307102"/>
            <a:ext cx="3888581" cy="1384995"/>
          </a:xfrm>
          <a:prstGeom prst="rect">
            <a:avLst/>
          </a:prstGeom>
          <a:noFill/>
        </p:spPr>
        <p:txBody>
          <a:bodyPr wrap="square" rtlCol="0">
            <a:spAutoFit/>
          </a:bodyPr>
          <a:lstStyle/>
          <a:p>
            <a:r>
              <a:rPr lang="es-ES" sz="2800" dirty="0" err="1"/>
              <a:t>Buzzwords</a:t>
            </a:r>
            <a:r>
              <a:rPr lang="es-ES" sz="2800" dirty="0"/>
              <a:t>, a </a:t>
            </a:r>
            <a:r>
              <a:rPr lang="es-ES" sz="2800" dirty="0" err="1"/>
              <a:t>lot</a:t>
            </a:r>
            <a:r>
              <a:rPr lang="es-ES" sz="2800" dirty="0"/>
              <a:t> </a:t>
            </a:r>
            <a:r>
              <a:rPr lang="es-ES" sz="2800" dirty="0" err="1"/>
              <a:t>of</a:t>
            </a:r>
            <a:r>
              <a:rPr lang="es-ES" sz="2800" dirty="0"/>
              <a:t> </a:t>
            </a:r>
            <a:r>
              <a:rPr lang="es-ES" sz="2800" dirty="0" err="1"/>
              <a:t>confusion</a:t>
            </a:r>
            <a:r>
              <a:rPr lang="es-ES" sz="2800" dirty="0"/>
              <a:t>. </a:t>
            </a:r>
            <a:r>
              <a:rPr lang="es-ES" sz="2800" dirty="0" err="1"/>
              <a:t>What</a:t>
            </a:r>
            <a:r>
              <a:rPr lang="es-ES" sz="2800" dirty="0"/>
              <a:t> are </a:t>
            </a:r>
            <a:r>
              <a:rPr lang="es-ES" sz="2800" dirty="0" err="1"/>
              <a:t>the</a:t>
            </a:r>
            <a:r>
              <a:rPr lang="es-ES" sz="2800" dirty="0"/>
              <a:t> </a:t>
            </a:r>
            <a:r>
              <a:rPr lang="es-ES" sz="2800" dirty="0" err="1"/>
              <a:t>differences</a:t>
            </a:r>
            <a:r>
              <a:rPr lang="es-ES" sz="2800" dirty="0"/>
              <a:t>?</a:t>
            </a:r>
          </a:p>
        </p:txBody>
      </p:sp>
      <p:pic>
        <p:nvPicPr>
          <p:cNvPr id="7" name="Graphic 6" descr="Help">
            <a:extLst>
              <a:ext uri="{FF2B5EF4-FFF2-40B4-BE49-F238E27FC236}">
                <a16:creationId xmlns:a16="http://schemas.microsoft.com/office/drawing/2014/main" id="{919FBCA1-B797-447A-951D-5749DB806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5353" y="3692097"/>
            <a:ext cx="914400" cy="914400"/>
          </a:xfrm>
          <a:prstGeom prst="rect">
            <a:avLst/>
          </a:prstGeom>
        </p:spPr>
      </p:pic>
    </p:spTree>
    <p:extLst>
      <p:ext uri="{BB962C8B-B14F-4D97-AF65-F5344CB8AC3E}">
        <p14:creationId xmlns:p14="http://schemas.microsoft.com/office/powerpoint/2010/main" val="340752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EB3F-E3BA-4E07-B6D5-42B8017AD1EC}"/>
              </a:ext>
            </a:extLst>
          </p:cNvPr>
          <p:cNvSpPr>
            <a:spLocks noGrp="1"/>
          </p:cNvSpPr>
          <p:nvPr>
            <p:ph type="title"/>
          </p:nvPr>
        </p:nvSpPr>
        <p:spPr/>
        <p:txBody>
          <a:bodyPr/>
          <a:lstStyle/>
          <a:p>
            <a:r>
              <a:rPr lang="es-ES" b="1" dirty="0"/>
              <a:t>Machine </a:t>
            </a:r>
            <a:r>
              <a:rPr lang="es-ES" b="1" dirty="0" err="1"/>
              <a:t>Learning</a:t>
            </a:r>
            <a:r>
              <a:rPr lang="es-ES" b="1" dirty="0"/>
              <a:t>/Deep </a:t>
            </a:r>
            <a:r>
              <a:rPr lang="es-ES" b="1" dirty="0" err="1"/>
              <a:t>Learning</a:t>
            </a:r>
            <a:r>
              <a:rPr lang="es-ES" b="1" dirty="0"/>
              <a:t>/ AI</a:t>
            </a:r>
          </a:p>
        </p:txBody>
      </p:sp>
      <p:pic>
        <p:nvPicPr>
          <p:cNvPr id="5" name="Content Placeholder 4" descr="Diagram&#10;&#10;Description automatically generated">
            <a:extLst>
              <a:ext uri="{FF2B5EF4-FFF2-40B4-BE49-F238E27FC236}">
                <a16:creationId xmlns:a16="http://schemas.microsoft.com/office/drawing/2014/main" id="{FFB688BB-2C9C-4640-A2BF-B53662B29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393" y="1679494"/>
            <a:ext cx="7270827" cy="4752639"/>
          </a:xfrm>
        </p:spPr>
      </p:pic>
      <p:sp>
        <p:nvSpPr>
          <p:cNvPr id="6" name="TextBox 5">
            <a:extLst>
              <a:ext uri="{FF2B5EF4-FFF2-40B4-BE49-F238E27FC236}">
                <a16:creationId xmlns:a16="http://schemas.microsoft.com/office/drawing/2014/main" id="{C0ADD8CF-D023-4269-A1C2-C914F42B3198}"/>
              </a:ext>
            </a:extLst>
          </p:cNvPr>
          <p:cNvSpPr txBox="1"/>
          <p:nvPr/>
        </p:nvSpPr>
        <p:spPr>
          <a:xfrm>
            <a:off x="964773" y="2307102"/>
            <a:ext cx="3888581" cy="1384995"/>
          </a:xfrm>
          <a:prstGeom prst="rect">
            <a:avLst/>
          </a:prstGeom>
          <a:noFill/>
        </p:spPr>
        <p:txBody>
          <a:bodyPr wrap="square" rtlCol="0">
            <a:spAutoFit/>
          </a:bodyPr>
          <a:lstStyle/>
          <a:p>
            <a:r>
              <a:rPr lang="es-ES" sz="2800" dirty="0" err="1"/>
              <a:t>Buzzwords</a:t>
            </a:r>
            <a:r>
              <a:rPr lang="es-ES" sz="2800" dirty="0"/>
              <a:t>, a </a:t>
            </a:r>
            <a:r>
              <a:rPr lang="es-ES" sz="2800" dirty="0" err="1"/>
              <a:t>lot</a:t>
            </a:r>
            <a:r>
              <a:rPr lang="es-ES" sz="2800" dirty="0"/>
              <a:t> </a:t>
            </a:r>
            <a:r>
              <a:rPr lang="es-ES" sz="2800" dirty="0" err="1"/>
              <a:t>of</a:t>
            </a:r>
            <a:r>
              <a:rPr lang="es-ES" sz="2800" dirty="0"/>
              <a:t> </a:t>
            </a:r>
            <a:r>
              <a:rPr lang="es-ES" sz="2800" dirty="0" err="1"/>
              <a:t>confusion</a:t>
            </a:r>
            <a:r>
              <a:rPr lang="es-ES" sz="2800" dirty="0"/>
              <a:t>. </a:t>
            </a:r>
            <a:r>
              <a:rPr lang="es-ES" sz="2800" dirty="0" err="1"/>
              <a:t>What</a:t>
            </a:r>
            <a:r>
              <a:rPr lang="es-ES" sz="2800" dirty="0"/>
              <a:t> are </a:t>
            </a:r>
            <a:r>
              <a:rPr lang="es-ES" sz="2800" dirty="0" err="1"/>
              <a:t>the</a:t>
            </a:r>
            <a:r>
              <a:rPr lang="es-ES" sz="2800" dirty="0"/>
              <a:t> </a:t>
            </a:r>
            <a:r>
              <a:rPr lang="es-ES" sz="2800" dirty="0" err="1"/>
              <a:t>differences</a:t>
            </a:r>
            <a:r>
              <a:rPr lang="es-ES" sz="2800" dirty="0"/>
              <a:t>?</a:t>
            </a:r>
          </a:p>
        </p:txBody>
      </p:sp>
      <p:pic>
        <p:nvPicPr>
          <p:cNvPr id="8" name="Graphic 7" descr="Help">
            <a:extLst>
              <a:ext uri="{FF2B5EF4-FFF2-40B4-BE49-F238E27FC236}">
                <a16:creationId xmlns:a16="http://schemas.microsoft.com/office/drawing/2014/main" id="{706A7D01-266C-438B-8B83-1F22634FD4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4771" y="3692097"/>
            <a:ext cx="914400" cy="914400"/>
          </a:xfrm>
          <a:prstGeom prst="rect">
            <a:avLst/>
          </a:prstGeom>
        </p:spPr>
      </p:pic>
    </p:spTree>
    <p:extLst>
      <p:ext uri="{BB962C8B-B14F-4D97-AF65-F5344CB8AC3E}">
        <p14:creationId xmlns:p14="http://schemas.microsoft.com/office/powerpoint/2010/main" val="70402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D4BC-5328-4A43-A344-E2E8C38C8441}"/>
              </a:ext>
            </a:extLst>
          </p:cNvPr>
          <p:cNvSpPr>
            <a:spLocks noGrp="1"/>
          </p:cNvSpPr>
          <p:nvPr>
            <p:ph type="title"/>
          </p:nvPr>
        </p:nvSpPr>
        <p:spPr/>
        <p:txBody>
          <a:bodyPr/>
          <a:lstStyle/>
          <a:p>
            <a:r>
              <a:rPr lang="es-ES" b="1" dirty="0"/>
              <a:t>Machine </a:t>
            </a:r>
            <a:r>
              <a:rPr lang="es-ES" b="1" dirty="0" err="1"/>
              <a:t>learning</a:t>
            </a:r>
            <a:r>
              <a:rPr lang="es-ES" b="1" dirty="0"/>
              <a:t> </a:t>
            </a:r>
            <a:r>
              <a:rPr lang="es-ES" b="1" dirty="0" err="1"/>
              <a:t>algorithms</a:t>
            </a:r>
            <a:endParaRPr lang="es-ES" b="1" dirty="0"/>
          </a:p>
        </p:txBody>
      </p:sp>
      <p:sp>
        <p:nvSpPr>
          <p:cNvPr id="3" name="Content Placeholder 2">
            <a:extLst>
              <a:ext uri="{FF2B5EF4-FFF2-40B4-BE49-F238E27FC236}">
                <a16:creationId xmlns:a16="http://schemas.microsoft.com/office/drawing/2014/main" id="{8851EB0B-3F0C-4A41-BBB4-07DEEAE7B91B}"/>
              </a:ext>
            </a:extLst>
          </p:cNvPr>
          <p:cNvSpPr>
            <a:spLocks noGrp="1"/>
          </p:cNvSpPr>
          <p:nvPr>
            <p:ph idx="1"/>
          </p:nvPr>
        </p:nvSpPr>
        <p:spPr/>
        <p:txBody>
          <a:bodyPr/>
          <a:lstStyle/>
          <a:p>
            <a:r>
              <a:rPr lang="es-ES" b="1" dirty="0" err="1"/>
              <a:t>Supervised</a:t>
            </a:r>
            <a:r>
              <a:rPr lang="es-ES" dirty="0"/>
              <a:t>: </a:t>
            </a:r>
            <a:r>
              <a:rPr lang="en-US" dirty="0"/>
              <a:t>Models are trained with input data that has been labeled. It is used to output predictions. Examples are </a:t>
            </a:r>
            <a:r>
              <a:rPr lang="en-US" b="1" dirty="0"/>
              <a:t>Classification </a:t>
            </a:r>
            <a:r>
              <a:rPr lang="en-US" dirty="0"/>
              <a:t>and </a:t>
            </a:r>
            <a:r>
              <a:rPr lang="en-US" b="1" dirty="0"/>
              <a:t>regression.</a:t>
            </a:r>
          </a:p>
          <a:p>
            <a:pPr marL="0" indent="0">
              <a:buNone/>
            </a:pPr>
            <a:endParaRPr lang="es-ES" dirty="0"/>
          </a:p>
          <a:p>
            <a:r>
              <a:rPr lang="es-ES" b="1" dirty="0" err="1"/>
              <a:t>Unsupervised</a:t>
            </a:r>
            <a:r>
              <a:rPr lang="es-ES" dirty="0"/>
              <a:t>: </a:t>
            </a:r>
            <a:r>
              <a:rPr lang="en-US" dirty="0"/>
              <a:t>Only input data and no labels are given. It is used to find all kind of unknown patterns in data. Examples are </a:t>
            </a:r>
            <a:r>
              <a:rPr lang="en-US" b="1" dirty="0"/>
              <a:t>clustering</a:t>
            </a:r>
            <a:r>
              <a:rPr lang="en-US" dirty="0"/>
              <a:t>.</a:t>
            </a:r>
          </a:p>
          <a:p>
            <a:pPr marL="0" indent="0">
              <a:buNone/>
            </a:pPr>
            <a:endParaRPr lang="es-ES" dirty="0"/>
          </a:p>
          <a:p>
            <a:r>
              <a:rPr lang="es-ES" dirty="0" err="1"/>
              <a:t>Others</a:t>
            </a:r>
            <a:r>
              <a:rPr lang="es-ES" dirty="0"/>
              <a:t>: </a:t>
            </a:r>
            <a:r>
              <a:rPr lang="es-ES" dirty="0" err="1"/>
              <a:t>Rainforcement</a:t>
            </a:r>
            <a:r>
              <a:rPr lang="es-ES" dirty="0"/>
              <a:t> </a:t>
            </a:r>
            <a:r>
              <a:rPr lang="es-ES" dirty="0" err="1"/>
              <a:t>Learning</a:t>
            </a:r>
            <a:r>
              <a:rPr lang="es-ES" dirty="0"/>
              <a:t>,…</a:t>
            </a:r>
          </a:p>
          <a:p>
            <a:endParaRPr lang="es-ES" dirty="0"/>
          </a:p>
          <a:p>
            <a:pPr marL="0" indent="0">
              <a:buNone/>
            </a:pPr>
            <a:endParaRPr lang="es-ES" dirty="0"/>
          </a:p>
        </p:txBody>
      </p:sp>
    </p:spTree>
    <p:extLst>
      <p:ext uri="{BB962C8B-B14F-4D97-AF65-F5344CB8AC3E}">
        <p14:creationId xmlns:p14="http://schemas.microsoft.com/office/powerpoint/2010/main" val="379437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8E1-91B5-471F-88CB-601D65AFD545}"/>
              </a:ext>
            </a:extLst>
          </p:cNvPr>
          <p:cNvSpPr>
            <a:spLocks noGrp="1"/>
          </p:cNvSpPr>
          <p:nvPr>
            <p:ph type="title"/>
          </p:nvPr>
        </p:nvSpPr>
        <p:spPr/>
        <p:txBody>
          <a:bodyPr/>
          <a:lstStyle/>
          <a:p>
            <a:r>
              <a:rPr lang="es-ES" b="1" dirty="0" err="1"/>
              <a:t>Supervised</a:t>
            </a:r>
            <a:r>
              <a:rPr lang="es-ES" b="1" dirty="0"/>
              <a:t> </a:t>
            </a:r>
            <a:r>
              <a:rPr lang="es-ES" b="1" dirty="0" err="1"/>
              <a:t>Learning</a:t>
            </a:r>
            <a:r>
              <a:rPr lang="es-ES" b="1" dirty="0"/>
              <a:t>: </a:t>
            </a:r>
            <a:r>
              <a:rPr lang="es-ES" b="1" dirty="0" err="1"/>
              <a:t>Regression</a:t>
            </a:r>
            <a:endParaRPr lang="es-ES" b="1" dirty="0"/>
          </a:p>
        </p:txBody>
      </p:sp>
      <p:sp>
        <p:nvSpPr>
          <p:cNvPr id="3" name="Content Placeholder 2">
            <a:extLst>
              <a:ext uri="{FF2B5EF4-FFF2-40B4-BE49-F238E27FC236}">
                <a16:creationId xmlns:a16="http://schemas.microsoft.com/office/drawing/2014/main" id="{13E18EEB-1B2B-441C-9E67-832B0E9C3FDC}"/>
              </a:ext>
            </a:extLst>
          </p:cNvPr>
          <p:cNvSpPr>
            <a:spLocks noGrp="1"/>
          </p:cNvSpPr>
          <p:nvPr>
            <p:ph idx="1"/>
          </p:nvPr>
        </p:nvSpPr>
        <p:spPr/>
        <p:txBody>
          <a:bodyPr/>
          <a:lstStyle/>
          <a:p>
            <a:r>
              <a:rPr lang="es-ES" dirty="0" err="1"/>
              <a:t>Predict</a:t>
            </a:r>
            <a:r>
              <a:rPr lang="es-ES" dirty="0"/>
              <a:t> </a:t>
            </a:r>
            <a:r>
              <a:rPr lang="es-ES" b="1" dirty="0" err="1"/>
              <a:t>continuous</a:t>
            </a:r>
            <a:r>
              <a:rPr lang="es-ES" b="1" dirty="0"/>
              <a:t> </a:t>
            </a:r>
            <a:r>
              <a:rPr lang="es-ES" dirty="0" err="1"/>
              <a:t>valued</a:t>
            </a:r>
            <a:r>
              <a:rPr lang="es-ES" b="1" dirty="0"/>
              <a:t> </a:t>
            </a:r>
            <a:r>
              <a:rPr lang="es-ES" dirty="0"/>
              <a:t>output. Ex: </a:t>
            </a:r>
            <a:r>
              <a:rPr lang="es-ES" dirty="0" err="1"/>
              <a:t>Housing</a:t>
            </a:r>
            <a:r>
              <a:rPr lang="es-ES" dirty="0"/>
              <a:t> </a:t>
            </a:r>
            <a:r>
              <a:rPr lang="es-ES" dirty="0" err="1"/>
              <a:t>price</a:t>
            </a:r>
            <a:r>
              <a:rPr lang="es-ES" dirty="0"/>
              <a:t> </a:t>
            </a:r>
            <a:r>
              <a:rPr lang="es-ES" dirty="0" err="1"/>
              <a:t>prediction</a:t>
            </a:r>
            <a:r>
              <a:rPr lang="es-ES" dirty="0"/>
              <a:t>.</a:t>
            </a:r>
          </a:p>
        </p:txBody>
      </p:sp>
      <p:pic>
        <p:nvPicPr>
          <p:cNvPr id="1030" name="Picture 6" descr="ML 01 and 02: Introduction, Regression Analysis, and Gradient Descent –  Brax Digital Notepad">
            <a:extLst>
              <a:ext uri="{FF2B5EF4-FFF2-40B4-BE49-F238E27FC236}">
                <a16:creationId xmlns:a16="http://schemas.microsoft.com/office/drawing/2014/main" id="{66D9B6CD-640D-4EC7-97C9-7182088F4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293" y="2776538"/>
            <a:ext cx="6867525" cy="3400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57CE31-E632-46EC-9427-D62C11036E66}"/>
              </a:ext>
            </a:extLst>
          </p:cNvPr>
          <p:cNvSpPr txBox="1"/>
          <p:nvPr/>
        </p:nvSpPr>
        <p:spPr>
          <a:xfrm>
            <a:off x="4772797" y="6079512"/>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140201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8E1-91B5-471F-88CB-601D65AFD545}"/>
              </a:ext>
            </a:extLst>
          </p:cNvPr>
          <p:cNvSpPr>
            <a:spLocks noGrp="1"/>
          </p:cNvSpPr>
          <p:nvPr>
            <p:ph type="title"/>
          </p:nvPr>
        </p:nvSpPr>
        <p:spPr/>
        <p:txBody>
          <a:bodyPr/>
          <a:lstStyle/>
          <a:p>
            <a:r>
              <a:rPr lang="es-ES" b="1" dirty="0" err="1"/>
              <a:t>Supervised</a:t>
            </a:r>
            <a:r>
              <a:rPr lang="es-ES" b="1" dirty="0"/>
              <a:t> </a:t>
            </a:r>
            <a:r>
              <a:rPr lang="es-ES" b="1" dirty="0" err="1"/>
              <a:t>Learning</a:t>
            </a:r>
            <a:r>
              <a:rPr lang="es-ES" b="1" dirty="0"/>
              <a:t>: </a:t>
            </a:r>
            <a:r>
              <a:rPr lang="es-ES" b="1" dirty="0" err="1"/>
              <a:t>Regression</a:t>
            </a:r>
            <a:endParaRPr lang="es-ES" b="1" dirty="0"/>
          </a:p>
        </p:txBody>
      </p:sp>
      <p:sp>
        <p:nvSpPr>
          <p:cNvPr id="3" name="Content Placeholder 2">
            <a:extLst>
              <a:ext uri="{FF2B5EF4-FFF2-40B4-BE49-F238E27FC236}">
                <a16:creationId xmlns:a16="http://schemas.microsoft.com/office/drawing/2014/main" id="{13E18EEB-1B2B-441C-9E67-832B0E9C3FDC}"/>
              </a:ext>
            </a:extLst>
          </p:cNvPr>
          <p:cNvSpPr>
            <a:spLocks noGrp="1"/>
          </p:cNvSpPr>
          <p:nvPr>
            <p:ph idx="1"/>
          </p:nvPr>
        </p:nvSpPr>
        <p:spPr/>
        <p:txBody>
          <a:bodyPr/>
          <a:lstStyle/>
          <a:p>
            <a:r>
              <a:rPr lang="es-ES" dirty="0" err="1"/>
              <a:t>Predict</a:t>
            </a:r>
            <a:r>
              <a:rPr lang="es-ES" dirty="0"/>
              <a:t> </a:t>
            </a:r>
            <a:r>
              <a:rPr lang="es-ES" b="1" dirty="0" err="1"/>
              <a:t>continuous</a:t>
            </a:r>
            <a:r>
              <a:rPr lang="es-ES" b="1" dirty="0"/>
              <a:t> </a:t>
            </a:r>
            <a:r>
              <a:rPr lang="es-ES" dirty="0" err="1"/>
              <a:t>valued</a:t>
            </a:r>
            <a:r>
              <a:rPr lang="es-ES" b="1" dirty="0"/>
              <a:t> </a:t>
            </a:r>
            <a:r>
              <a:rPr lang="es-ES" dirty="0"/>
              <a:t>output. Ex: </a:t>
            </a:r>
            <a:r>
              <a:rPr lang="es-ES" dirty="0" err="1"/>
              <a:t>Housing</a:t>
            </a:r>
            <a:r>
              <a:rPr lang="es-ES" dirty="0"/>
              <a:t> </a:t>
            </a:r>
            <a:r>
              <a:rPr lang="es-ES" dirty="0" err="1"/>
              <a:t>price</a:t>
            </a:r>
            <a:r>
              <a:rPr lang="es-ES" dirty="0"/>
              <a:t> </a:t>
            </a:r>
            <a:r>
              <a:rPr lang="es-ES" dirty="0" err="1"/>
              <a:t>prediction</a:t>
            </a:r>
            <a:r>
              <a:rPr lang="es-ES" dirty="0"/>
              <a:t>.</a:t>
            </a:r>
          </a:p>
        </p:txBody>
      </p:sp>
      <p:pic>
        <p:nvPicPr>
          <p:cNvPr id="1030" name="Picture 6" descr="ML 01 and 02: Introduction, Regression Analysis, and Gradient Descent –  Brax Digital Notepad">
            <a:extLst>
              <a:ext uri="{FF2B5EF4-FFF2-40B4-BE49-F238E27FC236}">
                <a16:creationId xmlns:a16="http://schemas.microsoft.com/office/drawing/2014/main" id="{66D9B6CD-640D-4EC7-97C9-7182088F4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293" y="2776538"/>
            <a:ext cx="6867525" cy="34004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D03AEE3-58A8-42A9-A60F-034206D5A22B}"/>
              </a:ext>
            </a:extLst>
          </p:cNvPr>
          <p:cNvCxnSpPr/>
          <p:nvPr/>
        </p:nvCxnSpPr>
        <p:spPr>
          <a:xfrm flipV="1">
            <a:off x="3397541" y="3429000"/>
            <a:ext cx="3993160" cy="15456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9BB8A5-E0FE-4B66-B97F-A0F584331915}"/>
              </a:ext>
            </a:extLst>
          </p:cNvPr>
          <p:cNvSpPr txBox="1"/>
          <p:nvPr/>
        </p:nvSpPr>
        <p:spPr>
          <a:xfrm>
            <a:off x="4772797" y="6079512"/>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341373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4559-F27A-47D6-8066-3FD244D2008E}"/>
              </a:ext>
            </a:extLst>
          </p:cNvPr>
          <p:cNvSpPr>
            <a:spLocks noGrp="1"/>
          </p:cNvSpPr>
          <p:nvPr>
            <p:ph type="title"/>
          </p:nvPr>
        </p:nvSpPr>
        <p:spPr/>
        <p:txBody>
          <a:bodyPr/>
          <a:lstStyle/>
          <a:p>
            <a:r>
              <a:rPr lang="es-ES" b="1" dirty="0" err="1"/>
              <a:t>Supervised</a:t>
            </a:r>
            <a:r>
              <a:rPr lang="es-ES" b="1" dirty="0"/>
              <a:t> </a:t>
            </a:r>
            <a:r>
              <a:rPr lang="es-ES" b="1" dirty="0" err="1"/>
              <a:t>Learning</a:t>
            </a:r>
            <a:r>
              <a:rPr lang="es-ES" b="1" dirty="0"/>
              <a:t>: </a:t>
            </a:r>
            <a:r>
              <a:rPr lang="es-ES" b="1" dirty="0" err="1"/>
              <a:t>Classification</a:t>
            </a:r>
            <a:endParaRPr lang="es-ES" b="1" dirty="0"/>
          </a:p>
        </p:txBody>
      </p:sp>
      <p:sp>
        <p:nvSpPr>
          <p:cNvPr id="3" name="Content Placeholder 2">
            <a:extLst>
              <a:ext uri="{FF2B5EF4-FFF2-40B4-BE49-F238E27FC236}">
                <a16:creationId xmlns:a16="http://schemas.microsoft.com/office/drawing/2014/main" id="{A87BA2CA-8467-49E2-B689-2E14C99E4ABD}"/>
              </a:ext>
            </a:extLst>
          </p:cNvPr>
          <p:cNvSpPr>
            <a:spLocks noGrp="1"/>
          </p:cNvSpPr>
          <p:nvPr>
            <p:ph idx="1"/>
          </p:nvPr>
        </p:nvSpPr>
        <p:spPr/>
        <p:txBody>
          <a:bodyPr/>
          <a:lstStyle/>
          <a:p>
            <a:r>
              <a:rPr lang="es-ES" dirty="0" err="1"/>
              <a:t>Predict</a:t>
            </a:r>
            <a:r>
              <a:rPr lang="es-ES" dirty="0"/>
              <a:t> </a:t>
            </a:r>
            <a:r>
              <a:rPr lang="es-ES" b="1" dirty="0" err="1"/>
              <a:t>discrete</a:t>
            </a:r>
            <a:r>
              <a:rPr lang="es-ES" dirty="0"/>
              <a:t> </a:t>
            </a:r>
            <a:r>
              <a:rPr lang="es-ES" dirty="0" err="1"/>
              <a:t>valued</a:t>
            </a:r>
            <a:r>
              <a:rPr lang="es-ES" dirty="0"/>
              <a:t> output. Ex: </a:t>
            </a:r>
            <a:r>
              <a:rPr lang="es-ES" dirty="0" err="1"/>
              <a:t>Breast</a:t>
            </a:r>
            <a:r>
              <a:rPr lang="es-ES" dirty="0"/>
              <a:t> </a:t>
            </a:r>
            <a:r>
              <a:rPr lang="es-ES" dirty="0" err="1"/>
              <a:t>cancer</a:t>
            </a:r>
            <a:r>
              <a:rPr lang="es-ES" dirty="0"/>
              <a:t> </a:t>
            </a:r>
            <a:r>
              <a:rPr lang="es-ES" dirty="0" err="1"/>
              <a:t>diagnose</a:t>
            </a:r>
            <a:r>
              <a:rPr lang="es-ES" dirty="0"/>
              <a:t>.</a:t>
            </a:r>
          </a:p>
        </p:txBody>
      </p:sp>
      <p:pic>
        <p:nvPicPr>
          <p:cNvPr id="4" name="Picture 3">
            <a:extLst>
              <a:ext uri="{FF2B5EF4-FFF2-40B4-BE49-F238E27FC236}">
                <a16:creationId xmlns:a16="http://schemas.microsoft.com/office/drawing/2014/main" id="{784C8796-A22E-4CB0-B02C-D9E5F5797B3A}"/>
              </a:ext>
            </a:extLst>
          </p:cNvPr>
          <p:cNvPicPr>
            <a:picLocks noChangeAspect="1"/>
          </p:cNvPicPr>
          <p:nvPr/>
        </p:nvPicPr>
        <p:blipFill rotWithShape="1">
          <a:blip r:embed="rId2"/>
          <a:srcRect l="2331" t="20151" r="77349" b="53149"/>
          <a:stretch/>
        </p:blipFill>
        <p:spPr>
          <a:xfrm>
            <a:off x="988292" y="2955636"/>
            <a:ext cx="6031345" cy="2604655"/>
          </a:xfrm>
          <a:prstGeom prst="rect">
            <a:avLst/>
          </a:prstGeom>
        </p:spPr>
      </p:pic>
    </p:spTree>
    <p:extLst>
      <p:ext uri="{BB962C8B-B14F-4D97-AF65-F5344CB8AC3E}">
        <p14:creationId xmlns:p14="http://schemas.microsoft.com/office/powerpoint/2010/main" val="35391100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38478</TotalTime>
  <Words>655</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Tema de Office</vt:lpstr>
      <vt:lpstr>Introduction to Machine Learning</vt:lpstr>
      <vt:lpstr>Course structure</vt:lpstr>
      <vt:lpstr>What is Machine learning?</vt:lpstr>
      <vt:lpstr>Machine Learning/Deep Learning/ AI</vt:lpstr>
      <vt:lpstr>Machine Learning/Deep Learning/ AI</vt:lpstr>
      <vt:lpstr>Machine learning algorithms</vt:lpstr>
      <vt:lpstr>Supervised Learning: Regression</vt:lpstr>
      <vt:lpstr>Supervised Learning: Regression</vt:lpstr>
      <vt:lpstr>Supervised Learning: Classification</vt:lpstr>
      <vt:lpstr>Supervised Learning: Classification</vt:lpstr>
      <vt:lpstr>Unsupervised Learning: Clustering</vt:lpstr>
      <vt:lpstr>Quiz: Supervised/Unsupervised</vt:lpstr>
      <vt:lpstr>Quiz: Supervised/Unsupervised</vt:lpstr>
      <vt:lpstr>Data preparation</vt:lpstr>
      <vt:lpstr>Data preparation with Python: Pandas </vt:lpstr>
      <vt:lpstr>Python working environment</vt:lpstr>
      <vt:lpstr>Python working environment</vt:lpstr>
      <vt:lpstr>Linear regression: overview</vt:lpstr>
      <vt:lpstr>Linear regression: overview</vt:lpstr>
      <vt:lpstr>Linear regression: cost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Vicenç Soler Ruiz</dc:creator>
  <cp:lastModifiedBy>Pablo Cañas Castellanos</cp:lastModifiedBy>
  <cp:revision>429</cp:revision>
  <cp:lastPrinted>2021-06-28T15:16:03Z</cp:lastPrinted>
  <dcterms:created xsi:type="dcterms:W3CDTF">2020-06-18T11:00:44Z</dcterms:created>
  <dcterms:modified xsi:type="dcterms:W3CDTF">2022-07-16T10:35:30Z</dcterms:modified>
</cp:coreProperties>
</file>