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4B86"/>
    <a:srgbClr val="CBE3EF"/>
    <a:srgbClr val="E8F3F8"/>
    <a:srgbClr val="365E34"/>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3EF20C-2CAA-C37E-EFCC-423F0CE44EA1}" v="425" dt="2022-11-14T20:07:14.345"/>
    <p1510:client id="{624C1AB5-99FE-5AEA-A5D7-C27E17F049ED}" v="12" dt="2022-10-31T15:25:27.686"/>
    <p1510:client id="{63C74AF7-D698-02F5-A4F2-7651EB73BD66}" v="1506" dt="2022-11-14T21:21:40.613"/>
    <p1510:client id="{9CE58F48-4CE7-3FCE-5BD9-DEA9CE755C2E}" v="223" dt="2022-10-24T00:05:32.675"/>
    <p1510:client id="{A86A5D9E-DF53-D2A7-7359-38F0E363CAC5}" v="197" dt="2022-10-24T03:30:00.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8"/>
  </p:normalViewPr>
  <p:slideViewPr>
    <p:cSldViewPr snapToGrid="0">
      <p:cViewPr varScale="1">
        <p:scale>
          <a:sx n="14" d="100"/>
          <a:sy n="14" d="100"/>
        </p:scale>
        <p:origin x="150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529480-BBED-BC44-9924-BF7A7D81B7C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F142E-5907-2143-80E9-DFF143FFAB50}" type="slidenum">
              <a:rPr lang="en-US" smtClean="0"/>
              <a:t>‹#›</a:t>
            </a:fld>
            <a:endParaRPr lang="en-US"/>
          </a:p>
        </p:txBody>
      </p:sp>
    </p:spTree>
    <p:extLst>
      <p:ext uri="{BB962C8B-B14F-4D97-AF65-F5344CB8AC3E}">
        <p14:creationId xmlns:p14="http://schemas.microsoft.com/office/powerpoint/2010/main" val="347743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29480-BBED-BC44-9924-BF7A7D81B7C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F142E-5907-2143-80E9-DFF143FFAB50}" type="slidenum">
              <a:rPr lang="en-US" smtClean="0"/>
              <a:t>‹#›</a:t>
            </a:fld>
            <a:endParaRPr lang="en-US"/>
          </a:p>
        </p:txBody>
      </p:sp>
    </p:spTree>
    <p:extLst>
      <p:ext uri="{BB962C8B-B14F-4D97-AF65-F5344CB8AC3E}">
        <p14:creationId xmlns:p14="http://schemas.microsoft.com/office/powerpoint/2010/main" val="2068273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29480-BBED-BC44-9924-BF7A7D81B7C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F142E-5907-2143-80E9-DFF143FFAB50}" type="slidenum">
              <a:rPr lang="en-US" smtClean="0"/>
              <a:t>‹#›</a:t>
            </a:fld>
            <a:endParaRPr lang="en-US"/>
          </a:p>
        </p:txBody>
      </p:sp>
    </p:spTree>
    <p:extLst>
      <p:ext uri="{BB962C8B-B14F-4D97-AF65-F5344CB8AC3E}">
        <p14:creationId xmlns:p14="http://schemas.microsoft.com/office/powerpoint/2010/main" val="3407065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29480-BBED-BC44-9924-BF7A7D81B7C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F142E-5907-2143-80E9-DFF143FFAB50}" type="slidenum">
              <a:rPr lang="en-US" smtClean="0"/>
              <a:t>‹#›</a:t>
            </a:fld>
            <a:endParaRPr lang="en-US"/>
          </a:p>
        </p:txBody>
      </p:sp>
    </p:spTree>
    <p:extLst>
      <p:ext uri="{BB962C8B-B14F-4D97-AF65-F5344CB8AC3E}">
        <p14:creationId xmlns:p14="http://schemas.microsoft.com/office/powerpoint/2010/main" val="1940363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529480-BBED-BC44-9924-BF7A7D81B7C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F142E-5907-2143-80E9-DFF143FFAB50}" type="slidenum">
              <a:rPr lang="en-US" smtClean="0"/>
              <a:t>‹#›</a:t>
            </a:fld>
            <a:endParaRPr lang="en-US"/>
          </a:p>
        </p:txBody>
      </p:sp>
    </p:spTree>
    <p:extLst>
      <p:ext uri="{BB962C8B-B14F-4D97-AF65-F5344CB8AC3E}">
        <p14:creationId xmlns:p14="http://schemas.microsoft.com/office/powerpoint/2010/main" val="3170361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529480-BBED-BC44-9924-BF7A7D81B7CF}"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F142E-5907-2143-80E9-DFF143FFAB50}" type="slidenum">
              <a:rPr lang="en-US" smtClean="0"/>
              <a:t>‹#›</a:t>
            </a:fld>
            <a:endParaRPr lang="en-US"/>
          </a:p>
        </p:txBody>
      </p:sp>
    </p:spTree>
    <p:extLst>
      <p:ext uri="{BB962C8B-B14F-4D97-AF65-F5344CB8AC3E}">
        <p14:creationId xmlns:p14="http://schemas.microsoft.com/office/powerpoint/2010/main" val="220234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529480-BBED-BC44-9924-BF7A7D81B7CF}"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EF142E-5907-2143-80E9-DFF143FFAB50}" type="slidenum">
              <a:rPr lang="en-US" smtClean="0"/>
              <a:t>‹#›</a:t>
            </a:fld>
            <a:endParaRPr lang="en-US"/>
          </a:p>
        </p:txBody>
      </p:sp>
    </p:spTree>
    <p:extLst>
      <p:ext uri="{BB962C8B-B14F-4D97-AF65-F5344CB8AC3E}">
        <p14:creationId xmlns:p14="http://schemas.microsoft.com/office/powerpoint/2010/main" val="408043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529480-BBED-BC44-9924-BF7A7D81B7CF}"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EF142E-5907-2143-80E9-DFF143FFAB50}" type="slidenum">
              <a:rPr lang="en-US" smtClean="0"/>
              <a:t>‹#›</a:t>
            </a:fld>
            <a:endParaRPr lang="en-US"/>
          </a:p>
        </p:txBody>
      </p:sp>
    </p:spTree>
    <p:extLst>
      <p:ext uri="{BB962C8B-B14F-4D97-AF65-F5344CB8AC3E}">
        <p14:creationId xmlns:p14="http://schemas.microsoft.com/office/powerpoint/2010/main" val="4022053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29480-BBED-BC44-9924-BF7A7D81B7CF}" type="datetimeFigureOut">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EF142E-5907-2143-80E9-DFF143FFAB50}" type="slidenum">
              <a:rPr lang="en-US" smtClean="0"/>
              <a:t>‹#›</a:t>
            </a:fld>
            <a:endParaRPr lang="en-US"/>
          </a:p>
        </p:txBody>
      </p:sp>
    </p:spTree>
    <p:extLst>
      <p:ext uri="{BB962C8B-B14F-4D97-AF65-F5344CB8AC3E}">
        <p14:creationId xmlns:p14="http://schemas.microsoft.com/office/powerpoint/2010/main" val="50439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D529480-BBED-BC44-9924-BF7A7D81B7CF}"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F142E-5907-2143-80E9-DFF143FFAB50}" type="slidenum">
              <a:rPr lang="en-US" smtClean="0"/>
              <a:t>‹#›</a:t>
            </a:fld>
            <a:endParaRPr lang="en-US"/>
          </a:p>
        </p:txBody>
      </p:sp>
    </p:spTree>
    <p:extLst>
      <p:ext uri="{BB962C8B-B14F-4D97-AF65-F5344CB8AC3E}">
        <p14:creationId xmlns:p14="http://schemas.microsoft.com/office/powerpoint/2010/main" val="2592458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D529480-BBED-BC44-9924-BF7A7D81B7CF}"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F142E-5907-2143-80E9-DFF143FFAB50}" type="slidenum">
              <a:rPr lang="en-US" smtClean="0"/>
              <a:t>‹#›</a:t>
            </a:fld>
            <a:endParaRPr lang="en-US"/>
          </a:p>
        </p:txBody>
      </p:sp>
    </p:spTree>
    <p:extLst>
      <p:ext uri="{BB962C8B-B14F-4D97-AF65-F5344CB8AC3E}">
        <p14:creationId xmlns:p14="http://schemas.microsoft.com/office/powerpoint/2010/main" val="1905600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D529480-BBED-BC44-9924-BF7A7D81B7CF}" type="datetimeFigureOut">
              <a:rPr lang="en-US" smtClean="0"/>
              <a:t>11/14/2022</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74EF142E-5907-2143-80E9-DFF143FFAB50}" type="slidenum">
              <a:rPr lang="en-US" smtClean="0"/>
              <a:t>‹#›</a:t>
            </a:fld>
            <a:endParaRPr lang="en-US"/>
          </a:p>
        </p:txBody>
      </p:sp>
    </p:spTree>
    <p:extLst>
      <p:ext uri="{BB962C8B-B14F-4D97-AF65-F5344CB8AC3E}">
        <p14:creationId xmlns:p14="http://schemas.microsoft.com/office/powerpoint/2010/main" val="19634030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hyperlink" Target="http://arxiv.org/abs/1903.10676" TargetMode="External"/><Relationship Id="rId2" Type="http://schemas.openxmlformats.org/officeDocument/2006/relationships/hyperlink" Target="https://www.epa.gov/waterdata/water-quality-data" TargetMode="External"/><Relationship Id="rId1" Type="http://schemas.openxmlformats.org/officeDocument/2006/relationships/slideLayout" Target="../slideLayouts/slideLayout2.xml"/><Relationship Id="rId6" Type="http://schemas.openxmlformats.org/officeDocument/2006/relationships/hyperlink" Target="http://arxiv.org/abs/1301.3781" TargetMode="External"/><Relationship Id="rId5" Type="http://schemas.openxmlformats.org/officeDocument/2006/relationships/hyperlink" Target="http://arxiv.org/abs/1901.08746" TargetMode="External"/><Relationship Id="rId4" Type="http://schemas.openxmlformats.org/officeDocument/2006/relationships/hyperlink" Target="http://arxiv.org/abs/1810.0480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9">
            <a:extLst>
              <a:ext uri="{FF2B5EF4-FFF2-40B4-BE49-F238E27FC236}">
                <a16:creationId xmlns:a16="http://schemas.microsoft.com/office/drawing/2014/main" id="{B0044AB9-1E3F-F786-FB42-C280CE1807AB}"/>
              </a:ext>
            </a:extLst>
          </p:cNvPr>
          <p:cNvSpPr/>
          <p:nvPr/>
        </p:nvSpPr>
        <p:spPr>
          <a:xfrm>
            <a:off x="5545518" y="560250"/>
            <a:ext cx="32545722" cy="1569660"/>
          </a:xfrm>
          <a:prstGeom prst="rect">
            <a:avLst/>
          </a:prstGeom>
          <a:ln w="12700">
            <a:miter lim="400000"/>
          </a:ln>
          <a:extLst>
            <a:ext uri="{C572A759-6A51-4108-AA02-DFA0A04FC94B}">
              <ma14:wrappingTextBoxFlag xmlns:ma14="http://schemas.microsoft.com/office/mac/drawingml/2011/main" xmlns="" val="1"/>
            </a:ext>
          </a:extLst>
        </p:spPr>
        <p:txBody>
          <a:bodyPr wrap="square" lIns="44086" tIns="45720" rIns="44086" bIns="45720" anchor="t">
            <a:spAutoFit/>
          </a:bodyPr>
          <a:lstStyle>
            <a:lvl1pPr algn="ctr" defTabSz="4389120">
              <a:defRPr sz="7900" b="1"/>
            </a:lvl1pPr>
          </a:lstStyle>
          <a:p>
            <a:pPr>
              <a:defRPr sz="1800" b="0"/>
            </a:pPr>
            <a:r>
              <a:rPr lang="en-US" sz="9600" dirty="0">
                <a:solidFill>
                  <a:srgbClr val="C00000"/>
                </a:solidFill>
                <a:latin typeface="Cambria Math"/>
                <a:ea typeface="Cambria Math"/>
              </a:rPr>
              <a:t>Named Entity Recognition from Water Regulations</a:t>
            </a:r>
            <a:endParaRPr lang="en-US" sz="9600">
              <a:cs typeface="Calibri"/>
            </a:endParaRPr>
          </a:p>
        </p:txBody>
      </p:sp>
      <p:sp>
        <p:nvSpPr>
          <p:cNvPr id="8" name="Shape 53">
            <a:extLst>
              <a:ext uri="{FF2B5EF4-FFF2-40B4-BE49-F238E27FC236}">
                <a16:creationId xmlns:a16="http://schemas.microsoft.com/office/drawing/2014/main" id="{7770D6A5-8DC7-A201-299F-2B757BF746D2}"/>
              </a:ext>
            </a:extLst>
          </p:cNvPr>
          <p:cNvSpPr/>
          <p:nvPr/>
        </p:nvSpPr>
        <p:spPr>
          <a:xfrm>
            <a:off x="0" y="3616155"/>
            <a:ext cx="43891200" cy="157371"/>
          </a:xfrm>
          <a:prstGeom prst="rect">
            <a:avLst/>
          </a:prstGeom>
          <a:solidFill>
            <a:srgbClr val="C00000"/>
          </a:solidFill>
          <a:ln w="12700">
            <a:solidFill>
              <a:srgbClr val="FF0000"/>
            </a:solidFill>
            <a:miter/>
          </a:ln>
        </p:spPr>
        <p:txBody>
          <a:bodyPr lIns="0" tIns="0" rIns="0" bIns="0" anchor="ctr"/>
          <a:lstStyle/>
          <a:p>
            <a:pPr lvl="0" algn="ctr">
              <a:defRPr>
                <a:solidFill>
                  <a:srgbClr val="FFFFFF"/>
                </a:solidFill>
              </a:defRPr>
            </a:pPr>
            <a:endParaRPr sz="7907">
              <a:solidFill>
                <a:srgbClr val="C00000"/>
              </a:solidFill>
            </a:endParaRPr>
          </a:p>
        </p:txBody>
      </p:sp>
      <p:sp>
        <p:nvSpPr>
          <p:cNvPr id="10" name="Shape 52">
            <a:extLst>
              <a:ext uri="{FF2B5EF4-FFF2-40B4-BE49-F238E27FC236}">
                <a16:creationId xmlns:a16="http://schemas.microsoft.com/office/drawing/2014/main" id="{587198B1-9066-F50D-02FD-D626BFF7DEA8}"/>
              </a:ext>
            </a:extLst>
          </p:cNvPr>
          <p:cNvSpPr/>
          <p:nvPr/>
        </p:nvSpPr>
        <p:spPr>
          <a:xfrm>
            <a:off x="6040192" y="2501250"/>
            <a:ext cx="31810814" cy="1497145"/>
          </a:xfrm>
          <a:prstGeom prst="rect">
            <a:avLst/>
          </a:prstGeom>
          <a:ln w="12700">
            <a:miter lim="400000"/>
          </a:ln>
          <a:extLst>
            <a:ext uri="{C572A759-6A51-4108-AA02-DFA0A04FC94B}">
              <ma14:wrappingTextBoxFlag xmlns:ma14="http://schemas.microsoft.com/office/mac/drawingml/2011/main" xmlns="" val="1"/>
            </a:ext>
          </a:extLst>
        </p:spPr>
        <p:txBody>
          <a:bodyPr lIns="231638" tIns="231638" rIns="231638" bIns="231638" anchor="t">
            <a:normAutofit/>
          </a:bodyPr>
          <a:lstStyle/>
          <a:p>
            <a:pPr algn="ctr" defTabSz="4633171">
              <a:spcBef>
                <a:spcPts val="1061"/>
              </a:spcBef>
              <a:buClr>
                <a:srgbClr val="000000"/>
              </a:buClr>
              <a:buSzPct val="100000"/>
              <a:defRPr sz="1800"/>
            </a:pPr>
            <a:r>
              <a:rPr lang="en-US" sz="4000" dirty="0">
                <a:latin typeface="Cambria Math"/>
                <a:ea typeface="Cambria Math"/>
              </a:rPr>
              <a:t>Student : Raxit Goswami                                                                                               Project Guide : Dr. </a:t>
            </a:r>
            <a:r>
              <a:rPr lang="en-US" sz="4000" dirty="0" err="1">
                <a:latin typeface="Cambria Math"/>
                <a:ea typeface="Cambria Math"/>
              </a:rPr>
              <a:t>Biplav</a:t>
            </a:r>
            <a:r>
              <a:rPr lang="en-US" sz="4000" dirty="0">
                <a:latin typeface="Cambria Math"/>
                <a:ea typeface="Cambria Math"/>
              </a:rPr>
              <a:t> Srivastava</a:t>
            </a:r>
            <a:endParaRPr lang="en-US" sz="4000" dirty="0">
              <a:latin typeface="Cambria Math" panose="02040503050406030204" pitchFamily="18" charset="0"/>
              <a:ea typeface="Cambria Math" panose="02040503050406030204" pitchFamily="18" charset="0"/>
            </a:endParaRPr>
          </a:p>
        </p:txBody>
      </p:sp>
      <p:pic>
        <p:nvPicPr>
          <p:cNvPr id="3" name="Picture 2" descr="Logo, company name&#10;&#10;Description automatically generated">
            <a:extLst>
              <a:ext uri="{FF2B5EF4-FFF2-40B4-BE49-F238E27FC236}">
                <a16:creationId xmlns:a16="http://schemas.microsoft.com/office/drawing/2014/main" id="{BC038CB6-8E82-1070-FCF1-5F132955736F}"/>
              </a:ext>
            </a:extLst>
          </p:cNvPr>
          <p:cNvPicPr>
            <a:picLocks noChangeAspect="1"/>
          </p:cNvPicPr>
          <p:nvPr/>
        </p:nvPicPr>
        <p:blipFill>
          <a:blip r:embed="rId2"/>
          <a:stretch>
            <a:fillRect/>
          </a:stretch>
        </p:blipFill>
        <p:spPr>
          <a:xfrm>
            <a:off x="38445377" y="53834"/>
            <a:ext cx="5041053" cy="3515294"/>
          </a:xfrm>
          <a:prstGeom prst="rect">
            <a:avLst/>
          </a:prstGeom>
        </p:spPr>
      </p:pic>
      <p:sp>
        <p:nvSpPr>
          <p:cNvPr id="2" name="TextBox 1">
            <a:extLst>
              <a:ext uri="{FF2B5EF4-FFF2-40B4-BE49-F238E27FC236}">
                <a16:creationId xmlns:a16="http://schemas.microsoft.com/office/drawing/2014/main" id="{EED3625E-85EB-3E89-F999-E4E681C8DE4C}"/>
              </a:ext>
              <a:ext uri="{C183D7F6-B498-43B3-948B-1728B52AA6E4}">
                <adec:decorative xmlns:adec="http://schemas.microsoft.com/office/drawing/2017/decorative" val="1"/>
              </a:ext>
            </a:extLst>
          </p:cNvPr>
          <p:cNvSpPr txBox="1"/>
          <p:nvPr/>
        </p:nvSpPr>
        <p:spPr>
          <a:xfrm>
            <a:off x="1205418" y="4764240"/>
            <a:ext cx="13249656" cy="945646"/>
          </a:xfrm>
          <a:prstGeom prst="rect">
            <a:avLst/>
          </a:prstGeom>
          <a:solidFill>
            <a:srgbClr val="74000B"/>
          </a:solidFill>
          <a:effectLst/>
        </p:spPr>
        <p:txBody>
          <a:bodyPr wrap="square" lIns="182880" tIns="45720" rIns="91440" bIns="4572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4400" b="1" dirty="0">
                <a:solidFill>
                  <a:schemeClr val="bg1"/>
                </a:solidFill>
                <a:latin typeface="Arial"/>
                <a:cs typeface="Arial"/>
              </a:rPr>
              <a:t>1. Problem</a:t>
            </a:r>
            <a:endParaRPr lang="en-US" dirty="0">
              <a:solidFill>
                <a:schemeClr val="bg1"/>
              </a:solidFill>
            </a:endParaRPr>
          </a:p>
        </p:txBody>
      </p:sp>
      <p:sp>
        <p:nvSpPr>
          <p:cNvPr id="4" name="Rectangle 3">
            <a:extLst>
              <a:ext uri="{FF2B5EF4-FFF2-40B4-BE49-F238E27FC236}">
                <a16:creationId xmlns:a16="http://schemas.microsoft.com/office/drawing/2014/main" id="{480D65B3-36E7-55B3-CD16-E44AF6A2ABCD}"/>
              </a:ext>
            </a:extLst>
          </p:cNvPr>
          <p:cNvSpPr>
            <a:spLocks noChangeArrowheads="1"/>
          </p:cNvSpPr>
          <p:nvPr/>
        </p:nvSpPr>
        <p:spPr bwMode="auto">
          <a:xfrm>
            <a:off x="1450470" y="5959884"/>
            <a:ext cx="12747135" cy="3799891"/>
          </a:xfrm>
          <a:prstGeom prst="rect">
            <a:avLst/>
          </a:prstGeom>
          <a:noFill/>
          <a:ln w="57150" cmpd="thinThick">
            <a:noFill/>
            <a:miter lim="800000"/>
            <a:headEnd/>
            <a:tailEnd/>
          </a:ln>
          <a:effectLst/>
        </p:spPr>
        <p:txBody>
          <a:bodyPr wrap="square" lIns="0" tIns="182880" rIns="0" bIns="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571500" indent="-571500" algn="just">
              <a:buFont typeface="Arial"/>
              <a:buChar char="•"/>
            </a:pPr>
            <a:r>
              <a:rPr lang="en-US" sz="3600" dirty="0">
                <a:ea typeface="+mn-lt"/>
                <a:cs typeface="+mn-lt"/>
              </a:rPr>
              <a:t>Extract all the various chemicals and water components from the water regulations data. </a:t>
            </a:r>
            <a:endParaRPr lang="en-US">
              <a:ea typeface="+mn-lt"/>
              <a:cs typeface="+mn-lt"/>
            </a:endParaRPr>
          </a:p>
          <a:p>
            <a:pPr marL="571500" indent="-571500" algn="just">
              <a:buFont typeface="Arial"/>
              <a:buChar char="•"/>
            </a:pPr>
            <a:r>
              <a:rPr lang="en-US" sz="3600" dirty="0">
                <a:ea typeface="+mn-lt"/>
                <a:cs typeface="+mn-lt"/>
              </a:rPr>
              <a:t>Develop a system to parse all the water regulations guidelines (unstructured text) and identify all the chemicals, the measurement values and the water category (drinking water, swimming water, etc.… ) as mentioned in the figure below.</a:t>
            </a:r>
            <a:endParaRPr lang="en-US">
              <a:cs typeface="Calibri"/>
            </a:endParaRPr>
          </a:p>
        </p:txBody>
      </p:sp>
      <p:sp>
        <p:nvSpPr>
          <p:cNvPr id="11" name="TextBox 5">
            <a:extLst>
              <a:ext uri="{FF2B5EF4-FFF2-40B4-BE49-F238E27FC236}">
                <a16:creationId xmlns:a16="http://schemas.microsoft.com/office/drawing/2014/main" id="{B63C8F05-FB42-223E-16A6-A8C560D038A1}"/>
              </a:ext>
              <a:ext uri="{C183D7F6-B498-43B3-948B-1728B52AA6E4}">
                <adec:decorative xmlns:adec="http://schemas.microsoft.com/office/drawing/2017/decorative" val="1"/>
              </a:ext>
            </a:extLst>
          </p:cNvPr>
          <p:cNvSpPr txBox="1"/>
          <p:nvPr/>
        </p:nvSpPr>
        <p:spPr>
          <a:xfrm>
            <a:off x="15164550" y="4764240"/>
            <a:ext cx="27432838" cy="945646"/>
          </a:xfrm>
          <a:prstGeom prst="rect">
            <a:avLst/>
          </a:prstGeom>
          <a:solidFill>
            <a:srgbClr val="74000B"/>
          </a:solidFill>
          <a:effectLst/>
        </p:spPr>
        <p:txBody>
          <a:bodyPr wrap="square" lIns="182880" tIns="45720" rIns="91440" bIns="4572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4400" b="1" dirty="0">
                <a:solidFill>
                  <a:schemeClr val="bg1"/>
                </a:solidFill>
                <a:latin typeface="Arial"/>
                <a:cs typeface="Arial"/>
              </a:rPr>
              <a:t>3. Approach</a:t>
            </a:r>
            <a:endParaRPr lang="en-US" sz="4400" b="1" dirty="0">
              <a:solidFill>
                <a:schemeClr val="bg1"/>
              </a:solidFill>
              <a:latin typeface="Arial"/>
              <a:cs typeface="Arial"/>
            </a:endParaRPr>
          </a:p>
        </p:txBody>
      </p:sp>
      <p:sp>
        <p:nvSpPr>
          <p:cNvPr id="12" name="Rectangle 11">
            <a:extLst>
              <a:ext uri="{FF2B5EF4-FFF2-40B4-BE49-F238E27FC236}">
                <a16:creationId xmlns:a16="http://schemas.microsoft.com/office/drawing/2014/main" id="{3A95BCD6-7A49-0D5A-44C8-DB751A104B2E}"/>
              </a:ext>
            </a:extLst>
          </p:cNvPr>
          <p:cNvSpPr>
            <a:spLocks noChangeArrowheads="1"/>
          </p:cNvSpPr>
          <p:nvPr/>
        </p:nvSpPr>
        <p:spPr bwMode="auto">
          <a:xfrm>
            <a:off x="15426741" y="6317232"/>
            <a:ext cx="13258800" cy="7940635"/>
          </a:xfrm>
          <a:prstGeom prst="rect">
            <a:avLst/>
          </a:prstGeom>
          <a:noFill/>
          <a:ln w="57150" cmpd="thinThick">
            <a:noFill/>
            <a:miter lim="800000"/>
            <a:headEnd/>
            <a:tailEnd/>
          </a:ln>
          <a:effectLst/>
        </p:spPr>
        <p:txBody>
          <a:bodyPr wrap="square" lIns="0" tIns="182880" rIns="0" bIns="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571500" indent="-571500">
              <a:buFont typeface="Arial" panose="020B0604020202020204" pitchFamily="34" charset="0"/>
              <a:buChar char="•"/>
            </a:pPr>
            <a:endParaRPr lang="en-US" altLang="en-US" sz="3600" dirty="0">
              <a:latin typeface="Arial" panose="020B0604020202020204" pitchFamily="34" charset="0"/>
              <a:cs typeface="Arial" panose="020B0604020202020204" pitchFamily="34" charset="0"/>
            </a:endParaRPr>
          </a:p>
        </p:txBody>
      </p:sp>
      <p:sp>
        <p:nvSpPr>
          <p:cNvPr id="20" name="TextBox 13">
            <a:extLst>
              <a:ext uri="{FF2B5EF4-FFF2-40B4-BE49-F238E27FC236}">
                <a16:creationId xmlns:a16="http://schemas.microsoft.com/office/drawing/2014/main" id="{9D1A4B2A-4D09-9256-F2E3-EDD54693776A}"/>
              </a:ext>
              <a:ext uri="{C183D7F6-B498-43B3-948B-1728B52AA6E4}">
                <adec:decorative xmlns:adec="http://schemas.microsoft.com/office/drawing/2017/decorative" val="1"/>
              </a:ext>
            </a:extLst>
          </p:cNvPr>
          <p:cNvSpPr txBox="1"/>
          <p:nvPr/>
        </p:nvSpPr>
        <p:spPr>
          <a:xfrm>
            <a:off x="15379874" y="20095511"/>
            <a:ext cx="13249656" cy="945646"/>
          </a:xfrm>
          <a:prstGeom prst="rect">
            <a:avLst/>
          </a:prstGeom>
          <a:solidFill>
            <a:srgbClr val="74000B"/>
          </a:solidFill>
          <a:effectLst/>
        </p:spPr>
        <p:txBody>
          <a:bodyPr wrap="square" lIns="182880" tIns="45720" rIns="91440" bIns="4572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4400" b="1" dirty="0">
                <a:solidFill>
                  <a:schemeClr val="bg1"/>
                </a:solidFill>
                <a:latin typeface="Arial"/>
                <a:cs typeface="Arial"/>
              </a:rPr>
              <a:t>4. Results</a:t>
            </a:r>
            <a:endParaRPr lang="en-US" sz="4400" b="1" dirty="0">
              <a:solidFill>
                <a:schemeClr val="bg1"/>
              </a:solidFill>
              <a:latin typeface="Arial"/>
              <a:cs typeface="Arial"/>
            </a:endParaRPr>
          </a:p>
        </p:txBody>
      </p:sp>
      <p:sp>
        <p:nvSpPr>
          <p:cNvPr id="32" name="TextBox 31">
            <a:extLst>
              <a:ext uri="{FF2B5EF4-FFF2-40B4-BE49-F238E27FC236}">
                <a16:creationId xmlns:a16="http://schemas.microsoft.com/office/drawing/2014/main" id="{4F464305-D444-2105-2CAE-0EFB5E3E268F}"/>
              </a:ext>
            </a:extLst>
          </p:cNvPr>
          <p:cNvSpPr txBox="1"/>
          <p:nvPr/>
        </p:nvSpPr>
        <p:spPr>
          <a:xfrm>
            <a:off x="1267399" y="17182135"/>
            <a:ext cx="71542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Arial"/>
                <a:cs typeface="Arial"/>
              </a:rPr>
              <a:t>Mississippi Data: </a:t>
            </a:r>
            <a:r>
              <a:rPr lang="en-US" sz="3600" dirty="0">
                <a:latin typeface="Arial"/>
                <a:cs typeface="Arial"/>
              </a:rPr>
              <a:t>586 Pages</a:t>
            </a:r>
            <a:endParaRPr lang="en-US" dirty="0"/>
          </a:p>
        </p:txBody>
      </p:sp>
      <p:sp>
        <p:nvSpPr>
          <p:cNvPr id="17" name="TextBox 13">
            <a:extLst>
              <a:ext uri="{FF2B5EF4-FFF2-40B4-BE49-F238E27FC236}">
                <a16:creationId xmlns:a16="http://schemas.microsoft.com/office/drawing/2014/main" id="{C4749BE3-2F8B-EC94-413E-47724D83C779}"/>
              </a:ext>
              <a:ext uri="{C183D7F6-B498-43B3-948B-1728B52AA6E4}">
                <adec:decorative xmlns:adec="http://schemas.microsoft.com/office/drawing/2017/decorative" val="1"/>
              </a:ext>
            </a:extLst>
          </p:cNvPr>
          <p:cNvSpPr txBox="1"/>
          <p:nvPr/>
        </p:nvSpPr>
        <p:spPr>
          <a:xfrm>
            <a:off x="29467223" y="20074707"/>
            <a:ext cx="13249656" cy="945646"/>
          </a:xfrm>
          <a:prstGeom prst="rect">
            <a:avLst/>
          </a:prstGeom>
          <a:solidFill>
            <a:srgbClr val="74000B"/>
          </a:solidFill>
          <a:effectLst/>
        </p:spPr>
        <p:txBody>
          <a:bodyPr wrap="square" lIns="182880" tIns="45720" rIns="91440" bIns="4572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4400" b="1" dirty="0">
                <a:solidFill>
                  <a:schemeClr val="bg1"/>
                </a:solidFill>
                <a:latin typeface="Arial"/>
                <a:cs typeface="Arial"/>
              </a:rPr>
              <a:t>5. Conclusion &amp; Future Work</a:t>
            </a:r>
            <a:endParaRPr lang="en-US" sz="4400" b="1" dirty="0">
              <a:solidFill>
                <a:schemeClr val="bg1"/>
              </a:solidFill>
              <a:latin typeface="Arial"/>
              <a:cs typeface="Arial"/>
            </a:endParaRPr>
          </a:p>
        </p:txBody>
      </p:sp>
      <p:sp>
        <p:nvSpPr>
          <p:cNvPr id="14" name="TextBox 13">
            <a:extLst>
              <a:ext uri="{FF2B5EF4-FFF2-40B4-BE49-F238E27FC236}">
                <a16:creationId xmlns:a16="http://schemas.microsoft.com/office/drawing/2014/main" id="{E223731C-0D11-2BC3-4E52-6AA074D43785}"/>
              </a:ext>
            </a:extLst>
          </p:cNvPr>
          <p:cNvSpPr txBox="1"/>
          <p:nvPr/>
        </p:nvSpPr>
        <p:spPr>
          <a:xfrm>
            <a:off x="23620251" y="12059254"/>
            <a:ext cx="101379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i="1" dirty="0">
                <a:latin typeface="Arial"/>
                <a:cs typeface="Arial"/>
              </a:rPr>
              <a:t>Fig 2. NLP System for Water Regulations</a:t>
            </a:r>
            <a:endParaRPr lang="en-US" dirty="0"/>
          </a:p>
        </p:txBody>
      </p:sp>
      <p:sp>
        <p:nvSpPr>
          <p:cNvPr id="28" name="TextBox 27">
            <a:extLst>
              <a:ext uri="{FF2B5EF4-FFF2-40B4-BE49-F238E27FC236}">
                <a16:creationId xmlns:a16="http://schemas.microsoft.com/office/drawing/2014/main" id="{F6584979-0562-BD17-E78B-00DDAC2F3A7A}"/>
              </a:ext>
            </a:extLst>
          </p:cNvPr>
          <p:cNvSpPr txBox="1"/>
          <p:nvPr/>
        </p:nvSpPr>
        <p:spPr>
          <a:xfrm>
            <a:off x="2691516" y="16120702"/>
            <a:ext cx="101379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i="1" dirty="0">
                <a:latin typeface="Arial"/>
                <a:cs typeface="Arial"/>
              </a:rPr>
              <a:t>Fig 1. Problem Overview</a:t>
            </a:r>
            <a:endParaRPr lang="en-US" dirty="0"/>
          </a:p>
        </p:txBody>
      </p:sp>
      <p:sp>
        <p:nvSpPr>
          <p:cNvPr id="6" name="Rectangle: Rounded Corners 5">
            <a:extLst>
              <a:ext uri="{FF2B5EF4-FFF2-40B4-BE49-F238E27FC236}">
                <a16:creationId xmlns:a16="http://schemas.microsoft.com/office/drawing/2014/main" id="{9ED14781-98B4-26C7-331C-8B1DE2AC3FA4}"/>
              </a:ext>
            </a:extLst>
          </p:cNvPr>
          <p:cNvSpPr/>
          <p:nvPr/>
        </p:nvSpPr>
        <p:spPr>
          <a:xfrm>
            <a:off x="1273288" y="10166277"/>
            <a:ext cx="3066181" cy="10351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cs typeface="Calibri"/>
              </a:rPr>
              <a:t>Water Regulations (Unstructured Text)</a:t>
            </a:r>
          </a:p>
        </p:txBody>
      </p:sp>
      <p:sp>
        <p:nvSpPr>
          <p:cNvPr id="16" name="Rectangle: Rounded Corners 15">
            <a:extLst>
              <a:ext uri="{FF2B5EF4-FFF2-40B4-BE49-F238E27FC236}">
                <a16:creationId xmlns:a16="http://schemas.microsoft.com/office/drawing/2014/main" id="{000EDBA6-B8A3-77A6-DD58-1BC80FED3F87}"/>
              </a:ext>
            </a:extLst>
          </p:cNvPr>
          <p:cNvSpPr/>
          <p:nvPr/>
        </p:nvSpPr>
        <p:spPr>
          <a:xfrm>
            <a:off x="6150941" y="10166276"/>
            <a:ext cx="3066181" cy="10351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solidFill>
                  <a:schemeClr val="tx1"/>
                </a:solidFill>
                <a:cs typeface="Calibri"/>
              </a:rPr>
              <a:t>NER System</a:t>
            </a:r>
          </a:p>
        </p:txBody>
      </p:sp>
      <p:sp>
        <p:nvSpPr>
          <p:cNvPr id="23" name="Rectangle: Rounded Corners 22">
            <a:extLst>
              <a:ext uri="{FF2B5EF4-FFF2-40B4-BE49-F238E27FC236}">
                <a16:creationId xmlns:a16="http://schemas.microsoft.com/office/drawing/2014/main" id="{A2BE3E25-1B26-06A5-4793-7612F53D13D8}"/>
              </a:ext>
            </a:extLst>
          </p:cNvPr>
          <p:cNvSpPr/>
          <p:nvPr/>
        </p:nvSpPr>
        <p:spPr>
          <a:xfrm>
            <a:off x="11037183" y="10166276"/>
            <a:ext cx="3066181" cy="10351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solidFill>
                  <a:schemeClr val="tx1"/>
                </a:solidFill>
                <a:cs typeface="Calibri"/>
              </a:rPr>
              <a:t>JSON Output </a:t>
            </a:r>
          </a:p>
          <a:p>
            <a:pPr algn="ctr"/>
            <a:r>
              <a:rPr lang="en-US" sz="2000" dirty="0">
                <a:solidFill>
                  <a:schemeClr val="tx1"/>
                </a:solidFill>
                <a:cs typeface="Calibri"/>
              </a:rPr>
              <a:t>(Structured Data)</a:t>
            </a:r>
          </a:p>
        </p:txBody>
      </p:sp>
      <p:sp>
        <p:nvSpPr>
          <p:cNvPr id="36" name="Rectangle: Rounded Corners 35">
            <a:extLst>
              <a:ext uri="{FF2B5EF4-FFF2-40B4-BE49-F238E27FC236}">
                <a16:creationId xmlns:a16="http://schemas.microsoft.com/office/drawing/2014/main" id="{86E35EC8-96F5-5E19-9127-11FFE0826829}"/>
              </a:ext>
            </a:extLst>
          </p:cNvPr>
          <p:cNvSpPr/>
          <p:nvPr/>
        </p:nvSpPr>
        <p:spPr>
          <a:xfrm>
            <a:off x="1214370" y="13944457"/>
            <a:ext cx="3066181" cy="1035169"/>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solidFill>
                  <a:schemeClr val="tx1"/>
                </a:solidFill>
                <a:cs typeface="Calibri"/>
              </a:rPr>
              <a:t>JSON Output </a:t>
            </a:r>
          </a:p>
          <a:p>
            <a:pPr algn="ctr"/>
            <a:r>
              <a:rPr lang="en-US" sz="2000" dirty="0">
                <a:solidFill>
                  <a:schemeClr val="tx1"/>
                </a:solidFill>
                <a:cs typeface="Calibri"/>
              </a:rPr>
              <a:t>(Structured Data)</a:t>
            </a:r>
          </a:p>
        </p:txBody>
      </p:sp>
      <p:sp>
        <p:nvSpPr>
          <p:cNvPr id="37" name="Flowchart: Magnetic Disk 36">
            <a:extLst>
              <a:ext uri="{FF2B5EF4-FFF2-40B4-BE49-F238E27FC236}">
                <a16:creationId xmlns:a16="http://schemas.microsoft.com/office/drawing/2014/main" id="{C9DFE8C7-40F6-78EE-FAC3-61933D952B0A}"/>
              </a:ext>
            </a:extLst>
          </p:cNvPr>
          <p:cNvSpPr/>
          <p:nvPr/>
        </p:nvSpPr>
        <p:spPr>
          <a:xfrm>
            <a:off x="6229100" y="13667909"/>
            <a:ext cx="2922885" cy="1581233"/>
          </a:xfrm>
          <a:prstGeom prst="flowChartMagneticDisk">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alibri"/>
              </a:rPr>
              <a:t>Data Store</a:t>
            </a:r>
            <a:endParaRPr lang="en-US" dirty="0">
              <a:solidFill>
                <a:schemeClr val="tx1"/>
              </a:solidFill>
            </a:endParaRPr>
          </a:p>
        </p:txBody>
      </p:sp>
      <p:pic>
        <p:nvPicPr>
          <p:cNvPr id="38" name="Picture 38">
            <a:extLst>
              <a:ext uri="{FF2B5EF4-FFF2-40B4-BE49-F238E27FC236}">
                <a16:creationId xmlns:a16="http://schemas.microsoft.com/office/drawing/2014/main" id="{A734CFCF-F935-29C3-E8D4-FB45BCC63A05}"/>
              </a:ext>
            </a:extLst>
          </p:cNvPr>
          <p:cNvPicPr>
            <a:picLocks noChangeAspect="1"/>
          </p:cNvPicPr>
          <p:nvPr/>
        </p:nvPicPr>
        <p:blipFill>
          <a:blip r:embed="rId3"/>
          <a:stretch>
            <a:fillRect/>
          </a:stretch>
        </p:blipFill>
        <p:spPr>
          <a:xfrm>
            <a:off x="11858375" y="14864939"/>
            <a:ext cx="1413485" cy="1437443"/>
          </a:xfrm>
          <a:prstGeom prst="rect">
            <a:avLst/>
          </a:prstGeom>
        </p:spPr>
      </p:pic>
      <p:pic>
        <p:nvPicPr>
          <p:cNvPr id="39" name="Picture 39">
            <a:extLst>
              <a:ext uri="{FF2B5EF4-FFF2-40B4-BE49-F238E27FC236}">
                <a16:creationId xmlns:a16="http://schemas.microsoft.com/office/drawing/2014/main" id="{BA057888-B1C1-8938-4670-16952B1E0DCE}"/>
              </a:ext>
            </a:extLst>
          </p:cNvPr>
          <p:cNvPicPr>
            <a:picLocks noChangeAspect="1"/>
          </p:cNvPicPr>
          <p:nvPr/>
        </p:nvPicPr>
        <p:blipFill>
          <a:blip r:embed="rId4"/>
          <a:stretch>
            <a:fillRect/>
          </a:stretch>
        </p:blipFill>
        <p:spPr>
          <a:xfrm>
            <a:off x="11809586" y="12252635"/>
            <a:ext cx="1528950" cy="1528950"/>
          </a:xfrm>
          <a:prstGeom prst="rect">
            <a:avLst/>
          </a:prstGeom>
        </p:spPr>
      </p:pic>
      <p:cxnSp>
        <p:nvCxnSpPr>
          <p:cNvPr id="46" name="Connector: Elbow 45">
            <a:extLst>
              <a:ext uri="{FF2B5EF4-FFF2-40B4-BE49-F238E27FC236}">
                <a16:creationId xmlns:a16="http://schemas.microsoft.com/office/drawing/2014/main" id="{2F09528A-203F-510E-1A17-4FE6BBC85E61}"/>
              </a:ext>
            </a:extLst>
          </p:cNvPr>
          <p:cNvCxnSpPr/>
          <p:nvPr/>
        </p:nvCxnSpPr>
        <p:spPr>
          <a:xfrm flipV="1">
            <a:off x="9146496" y="12899753"/>
            <a:ext cx="2543548" cy="152932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A324B3FB-1472-28B4-2F23-3A680B38C625}"/>
              </a:ext>
            </a:extLst>
          </p:cNvPr>
          <p:cNvCxnSpPr>
            <a:cxnSpLocks/>
          </p:cNvCxnSpPr>
          <p:nvPr/>
        </p:nvCxnSpPr>
        <p:spPr>
          <a:xfrm>
            <a:off x="9218370" y="14453036"/>
            <a:ext cx="2375842" cy="113002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3E9706D-A972-5066-8B64-A5C9C3AF21E4}"/>
              </a:ext>
            </a:extLst>
          </p:cNvPr>
          <p:cNvCxnSpPr>
            <a:cxnSpLocks/>
          </p:cNvCxnSpPr>
          <p:nvPr/>
        </p:nvCxnSpPr>
        <p:spPr>
          <a:xfrm>
            <a:off x="9217496" y="10650021"/>
            <a:ext cx="1824805" cy="39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FE06DEB-36D2-5623-EAD7-44114E0B109C}"/>
              </a:ext>
            </a:extLst>
          </p:cNvPr>
          <p:cNvCxnSpPr>
            <a:cxnSpLocks/>
          </p:cNvCxnSpPr>
          <p:nvPr/>
        </p:nvCxnSpPr>
        <p:spPr>
          <a:xfrm>
            <a:off x="4330048" y="10673980"/>
            <a:ext cx="1824805" cy="39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707308B-6D39-C3B7-A153-C47D9643E998}"/>
              </a:ext>
            </a:extLst>
          </p:cNvPr>
          <p:cNvCxnSpPr>
            <a:cxnSpLocks/>
          </p:cNvCxnSpPr>
          <p:nvPr/>
        </p:nvCxnSpPr>
        <p:spPr>
          <a:xfrm>
            <a:off x="4354006" y="14452161"/>
            <a:ext cx="1824805" cy="39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198DB8B-9FC8-E832-8315-BD0F677ABE57}"/>
              </a:ext>
            </a:extLst>
          </p:cNvPr>
          <p:cNvSpPr txBox="1"/>
          <p:nvPr/>
        </p:nvSpPr>
        <p:spPr>
          <a:xfrm>
            <a:off x="1267398" y="18403996"/>
            <a:ext cx="134073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Arial"/>
                <a:cs typeface="Arial"/>
              </a:rPr>
              <a:t>Annotation: </a:t>
            </a:r>
            <a:r>
              <a:rPr lang="en-US" sz="3600" dirty="0">
                <a:latin typeface="Arial"/>
                <a:cs typeface="Arial"/>
              </a:rPr>
              <a:t>586 Pages, Auto Annotation with Human Validation</a:t>
            </a:r>
            <a:endParaRPr lang="en-US" dirty="0"/>
          </a:p>
        </p:txBody>
      </p:sp>
      <p:sp>
        <p:nvSpPr>
          <p:cNvPr id="13" name="TextBox 12">
            <a:extLst>
              <a:ext uri="{FF2B5EF4-FFF2-40B4-BE49-F238E27FC236}">
                <a16:creationId xmlns:a16="http://schemas.microsoft.com/office/drawing/2014/main" id="{020C6ECC-EC73-1095-725E-8DFC770DF3E7}"/>
              </a:ext>
              <a:ext uri="{C183D7F6-B498-43B3-948B-1728B52AA6E4}">
                <adec:decorative xmlns:adec="http://schemas.microsoft.com/office/drawing/2017/decorative" val="1"/>
              </a:ext>
            </a:extLst>
          </p:cNvPr>
          <p:cNvSpPr txBox="1"/>
          <p:nvPr/>
        </p:nvSpPr>
        <p:spPr>
          <a:xfrm>
            <a:off x="1205418" y="20097409"/>
            <a:ext cx="13249656" cy="945646"/>
          </a:xfrm>
          <a:prstGeom prst="rect">
            <a:avLst/>
          </a:prstGeom>
          <a:solidFill>
            <a:srgbClr val="74000B"/>
          </a:solidFill>
          <a:effectLst/>
        </p:spPr>
        <p:txBody>
          <a:bodyPr wrap="square" lIns="182880" tIns="45720" rIns="91440" bIns="4572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4400" b="1" dirty="0">
                <a:solidFill>
                  <a:schemeClr val="bg1"/>
                </a:solidFill>
                <a:latin typeface="Arial"/>
                <a:cs typeface="Arial"/>
              </a:rPr>
              <a:t>2. Challenges in the Data</a:t>
            </a:r>
          </a:p>
        </p:txBody>
      </p:sp>
      <p:pic>
        <p:nvPicPr>
          <p:cNvPr id="18" name="Graphic 28">
            <a:extLst>
              <a:ext uri="{FF2B5EF4-FFF2-40B4-BE49-F238E27FC236}">
                <a16:creationId xmlns:a16="http://schemas.microsoft.com/office/drawing/2014/main" id="{F0BA6B06-DFC0-CBCB-C323-2CB49981B7E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076120" y="5726505"/>
            <a:ext cx="23011733" cy="6755129"/>
          </a:xfrm>
          <a:prstGeom prst="rect">
            <a:avLst/>
          </a:prstGeom>
        </p:spPr>
      </p:pic>
      <p:pic>
        <p:nvPicPr>
          <p:cNvPr id="29" name="Graphic 29">
            <a:extLst>
              <a:ext uri="{FF2B5EF4-FFF2-40B4-BE49-F238E27FC236}">
                <a16:creationId xmlns:a16="http://schemas.microsoft.com/office/drawing/2014/main" id="{4501848C-7CA7-300D-92CB-8D5F0E199C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019723" y="12315525"/>
            <a:ext cx="11224360" cy="7520692"/>
          </a:xfrm>
          <a:prstGeom prst="rect">
            <a:avLst/>
          </a:prstGeom>
        </p:spPr>
      </p:pic>
      <p:sp>
        <p:nvSpPr>
          <p:cNvPr id="30" name="TextBox 29">
            <a:extLst>
              <a:ext uri="{FF2B5EF4-FFF2-40B4-BE49-F238E27FC236}">
                <a16:creationId xmlns:a16="http://schemas.microsoft.com/office/drawing/2014/main" id="{F933D933-92A0-2A87-AE5C-89881082D33F}"/>
              </a:ext>
            </a:extLst>
          </p:cNvPr>
          <p:cNvSpPr txBox="1"/>
          <p:nvPr/>
        </p:nvSpPr>
        <p:spPr>
          <a:xfrm>
            <a:off x="15402664" y="13037386"/>
            <a:ext cx="13215657" cy="67882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600" b="1" dirty="0">
                <a:latin typeface="Arial"/>
                <a:cs typeface="Arial"/>
              </a:rPr>
              <a:t>PDF to TXT : </a:t>
            </a:r>
            <a:r>
              <a:rPr lang="en-US" sz="3600" dirty="0">
                <a:latin typeface="Arial"/>
                <a:cs typeface="Arial"/>
              </a:rPr>
              <a:t>Linux Library is used to maintain the PDF layout</a:t>
            </a:r>
            <a:endParaRPr lang="en-US"/>
          </a:p>
          <a:p>
            <a:pPr algn="just"/>
            <a:endParaRPr lang="en-US" sz="3600" dirty="0">
              <a:latin typeface="Arial"/>
              <a:cs typeface="Arial"/>
            </a:endParaRPr>
          </a:p>
          <a:p>
            <a:pPr algn="just"/>
            <a:r>
              <a:rPr lang="en-US" sz="3600" b="1" dirty="0">
                <a:latin typeface="Arial"/>
                <a:cs typeface="Arial"/>
              </a:rPr>
              <a:t>Pre-Processing : </a:t>
            </a:r>
            <a:r>
              <a:rPr lang="en-US" sz="3600" dirty="0">
                <a:latin typeface="Arial"/>
                <a:cs typeface="Arial"/>
              </a:rPr>
              <a:t>Rules to solve various issues in PDF to TXT(</a:t>
            </a:r>
            <a:r>
              <a:rPr lang="en-US" sz="3600" dirty="0" err="1">
                <a:latin typeface="Arial"/>
                <a:cs typeface="Arial"/>
              </a:rPr>
              <a:t>e.g</a:t>
            </a:r>
            <a:r>
              <a:rPr lang="en-US" sz="3600" dirty="0">
                <a:latin typeface="Arial"/>
                <a:cs typeface="Arial"/>
              </a:rPr>
              <a:t>, Line Break, Tabular Format)</a:t>
            </a:r>
          </a:p>
          <a:p>
            <a:pPr algn="just"/>
            <a:endParaRPr lang="en-US" sz="3600" dirty="0">
              <a:latin typeface="Arial"/>
              <a:cs typeface="Arial"/>
            </a:endParaRPr>
          </a:p>
          <a:p>
            <a:pPr algn="just"/>
            <a:r>
              <a:rPr lang="en-US" sz="3600" b="1" dirty="0">
                <a:latin typeface="Arial"/>
                <a:cs typeface="Arial"/>
              </a:rPr>
              <a:t>NER Model : </a:t>
            </a:r>
            <a:r>
              <a:rPr lang="en-US" sz="3600" dirty="0">
                <a:latin typeface="Arial"/>
                <a:cs typeface="Arial"/>
              </a:rPr>
              <a:t>BERT and different variations of BERT are used. Finetune BERT on Books and regulations data related to water domain. </a:t>
            </a:r>
          </a:p>
          <a:p>
            <a:pPr algn="just"/>
            <a:endParaRPr lang="en-US" sz="3600" dirty="0">
              <a:latin typeface="Arial"/>
              <a:cs typeface="Arial"/>
            </a:endParaRPr>
          </a:p>
          <a:p>
            <a:pPr algn="just"/>
            <a:r>
              <a:rPr lang="en-US" sz="3600" b="1" dirty="0">
                <a:latin typeface="Arial"/>
                <a:cs typeface="Arial"/>
              </a:rPr>
              <a:t>Measurement Value and Water Category : </a:t>
            </a:r>
            <a:r>
              <a:rPr lang="en-US" sz="3600" dirty="0">
                <a:latin typeface="Arial"/>
                <a:cs typeface="Arial"/>
              </a:rPr>
              <a:t>Rules to identify measurement value and water category for the entity identified by NER model</a:t>
            </a:r>
          </a:p>
        </p:txBody>
      </p:sp>
      <p:pic>
        <p:nvPicPr>
          <p:cNvPr id="31" name="Picture 32" descr="Text&#10;&#10;Description automatically generated">
            <a:extLst>
              <a:ext uri="{FF2B5EF4-FFF2-40B4-BE49-F238E27FC236}">
                <a16:creationId xmlns:a16="http://schemas.microsoft.com/office/drawing/2014/main" id="{219E0C39-BE1A-0B84-674D-3AA720D77312}"/>
              </a:ext>
            </a:extLst>
          </p:cNvPr>
          <p:cNvPicPr>
            <a:picLocks noChangeAspect="1"/>
          </p:cNvPicPr>
          <p:nvPr/>
        </p:nvPicPr>
        <p:blipFill>
          <a:blip r:embed="rId9"/>
          <a:stretch>
            <a:fillRect/>
          </a:stretch>
        </p:blipFill>
        <p:spPr>
          <a:xfrm>
            <a:off x="1215873" y="24454711"/>
            <a:ext cx="13380587" cy="1594208"/>
          </a:xfrm>
          <a:prstGeom prst="rect">
            <a:avLst/>
          </a:prstGeom>
        </p:spPr>
      </p:pic>
      <p:pic>
        <p:nvPicPr>
          <p:cNvPr id="33" name="Picture 39">
            <a:extLst>
              <a:ext uri="{FF2B5EF4-FFF2-40B4-BE49-F238E27FC236}">
                <a16:creationId xmlns:a16="http://schemas.microsoft.com/office/drawing/2014/main" id="{F2D83523-F7E0-5DA3-246F-A3459268D48D}"/>
              </a:ext>
            </a:extLst>
          </p:cNvPr>
          <p:cNvPicPr>
            <a:picLocks noChangeAspect="1"/>
          </p:cNvPicPr>
          <p:nvPr/>
        </p:nvPicPr>
        <p:blipFill>
          <a:blip r:embed="rId10"/>
          <a:stretch>
            <a:fillRect/>
          </a:stretch>
        </p:blipFill>
        <p:spPr>
          <a:xfrm>
            <a:off x="1120040" y="29813924"/>
            <a:ext cx="12949341" cy="1608999"/>
          </a:xfrm>
          <a:prstGeom prst="rect">
            <a:avLst/>
          </a:prstGeom>
        </p:spPr>
      </p:pic>
      <p:pic>
        <p:nvPicPr>
          <p:cNvPr id="40" name="Picture 40" descr="Table&#10;&#10;Description automatically generated">
            <a:extLst>
              <a:ext uri="{FF2B5EF4-FFF2-40B4-BE49-F238E27FC236}">
                <a16:creationId xmlns:a16="http://schemas.microsoft.com/office/drawing/2014/main" id="{7B7422ED-15C6-EE44-9B9A-2039BBA9D4E9}"/>
              </a:ext>
            </a:extLst>
          </p:cNvPr>
          <p:cNvPicPr>
            <a:picLocks noChangeAspect="1"/>
          </p:cNvPicPr>
          <p:nvPr/>
        </p:nvPicPr>
        <p:blipFill>
          <a:blip r:embed="rId11"/>
          <a:stretch>
            <a:fillRect/>
          </a:stretch>
        </p:blipFill>
        <p:spPr>
          <a:xfrm>
            <a:off x="1167957" y="27500694"/>
            <a:ext cx="12949341" cy="1970923"/>
          </a:xfrm>
          <a:prstGeom prst="rect">
            <a:avLst/>
          </a:prstGeom>
        </p:spPr>
      </p:pic>
      <p:pic>
        <p:nvPicPr>
          <p:cNvPr id="41" name="Picture 41">
            <a:extLst>
              <a:ext uri="{FF2B5EF4-FFF2-40B4-BE49-F238E27FC236}">
                <a16:creationId xmlns:a16="http://schemas.microsoft.com/office/drawing/2014/main" id="{2913A1A6-DC19-EAD3-D59C-550396504CBD}"/>
              </a:ext>
            </a:extLst>
          </p:cNvPr>
          <p:cNvPicPr>
            <a:picLocks noChangeAspect="1"/>
          </p:cNvPicPr>
          <p:nvPr/>
        </p:nvPicPr>
        <p:blipFill>
          <a:blip r:embed="rId12"/>
          <a:stretch>
            <a:fillRect/>
          </a:stretch>
        </p:blipFill>
        <p:spPr>
          <a:xfrm>
            <a:off x="1167956" y="22172204"/>
            <a:ext cx="13380586" cy="2134264"/>
          </a:xfrm>
          <a:prstGeom prst="rect">
            <a:avLst/>
          </a:prstGeom>
        </p:spPr>
      </p:pic>
      <p:sp>
        <p:nvSpPr>
          <p:cNvPr id="42" name="TextBox 41">
            <a:extLst>
              <a:ext uri="{FF2B5EF4-FFF2-40B4-BE49-F238E27FC236}">
                <a16:creationId xmlns:a16="http://schemas.microsoft.com/office/drawing/2014/main" id="{B37B0864-C7C6-9C7B-EA8E-D801E79596DC}"/>
              </a:ext>
            </a:extLst>
          </p:cNvPr>
          <p:cNvSpPr txBox="1"/>
          <p:nvPr/>
        </p:nvSpPr>
        <p:spPr>
          <a:xfrm>
            <a:off x="1219482" y="21422715"/>
            <a:ext cx="669905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Arial"/>
                <a:cs typeface="Arial"/>
              </a:rPr>
              <a:t>Example 1: </a:t>
            </a:r>
            <a:r>
              <a:rPr lang="en-US" sz="3600" dirty="0">
                <a:latin typeface="Arial"/>
                <a:cs typeface="Arial"/>
              </a:rPr>
              <a:t>Line Break Issue</a:t>
            </a:r>
            <a:endParaRPr lang="en-US" dirty="0"/>
          </a:p>
        </p:txBody>
      </p:sp>
      <p:sp>
        <p:nvSpPr>
          <p:cNvPr id="43" name="TextBox 42">
            <a:extLst>
              <a:ext uri="{FF2B5EF4-FFF2-40B4-BE49-F238E27FC236}">
                <a16:creationId xmlns:a16="http://schemas.microsoft.com/office/drawing/2014/main" id="{D2EEBDBD-BD98-91D7-A046-9F05FDE55D09}"/>
              </a:ext>
            </a:extLst>
          </p:cNvPr>
          <p:cNvSpPr txBox="1"/>
          <p:nvPr/>
        </p:nvSpPr>
        <p:spPr>
          <a:xfrm>
            <a:off x="1171566" y="26645575"/>
            <a:ext cx="669905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Arial"/>
                <a:cs typeface="Arial"/>
              </a:rPr>
              <a:t>Example 2: </a:t>
            </a:r>
            <a:r>
              <a:rPr lang="en-US" sz="3600" dirty="0">
                <a:latin typeface="Arial"/>
                <a:cs typeface="Arial"/>
              </a:rPr>
              <a:t>Tabular Structure</a:t>
            </a:r>
            <a:endParaRPr lang="en-US" dirty="0"/>
          </a:p>
        </p:txBody>
      </p:sp>
      <p:pic>
        <p:nvPicPr>
          <p:cNvPr id="44" name="Picture 44" descr="Chart, bar chart&#10;&#10;Description automatically generated">
            <a:extLst>
              <a:ext uri="{FF2B5EF4-FFF2-40B4-BE49-F238E27FC236}">
                <a16:creationId xmlns:a16="http://schemas.microsoft.com/office/drawing/2014/main" id="{81DD1D2D-502E-5DA6-8C07-6D1CFA15517A}"/>
              </a:ext>
            </a:extLst>
          </p:cNvPr>
          <p:cNvPicPr>
            <a:picLocks noChangeAspect="1"/>
          </p:cNvPicPr>
          <p:nvPr/>
        </p:nvPicPr>
        <p:blipFill>
          <a:blip r:embed="rId13"/>
          <a:stretch>
            <a:fillRect/>
          </a:stretch>
        </p:blipFill>
        <p:spPr>
          <a:xfrm>
            <a:off x="15159475" y="22127692"/>
            <a:ext cx="13859747" cy="8548221"/>
          </a:xfrm>
          <a:prstGeom prst="rect">
            <a:avLst/>
          </a:prstGeom>
        </p:spPr>
      </p:pic>
      <p:sp>
        <p:nvSpPr>
          <p:cNvPr id="45" name="TextBox 44">
            <a:extLst>
              <a:ext uri="{FF2B5EF4-FFF2-40B4-BE49-F238E27FC236}">
                <a16:creationId xmlns:a16="http://schemas.microsoft.com/office/drawing/2014/main" id="{75DBD8FD-4046-9044-8C81-CC34A062D602}"/>
              </a:ext>
            </a:extLst>
          </p:cNvPr>
          <p:cNvSpPr txBox="1"/>
          <p:nvPr/>
        </p:nvSpPr>
        <p:spPr>
          <a:xfrm>
            <a:off x="29490014" y="21614378"/>
            <a:ext cx="13215657" cy="89562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lgn="just">
              <a:buFont typeface="Arial"/>
              <a:buChar char="•"/>
            </a:pPr>
            <a:r>
              <a:rPr lang="en-US" sz="3600" dirty="0">
                <a:ea typeface="+mn-lt"/>
                <a:cs typeface="+mn-lt"/>
              </a:rPr>
              <a:t>Domain specific text has the variation in terms of linguistic patterns in the content. Utilizing raw dataset to learn the linguistic pattern and perform various NLP tasks using updated language model is giving slightly better accuracy.</a:t>
            </a:r>
          </a:p>
          <a:p>
            <a:pPr marL="571500" indent="-571500" algn="just">
              <a:buFont typeface="Arial"/>
              <a:buChar char="•"/>
            </a:pPr>
            <a:r>
              <a:rPr lang="en-US" sz="3600" dirty="0">
                <a:ea typeface="+mn-lt"/>
                <a:cs typeface="+mn-lt"/>
              </a:rPr>
              <a:t>Hence, this model is not tested with NLP tasks other than NER for single entity type. We will continue our research and validate this model for different NLP tasks (</a:t>
            </a:r>
            <a:r>
              <a:rPr lang="en-US" sz="3600" dirty="0" err="1">
                <a:ea typeface="+mn-lt"/>
                <a:cs typeface="+mn-lt"/>
              </a:rPr>
              <a:t>e.g</a:t>
            </a:r>
            <a:r>
              <a:rPr lang="en-US" sz="3600" dirty="0">
                <a:ea typeface="+mn-lt"/>
                <a:cs typeface="+mn-lt"/>
              </a:rPr>
              <a:t>, Summarization, Complex NER task, Relationship detection).</a:t>
            </a:r>
          </a:p>
          <a:p>
            <a:pPr marL="571500" indent="-571500" algn="just">
              <a:buFont typeface="Arial"/>
              <a:buChar char="•"/>
            </a:pPr>
            <a:r>
              <a:rPr lang="en-US" sz="3600" dirty="0">
                <a:ea typeface="+mn-lt"/>
                <a:cs typeface="+mn-lt"/>
              </a:rPr>
              <a:t>Different BERT variations are trained on very large corpus, BERT is trained on 3.3B tokens, Bio-BERT is trained on 21.3B tokens, Sci-BERT is trained on 3.1B tokens. </a:t>
            </a:r>
            <a:endParaRPr lang="en-US" dirty="0">
              <a:ea typeface="+mn-lt"/>
              <a:cs typeface="+mn-lt"/>
            </a:endParaRPr>
          </a:p>
          <a:p>
            <a:pPr marL="571500" indent="-571500" algn="just">
              <a:buFont typeface="Arial"/>
              <a:buChar char="•"/>
            </a:pPr>
            <a:r>
              <a:rPr lang="en-US" sz="3600" dirty="0">
                <a:ea typeface="+mn-lt"/>
                <a:cs typeface="+mn-lt"/>
              </a:rPr>
              <a:t>NER on single entity type is compared to simple tasks in NLP but fine-tuned BERT with only 7.6M tokens performs slightly better than any other BERT. </a:t>
            </a:r>
            <a:endParaRPr lang="en-US">
              <a:ea typeface="+mn-lt"/>
              <a:cs typeface="+mn-lt"/>
            </a:endParaRPr>
          </a:p>
          <a:p>
            <a:pPr marL="571500" indent="-571500" algn="just">
              <a:buFont typeface="Arial"/>
              <a:buChar char="•"/>
            </a:pPr>
            <a:r>
              <a:rPr lang="en-US" sz="3600" dirty="0">
                <a:ea typeface="+mn-lt"/>
                <a:cs typeface="+mn-lt"/>
              </a:rPr>
              <a:t>Using more data and creating pre-trained version of BERT will be really helpful for all the different tasks in NLP on the water domain</a:t>
            </a:r>
            <a:endParaRPr lang="en-US">
              <a:ea typeface="+mn-lt"/>
              <a:cs typeface="+mn-lt"/>
            </a:endParaRPr>
          </a:p>
        </p:txBody>
      </p:sp>
      <p:pic>
        <p:nvPicPr>
          <p:cNvPr id="48" name="Picture 51" descr="Text&#10;&#10;Description automatically generated">
            <a:extLst>
              <a:ext uri="{FF2B5EF4-FFF2-40B4-BE49-F238E27FC236}">
                <a16:creationId xmlns:a16="http://schemas.microsoft.com/office/drawing/2014/main" id="{82531C9A-E018-6ADC-B07C-4D81431FBA54}"/>
              </a:ext>
            </a:extLst>
          </p:cNvPr>
          <p:cNvPicPr>
            <a:picLocks noChangeAspect="1"/>
          </p:cNvPicPr>
          <p:nvPr/>
        </p:nvPicPr>
        <p:blipFill>
          <a:blip r:embed="rId14"/>
          <a:stretch>
            <a:fillRect/>
          </a:stretch>
        </p:blipFill>
        <p:spPr>
          <a:xfrm>
            <a:off x="190105" y="188794"/>
            <a:ext cx="5417645" cy="3359870"/>
          </a:xfrm>
          <a:prstGeom prst="rect">
            <a:avLst/>
          </a:prstGeom>
        </p:spPr>
      </p:pic>
      <p:sp>
        <p:nvSpPr>
          <p:cNvPr id="52" name="TextBox 51">
            <a:extLst>
              <a:ext uri="{FF2B5EF4-FFF2-40B4-BE49-F238E27FC236}">
                <a16:creationId xmlns:a16="http://schemas.microsoft.com/office/drawing/2014/main" id="{D83FED48-9EF9-80A2-F8F8-94D8BC8E3279}"/>
              </a:ext>
            </a:extLst>
          </p:cNvPr>
          <p:cNvSpPr txBox="1"/>
          <p:nvPr/>
        </p:nvSpPr>
        <p:spPr>
          <a:xfrm>
            <a:off x="31009965" y="19426916"/>
            <a:ext cx="101379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i="1" dirty="0">
                <a:latin typeface="Arial"/>
                <a:cs typeface="Arial"/>
              </a:rPr>
              <a:t>Fig 3. BERT Architecture for token Classification Task</a:t>
            </a:r>
            <a:endParaRPr lang="en-US" dirty="0"/>
          </a:p>
        </p:txBody>
      </p:sp>
    </p:spTree>
    <p:extLst>
      <p:ext uri="{BB962C8B-B14F-4D97-AF65-F5344CB8AC3E}">
        <p14:creationId xmlns:p14="http://schemas.microsoft.com/office/powerpoint/2010/main" val="414971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71F3-F405-45F0-A36F-8309801116A0}"/>
              </a:ext>
            </a:extLst>
          </p:cNvPr>
          <p:cNvSpPr>
            <a:spLocks noGrp="1"/>
          </p:cNvSpPr>
          <p:nvPr>
            <p:ph type="title"/>
          </p:nvPr>
        </p:nvSpPr>
        <p:spPr>
          <a:xfrm>
            <a:off x="3017520" y="1752607"/>
            <a:ext cx="37664496" cy="3248152"/>
          </a:xfrm>
        </p:spPr>
        <p:txBody>
          <a:bodyPr/>
          <a:lstStyle/>
          <a:p>
            <a:r>
              <a:rPr lang="en-US" sz="21100" dirty="0">
                <a:cs typeface="Calibri Light"/>
              </a:rPr>
              <a:t>References</a:t>
            </a:r>
            <a:endParaRPr lang="en-US" dirty="0"/>
          </a:p>
        </p:txBody>
      </p:sp>
      <p:sp>
        <p:nvSpPr>
          <p:cNvPr id="3" name="Content Placeholder 2">
            <a:extLst>
              <a:ext uri="{FF2B5EF4-FFF2-40B4-BE49-F238E27FC236}">
                <a16:creationId xmlns:a16="http://schemas.microsoft.com/office/drawing/2014/main" id="{DD3D04E9-2485-027A-08EF-F0B371ADE63A}"/>
              </a:ext>
            </a:extLst>
          </p:cNvPr>
          <p:cNvSpPr>
            <a:spLocks noGrp="1"/>
          </p:cNvSpPr>
          <p:nvPr>
            <p:ph idx="1"/>
          </p:nvPr>
        </p:nvSpPr>
        <p:spPr>
          <a:xfrm>
            <a:off x="3017520" y="5360953"/>
            <a:ext cx="37664496" cy="23809307"/>
          </a:xfrm>
        </p:spPr>
        <p:txBody>
          <a:bodyPr vert="horz" lIns="91440" tIns="45720" rIns="91440" bIns="45720" rtlCol="0" anchor="t">
            <a:normAutofit fontScale="85000" lnSpcReduction="10000"/>
          </a:bodyPr>
          <a:lstStyle/>
          <a:p>
            <a:r>
              <a:rPr lang="en-US" sz="9600" dirty="0">
                <a:ea typeface="+mn-lt"/>
                <a:cs typeface="+mn-lt"/>
              </a:rPr>
              <a:t>[1] 2022. Water Quality Data. </a:t>
            </a:r>
            <a:r>
              <a:rPr lang="en-US" sz="9600" dirty="0">
                <a:ea typeface="+mn-lt"/>
                <a:cs typeface="+mn-lt"/>
                <a:hlinkClick r:id="rId2"/>
              </a:rPr>
              <a:t>https://www.epa.gov/waterdata/water-quality-data</a:t>
            </a:r>
            <a:endParaRPr lang="en-US" sz="13400">
              <a:cs typeface="Calibri"/>
            </a:endParaRPr>
          </a:p>
          <a:p>
            <a:r>
              <a:rPr lang="en-US" sz="9600" dirty="0">
                <a:ea typeface="+mn-lt"/>
                <a:cs typeface="+mn-lt"/>
              </a:rPr>
              <a:t>[2] </a:t>
            </a:r>
            <a:r>
              <a:rPr lang="en-US" sz="9600" dirty="0" err="1">
                <a:ea typeface="+mn-lt"/>
                <a:cs typeface="+mn-lt"/>
              </a:rPr>
              <a:t>Iz</a:t>
            </a:r>
            <a:r>
              <a:rPr lang="en-US" sz="9600" dirty="0">
                <a:ea typeface="+mn-lt"/>
                <a:cs typeface="+mn-lt"/>
              </a:rPr>
              <a:t> </a:t>
            </a:r>
            <a:r>
              <a:rPr lang="en-US" sz="9600" dirty="0" err="1">
                <a:ea typeface="+mn-lt"/>
                <a:cs typeface="+mn-lt"/>
              </a:rPr>
              <a:t>Beltagy</a:t>
            </a:r>
            <a:r>
              <a:rPr lang="en-US" sz="9600" dirty="0">
                <a:ea typeface="+mn-lt"/>
                <a:cs typeface="+mn-lt"/>
              </a:rPr>
              <a:t>, Arman Cohan, and Kyle Lo. 2019. </a:t>
            </a:r>
            <a:r>
              <a:rPr lang="en-US" sz="9600" dirty="0" err="1">
                <a:ea typeface="+mn-lt"/>
                <a:cs typeface="+mn-lt"/>
              </a:rPr>
              <a:t>SciBERT</a:t>
            </a:r>
            <a:r>
              <a:rPr lang="en-US" sz="9600" dirty="0">
                <a:ea typeface="+mn-lt"/>
                <a:cs typeface="+mn-lt"/>
              </a:rPr>
              <a:t>: Pretrained Contextualized Embeddings for Scientific Text. </a:t>
            </a:r>
            <a:r>
              <a:rPr lang="en-US" sz="9600" dirty="0" err="1">
                <a:ea typeface="+mn-lt"/>
                <a:cs typeface="+mn-lt"/>
              </a:rPr>
              <a:t>CoRR</a:t>
            </a:r>
            <a:r>
              <a:rPr lang="en-US" sz="9600" dirty="0">
                <a:ea typeface="+mn-lt"/>
                <a:cs typeface="+mn-lt"/>
              </a:rPr>
              <a:t> abs/1903.10676 (2019). arXiv:1903.10676 </a:t>
            </a:r>
            <a:r>
              <a:rPr lang="en-US" sz="9600" dirty="0">
                <a:ea typeface="+mn-lt"/>
                <a:cs typeface="+mn-lt"/>
                <a:hlinkClick r:id="rId3"/>
              </a:rPr>
              <a:t>http://arxiv.org/abs/1903.10676</a:t>
            </a:r>
            <a:endParaRPr lang="en-US" sz="9600">
              <a:cs typeface="Calibri" panose="020F0502020204030204"/>
            </a:endParaRPr>
          </a:p>
          <a:p>
            <a:r>
              <a:rPr lang="en-US" sz="9600" dirty="0">
                <a:ea typeface="+mn-lt"/>
                <a:cs typeface="+mn-lt"/>
              </a:rPr>
              <a:t>[3] Jacob Devlin, Ming-Wei Chang, Kenton Lee, and Kristina Toutanova. 2018. BERT: Pre-training of Deep Bidirectional Transformers for Language Understanding. </a:t>
            </a:r>
            <a:r>
              <a:rPr lang="en-US" sz="9600" dirty="0" err="1">
                <a:ea typeface="+mn-lt"/>
                <a:cs typeface="+mn-lt"/>
              </a:rPr>
              <a:t>CoRR</a:t>
            </a:r>
            <a:r>
              <a:rPr lang="en-US" sz="9600" dirty="0">
                <a:ea typeface="+mn-lt"/>
                <a:cs typeface="+mn-lt"/>
              </a:rPr>
              <a:t> abs/1810.04805 (2018). arXiv:1810.04805 </a:t>
            </a:r>
            <a:r>
              <a:rPr lang="en-US" sz="9600" dirty="0">
                <a:ea typeface="+mn-lt"/>
                <a:cs typeface="+mn-lt"/>
                <a:hlinkClick r:id="rId4"/>
              </a:rPr>
              <a:t>http://arxiv.org/abs/1810.04805</a:t>
            </a:r>
            <a:r>
              <a:rPr lang="en-US" sz="9600" dirty="0">
                <a:ea typeface="+mn-lt"/>
                <a:cs typeface="+mn-lt"/>
              </a:rPr>
              <a:t> Named Entity Recognition from Water Regulations</a:t>
            </a:r>
            <a:endParaRPr lang="en-US" sz="9600" dirty="0">
              <a:cs typeface="Calibri" panose="020F0502020204030204"/>
            </a:endParaRPr>
          </a:p>
          <a:p>
            <a:r>
              <a:rPr lang="en-US" sz="9600" dirty="0">
                <a:ea typeface="+mn-lt"/>
                <a:cs typeface="+mn-lt"/>
              </a:rPr>
              <a:t>[4] John D. Lafferty, Andrew McCallum, and Fernando Pereira. 2001. Conditional Random Fields: Probabilistic Models for Segmenting and Labeling Sequence Data. In ICML.</a:t>
            </a:r>
            <a:endParaRPr lang="en-US" sz="9600" dirty="0">
              <a:cs typeface="Calibri" panose="020F0502020204030204"/>
            </a:endParaRPr>
          </a:p>
          <a:p>
            <a:r>
              <a:rPr lang="en-US" sz="9600" dirty="0">
                <a:ea typeface="+mn-lt"/>
                <a:cs typeface="+mn-lt"/>
              </a:rPr>
              <a:t>[5] </a:t>
            </a:r>
            <a:r>
              <a:rPr lang="en-US" sz="9600" dirty="0" err="1">
                <a:ea typeface="+mn-lt"/>
                <a:cs typeface="+mn-lt"/>
              </a:rPr>
              <a:t>Jinhyuk</a:t>
            </a:r>
            <a:r>
              <a:rPr lang="en-US" sz="9600" dirty="0">
                <a:ea typeface="+mn-lt"/>
                <a:cs typeface="+mn-lt"/>
              </a:rPr>
              <a:t> Lee, </a:t>
            </a:r>
            <a:r>
              <a:rPr lang="en-US" sz="9600" dirty="0" err="1">
                <a:ea typeface="+mn-lt"/>
                <a:cs typeface="+mn-lt"/>
              </a:rPr>
              <a:t>Wonjin</a:t>
            </a:r>
            <a:r>
              <a:rPr lang="en-US" sz="9600" dirty="0">
                <a:ea typeface="+mn-lt"/>
                <a:cs typeface="+mn-lt"/>
              </a:rPr>
              <a:t> Yoon, </a:t>
            </a:r>
            <a:r>
              <a:rPr lang="en-US" sz="9600" dirty="0" err="1">
                <a:ea typeface="+mn-lt"/>
                <a:cs typeface="+mn-lt"/>
              </a:rPr>
              <a:t>Sungdong</a:t>
            </a:r>
            <a:r>
              <a:rPr lang="en-US" sz="9600" dirty="0">
                <a:ea typeface="+mn-lt"/>
                <a:cs typeface="+mn-lt"/>
              </a:rPr>
              <a:t> Kim, </a:t>
            </a:r>
            <a:r>
              <a:rPr lang="en-US" sz="9600" dirty="0" err="1">
                <a:ea typeface="+mn-lt"/>
                <a:cs typeface="+mn-lt"/>
              </a:rPr>
              <a:t>Donghyeon</a:t>
            </a:r>
            <a:r>
              <a:rPr lang="en-US" sz="9600" dirty="0">
                <a:ea typeface="+mn-lt"/>
                <a:cs typeface="+mn-lt"/>
              </a:rPr>
              <a:t> Kim, Sunkyu Kim, Chan Ho So, and Jaewoo Kang. 2019. </a:t>
            </a:r>
            <a:r>
              <a:rPr lang="en-US" sz="9600" dirty="0" err="1">
                <a:ea typeface="+mn-lt"/>
                <a:cs typeface="+mn-lt"/>
              </a:rPr>
              <a:t>BioBERT</a:t>
            </a:r>
            <a:r>
              <a:rPr lang="en-US" sz="9600" dirty="0">
                <a:ea typeface="+mn-lt"/>
                <a:cs typeface="+mn-lt"/>
              </a:rPr>
              <a:t>: a pre-trained biomedical language representation model for biomedical text mining. </a:t>
            </a:r>
            <a:r>
              <a:rPr lang="en-US" sz="9600" dirty="0" err="1">
                <a:ea typeface="+mn-lt"/>
                <a:cs typeface="+mn-lt"/>
              </a:rPr>
              <a:t>CoRR</a:t>
            </a:r>
            <a:r>
              <a:rPr lang="en-US" sz="9600" dirty="0">
                <a:ea typeface="+mn-lt"/>
                <a:cs typeface="+mn-lt"/>
              </a:rPr>
              <a:t> abs/1901.08746 (2019). arXiv:1901.08746 </a:t>
            </a:r>
            <a:r>
              <a:rPr lang="en-US" sz="9600" dirty="0">
                <a:ea typeface="+mn-lt"/>
                <a:cs typeface="+mn-lt"/>
                <a:hlinkClick r:id="rId5"/>
              </a:rPr>
              <a:t>http://arxiv.org/abs/1901.08746</a:t>
            </a:r>
            <a:endParaRPr lang="en-US" sz="9600">
              <a:cs typeface="Calibri"/>
            </a:endParaRPr>
          </a:p>
          <a:p>
            <a:r>
              <a:rPr lang="en-US" sz="9600" dirty="0">
                <a:ea typeface="+mn-lt"/>
                <a:cs typeface="+mn-lt"/>
              </a:rPr>
              <a:t>[6] Tomas </a:t>
            </a:r>
            <a:r>
              <a:rPr lang="en-US" sz="9600" dirty="0" err="1">
                <a:ea typeface="+mn-lt"/>
                <a:cs typeface="+mn-lt"/>
              </a:rPr>
              <a:t>Mikolov</a:t>
            </a:r>
            <a:r>
              <a:rPr lang="en-US" sz="9600" dirty="0">
                <a:ea typeface="+mn-lt"/>
                <a:cs typeface="+mn-lt"/>
              </a:rPr>
              <a:t>, Kai Chen, Greg S. Corrado, and Jeffrey Dean. 2013. Efficient Estimation of Word Representations in Vector Space. </a:t>
            </a:r>
            <a:r>
              <a:rPr lang="en-US" sz="9600" dirty="0">
                <a:ea typeface="+mn-lt"/>
                <a:cs typeface="+mn-lt"/>
                <a:hlinkClick r:id="rId6"/>
              </a:rPr>
              <a:t>http://arxiv.org/abs/1301.3781</a:t>
            </a:r>
            <a:endParaRPr lang="en-US" sz="9600">
              <a:cs typeface="Calibri" panose="020F0502020204030204"/>
            </a:endParaRPr>
          </a:p>
          <a:p>
            <a:r>
              <a:rPr lang="en-US" sz="9600" dirty="0">
                <a:ea typeface="+mn-lt"/>
                <a:cs typeface="+mn-lt"/>
              </a:rPr>
              <a:t>[7] Vikas Yadav and Steven Bethard. 2019. A Survey on Recent Advances in Named Entity Recognition from Deep Learning models. </a:t>
            </a:r>
            <a:r>
              <a:rPr lang="en-US" sz="9600" dirty="0" err="1">
                <a:ea typeface="+mn-lt"/>
                <a:cs typeface="+mn-lt"/>
              </a:rPr>
              <a:t>CoRR</a:t>
            </a:r>
            <a:r>
              <a:rPr lang="en-US" sz="9600" dirty="0">
                <a:ea typeface="+mn-lt"/>
                <a:cs typeface="+mn-lt"/>
              </a:rPr>
              <a:t> abs/1910.11470 (2019). arXiv:1910.11470 http://arxiv.org/abs/1910.11470</a:t>
            </a:r>
            <a:endParaRPr lang="en-US" sz="9600">
              <a:cs typeface="Calibri" panose="020F0502020204030204"/>
            </a:endParaRPr>
          </a:p>
        </p:txBody>
      </p:sp>
    </p:spTree>
    <p:extLst>
      <p:ext uri="{BB962C8B-B14F-4D97-AF65-F5344CB8AC3E}">
        <p14:creationId xmlns:p14="http://schemas.microsoft.com/office/powerpoint/2010/main" val="22960614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TotalTime>
  <Words>498</Words>
  <Application>Microsoft Office PowerPoint</Application>
  <PresentationFormat>Custom</PresentationFormat>
  <Paragraphs>71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Narayanan, Vignesh</dc:creator>
  <cp:lastModifiedBy>Sandeep</cp:lastModifiedBy>
  <cp:revision>758</cp:revision>
  <dcterms:created xsi:type="dcterms:W3CDTF">2022-10-04T14:47:45Z</dcterms:created>
  <dcterms:modified xsi:type="dcterms:W3CDTF">2022-11-14T21:22:01Z</dcterms:modified>
</cp:coreProperties>
</file>