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Lst>
  <p:sldSz cy="5143500" cx="9144000"/>
  <p:notesSz cx="9925050" cy="66659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 pos="1620" orient="horz"/>
      </p:guideLst>
    </p:cSldViewPr>
  </p:slideViewPr>
  <p:notesViewPr>
    <p:cSldViewPr snapToGrid="0">
      <p:cViewPr varScale="1">
        <p:scale>
          <a:sx n="100" d="100"/>
          <a:sy n="100" d="100"/>
        </p:scale>
        <p:origin x="0" y="0"/>
      </p:cViewPr>
      <p:guideLst>
        <p:guide pos="2100" orient="horz"/>
        <p:guide pos="3126"/>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4300855" cy="333296"/>
          </a:xfrm>
          <a:prstGeom prst="rect">
            <a:avLst/>
          </a:prstGeom>
          <a:noFill/>
          <a:ln>
            <a:noFill/>
          </a:ln>
        </p:spPr>
        <p:txBody>
          <a:bodyPr anchorCtr="0" anchor="t" bIns="45350" lIns="90700" spcFirstLastPara="1" rIns="90700" wrap="square" tIns="4535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621901" y="0"/>
            <a:ext cx="4300855" cy="333296"/>
          </a:xfrm>
          <a:prstGeom prst="rect">
            <a:avLst/>
          </a:prstGeom>
          <a:noFill/>
          <a:ln>
            <a:noFill/>
          </a:ln>
        </p:spPr>
        <p:txBody>
          <a:bodyPr anchorCtr="0" anchor="t" bIns="45350" lIns="90700" spcFirstLastPara="1" rIns="90700" wrap="square" tIns="4535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2506" y="3166309"/>
            <a:ext cx="7940040" cy="2999661"/>
          </a:xfrm>
          <a:prstGeom prst="rect">
            <a:avLst/>
          </a:prstGeom>
          <a:noFill/>
          <a:ln>
            <a:noFill/>
          </a:ln>
        </p:spPr>
        <p:txBody>
          <a:bodyPr anchorCtr="0" anchor="t" bIns="45350" lIns="90700" spcFirstLastPara="1" rIns="90700" wrap="square" tIns="4535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304800" lvl="1" marL="914400" marR="0" rtl="0" algn="l">
              <a:spcBef>
                <a:spcPts val="36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4800" lvl="2" marL="1371600" marR="0" rtl="0" algn="l">
              <a:spcBef>
                <a:spcPts val="36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3pPr>
            <a:lvl4pPr indent="-304800" lvl="3" marL="1828800" marR="0" rtl="0" algn="l">
              <a:spcBef>
                <a:spcPts val="360"/>
              </a:spcBef>
              <a:spcAft>
                <a:spcPts val="0"/>
              </a:spcAft>
              <a:buClr>
                <a:schemeClr val="dk1"/>
              </a:buClr>
              <a:buSzPts val="1200"/>
              <a:buFont typeface="Courier New"/>
              <a:buChar char="o"/>
              <a:defRPr b="0" i="0" sz="1200" u="none" cap="none" strike="noStrike">
                <a:solidFill>
                  <a:schemeClr val="dk1"/>
                </a:solidFill>
                <a:latin typeface="Calibri"/>
                <a:ea typeface="Calibri"/>
                <a:cs typeface="Calibri"/>
                <a:sym typeface="Calibri"/>
              </a:defRPr>
            </a:lvl4pPr>
            <a:lvl5pPr indent="-304800" lvl="4" marL="2286000" marR="0" rtl="0" algn="l">
              <a:spcBef>
                <a:spcPts val="36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6331460"/>
            <a:ext cx="4300855" cy="333296"/>
          </a:xfrm>
          <a:prstGeom prst="rect">
            <a:avLst/>
          </a:prstGeom>
          <a:noFill/>
          <a:ln>
            <a:noFill/>
          </a:ln>
        </p:spPr>
        <p:txBody>
          <a:bodyPr anchorCtr="0" anchor="b" bIns="45350" lIns="90700" spcFirstLastPara="1" rIns="90700" wrap="square" tIns="4535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621901" y="6331460"/>
            <a:ext cx="4300855" cy="333296"/>
          </a:xfrm>
          <a:prstGeom prst="rect">
            <a:avLst/>
          </a:prstGeom>
          <a:noFill/>
          <a:ln>
            <a:noFill/>
          </a:ln>
        </p:spPr>
        <p:txBody>
          <a:bodyPr anchorCtr="0" anchor="b" bIns="45350" lIns="90700" spcFirstLastPara="1" rIns="90700" wrap="square" tIns="4535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992506" y="3166309"/>
            <a:ext cx="7940040" cy="2999661"/>
          </a:xfrm>
          <a:prstGeom prst="rect">
            <a:avLst/>
          </a:prstGeom>
          <a:noFill/>
          <a:ln>
            <a:noFill/>
          </a:ln>
        </p:spPr>
        <p:txBody>
          <a:bodyPr anchorCtr="0" anchor="t" bIns="45350" lIns="90700" spcFirstLastPara="1" rIns="90700" wrap="square" tIns="45350">
            <a:noAutofit/>
          </a:bodyPr>
          <a:lstStyle/>
          <a:p>
            <a:pPr indent="0" lvl="0" marL="0" rtl="0" algn="l">
              <a:spcBef>
                <a:spcPts val="0"/>
              </a:spcBef>
              <a:spcAft>
                <a:spcPts val="0"/>
              </a:spcAft>
              <a:buNone/>
            </a:pPr>
            <a:r>
              <a:t/>
            </a:r>
            <a:endParaRPr/>
          </a:p>
        </p:txBody>
      </p:sp>
      <p:sp>
        <p:nvSpPr>
          <p:cNvPr id="97" name="Google Shape;97;p1:notes"/>
          <p:cNvSpPr txBox="1"/>
          <p:nvPr>
            <p:ph idx="12" type="sldNum"/>
          </p:nvPr>
        </p:nvSpPr>
        <p:spPr>
          <a:xfrm>
            <a:off x="5621901" y="6331460"/>
            <a:ext cx="4300855" cy="333296"/>
          </a:xfrm>
          <a:prstGeom prst="rect">
            <a:avLst/>
          </a:prstGeom>
          <a:noFill/>
          <a:ln>
            <a:noFill/>
          </a:ln>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472d18e11_1_94: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472d18e11_1_94: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67" name="Google Shape;167;g5472d18e11_1_94: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472d18e11_1_101: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472d18e11_1_10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75" name="Google Shape;175;g5472d18e11_1_101: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472d18e11_1_108: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472d18e11_1_10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83" name="Google Shape;183;g5472d18e11_1_108: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50efaa8fe_0_0: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efaa8fe_0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91" name="Google Shape;191;g550efaa8fe_0_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0efaa8fe_0_7: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efaa8fe_0_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99" name="Google Shape;199;g550efaa8fe_0_7: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0efaa8fe_0_14: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efaa8fe_0_14: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07" name="Google Shape;207;g550efaa8fe_0_14: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50efaa8fe_0_21: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50efaa8fe_0_2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15" name="Google Shape;215;g550efaa8fe_0_21: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50efaa8fe_0_35: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50efaa8fe_0_3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23" name="Google Shape;223;g550efaa8fe_0_35: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50efaa8fe_0_28: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50efaa8fe_0_2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31" name="Google Shape;231;g550efaa8fe_0_28: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4e1084d90_2_0: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4e1084d90_2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39" name="Google Shape;239;g54e1084d90_2_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4" name="Google Shape;104;p2: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4e1084d90_2_21: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4e1084d90_2_2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47" name="Google Shape;247;g54e1084d90_2_21: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4e1084d90_2_28: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4e1084d90_2_2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55" name="Google Shape;255;g54e1084d90_2_28: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4e1084d90_2_35: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4e1084d90_2_3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63" name="Google Shape;263;g54e1084d90_2_35: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4e1084d90_2_50: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4e1084d90_2_5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71" name="Google Shape;271;g54e1084d90_2_5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4e1084d90_2_42: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4e1084d90_2_42: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79" name="Google Shape;279;g54e1084d90_2_42: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4e1084d90_2_65: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4e1084d90_2_6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87" name="Google Shape;287;g54e1084d90_2_65: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4e1084d90_2_72: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4e1084d90_2_72: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95" name="Google Shape;295;g54e1084d90_2_72: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51f17c690_0_0: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51f17c690_0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03" name="Google Shape;303;g551f17c690_0_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51f17c690_1_1: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51f17c690_1_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11" name="Google Shape;311;g551f17c690_1_1: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51f17c690_1_16: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51f17c690_1_16: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20" name="Google Shape;320;g551f17c690_1_16: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46299f23d_0_3: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11" name="Google Shape;111;g546299f23d_0_3: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51f17c690_1_35: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51f17c690_1_3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28" name="Google Shape;328;g551f17c690_1_35: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51f17c690_1_42: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51f17c690_1_42: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36" name="Google Shape;336;g551f17c690_1_42: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51f17c690_1_49: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51f17c690_1_49: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44" name="Google Shape;344;g551f17c690_1_49: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51f17c690_1_24: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51f17c690_1_24: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52" name="Google Shape;352;g551f17c690_1_24: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59" name="Google Shape;359;p3: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4: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65" name="Google Shape;365;p4: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5: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73" name="Google Shape;373;p5: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6: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81" name="Google Shape;381;p6: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7: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89" name="Google Shape;389;p7: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8: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97" name="Google Shape;397;p8: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3: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18" name="Google Shape;118;p13: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9: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415" name="Google Shape;415;p9: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10: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423" name="Google Shape;423;p10: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11: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11:notes"/>
          <p:cNvSpPr txBox="1"/>
          <p:nvPr>
            <p:ph idx="1" type="body"/>
          </p:nvPr>
        </p:nvSpPr>
        <p:spPr>
          <a:xfrm>
            <a:off x="992506" y="3166309"/>
            <a:ext cx="7940040" cy="2999661"/>
          </a:xfrm>
          <a:prstGeom prst="rect">
            <a:avLst/>
          </a:prstGeom>
          <a:noFill/>
          <a:ln>
            <a:noFill/>
          </a:ln>
        </p:spPr>
        <p:txBody>
          <a:bodyPr anchorCtr="0" anchor="t" bIns="45350" lIns="90700" spcFirstLastPara="1" rIns="90700" wrap="square" tIns="45350">
            <a:noAutofit/>
          </a:bodyPr>
          <a:lstStyle/>
          <a:p>
            <a:pPr indent="0" lvl="0" marL="0" rtl="0" algn="l">
              <a:spcBef>
                <a:spcPts val="0"/>
              </a:spcBef>
              <a:spcAft>
                <a:spcPts val="0"/>
              </a:spcAft>
              <a:buNone/>
            </a:pPr>
            <a:r>
              <a:t/>
            </a:r>
            <a:endParaRPr/>
          </a:p>
        </p:txBody>
      </p:sp>
      <p:sp>
        <p:nvSpPr>
          <p:cNvPr id="432" name="Google Shape;432;p11:notes"/>
          <p:cNvSpPr txBox="1"/>
          <p:nvPr>
            <p:ph idx="12" type="sldNum"/>
          </p:nvPr>
        </p:nvSpPr>
        <p:spPr>
          <a:xfrm>
            <a:off x="5621901" y="6331460"/>
            <a:ext cx="4300855" cy="333296"/>
          </a:xfrm>
          <a:prstGeom prst="rect">
            <a:avLst/>
          </a:prstGeom>
          <a:noFill/>
          <a:ln>
            <a:noFill/>
          </a:ln>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12: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440" name="Google Shape;440;p12: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14: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450" name="Google Shape;450;p14: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15: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459" name="Google Shape;459;p15: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16: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468" name="Google Shape;468;p16: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17: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477" name="Google Shape;477;p17:notes"/>
          <p:cNvSpPr/>
          <p:nvPr>
            <p:ph idx="2" type="sldImg"/>
          </p:nvPr>
        </p:nvSpPr>
        <p:spPr>
          <a:xfrm>
            <a:off x="2740025" y="500063"/>
            <a:ext cx="444500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0c376a758_2_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27" name="Google Shape;127;g50c376a758_2_8: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0c376a758_0_0: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0c376a758_0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35" name="Google Shape;135;g50c376a758_0_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504dab50a_0_7: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43" name="Google Shape;143;g5504dab50a_0_7: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472d18e11_1_115: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472d18e11_1_11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51" name="Google Shape;151;g5472d18e11_1_115: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472d18e11_1_0:notes"/>
          <p:cNvSpPr/>
          <p:nvPr>
            <p:ph idx="2" type="sldImg"/>
          </p:nvPr>
        </p:nvSpPr>
        <p:spPr>
          <a:xfrm>
            <a:off x="2740025" y="500063"/>
            <a:ext cx="4445100" cy="25002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472d18e11_1_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59" name="Google Shape;159;g5472d18e11_1_0:notes"/>
          <p:cNvSpPr txBox="1"/>
          <p:nvPr>
            <p:ph idx="12" type="sldNum"/>
          </p:nvPr>
        </p:nvSpPr>
        <p:spPr>
          <a:xfrm>
            <a:off x="5621901" y="6331460"/>
            <a:ext cx="4300800" cy="333300"/>
          </a:xfrm>
          <a:prstGeom prst="rect">
            <a:avLst/>
          </a:prstGeom>
        </p:spPr>
        <p:txBody>
          <a:bodyPr anchorCtr="0" anchor="b" bIns="45350" lIns="90700" spcFirstLastPara="1" rIns="90700" wrap="square" tIns="4535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
  <p:cSld name="Start">
    <p:spTree>
      <p:nvGrpSpPr>
        <p:cNvPr id="13" name="Shape 13"/>
        <p:cNvGrpSpPr/>
        <p:nvPr/>
      </p:nvGrpSpPr>
      <p:grpSpPr>
        <a:xfrm>
          <a:off x="0" y="0"/>
          <a:ext cx="0" cy="0"/>
          <a:chOff x="0" y="0"/>
          <a:chExt cx="0" cy="0"/>
        </a:xfrm>
      </p:grpSpPr>
      <p:sp>
        <p:nvSpPr>
          <p:cNvPr id="14" name="Google Shape;14;p2"/>
          <p:cNvSpPr txBox="1"/>
          <p:nvPr>
            <p:ph type="title"/>
          </p:nvPr>
        </p:nvSpPr>
        <p:spPr>
          <a:xfrm>
            <a:off x="319090" y="972000"/>
            <a:ext cx="8508900" cy="3834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15" name="Google Shape;15;p2"/>
          <p:cNvSpPr txBox="1"/>
          <p:nvPr>
            <p:ph idx="1" type="body"/>
          </p:nvPr>
        </p:nvSpPr>
        <p:spPr>
          <a:xfrm>
            <a:off x="319088" y="1484040"/>
            <a:ext cx="8508900" cy="955500"/>
          </a:xfrm>
          <a:prstGeom prst="rect">
            <a:avLst/>
          </a:prstGeom>
          <a:noFill/>
          <a:ln>
            <a:noFill/>
          </a:ln>
        </p:spPr>
        <p:txBody>
          <a:bodyPr anchorCtr="0" anchor="t" bIns="0" lIns="0" spcFirstLastPara="1" rIns="0" wrap="square" tIns="0"/>
          <a:lstStyle>
            <a:lvl1pPr indent="-228600" lvl="0" marL="457200" marR="0" rtl="0" algn="l">
              <a:lnSpc>
                <a:spcPct val="15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2"/>
          <p:cNvSpPr/>
          <p:nvPr/>
        </p:nvSpPr>
        <p:spPr>
          <a:xfrm>
            <a:off x="8347635" y="4806203"/>
            <a:ext cx="575100" cy="268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 name="Google Shape;17;p2"/>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8" name="Google Shape;18;p2"/>
          <p:cNvSpPr txBox="1"/>
          <p:nvPr>
            <p:ph idx="11" type="ftr"/>
          </p:nvPr>
        </p:nvSpPr>
        <p:spPr>
          <a:xfrm>
            <a:off x="311162" y="4854985"/>
            <a:ext cx="7829400" cy="2886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 Text (Hintergrund)">
  <p:cSld name="Zwei Inhalte + Text (Hintergrund)">
    <p:spTree>
      <p:nvGrpSpPr>
        <p:cNvPr id="80" name="Shape 80"/>
        <p:cNvGrpSpPr/>
        <p:nvPr/>
      </p:nvGrpSpPr>
      <p:grpSpPr>
        <a:xfrm>
          <a:off x="0" y="0"/>
          <a:ext cx="0" cy="0"/>
          <a:chOff x="0" y="0"/>
          <a:chExt cx="0" cy="0"/>
        </a:xfrm>
      </p:grpSpPr>
      <p:sp>
        <p:nvSpPr>
          <p:cNvPr id="81" name="Google Shape;81;p14"/>
          <p:cNvSpPr/>
          <p:nvPr/>
        </p:nvSpPr>
        <p:spPr>
          <a:xfrm>
            <a:off x="0" y="2152650"/>
            <a:ext cx="9144000" cy="29907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82" name="Google Shape;82;p14"/>
          <p:cNvSpPr txBox="1"/>
          <p:nvPr>
            <p:ph type="title"/>
          </p:nvPr>
        </p:nvSpPr>
        <p:spPr>
          <a:xfrm>
            <a:off x="319090" y="972000"/>
            <a:ext cx="8508900" cy="4104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83" name="Google Shape;83;p14"/>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84" name="Google Shape;84;p14"/>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4"/>
          <p:cNvSpPr txBox="1"/>
          <p:nvPr>
            <p:ph idx="1" type="body"/>
          </p:nvPr>
        </p:nvSpPr>
        <p:spPr>
          <a:xfrm>
            <a:off x="316992" y="2152650"/>
            <a:ext cx="4197900" cy="2552700"/>
          </a:xfrm>
          <a:prstGeom prst="rect">
            <a:avLst/>
          </a:prstGeom>
          <a:noFill/>
          <a:ln>
            <a:noFill/>
          </a:ln>
        </p:spPr>
        <p:txBody>
          <a:bodyPr anchorCtr="0" anchor="t" bIns="45700" lIns="0" spcFirstLastPara="1" rIns="0" wrap="square" tIns="45700"/>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6" name="Google Shape;86;p14"/>
          <p:cNvSpPr/>
          <p:nvPr>
            <p:ph idx="2" type="pic"/>
          </p:nvPr>
        </p:nvSpPr>
        <p:spPr>
          <a:xfrm>
            <a:off x="4648200" y="2143125"/>
            <a:ext cx="4180500" cy="2543100"/>
          </a:xfrm>
          <a:prstGeom prst="rect">
            <a:avLst/>
          </a:prstGeom>
          <a:noFill/>
          <a:ln>
            <a:noFill/>
          </a:ln>
        </p:spPr>
        <p:txBody>
          <a:bodyPr anchorCtr="0" anchor="t" bIns="45700" lIns="91425" spcFirstLastPara="1" rIns="91425" wrap="square" tIns="45700"/>
          <a:lstStyle>
            <a:lvl1pPr lvl="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4"/>
          <p:cNvSpPr txBox="1"/>
          <p:nvPr>
            <p:ph idx="3" type="body"/>
          </p:nvPr>
        </p:nvSpPr>
        <p:spPr>
          <a:xfrm>
            <a:off x="319090" y="1600200"/>
            <a:ext cx="8508900" cy="495900"/>
          </a:xfrm>
          <a:prstGeom prst="rect">
            <a:avLst/>
          </a:prstGeom>
          <a:noFill/>
          <a:ln>
            <a:noFill/>
          </a:ln>
        </p:spPr>
        <p:txBody>
          <a:bodyPr anchorCtr="0" anchor="t" bIns="0" lIns="0" spcFirstLastPara="1" rIns="0" wrap="square" tIns="0"/>
          <a:lstStyle>
            <a:lvl1pPr indent="-228600" lvl="0" marL="45720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
  <p:cSld name="Start">
    <p:spTree>
      <p:nvGrpSpPr>
        <p:cNvPr id="88" name="Shape 88"/>
        <p:cNvGrpSpPr/>
        <p:nvPr/>
      </p:nvGrpSpPr>
      <p:grpSpPr>
        <a:xfrm>
          <a:off x="0" y="0"/>
          <a:ext cx="0" cy="0"/>
          <a:chOff x="0" y="0"/>
          <a:chExt cx="0" cy="0"/>
        </a:xfrm>
      </p:grpSpPr>
      <p:sp>
        <p:nvSpPr>
          <p:cNvPr id="89" name="Google Shape;89;p15"/>
          <p:cNvSpPr txBox="1"/>
          <p:nvPr>
            <p:ph type="title"/>
          </p:nvPr>
        </p:nvSpPr>
        <p:spPr>
          <a:xfrm>
            <a:off x="319090" y="972000"/>
            <a:ext cx="8508900" cy="4104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90" name="Google Shape;90;p15"/>
          <p:cNvSpPr txBox="1"/>
          <p:nvPr>
            <p:ph idx="1" type="body"/>
          </p:nvPr>
        </p:nvSpPr>
        <p:spPr>
          <a:xfrm>
            <a:off x="319088" y="1484040"/>
            <a:ext cx="8508900" cy="955500"/>
          </a:xfrm>
          <a:prstGeom prst="rect">
            <a:avLst/>
          </a:prstGeom>
          <a:noFill/>
          <a:ln>
            <a:noFill/>
          </a:ln>
        </p:spPr>
        <p:txBody>
          <a:bodyPr anchorCtr="0" anchor="t" bIns="0" lIns="0" spcFirstLastPara="1" rIns="0" wrap="square" tIns="0"/>
          <a:lstStyle>
            <a:lvl1pPr indent="-228600" lvl="0" marL="457200" marR="0" rtl="0" algn="l">
              <a:lnSpc>
                <a:spcPct val="15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1" name="Google Shape;91;p15"/>
          <p:cNvSpPr/>
          <p:nvPr/>
        </p:nvSpPr>
        <p:spPr>
          <a:xfrm>
            <a:off x="8347635" y="4806203"/>
            <a:ext cx="575100" cy="268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92" name="Google Shape;92;p15"/>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93" name="Google Shape;93;p15"/>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
  <p:cSld name="Start">
    <p:spTree>
      <p:nvGrpSpPr>
        <p:cNvPr id="24" name="Shape 24"/>
        <p:cNvGrpSpPr/>
        <p:nvPr/>
      </p:nvGrpSpPr>
      <p:grpSpPr>
        <a:xfrm>
          <a:off x="0" y="0"/>
          <a:ext cx="0" cy="0"/>
          <a:chOff x="0" y="0"/>
          <a:chExt cx="0" cy="0"/>
        </a:xfrm>
      </p:grpSpPr>
      <p:sp>
        <p:nvSpPr>
          <p:cNvPr id="25" name="Google Shape;25;p4"/>
          <p:cNvSpPr txBox="1"/>
          <p:nvPr>
            <p:ph type="title"/>
          </p:nvPr>
        </p:nvSpPr>
        <p:spPr>
          <a:xfrm>
            <a:off x="319090" y="972000"/>
            <a:ext cx="8508900" cy="3762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26" name="Google Shape;26;p4"/>
          <p:cNvSpPr txBox="1"/>
          <p:nvPr>
            <p:ph idx="1" type="body"/>
          </p:nvPr>
        </p:nvSpPr>
        <p:spPr>
          <a:xfrm>
            <a:off x="319088" y="1484040"/>
            <a:ext cx="8508900" cy="955500"/>
          </a:xfrm>
          <a:prstGeom prst="rect">
            <a:avLst/>
          </a:prstGeom>
          <a:noFill/>
          <a:ln>
            <a:noFill/>
          </a:ln>
        </p:spPr>
        <p:txBody>
          <a:bodyPr anchorCtr="0" anchor="t" bIns="0" lIns="0" spcFirstLastPara="1" rIns="0" wrap="square" tIns="0"/>
          <a:lstStyle>
            <a:lvl1pPr indent="-228600" lvl="0" marL="457200" marR="0" rtl="0" algn="l">
              <a:lnSpc>
                <a:spcPct val="15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4"/>
          <p:cNvSpPr/>
          <p:nvPr/>
        </p:nvSpPr>
        <p:spPr>
          <a:xfrm>
            <a:off x="8347635" y="4806203"/>
            <a:ext cx="575100" cy="268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8" name="Google Shape;28;p4"/>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29" name="Google Shape;29;p4"/>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rt">
  <p:cSld name="Start">
    <p:spTree>
      <p:nvGrpSpPr>
        <p:cNvPr id="36" name="Shape 36"/>
        <p:cNvGrpSpPr/>
        <p:nvPr/>
      </p:nvGrpSpPr>
      <p:grpSpPr>
        <a:xfrm>
          <a:off x="0" y="0"/>
          <a:ext cx="0" cy="0"/>
          <a:chOff x="0" y="0"/>
          <a:chExt cx="0" cy="0"/>
        </a:xfrm>
      </p:grpSpPr>
      <p:sp>
        <p:nvSpPr>
          <p:cNvPr id="37" name="Google Shape;37;p6"/>
          <p:cNvSpPr txBox="1"/>
          <p:nvPr>
            <p:ph type="title"/>
          </p:nvPr>
        </p:nvSpPr>
        <p:spPr>
          <a:xfrm>
            <a:off x="319090" y="972000"/>
            <a:ext cx="8508900" cy="3762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319088" y="1484040"/>
            <a:ext cx="8508900" cy="955500"/>
          </a:xfrm>
          <a:prstGeom prst="rect">
            <a:avLst/>
          </a:prstGeom>
          <a:noFill/>
          <a:ln>
            <a:noFill/>
          </a:ln>
        </p:spPr>
        <p:txBody>
          <a:bodyPr anchorCtr="0" anchor="t" bIns="0" lIns="0" spcFirstLastPara="1" rIns="0" wrap="square" tIns="0"/>
          <a:lstStyle>
            <a:lvl1pPr indent="-228600" lvl="0" marL="457200" marR="0" rtl="0" algn="l">
              <a:lnSpc>
                <a:spcPct val="150000"/>
              </a:lnSpc>
              <a:spcBef>
                <a:spcPts val="0"/>
              </a:spcBef>
              <a:spcAft>
                <a:spcPts val="0"/>
              </a:spcAft>
              <a:buSzPts val="1400"/>
              <a:buNone/>
              <a:defRPr b="0" i="0" sz="1600" u="none" cap="none" strike="noStrike">
                <a:solidFill>
                  <a:schemeClr val="lt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6"/>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b="0" i="0" sz="1100" u="none" cap="none" strike="noStrike">
                <a:solidFill>
                  <a:schemeClr val="lt1"/>
                </a:solidFill>
                <a:latin typeface="Arial"/>
                <a:ea typeface="Arial"/>
                <a:cs typeface="Arial"/>
                <a:sym typeface="Arial"/>
              </a:defRPr>
            </a:lvl1pPr>
            <a:lvl2pPr indent="0" lvl="1" marL="0" rtl="0" algn="r">
              <a:spcBef>
                <a:spcPts val="0"/>
              </a:spcBef>
              <a:spcAft>
                <a:spcPts val="0"/>
              </a:spcAft>
              <a:buNone/>
              <a:defRPr b="0" i="0" sz="1100" u="none" cap="none" strike="noStrike">
                <a:solidFill>
                  <a:schemeClr val="lt1"/>
                </a:solidFill>
                <a:latin typeface="Arial"/>
                <a:ea typeface="Arial"/>
                <a:cs typeface="Arial"/>
                <a:sym typeface="Arial"/>
              </a:defRPr>
            </a:lvl2pPr>
            <a:lvl3pPr indent="0" lvl="2" marL="0" rtl="0" algn="r">
              <a:spcBef>
                <a:spcPts val="0"/>
              </a:spcBef>
              <a:spcAft>
                <a:spcPts val="0"/>
              </a:spcAft>
              <a:buNone/>
              <a:defRPr b="0" i="0" sz="1100" u="none" cap="none" strike="noStrike">
                <a:solidFill>
                  <a:schemeClr val="lt1"/>
                </a:solidFill>
                <a:latin typeface="Arial"/>
                <a:ea typeface="Arial"/>
                <a:cs typeface="Arial"/>
                <a:sym typeface="Arial"/>
              </a:defRPr>
            </a:lvl3pPr>
            <a:lvl4pPr indent="0" lvl="3" marL="0" rtl="0" algn="r">
              <a:spcBef>
                <a:spcPts val="0"/>
              </a:spcBef>
              <a:spcAft>
                <a:spcPts val="0"/>
              </a:spcAft>
              <a:buNone/>
              <a:defRPr b="0" i="0" sz="1100" u="none" cap="none" strike="noStrike">
                <a:solidFill>
                  <a:schemeClr val="lt1"/>
                </a:solidFill>
                <a:latin typeface="Arial"/>
                <a:ea typeface="Arial"/>
                <a:cs typeface="Arial"/>
                <a:sym typeface="Arial"/>
              </a:defRPr>
            </a:lvl4pPr>
            <a:lvl5pPr indent="0" lvl="4" marL="0" rtl="0" algn="r">
              <a:spcBef>
                <a:spcPts val="0"/>
              </a:spcBef>
              <a:spcAft>
                <a:spcPts val="0"/>
              </a:spcAft>
              <a:buNone/>
              <a:defRPr b="0" i="0" sz="1100" u="none" cap="none" strike="noStrike">
                <a:solidFill>
                  <a:schemeClr val="lt1"/>
                </a:solidFill>
                <a:latin typeface="Arial"/>
                <a:ea typeface="Arial"/>
                <a:cs typeface="Arial"/>
                <a:sym typeface="Arial"/>
              </a:defRPr>
            </a:lvl5pPr>
            <a:lvl6pPr indent="0" lvl="5" marL="0" rtl="0" algn="r">
              <a:spcBef>
                <a:spcPts val="0"/>
              </a:spcBef>
              <a:spcAft>
                <a:spcPts val="0"/>
              </a:spcAft>
              <a:buNone/>
              <a:defRPr b="0" i="0" sz="1100" u="none" cap="none" strike="noStrike">
                <a:solidFill>
                  <a:schemeClr val="lt1"/>
                </a:solidFill>
                <a:latin typeface="Arial"/>
                <a:ea typeface="Arial"/>
                <a:cs typeface="Arial"/>
                <a:sym typeface="Arial"/>
              </a:defRPr>
            </a:lvl6pPr>
            <a:lvl7pPr indent="0" lvl="6" marL="0" rtl="0" algn="r">
              <a:spcBef>
                <a:spcPts val="0"/>
              </a:spcBef>
              <a:spcAft>
                <a:spcPts val="0"/>
              </a:spcAft>
              <a:buNone/>
              <a:defRPr b="0" i="0" sz="1100" u="none" cap="none" strike="noStrike">
                <a:solidFill>
                  <a:schemeClr val="lt1"/>
                </a:solidFill>
                <a:latin typeface="Arial"/>
                <a:ea typeface="Arial"/>
                <a:cs typeface="Arial"/>
                <a:sym typeface="Arial"/>
              </a:defRPr>
            </a:lvl7pPr>
            <a:lvl8pPr indent="0" lvl="7" marL="0" rtl="0" algn="r">
              <a:spcBef>
                <a:spcPts val="0"/>
              </a:spcBef>
              <a:spcAft>
                <a:spcPts val="0"/>
              </a:spcAft>
              <a:buNone/>
              <a:defRPr b="0" i="0" sz="1100" u="none" cap="none" strike="noStrike">
                <a:solidFill>
                  <a:schemeClr val="lt1"/>
                </a:solidFill>
                <a:latin typeface="Arial"/>
                <a:ea typeface="Arial"/>
                <a:cs typeface="Arial"/>
                <a:sym typeface="Arial"/>
              </a:defRPr>
            </a:lvl8pPr>
            <a:lvl9pPr indent="0" lvl="8" marL="0" rtl="0" algn="r">
              <a:spcBef>
                <a:spcPts val="0"/>
              </a:spcBef>
              <a:spcAft>
                <a:spcPts val="0"/>
              </a:spcAft>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40" name="Google Shape;40;p6"/>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p:cSld name="Inhalt">
    <p:spTree>
      <p:nvGrpSpPr>
        <p:cNvPr id="45" name="Shape 45"/>
        <p:cNvGrpSpPr/>
        <p:nvPr/>
      </p:nvGrpSpPr>
      <p:grpSpPr>
        <a:xfrm>
          <a:off x="0" y="0"/>
          <a:ext cx="0" cy="0"/>
          <a:chOff x="0" y="0"/>
          <a:chExt cx="0" cy="0"/>
        </a:xfrm>
      </p:grpSpPr>
      <p:sp>
        <p:nvSpPr>
          <p:cNvPr id="46" name="Google Shape;46;p8"/>
          <p:cNvSpPr txBox="1"/>
          <p:nvPr>
            <p:ph idx="1" type="body"/>
          </p:nvPr>
        </p:nvSpPr>
        <p:spPr>
          <a:xfrm>
            <a:off x="319090" y="1600200"/>
            <a:ext cx="8508900" cy="3095700"/>
          </a:xfrm>
          <a:prstGeom prst="rect">
            <a:avLst/>
          </a:prstGeom>
          <a:noFill/>
          <a:ln>
            <a:noFill/>
          </a:ln>
        </p:spPr>
        <p:txBody>
          <a:bodyPr anchorCtr="0" anchor="t" bIns="0" lIns="0" spcFirstLastPara="1" rIns="0" wrap="square" tIns="0"/>
          <a:lstStyle>
            <a:lvl1pPr indent="-228600" lvl="0" marL="45720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17500" lvl="1" marL="914400" marR="0" rtl="0" algn="l">
              <a:lnSpc>
                <a:spcPct val="114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7" name="Google Shape;47;p8"/>
          <p:cNvSpPr txBox="1"/>
          <p:nvPr>
            <p:ph type="title"/>
          </p:nvPr>
        </p:nvSpPr>
        <p:spPr>
          <a:xfrm>
            <a:off x="319090" y="972000"/>
            <a:ext cx="8508900" cy="4104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48" name="Google Shape;48;p8"/>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49" name="Google Shape;49;p8"/>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 Text">
  <p:cSld name="Zwei Inhalte + Text">
    <p:spTree>
      <p:nvGrpSpPr>
        <p:cNvPr id="50" name="Shape 50"/>
        <p:cNvGrpSpPr/>
        <p:nvPr/>
      </p:nvGrpSpPr>
      <p:grpSpPr>
        <a:xfrm>
          <a:off x="0" y="0"/>
          <a:ext cx="0" cy="0"/>
          <a:chOff x="0" y="0"/>
          <a:chExt cx="0" cy="0"/>
        </a:xfrm>
      </p:grpSpPr>
      <p:sp>
        <p:nvSpPr>
          <p:cNvPr id="51" name="Google Shape;51;p9"/>
          <p:cNvSpPr txBox="1"/>
          <p:nvPr>
            <p:ph idx="1" type="body"/>
          </p:nvPr>
        </p:nvSpPr>
        <p:spPr>
          <a:xfrm>
            <a:off x="319090" y="1600200"/>
            <a:ext cx="8508900" cy="495900"/>
          </a:xfrm>
          <a:prstGeom prst="rect">
            <a:avLst/>
          </a:prstGeom>
          <a:noFill/>
          <a:ln>
            <a:noFill/>
          </a:ln>
        </p:spPr>
        <p:txBody>
          <a:bodyPr anchorCtr="0" anchor="t" bIns="0" lIns="0" spcFirstLastPara="1" rIns="0" wrap="square" tIns="0"/>
          <a:lstStyle>
            <a:lvl1pPr indent="-228600" lvl="0" marL="45720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9"/>
          <p:cNvSpPr txBox="1"/>
          <p:nvPr>
            <p:ph type="title"/>
          </p:nvPr>
        </p:nvSpPr>
        <p:spPr>
          <a:xfrm>
            <a:off x="319090" y="972000"/>
            <a:ext cx="8508900" cy="4104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53" name="Google Shape;53;p9"/>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54" name="Google Shape;54;p9"/>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9"/>
          <p:cNvSpPr txBox="1"/>
          <p:nvPr>
            <p:ph idx="2" type="body"/>
          </p:nvPr>
        </p:nvSpPr>
        <p:spPr>
          <a:xfrm>
            <a:off x="316992" y="2148752"/>
            <a:ext cx="4188300" cy="2547000"/>
          </a:xfrm>
          <a:prstGeom prst="rect">
            <a:avLst/>
          </a:prstGeom>
          <a:noFill/>
          <a:ln>
            <a:noFill/>
          </a:ln>
        </p:spPr>
        <p:txBody>
          <a:bodyPr anchorCtr="0" anchor="t" bIns="45700" lIns="0" spcFirstLastPara="1" rIns="0" wrap="square" tIns="45700"/>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6" name="Google Shape;56;p9"/>
          <p:cNvSpPr/>
          <p:nvPr>
            <p:ph idx="3" type="pic"/>
          </p:nvPr>
        </p:nvSpPr>
        <p:spPr>
          <a:xfrm>
            <a:off x="4648200" y="2148840"/>
            <a:ext cx="4180500" cy="2547000"/>
          </a:xfrm>
          <a:prstGeom prst="rect">
            <a:avLst/>
          </a:prstGeom>
          <a:noFill/>
          <a:ln>
            <a:noFill/>
          </a:ln>
        </p:spPr>
        <p:txBody>
          <a:bodyPr anchorCtr="0" anchor="t" bIns="45700" lIns="91425" spcFirstLastPara="1" rIns="91425" wrap="square" tIns="45700"/>
          <a:lstStyle>
            <a:lvl1pPr lvl="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p:cSld name="zwei Inhalte">
    <p:spTree>
      <p:nvGrpSpPr>
        <p:cNvPr id="57" name="Shape 57"/>
        <p:cNvGrpSpPr/>
        <p:nvPr/>
      </p:nvGrpSpPr>
      <p:grpSpPr>
        <a:xfrm>
          <a:off x="0" y="0"/>
          <a:ext cx="0" cy="0"/>
          <a:chOff x="0" y="0"/>
          <a:chExt cx="0" cy="0"/>
        </a:xfrm>
      </p:grpSpPr>
      <p:sp>
        <p:nvSpPr>
          <p:cNvPr id="58" name="Google Shape;58;p10"/>
          <p:cNvSpPr txBox="1"/>
          <p:nvPr>
            <p:ph idx="1" type="body"/>
          </p:nvPr>
        </p:nvSpPr>
        <p:spPr>
          <a:xfrm>
            <a:off x="319091" y="1602000"/>
            <a:ext cx="4180800" cy="3095700"/>
          </a:xfrm>
          <a:prstGeom prst="rect">
            <a:avLst/>
          </a:prstGeom>
          <a:noFill/>
          <a:ln>
            <a:noFill/>
          </a:ln>
        </p:spPr>
        <p:txBody>
          <a:bodyPr anchorCtr="0" anchor="t" bIns="0" lIns="0" spcFirstLastPara="1" rIns="0" wrap="square" tIns="0"/>
          <a:lstStyle>
            <a:lvl1pPr indent="-228600" lvl="0" marL="45720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17500" lvl="1" marL="914400" marR="0" rtl="0" algn="l">
              <a:lnSpc>
                <a:spcPct val="114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Google Shape;59;p10"/>
          <p:cNvSpPr txBox="1"/>
          <p:nvPr>
            <p:ph idx="2" type="body"/>
          </p:nvPr>
        </p:nvSpPr>
        <p:spPr>
          <a:xfrm>
            <a:off x="4647179" y="1602000"/>
            <a:ext cx="4180800" cy="3095700"/>
          </a:xfrm>
          <a:prstGeom prst="rect">
            <a:avLst/>
          </a:prstGeom>
          <a:noFill/>
          <a:ln>
            <a:noFill/>
          </a:ln>
        </p:spPr>
        <p:txBody>
          <a:bodyPr anchorCtr="0" anchor="t" bIns="0" lIns="0" spcFirstLastPara="1" rIns="0" wrap="square" tIns="0"/>
          <a:lstStyle>
            <a:lvl1pPr indent="-228600" lvl="0" marL="45720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17500" lvl="1" marL="914400" marR="0" rtl="0" algn="l">
              <a:lnSpc>
                <a:spcPct val="114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0" name="Google Shape;60;p10"/>
          <p:cNvSpPr txBox="1"/>
          <p:nvPr>
            <p:ph type="title"/>
          </p:nvPr>
        </p:nvSpPr>
        <p:spPr>
          <a:xfrm>
            <a:off x="319090" y="972000"/>
            <a:ext cx="8508900" cy="4104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61" name="Google Shape;61;p10"/>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62" name="Google Shape;62;p10"/>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 Text">
  <p:cSld name="Inhalt + Text">
    <p:spTree>
      <p:nvGrpSpPr>
        <p:cNvPr id="63" name="Shape 63"/>
        <p:cNvGrpSpPr/>
        <p:nvPr/>
      </p:nvGrpSpPr>
      <p:grpSpPr>
        <a:xfrm>
          <a:off x="0" y="0"/>
          <a:ext cx="0" cy="0"/>
          <a:chOff x="0" y="0"/>
          <a:chExt cx="0" cy="0"/>
        </a:xfrm>
      </p:grpSpPr>
      <p:sp>
        <p:nvSpPr>
          <p:cNvPr id="64" name="Google Shape;64;p11"/>
          <p:cNvSpPr txBox="1"/>
          <p:nvPr>
            <p:ph idx="1" type="body"/>
          </p:nvPr>
        </p:nvSpPr>
        <p:spPr>
          <a:xfrm>
            <a:off x="319090" y="2143125"/>
            <a:ext cx="8508900" cy="2543100"/>
          </a:xfrm>
          <a:prstGeom prst="rect">
            <a:avLst/>
          </a:prstGeom>
          <a:solidFill>
            <a:schemeClr val="lt1"/>
          </a:solidFill>
          <a:ln>
            <a:noFill/>
          </a:ln>
        </p:spPr>
        <p:txBody>
          <a:bodyPr anchorCtr="0" anchor="t" bIns="0" lIns="0" spcFirstLastPara="1" rIns="0" wrap="square" tIns="0"/>
          <a:lstStyle>
            <a:lvl1pPr indent="-228600" lvl="0" marL="45720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17500" lvl="1" marL="914400" marR="0" rtl="0" algn="l">
              <a:lnSpc>
                <a:spcPct val="114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5" name="Google Shape;65;p11"/>
          <p:cNvSpPr txBox="1"/>
          <p:nvPr>
            <p:ph type="title"/>
          </p:nvPr>
        </p:nvSpPr>
        <p:spPr>
          <a:xfrm>
            <a:off x="319090" y="972000"/>
            <a:ext cx="8508900" cy="410400"/>
          </a:xfrm>
          <a:prstGeom prst="rect">
            <a:avLst/>
          </a:prstGeom>
          <a:solidFill>
            <a:schemeClr val="lt1"/>
          </a:solid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66" name="Google Shape;66;p11"/>
          <p:cNvSpPr txBox="1"/>
          <p:nvPr>
            <p:ph idx="12" type="sldNum"/>
          </p:nvPr>
        </p:nvSpPr>
        <p:spPr>
          <a:xfrm>
            <a:off x="6774934" y="4854985"/>
            <a:ext cx="2052000" cy="273900"/>
          </a:xfrm>
          <a:prstGeom prst="rect">
            <a:avLst/>
          </a:prstGeom>
          <a:solidFill>
            <a:schemeClr val="lt1"/>
          </a:solid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67" name="Google Shape;67;p11"/>
          <p:cNvSpPr txBox="1"/>
          <p:nvPr>
            <p:ph idx="11" type="ftr"/>
          </p:nvPr>
        </p:nvSpPr>
        <p:spPr>
          <a:xfrm>
            <a:off x="311162" y="4854985"/>
            <a:ext cx="6464400" cy="273900"/>
          </a:xfrm>
          <a:prstGeom prst="rect">
            <a:avLst/>
          </a:prstGeom>
          <a:solidFill>
            <a:schemeClr val="lt1"/>
          </a:solid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1"/>
          <p:cNvSpPr txBox="1"/>
          <p:nvPr>
            <p:ph idx="2" type="body"/>
          </p:nvPr>
        </p:nvSpPr>
        <p:spPr>
          <a:xfrm>
            <a:off x="319090" y="1600200"/>
            <a:ext cx="8508900" cy="505200"/>
          </a:xfrm>
          <a:prstGeom prst="rect">
            <a:avLst/>
          </a:prstGeom>
          <a:solidFill>
            <a:schemeClr val="lt1"/>
          </a:solidFill>
          <a:ln>
            <a:noFill/>
          </a:ln>
        </p:spPr>
        <p:txBody>
          <a:bodyPr anchorCtr="0" anchor="t" bIns="0" lIns="0" spcFirstLastPara="1" rIns="0" wrap="square" tIns="0"/>
          <a:lstStyle>
            <a:lvl1pPr indent="-228600" lvl="0" marL="45720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oße Bilder">
  <p:cSld name="große Bilder">
    <p:spTree>
      <p:nvGrpSpPr>
        <p:cNvPr id="69" name="Shape 69"/>
        <p:cNvGrpSpPr/>
        <p:nvPr/>
      </p:nvGrpSpPr>
      <p:grpSpPr>
        <a:xfrm>
          <a:off x="0" y="0"/>
          <a:ext cx="0" cy="0"/>
          <a:chOff x="0" y="0"/>
          <a:chExt cx="0" cy="0"/>
        </a:xfrm>
      </p:grpSpPr>
      <p:sp>
        <p:nvSpPr>
          <p:cNvPr id="70" name="Google Shape;70;p12"/>
          <p:cNvSpPr txBox="1"/>
          <p:nvPr>
            <p:ph type="title"/>
          </p:nvPr>
        </p:nvSpPr>
        <p:spPr>
          <a:xfrm>
            <a:off x="319090" y="972000"/>
            <a:ext cx="8508900" cy="4104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71" name="Google Shape;71;p12"/>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72" name="Google Shape;72;p12"/>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2"/>
          <p:cNvSpPr/>
          <p:nvPr>
            <p:ph idx="2" type="pic"/>
          </p:nvPr>
        </p:nvSpPr>
        <p:spPr>
          <a:xfrm>
            <a:off x="0" y="2133600"/>
            <a:ext cx="9144000" cy="30099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4" name="Google Shape;74;p12"/>
          <p:cNvSpPr txBox="1"/>
          <p:nvPr>
            <p:ph idx="1" type="body"/>
          </p:nvPr>
        </p:nvSpPr>
        <p:spPr>
          <a:xfrm>
            <a:off x="319090" y="1600200"/>
            <a:ext cx="8508900" cy="495900"/>
          </a:xfrm>
          <a:prstGeom prst="rect">
            <a:avLst/>
          </a:prstGeom>
          <a:noFill/>
          <a:ln>
            <a:noFill/>
          </a:ln>
        </p:spPr>
        <p:txBody>
          <a:bodyPr anchorCtr="0" anchor="t" bIns="0" lIns="0" spcFirstLastPara="1" rIns="0" wrap="square" tIns="0"/>
          <a:lstStyle>
            <a:lvl1pPr indent="-228600" lvl="0" marL="45720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lder formatfüllend">
  <p:cSld name="Bilder formatfüllend">
    <p:spTree>
      <p:nvGrpSpPr>
        <p:cNvPr id="75" name="Shape 75"/>
        <p:cNvGrpSpPr/>
        <p:nvPr/>
      </p:nvGrpSpPr>
      <p:grpSpPr>
        <a:xfrm>
          <a:off x="0" y="0"/>
          <a:ext cx="0" cy="0"/>
          <a:chOff x="0" y="0"/>
          <a:chExt cx="0" cy="0"/>
        </a:xfrm>
      </p:grpSpPr>
      <p:sp>
        <p:nvSpPr>
          <p:cNvPr id="76" name="Google Shape;76;p13"/>
          <p:cNvSpPr/>
          <p:nvPr>
            <p:ph idx="2" type="pic"/>
          </p:nvPr>
        </p:nvSpPr>
        <p:spPr>
          <a:xfrm>
            <a:off x="0" y="1600200"/>
            <a:ext cx="9144000" cy="3543300"/>
          </a:xfrm>
          <a:prstGeom prst="rect">
            <a:avLst/>
          </a:prstGeom>
          <a:noFill/>
          <a:ln>
            <a:noFill/>
          </a:ln>
        </p:spPr>
        <p:txBody>
          <a:bodyPr anchorCtr="0" anchor="t" bIns="45700" lIns="91425" spcFirstLastPara="1" rIns="91425" wrap="square" tIns="45700"/>
          <a:lstStyle>
            <a:lvl1pPr lvl="0" marR="0" rtl="0" algn="l">
              <a:lnSpc>
                <a:spcPct val="114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3"/>
          <p:cNvSpPr txBox="1"/>
          <p:nvPr>
            <p:ph type="title"/>
          </p:nvPr>
        </p:nvSpPr>
        <p:spPr>
          <a:xfrm>
            <a:off x="319090" y="972000"/>
            <a:ext cx="8508900" cy="410400"/>
          </a:xfrm>
          <a:prstGeom prst="rect">
            <a:avLst/>
          </a:prstGeom>
          <a:noFill/>
          <a:ln>
            <a:noFill/>
          </a:ln>
        </p:spPr>
        <p:txBody>
          <a:bodyPr anchorCtr="0" anchor="t" bIns="0" lIns="0" spcFirstLastPara="1" rIns="0" wrap="square" tIns="0"/>
          <a:lstStyle>
            <a:lvl1pPr lvl="0" marR="0" rtl="0" algn="l">
              <a:lnSpc>
                <a:spcPct val="128000"/>
              </a:lnSpc>
              <a:spcBef>
                <a:spcPts val="0"/>
              </a:spcBef>
              <a:spcAft>
                <a:spcPts val="0"/>
              </a:spcAft>
              <a:buSzPts val="1400"/>
              <a:buNone/>
              <a:defRPr b="0" i="0" sz="2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
        <p:nvSpPr>
          <p:cNvPr id="78" name="Google Shape;78;p13"/>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79" name="Google Shape;79;p13"/>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0"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1" type="ftr"/>
          </p:nvPr>
        </p:nvSpPr>
        <p:spPr>
          <a:xfrm>
            <a:off x="311162" y="4854985"/>
            <a:ext cx="7829400" cy="288600"/>
          </a:xfrm>
          <a:prstGeom prst="rect">
            <a:avLst/>
          </a:prstGeom>
          <a:noFill/>
          <a:ln>
            <a:noFill/>
          </a:ln>
        </p:spPr>
        <p:txBody>
          <a:bodyPr anchorCtr="0" anchor="ctr" bIns="45700" lIns="0" spcFirstLastPara="1" rIns="0" wrap="square" tIns="45700"/>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1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1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1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1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1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1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1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1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pic>
        <p:nvPicPr>
          <p:cNvPr descr="20150416 tum logo blau png final.png" id="12" name="Google Shape;12;p1"/>
          <p:cNvPicPr preferRelativeResize="0"/>
          <p:nvPr/>
        </p:nvPicPr>
        <p:blipFill rotWithShape="1">
          <a:blip r:embed="rId1">
            <a:alphaModFix/>
          </a:blip>
          <a:srcRect b="0" l="0" r="0" t="0"/>
          <a:stretch/>
        </p:blipFill>
        <p:spPr>
          <a:xfrm>
            <a:off x="8218800" y="324000"/>
            <a:ext cx="604775" cy="3185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1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1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1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1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1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1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1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1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21" name="Google Shape;21;p3"/>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descr="20150416 tum logo blau png final.png" id="22" name="Google Shape;22;p3"/>
          <p:cNvPicPr preferRelativeResize="0"/>
          <p:nvPr/>
        </p:nvPicPr>
        <p:blipFill rotWithShape="1">
          <a:blip r:embed="rId1">
            <a:alphaModFix/>
          </a:blip>
          <a:srcRect b="0" l="0" r="0" t="0"/>
          <a:stretch/>
        </p:blipFill>
        <p:spPr>
          <a:xfrm>
            <a:off x="8218411" y="324000"/>
            <a:ext cx="604775" cy="318516"/>
          </a:xfrm>
          <a:prstGeom prst="rect">
            <a:avLst/>
          </a:prstGeom>
          <a:noFill/>
          <a:ln>
            <a:noFill/>
          </a:ln>
        </p:spPr>
      </p:pic>
      <p:sp>
        <p:nvSpPr>
          <p:cNvPr id="23" name="Google Shape;23;p3"/>
          <p:cNvSpPr txBox="1"/>
          <p:nvPr/>
        </p:nvSpPr>
        <p:spPr>
          <a:xfrm>
            <a:off x="319506" y="321468"/>
            <a:ext cx="7160400" cy="346200"/>
          </a:xfrm>
          <a:prstGeom prst="rect">
            <a:avLst/>
          </a:prstGeom>
          <a:noFill/>
          <a:ln>
            <a:noFill/>
          </a:ln>
        </p:spPr>
        <p:txBody>
          <a:bodyPr anchorCtr="0" anchor="t" bIns="0" lIns="0" spcFirstLastPara="1" rIns="0" wrap="square" tIns="0">
            <a:noAutofit/>
          </a:bodyPr>
          <a:lstStyle/>
          <a:p>
            <a:pPr indent="0" lvl="0" marL="0" marR="0" rtl="0" algn="l">
              <a:lnSpc>
                <a:spcPct val="112500"/>
              </a:lnSpc>
              <a:spcBef>
                <a:spcPts val="0"/>
              </a:spcBef>
              <a:spcAft>
                <a:spcPts val="0"/>
              </a:spcAft>
              <a:buNone/>
            </a:pPr>
            <a:r>
              <a:rPr b="0" i="0" lang="de-DE" sz="800" u="none" cap="none" strike="noStrike">
                <a:solidFill>
                  <a:schemeClr val="dk2"/>
                </a:solidFill>
                <a:latin typeface="Arial"/>
                <a:ea typeface="Arial"/>
                <a:cs typeface="Arial"/>
                <a:sym typeface="Arial"/>
              </a:rPr>
              <a:t>Lehrstuhl für Mustertechnik</a:t>
            </a:r>
            <a:endParaRPr/>
          </a:p>
          <a:p>
            <a:pPr indent="0" lvl="0" marL="0" marR="0" rtl="0" algn="l">
              <a:lnSpc>
                <a:spcPct val="112500"/>
              </a:lnSpc>
              <a:spcBef>
                <a:spcPts val="0"/>
              </a:spcBef>
              <a:spcAft>
                <a:spcPts val="0"/>
              </a:spcAft>
              <a:buNone/>
            </a:pPr>
            <a:r>
              <a:rPr b="0" i="0" lang="de-DE" sz="800" u="none" cap="none" strike="noStrike">
                <a:solidFill>
                  <a:schemeClr val="dk2"/>
                </a:solidFill>
                <a:latin typeface="Arial"/>
                <a:ea typeface="Arial"/>
                <a:cs typeface="Arial"/>
                <a:sym typeface="Arial"/>
              </a:rPr>
              <a:t>Fakultät für Musterverfahren</a:t>
            </a:r>
            <a:endParaRPr/>
          </a:p>
          <a:p>
            <a:pPr indent="0" lvl="0" marL="0" marR="0" rtl="0" algn="l">
              <a:lnSpc>
                <a:spcPct val="112500"/>
              </a:lnSpc>
              <a:spcBef>
                <a:spcPts val="0"/>
              </a:spcBef>
              <a:spcAft>
                <a:spcPts val="0"/>
              </a:spcAft>
              <a:buNone/>
            </a:pPr>
            <a:r>
              <a:rPr b="0" i="0" lang="de-DE" sz="800" u="none" cap="none" strike="noStrike">
                <a:solidFill>
                  <a:schemeClr val="dk2"/>
                </a:solidFill>
                <a:latin typeface="Arial"/>
                <a:ea typeface="Arial"/>
                <a:cs typeface="Arial"/>
                <a:sym typeface="Arial"/>
              </a:rPr>
              <a:t>Technische Universität München</a:t>
            </a:r>
            <a:endParaRPr b="0" i="0" sz="8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 name="Shape 30"/>
        <p:cNvGrpSpPr/>
        <p:nvPr/>
      </p:nvGrpSpPr>
      <p:grpSpPr>
        <a:xfrm>
          <a:off x="0" y="0"/>
          <a:ext cx="0" cy="0"/>
          <a:chOff x="0" y="0"/>
          <a:chExt cx="0" cy="0"/>
        </a:xfrm>
      </p:grpSpPr>
      <p:sp>
        <p:nvSpPr>
          <p:cNvPr id="31" name="Google Shape;31;p5"/>
          <p:cNvSpPr txBox="1"/>
          <p:nvPr/>
        </p:nvSpPr>
        <p:spPr>
          <a:xfrm>
            <a:off x="7713330" y="4922462"/>
            <a:ext cx="1115400" cy="210600"/>
          </a:xfrm>
          <a:prstGeom prst="rect">
            <a:avLst/>
          </a:prstGeom>
          <a:noFill/>
          <a:ln>
            <a:noFill/>
          </a:ln>
        </p:spPr>
        <p:txBody>
          <a:bodyPr anchorCtr="0" anchor="b" bIns="0" lIns="0" spcFirstLastPara="1" rIns="0" wrap="square" tIns="0">
            <a:noAutofit/>
          </a:bodyPr>
          <a:lstStyle/>
          <a:p>
            <a:pPr indent="0" lvl="0" marL="0" marR="0" rtl="0" algn="r">
              <a:lnSpc>
                <a:spcPct val="114000"/>
              </a:lnSpc>
              <a:spcBef>
                <a:spcPts val="0"/>
              </a:spcBef>
              <a:spcAft>
                <a:spcPts val="0"/>
              </a:spcAft>
              <a:buNone/>
            </a:pPr>
            <a:fld id="{00000000-1234-1234-1234-123412341234}" type="slidenum">
              <a:rPr b="0" i="0" lang="de-D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pic>
        <p:nvPicPr>
          <p:cNvPr descr="Fahnen_HG.jpg" id="32" name="Google Shape;32;p5"/>
          <p:cNvPicPr preferRelativeResize="0"/>
          <p:nvPr/>
        </p:nvPicPr>
        <p:blipFill rotWithShape="1">
          <a:blip r:embed="rId1">
            <a:alphaModFix/>
          </a:blip>
          <a:srcRect b="10830" l="398" r="0" t="14167"/>
          <a:stretch/>
        </p:blipFill>
        <p:spPr>
          <a:xfrm>
            <a:off x="0" y="0"/>
            <a:ext cx="9143999" cy="5143500"/>
          </a:xfrm>
          <a:prstGeom prst="rect">
            <a:avLst/>
          </a:prstGeom>
          <a:noFill/>
          <a:ln>
            <a:noFill/>
          </a:ln>
        </p:spPr>
      </p:pic>
      <p:pic>
        <p:nvPicPr>
          <p:cNvPr descr="20150416 tum logo blau png final.png" id="33" name="Google Shape;33;p5"/>
          <p:cNvPicPr preferRelativeResize="0"/>
          <p:nvPr/>
        </p:nvPicPr>
        <p:blipFill rotWithShape="1">
          <a:blip r:embed="rId2">
            <a:alphaModFix/>
          </a:blip>
          <a:srcRect b="0" l="0" r="0" t="0"/>
          <a:stretch/>
        </p:blipFill>
        <p:spPr>
          <a:xfrm>
            <a:off x="8218800" y="324000"/>
            <a:ext cx="599512" cy="320288"/>
          </a:xfrm>
          <a:prstGeom prst="rect">
            <a:avLst/>
          </a:prstGeom>
          <a:noFill/>
          <a:ln>
            <a:noFill/>
          </a:ln>
        </p:spPr>
      </p:pic>
      <p:sp>
        <p:nvSpPr>
          <p:cNvPr id="34" name="Google Shape;34;p5"/>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1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11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11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11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11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11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11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11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35" name="Google Shape;35;p5"/>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marR="0" rtl="0" algn="l">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 name="Shape 41"/>
        <p:cNvGrpSpPr/>
        <p:nvPr/>
      </p:nvGrpSpPr>
      <p:grpSpPr>
        <a:xfrm>
          <a:off x="0" y="0"/>
          <a:ext cx="0" cy="0"/>
          <a:chOff x="0" y="0"/>
          <a:chExt cx="0" cy="0"/>
        </a:xfrm>
      </p:grpSpPr>
      <p:pic>
        <p:nvPicPr>
          <p:cNvPr descr="20150416 tum logo blau png final.png" id="42" name="Google Shape;42;p7"/>
          <p:cNvPicPr preferRelativeResize="0"/>
          <p:nvPr/>
        </p:nvPicPr>
        <p:blipFill rotWithShape="1">
          <a:blip r:embed="rId1">
            <a:alphaModFix/>
          </a:blip>
          <a:srcRect b="0" l="0" r="0" t="0"/>
          <a:stretch/>
        </p:blipFill>
        <p:spPr>
          <a:xfrm>
            <a:off x="8218411" y="324000"/>
            <a:ext cx="604775" cy="318516"/>
          </a:xfrm>
          <a:prstGeom prst="rect">
            <a:avLst/>
          </a:prstGeom>
          <a:noFill/>
          <a:ln>
            <a:noFill/>
          </a:ln>
        </p:spPr>
      </p:pic>
      <p:sp>
        <p:nvSpPr>
          <p:cNvPr id="43" name="Google Shape;43;p7"/>
          <p:cNvSpPr txBox="1"/>
          <p:nvPr>
            <p:ph idx="12" type="sldNum"/>
          </p:nvPr>
        </p:nvSpPr>
        <p:spPr>
          <a:xfrm>
            <a:off x="6774934" y="4854985"/>
            <a:ext cx="2052000" cy="273900"/>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1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1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1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1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1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1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1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1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44" name="Google Shape;44;p7"/>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descr="TUM_Glockenturm.tif" id="99" name="Google Shape;99;p16"/>
          <p:cNvPicPr preferRelativeResize="0"/>
          <p:nvPr/>
        </p:nvPicPr>
        <p:blipFill rotWithShape="1">
          <a:blip r:embed="rId3">
            <a:alphaModFix/>
          </a:blip>
          <a:srcRect b="0" l="0" r="0" t="0"/>
          <a:stretch/>
        </p:blipFill>
        <p:spPr>
          <a:xfrm>
            <a:off x="4975215" y="1476375"/>
            <a:ext cx="3819542" cy="3333750"/>
          </a:xfrm>
          <a:prstGeom prst="rect">
            <a:avLst/>
          </a:prstGeom>
          <a:noFill/>
          <a:ln>
            <a:noFill/>
          </a:ln>
        </p:spPr>
      </p:pic>
      <p:sp>
        <p:nvSpPr>
          <p:cNvPr id="100" name="Google Shape;100;p16"/>
          <p:cNvSpPr txBox="1"/>
          <p:nvPr>
            <p:ph type="title"/>
          </p:nvPr>
        </p:nvSpPr>
        <p:spPr>
          <a:xfrm>
            <a:off x="319090" y="972000"/>
            <a:ext cx="8508999" cy="383381"/>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Javascript on the server. A Node.js crash course</a:t>
            </a:r>
            <a:endParaRPr/>
          </a:p>
        </p:txBody>
      </p:sp>
      <p:sp>
        <p:nvSpPr>
          <p:cNvPr id="101" name="Google Shape;101;p16"/>
          <p:cNvSpPr txBox="1"/>
          <p:nvPr>
            <p:ph idx="1" type="body"/>
          </p:nvPr>
        </p:nvSpPr>
        <p:spPr>
          <a:xfrm>
            <a:off x="319100" y="1476365"/>
            <a:ext cx="8508900" cy="9555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de-DE"/>
              <a:t>Julian Nalenz</a:t>
            </a:r>
            <a:endParaRPr/>
          </a:p>
          <a:p>
            <a:pPr indent="0" lvl="0" marL="0" rtl="0" algn="l">
              <a:lnSpc>
                <a:spcPct val="150000"/>
              </a:lnSpc>
              <a:spcBef>
                <a:spcPts val="0"/>
              </a:spcBef>
              <a:spcAft>
                <a:spcPts val="0"/>
              </a:spcAft>
              <a:buNone/>
            </a:pPr>
            <a:r>
              <a:rPr lang="de-DE"/>
              <a:t>Valentin Dimov</a:t>
            </a:r>
            <a:endParaRPr/>
          </a:p>
          <a:p>
            <a:pPr indent="0" lvl="0" marL="0" rtl="0" algn="l">
              <a:lnSpc>
                <a:spcPct val="150000"/>
              </a:lnSpc>
              <a:spcBef>
                <a:spcPts val="0"/>
              </a:spcBef>
              <a:spcAft>
                <a:spcPts val="0"/>
              </a:spcAft>
              <a:buNone/>
            </a:pPr>
            <a:r>
              <a:rPr lang="de-DE"/>
              <a:t>Robert Dillitz</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package.json</a:t>
            </a:r>
            <a:endParaRPr/>
          </a:p>
        </p:txBody>
      </p:sp>
      <p:sp>
        <p:nvSpPr>
          <p:cNvPr id="170" name="Google Shape;170;p25"/>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Describes project properties</a:t>
            </a:r>
            <a:endParaRPr sz="1800"/>
          </a:p>
          <a:p>
            <a:pPr indent="-342900" lvl="1" marL="914400" rtl="0" algn="l">
              <a:spcBef>
                <a:spcPts val="0"/>
              </a:spcBef>
              <a:spcAft>
                <a:spcPts val="0"/>
              </a:spcAft>
              <a:buSzPts val="1800"/>
              <a:buChar char="○"/>
            </a:pPr>
            <a:r>
              <a:rPr lang="de-DE" sz="1800"/>
              <a:t>name</a:t>
            </a:r>
            <a:endParaRPr sz="1800"/>
          </a:p>
          <a:p>
            <a:pPr indent="-342900" lvl="1" marL="914400" rtl="0" algn="l">
              <a:spcBef>
                <a:spcPts val="0"/>
              </a:spcBef>
              <a:spcAft>
                <a:spcPts val="0"/>
              </a:spcAft>
              <a:buSzPts val="1800"/>
              <a:buChar char="○"/>
            </a:pPr>
            <a:r>
              <a:rPr lang="de-DE" sz="1800"/>
              <a:t>version</a:t>
            </a:r>
            <a:endParaRPr sz="1800"/>
          </a:p>
          <a:p>
            <a:pPr indent="-342900" lvl="1" marL="914400" rtl="0" algn="l">
              <a:spcBef>
                <a:spcPts val="0"/>
              </a:spcBef>
              <a:spcAft>
                <a:spcPts val="0"/>
              </a:spcAft>
              <a:buSzPts val="1800"/>
              <a:buChar char="○"/>
            </a:pPr>
            <a:r>
              <a:rPr lang="de-DE" sz="1800"/>
              <a:t>description</a:t>
            </a:r>
            <a:endParaRPr sz="1800"/>
          </a:p>
          <a:p>
            <a:pPr indent="-342900" lvl="1" marL="914400" rtl="0" algn="l">
              <a:spcBef>
                <a:spcPts val="0"/>
              </a:spcBef>
              <a:spcAft>
                <a:spcPts val="0"/>
              </a:spcAft>
              <a:buSzPts val="1800"/>
              <a:buChar char="○"/>
            </a:pPr>
            <a:r>
              <a:rPr lang="de-DE" sz="1800"/>
              <a:t>main</a:t>
            </a:r>
            <a:endParaRPr sz="1800"/>
          </a:p>
          <a:p>
            <a:pPr indent="-342900" lvl="1" marL="914400" rtl="0" algn="l">
              <a:spcBef>
                <a:spcPts val="0"/>
              </a:spcBef>
              <a:spcAft>
                <a:spcPts val="0"/>
              </a:spcAft>
              <a:buSzPts val="1800"/>
              <a:buChar char="○"/>
            </a:pPr>
            <a:r>
              <a:rPr lang="de-DE" sz="1800"/>
              <a:t>scripts</a:t>
            </a:r>
            <a:endParaRPr sz="1800"/>
          </a:p>
          <a:p>
            <a:pPr indent="-342900" lvl="1" marL="914400" rtl="0" algn="l">
              <a:spcBef>
                <a:spcPts val="0"/>
              </a:spcBef>
              <a:spcAft>
                <a:spcPts val="0"/>
              </a:spcAft>
              <a:buSzPts val="1800"/>
              <a:buChar char="○"/>
            </a:pPr>
            <a:r>
              <a:rPr lang="de-DE" sz="1800"/>
              <a:t>...</a:t>
            </a:r>
            <a:endParaRPr sz="1800"/>
          </a:p>
          <a:p>
            <a:pPr indent="-342900" lvl="0" marL="457200" rtl="0" algn="l">
              <a:spcBef>
                <a:spcPts val="0"/>
              </a:spcBef>
              <a:spcAft>
                <a:spcPts val="0"/>
              </a:spcAft>
              <a:buSzPts val="1800"/>
              <a:buChar char="●"/>
            </a:pPr>
            <a:r>
              <a:rPr lang="de-DE" sz="1800"/>
              <a:t>Located in the root directory of the project</a:t>
            </a:r>
            <a:endParaRPr sz="1800"/>
          </a:p>
          <a:p>
            <a:pPr indent="-342900" lvl="0" marL="457200" rtl="0" algn="l">
              <a:spcBef>
                <a:spcPts val="0"/>
              </a:spcBef>
              <a:spcAft>
                <a:spcPts val="0"/>
              </a:spcAft>
              <a:buSzPts val="1800"/>
              <a:buChar char="●"/>
            </a:pPr>
            <a:r>
              <a:rPr lang="de-DE" sz="1800"/>
              <a:t>Used by npm to locate the project directory</a:t>
            </a:r>
            <a:endParaRPr sz="1800"/>
          </a:p>
          <a:p>
            <a:pPr indent="-342900" lvl="0" marL="457200" rtl="0" algn="l">
              <a:spcBef>
                <a:spcPts val="0"/>
              </a:spcBef>
              <a:spcAft>
                <a:spcPts val="0"/>
              </a:spcAft>
              <a:buSzPts val="1800"/>
              <a:buChar char="●"/>
            </a:pPr>
            <a:r>
              <a:rPr lang="de-DE" sz="1800"/>
              <a:t>Utility to create it automatically: </a:t>
            </a:r>
            <a:r>
              <a:rPr b="1" lang="de-DE" sz="1800"/>
              <a:t>npm init</a:t>
            </a:r>
            <a:endParaRPr b="1" sz="1800"/>
          </a:p>
        </p:txBody>
      </p:sp>
      <p:sp>
        <p:nvSpPr>
          <p:cNvPr id="171" name="Google Shape;171;p25"/>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Other npm utilities</a:t>
            </a:r>
            <a:endParaRPr/>
          </a:p>
        </p:txBody>
      </p:sp>
      <p:sp>
        <p:nvSpPr>
          <p:cNvPr id="178" name="Google Shape;178;p26"/>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b="1" lang="de-DE" sz="1800"/>
              <a:t>npm install &lt;module name&gt; [--save-prod/--save-dev/--save-optional/--no-save]</a:t>
            </a:r>
            <a:endParaRPr b="1" sz="1800"/>
          </a:p>
          <a:p>
            <a:pPr indent="-342900" lvl="1" marL="914400" rtl="0" algn="l">
              <a:spcBef>
                <a:spcPts val="0"/>
              </a:spcBef>
              <a:spcAft>
                <a:spcPts val="0"/>
              </a:spcAft>
              <a:buSzPts val="1800"/>
              <a:buChar char="○"/>
            </a:pPr>
            <a:r>
              <a:rPr lang="de-DE" sz="1800"/>
              <a:t>Install a package from the online repository</a:t>
            </a:r>
            <a:endParaRPr sz="1800"/>
          </a:p>
          <a:p>
            <a:pPr indent="-342900" lvl="1" marL="914400" rtl="0" algn="l">
              <a:spcBef>
                <a:spcPts val="0"/>
              </a:spcBef>
              <a:spcAft>
                <a:spcPts val="0"/>
              </a:spcAft>
              <a:buSzPts val="1800"/>
              <a:buChar char="○"/>
            </a:pPr>
            <a:r>
              <a:rPr lang="de-DE" sz="1800"/>
              <a:t>By default installs </a:t>
            </a:r>
            <a:r>
              <a:rPr b="1" lang="de-DE" sz="1800"/>
              <a:t>locally </a:t>
            </a:r>
            <a:r>
              <a:rPr lang="de-DE" sz="1800"/>
              <a:t>(in node_modules/)</a:t>
            </a:r>
            <a:endParaRPr sz="1800"/>
          </a:p>
          <a:p>
            <a:pPr indent="-342900" lvl="1" marL="914400" rtl="0" algn="l">
              <a:spcBef>
                <a:spcPts val="0"/>
              </a:spcBef>
              <a:spcAft>
                <a:spcPts val="0"/>
              </a:spcAft>
              <a:buSzPts val="1800"/>
              <a:buChar char="○"/>
            </a:pPr>
            <a:r>
              <a:rPr lang="de-DE" sz="1800"/>
              <a:t>Add the </a:t>
            </a:r>
            <a:r>
              <a:rPr b="1" lang="de-DE" sz="1800"/>
              <a:t>-g</a:t>
            </a:r>
            <a:r>
              <a:rPr lang="de-DE" sz="1800"/>
              <a:t> flag to install </a:t>
            </a:r>
            <a:r>
              <a:rPr b="1" lang="de-DE" sz="1800"/>
              <a:t>globally</a:t>
            </a:r>
            <a:endParaRPr sz="1800"/>
          </a:p>
          <a:p>
            <a:pPr indent="-342900" lvl="1" marL="914400" rtl="0" algn="l">
              <a:spcBef>
                <a:spcPts val="0"/>
              </a:spcBef>
              <a:spcAft>
                <a:spcPts val="0"/>
              </a:spcAft>
              <a:buSzPts val="1800"/>
              <a:buChar char="○"/>
            </a:pPr>
            <a:r>
              <a:rPr lang="de-DE" sz="1800"/>
              <a:t>You may need to supply the full path to globally installed modules when importing</a:t>
            </a:r>
            <a:endParaRPr sz="1800"/>
          </a:p>
          <a:p>
            <a:pPr indent="-342900" lvl="1" marL="914400" rtl="0" algn="l">
              <a:spcBef>
                <a:spcPts val="0"/>
              </a:spcBef>
              <a:spcAft>
                <a:spcPts val="0"/>
              </a:spcAft>
              <a:buSzPts val="1800"/>
              <a:buChar char="○"/>
            </a:pPr>
            <a:r>
              <a:rPr lang="de-DE" sz="1800"/>
              <a:t>The last option updates the </a:t>
            </a:r>
            <a:r>
              <a:rPr b="1" lang="de-DE" sz="1800"/>
              <a:t>dependencies</a:t>
            </a:r>
            <a:r>
              <a:rPr lang="de-DE" sz="1800"/>
              <a:t> (also done by default), </a:t>
            </a:r>
            <a:r>
              <a:rPr b="1" lang="de-DE" sz="1800"/>
              <a:t>devDependencies</a:t>
            </a:r>
            <a:r>
              <a:rPr lang="de-DE" sz="1800"/>
              <a:t> or </a:t>
            </a:r>
            <a:r>
              <a:rPr b="1" lang="de-DE" sz="1800"/>
              <a:t>optionalDependencies</a:t>
            </a:r>
            <a:r>
              <a:rPr lang="de-DE" sz="1800"/>
              <a:t> of you package.json. </a:t>
            </a:r>
            <a:r>
              <a:rPr b="1" lang="de-DE" sz="1800"/>
              <a:t>--no-save</a:t>
            </a:r>
            <a:r>
              <a:rPr lang="de-DE" sz="1800"/>
              <a:t> prevents this update.</a:t>
            </a:r>
            <a:endParaRPr sz="1800"/>
          </a:p>
          <a:p>
            <a:pPr indent="-342900" lvl="0" marL="457200" rtl="0" algn="l">
              <a:spcBef>
                <a:spcPts val="0"/>
              </a:spcBef>
              <a:spcAft>
                <a:spcPts val="0"/>
              </a:spcAft>
              <a:buSzPts val="1800"/>
              <a:buChar char="●"/>
            </a:pPr>
            <a:r>
              <a:rPr b="1" lang="de-DE" sz="1800"/>
              <a:t>npm uninstall &lt;module name&gt;</a:t>
            </a:r>
            <a:r>
              <a:rPr lang="de-DE" sz="1800"/>
              <a:t> - works similarly.</a:t>
            </a:r>
            <a:endParaRPr sz="1800"/>
          </a:p>
        </p:txBody>
      </p:sp>
      <p:sp>
        <p:nvSpPr>
          <p:cNvPr id="179" name="Google Shape;179;p26"/>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Other npm utilities</a:t>
            </a:r>
            <a:endParaRPr/>
          </a:p>
        </p:txBody>
      </p:sp>
      <p:sp>
        <p:nvSpPr>
          <p:cNvPr id="186" name="Google Shape;186;p27"/>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b="1" lang="de-DE" sz="1800"/>
              <a:t>npm ls [-g] </a:t>
            </a:r>
            <a:r>
              <a:rPr lang="de-DE" sz="1800"/>
              <a:t> - List (globally) installed packages</a:t>
            </a:r>
            <a:endParaRPr sz="1800"/>
          </a:p>
          <a:p>
            <a:pPr indent="-342900" lvl="0" marL="457200" rtl="0" algn="l">
              <a:spcBef>
                <a:spcPts val="0"/>
              </a:spcBef>
              <a:spcAft>
                <a:spcPts val="0"/>
              </a:spcAft>
              <a:buSzPts val="1800"/>
              <a:buChar char="●"/>
            </a:pPr>
            <a:r>
              <a:rPr b="1" lang="de-DE" sz="1800"/>
              <a:t>npm search &lt;module name&gt; </a:t>
            </a:r>
            <a:r>
              <a:rPr lang="de-DE" sz="1800"/>
              <a:t>- Search for a module in the repository</a:t>
            </a:r>
            <a:endParaRPr sz="1800"/>
          </a:p>
          <a:p>
            <a:pPr indent="-342900" lvl="0" marL="457200" rtl="0" algn="l">
              <a:spcBef>
                <a:spcPts val="0"/>
              </a:spcBef>
              <a:spcAft>
                <a:spcPts val="0"/>
              </a:spcAft>
              <a:buSzPts val="1800"/>
              <a:buChar char="●"/>
            </a:pPr>
            <a:r>
              <a:rPr b="1" lang="de-DE" sz="1800"/>
              <a:t>npm adduser</a:t>
            </a:r>
            <a:r>
              <a:rPr lang="de-DE" sz="1800"/>
              <a:t> - npm will prompt for a username, password, and email. If you are already registered, this will function as a login, otherwise, it will register a new user. Identical to </a:t>
            </a:r>
            <a:r>
              <a:rPr b="1" lang="de-DE" sz="1800"/>
              <a:t>npm login</a:t>
            </a:r>
            <a:endParaRPr sz="1800"/>
          </a:p>
          <a:p>
            <a:pPr indent="-342900" lvl="0" marL="457200" rtl="0" algn="l">
              <a:spcBef>
                <a:spcPts val="0"/>
              </a:spcBef>
              <a:spcAft>
                <a:spcPts val="0"/>
              </a:spcAft>
              <a:buSzPts val="1800"/>
              <a:buChar char="●"/>
            </a:pPr>
            <a:r>
              <a:rPr b="1" lang="de-DE" sz="1800"/>
              <a:t>npm publish</a:t>
            </a:r>
            <a:r>
              <a:rPr lang="de-DE" sz="1800"/>
              <a:t> - After you’re logged in, publish your module to the online repository</a:t>
            </a:r>
            <a:endParaRPr sz="1800"/>
          </a:p>
        </p:txBody>
      </p:sp>
      <p:sp>
        <p:nvSpPr>
          <p:cNvPr id="187" name="Google Shape;187;p27"/>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Gulp</a:t>
            </a:r>
            <a:endParaRPr/>
          </a:p>
        </p:txBody>
      </p:sp>
      <p:sp>
        <p:nvSpPr>
          <p:cNvPr id="194" name="Google Shape;194;p28"/>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Tool for automating tasks (build-related or otherwise), similar concept to </a:t>
            </a:r>
            <a:r>
              <a:rPr b="1" lang="de-DE" sz="1800"/>
              <a:t>make</a:t>
            </a:r>
            <a:endParaRPr b="1" sz="1800"/>
          </a:p>
          <a:p>
            <a:pPr indent="-342900" lvl="0" marL="457200" rtl="0" algn="l">
              <a:spcBef>
                <a:spcPts val="0"/>
              </a:spcBef>
              <a:spcAft>
                <a:spcPts val="0"/>
              </a:spcAft>
              <a:buSzPts val="1800"/>
              <a:buChar char="●"/>
            </a:pPr>
            <a:r>
              <a:rPr lang="de-DE" sz="1800"/>
              <a:t>Executes a </a:t>
            </a:r>
            <a:r>
              <a:rPr b="1" lang="de-DE" sz="1800"/>
              <a:t>gulpfile</a:t>
            </a:r>
            <a:r>
              <a:rPr lang="de-DE" sz="1800"/>
              <a:t>, (usually) written in JavaScript</a:t>
            </a:r>
            <a:endParaRPr sz="1800"/>
          </a:p>
          <a:p>
            <a:pPr indent="-342900" lvl="0" marL="457200" rtl="0" algn="l">
              <a:spcBef>
                <a:spcPts val="0"/>
              </a:spcBef>
              <a:spcAft>
                <a:spcPts val="0"/>
              </a:spcAft>
              <a:buSzPts val="1800"/>
              <a:buChar char="●"/>
            </a:pPr>
            <a:r>
              <a:rPr lang="de-DE" sz="1800"/>
              <a:t>Installable as npm packages: </a:t>
            </a:r>
            <a:r>
              <a:rPr b="1" lang="de-DE" sz="1800"/>
              <a:t>gulp-cli </a:t>
            </a:r>
            <a:r>
              <a:rPr lang="de-DE" sz="1800"/>
              <a:t>(global), </a:t>
            </a:r>
            <a:r>
              <a:rPr b="1" lang="de-DE" sz="1800"/>
              <a:t>gulp </a:t>
            </a:r>
            <a:r>
              <a:rPr lang="de-DE" sz="1800"/>
              <a:t>(local/global)</a:t>
            </a:r>
            <a:endParaRPr sz="1800"/>
          </a:p>
          <a:p>
            <a:pPr indent="-342900" lvl="0" marL="457200" rtl="0" algn="l">
              <a:spcBef>
                <a:spcPts val="0"/>
              </a:spcBef>
              <a:spcAft>
                <a:spcPts val="0"/>
              </a:spcAft>
              <a:buSzPts val="1800"/>
              <a:buChar char="●"/>
            </a:pPr>
            <a:r>
              <a:rPr lang="de-DE" sz="1800"/>
              <a:t>Offers a rich API, accessible by </a:t>
            </a:r>
            <a:r>
              <a:rPr b="1" lang="de-DE" sz="1800"/>
              <a:t>require(‘gulp’)</a:t>
            </a:r>
            <a:endParaRPr sz="1800"/>
          </a:p>
          <a:p>
            <a:pPr indent="0" lvl="0" marL="457200" rtl="0" algn="l">
              <a:spcBef>
                <a:spcPts val="0"/>
              </a:spcBef>
              <a:spcAft>
                <a:spcPts val="0"/>
              </a:spcAft>
              <a:buNone/>
            </a:pPr>
            <a:r>
              <a:rPr lang="de-DE" sz="1800">
                <a:latin typeface="Courier New"/>
                <a:ea typeface="Courier New"/>
                <a:cs typeface="Courier New"/>
                <a:sym typeface="Courier New"/>
              </a:rPr>
              <a:t>const {src, dest, watch} = require(‘gulp’);</a:t>
            </a:r>
            <a:endParaRPr sz="1800">
              <a:latin typeface="Courier New"/>
              <a:ea typeface="Courier New"/>
              <a:cs typeface="Courier New"/>
              <a:sym typeface="Courier New"/>
            </a:endParaRPr>
          </a:p>
        </p:txBody>
      </p:sp>
      <p:sp>
        <p:nvSpPr>
          <p:cNvPr id="195" name="Google Shape;195;p28"/>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Gulpfile</a:t>
            </a:r>
            <a:endParaRPr/>
          </a:p>
        </p:txBody>
      </p:sp>
      <p:sp>
        <p:nvSpPr>
          <p:cNvPr id="202" name="Google Shape;202;p29"/>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Can be implemented as:</a:t>
            </a:r>
            <a:endParaRPr sz="1800"/>
          </a:p>
          <a:p>
            <a:pPr indent="-342900" lvl="1" marL="914400" rtl="0" algn="l">
              <a:spcBef>
                <a:spcPts val="0"/>
              </a:spcBef>
              <a:spcAft>
                <a:spcPts val="0"/>
              </a:spcAft>
              <a:buSzPts val="1800"/>
              <a:buChar char="○"/>
            </a:pPr>
            <a:r>
              <a:rPr b="1" lang="de-DE" sz="1800"/>
              <a:t>gulpfile.js (Gulpfile.js)</a:t>
            </a:r>
            <a:r>
              <a:rPr lang="de-DE" sz="1800"/>
              <a:t> in the project’s directory</a:t>
            </a:r>
            <a:endParaRPr sz="1800"/>
          </a:p>
          <a:p>
            <a:pPr indent="-342900" lvl="1" marL="914400" rtl="0" algn="l">
              <a:spcBef>
                <a:spcPts val="0"/>
              </a:spcBef>
              <a:spcAft>
                <a:spcPts val="0"/>
              </a:spcAft>
              <a:buSzPts val="1800"/>
              <a:buChar char="○"/>
            </a:pPr>
            <a:r>
              <a:rPr b="1" lang="de-DE" sz="1800"/>
              <a:t>gulpfile.js/index.js</a:t>
            </a:r>
            <a:r>
              <a:rPr lang="de-DE" sz="1800"/>
              <a:t> (gulpfile.js is a directory)</a:t>
            </a:r>
            <a:endParaRPr sz="1800"/>
          </a:p>
          <a:p>
            <a:pPr indent="-342900" lvl="0" marL="457200" rtl="0" algn="l">
              <a:spcBef>
                <a:spcPts val="0"/>
              </a:spcBef>
              <a:spcAft>
                <a:spcPts val="0"/>
              </a:spcAft>
              <a:buSzPts val="1800"/>
              <a:buChar char="●"/>
            </a:pPr>
            <a:r>
              <a:rPr lang="de-DE" sz="1800"/>
              <a:t>In principle, it’s just JavaScript - it can be split in modules or import modules</a:t>
            </a:r>
            <a:endParaRPr sz="1800"/>
          </a:p>
          <a:p>
            <a:pPr indent="-342900" lvl="1" marL="914400" rtl="0" algn="l">
              <a:spcBef>
                <a:spcPts val="0"/>
              </a:spcBef>
              <a:spcAft>
                <a:spcPts val="0"/>
              </a:spcAft>
              <a:buSzPts val="1800"/>
              <a:buChar char="○"/>
            </a:pPr>
            <a:r>
              <a:rPr lang="de-DE" sz="1800"/>
              <a:t>Other languages can also be used by setting the gulpfile’s extension and installing the proper transpiler module</a:t>
            </a:r>
            <a:endParaRPr sz="1800"/>
          </a:p>
          <a:p>
            <a:pPr indent="-342900" lvl="0" marL="457200" rtl="0" algn="l">
              <a:spcBef>
                <a:spcPts val="0"/>
              </a:spcBef>
              <a:spcAft>
                <a:spcPts val="0"/>
              </a:spcAft>
              <a:buSzPts val="1800"/>
              <a:buChar char="●"/>
            </a:pPr>
            <a:r>
              <a:rPr lang="de-DE" sz="1800"/>
              <a:t>Exported functions (the </a:t>
            </a:r>
            <a:r>
              <a:rPr b="1" lang="de-DE" sz="1800"/>
              <a:t>exports</a:t>
            </a:r>
            <a:r>
              <a:rPr lang="de-DE" sz="1800"/>
              <a:t> object) are the </a:t>
            </a:r>
            <a:r>
              <a:rPr b="1" lang="de-DE" sz="1800"/>
              <a:t>public tasks</a:t>
            </a:r>
            <a:r>
              <a:rPr lang="de-DE" sz="1800"/>
              <a:t> Gulp can execute</a:t>
            </a:r>
            <a:endParaRPr sz="1800"/>
          </a:p>
          <a:p>
            <a:pPr indent="-342900" lvl="1" marL="914400" rtl="0" algn="l">
              <a:spcBef>
                <a:spcPts val="0"/>
              </a:spcBef>
              <a:spcAft>
                <a:spcPts val="0"/>
              </a:spcAft>
              <a:buSzPts val="1800"/>
              <a:buChar char="○"/>
            </a:pPr>
            <a:r>
              <a:rPr b="1" lang="de-DE" sz="1800"/>
              <a:t>exports.default</a:t>
            </a:r>
            <a:r>
              <a:rPr lang="de-DE" sz="1800"/>
              <a:t> = default task</a:t>
            </a:r>
            <a:endParaRPr sz="1800"/>
          </a:p>
          <a:p>
            <a:pPr indent="-342900" lvl="0" marL="457200" rtl="0" algn="l">
              <a:spcBef>
                <a:spcPts val="0"/>
              </a:spcBef>
              <a:spcAft>
                <a:spcPts val="0"/>
              </a:spcAft>
              <a:buSzPts val="1800"/>
              <a:buChar char="●"/>
            </a:pPr>
            <a:r>
              <a:rPr lang="de-DE" sz="1800"/>
              <a:t>Execution: </a:t>
            </a:r>
            <a:r>
              <a:rPr b="1" lang="de-DE" sz="1800"/>
              <a:t>gulp &lt;Task1&gt; &lt;Task2&gt;</a:t>
            </a:r>
            <a:r>
              <a:rPr lang="de-DE" sz="1800"/>
              <a:t> … in the project directory</a:t>
            </a:r>
            <a:endParaRPr sz="1800"/>
          </a:p>
          <a:p>
            <a:pPr indent="-342900" lvl="1" marL="914400" rtl="0" algn="l">
              <a:spcBef>
                <a:spcPts val="0"/>
              </a:spcBef>
              <a:spcAft>
                <a:spcPts val="0"/>
              </a:spcAft>
              <a:buSzPts val="1800"/>
              <a:buChar char="○"/>
            </a:pPr>
            <a:r>
              <a:rPr lang="de-DE" sz="1800"/>
              <a:t>Simply using </a:t>
            </a:r>
            <a:r>
              <a:rPr b="1" lang="de-DE" sz="1800"/>
              <a:t>gulp</a:t>
            </a:r>
            <a:r>
              <a:rPr lang="de-DE" sz="1800"/>
              <a:t> will execute the default task</a:t>
            </a:r>
            <a:endParaRPr sz="1800"/>
          </a:p>
        </p:txBody>
      </p:sp>
      <p:sp>
        <p:nvSpPr>
          <p:cNvPr id="203" name="Google Shape;203;p29"/>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Tasks, asynchronicity, and the Gulp API</a:t>
            </a:r>
            <a:endParaRPr/>
          </a:p>
        </p:txBody>
      </p:sp>
      <p:sp>
        <p:nvSpPr>
          <p:cNvPr id="210" name="Google Shape;210;p30"/>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Tasks must be compatible with asynchronous completion</a:t>
            </a:r>
            <a:endParaRPr sz="1800"/>
          </a:p>
          <a:p>
            <a:pPr indent="-342900" lvl="1" marL="914400" rtl="0" algn="l">
              <a:spcBef>
                <a:spcPts val="0"/>
              </a:spcBef>
              <a:spcAft>
                <a:spcPts val="0"/>
              </a:spcAft>
              <a:buSzPts val="1800"/>
              <a:buChar char="○"/>
            </a:pPr>
            <a:r>
              <a:rPr lang="de-DE" sz="1800"/>
              <a:t>They could return a </a:t>
            </a:r>
            <a:r>
              <a:rPr b="1" lang="de-DE" sz="1800"/>
              <a:t>promise</a:t>
            </a:r>
            <a:r>
              <a:rPr lang="de-DE" sz="1800"/>
              <a:t>, </a:t>
            </a:r>
            <a:r>
              <a:rPr b="1" lang="de-DE" sz="1800"/>
              <a:t>stream</a:t>
            </a:r>
            <a:r>
              <a:rPr lang="de-DE" sz="1800"/>
              <a:t>, </a:t>
            </a:r>
            <a:r>
              <a:rPr b="1" lang="de-DE" sz="1800"/>
              <a:t>event emitter</a:t>
            </a:r>
            <a:r>
              <a:rPr lang="de-DE" sz="1800"/>
              <a:t> or a </a:t>
            </a:r>
            <a:r>
              <a:rPr b="1" lang="de-DE" sz="1800"/>
              <a:t>child process</a:t>
            </a:r>
            <a:endParaRPr b="1" sz="1800"/>
          </a:p>
          <a:p>
            <a:pPr indent="-342900" lvl="1" marL="914400" rtl="0" algn="l">
              <a:spcBef>
                <a:spcPts val="0"/>
              </a:spcBef>
              <a:spcAft>
                <a:spcPts val="0"/>
              </a:spcAft>
              <a:buSzPts val="1800"/>
              <a:buChar char="○"/>
            </a:pPr>
            <a:r>
              <a:rPr lang="de-DE" sz="1800"/>
              <a:t>They, themselves, could be an </a:t>
            </a:r>
            <a:r>
              <a:rPr b="1" lang="de-DE" sz="1800"/>
              <a:t>async</a:t>
            </a:r>
            <a:r>
              <a:rPr lang="de-DE" sz="1800"/>
              <a:t> function</a:t>
            </a:r>
            <a:endParaRPr sz="1800"/>
          </a:p>
          <a:p>
            <a:pPr indent="-342900" lvl="1" marL="914400" rtl="0" algn="l">
              <a:spcBef>
                <a:spcPts val="0"/>
              </a:spcBef>
              <a:spcAft>
                <a:spcPts val="0"/>
              </a:spcAft>
              <a:buSzPts val="1800"/>
              <a:buChar char="○"/>
            </a:pPr>
            <a:r>
              <a:rPr lang="de-DE" sz="1800"/>
              <a:t>Alternatively, they can accept an </a:t>
            </a:r>
            <a:r>
              <a:rPr b="1" lang="de-DE" sz="1800"/>
              <a:t>error-first callback</a:t>
            </a:r>
            <a:r>
              <a:rPr lang="de-DE" sz="1800"/>
              <a:t> as a parameter (the errors are represented by the Error class) and call it upon completion</a:t>
            </a:r>
            <a:endParaRPr sz="1800"/>
          </a:p>
          <a:p>
            <a:pPr indent="-342900" lvl="0" marL="457200" rtl="0" algn="l">
              <a:spcBef>
                <a:spcPts val="0"/>
              </a:spcBef>
              <a:spcAft>
                <a:spcPts val="0"/>
              </a:spcAft>
              <a:buSzPts val="1800"/>
              <a:buChar char="●"/>
            </a:pPr>
            <a:r>
              <a:rPr lang="de-DE" sz="1800"/>
              <a:t>This allows tasks to be composed, using the </a:t>
            </a:r>
            <a:r>
              <a:rPr b="1" lang="de-DE" sz="1800"/>
              <a:t>series()</a:t>
            </a:r>
            <a:r>
              <a:rPr lang="de-DE" sz="1800"/>
              <a:t> and </a:t>
            </a:r>
            <a:r>
              <a:rPr b="1" lang="de-DE" sz="1800"/>
              <a:t>parallel() </a:t>
            </a:r>
            <a:r>
              <a:rPr lang="de-DE" sz="1800"/>
              <a:t>functions</a:t>
            </a:r>
            <a:endParaRPr sz="1800"/>
          </a:p>
          <a:p>
            <a:pPr indent="-342900" lvl="1" marL="914400" rtl="0" algn="l">
              <a:spcBef>
                <a:spcPts val="0"/>
              </a:spcBef>
              <a:spcAft>
                <a:spcPts val="0"/>
              </a:spcAft>
              <a:buSzPts val="1800"/>
              <a:buChar char="○"/>
            </a:pPr>
            <a:r>
              <a:rPr b="1" lang="de-DE" sz="1800"/>
              <a:t>series()</a:t>
            </a:r>
            <a:r>
              <a:rPr lang="de-DE" sz="1800"/>
              <a:t> : The tasks are completed one after the other</a:t>
            </a:r>
            <a:endParaRPr sz="1800"/>
          </a:p>
          <a:p>
            <a:pPr indent="-342900" lvl="1" marL="914400" rtl="0" algn="l">
              <a:spcBef>
                <a:spcPts val="0"/>
              </a:spcBef>
              <a:spcAft>
                <a:spcPts val="0"/>
              </a:spcAft>
              <a:buSzPts val="1800"/>
              <a:buChar char="○"/>
            </a:pPr>
            <a:r>
              <a:rPr b="1" lang="de-DE" sz="1800"/>
              <a:t>parallel()</a:t>
            </a:r>
            <a:r>
              <a:rPr lang="de-DE" sz="1800"/>
              <a:t> : The tasks may be processed in a quasi-parallel manner</a:t>
            </a:r>
            <a:endParaRPr sz="1800"/>
          </a:p>
          <a:p>
            <a:pPr indent="-342900" lvl="1" marL="914400" rtl="0" algn="l">
              <a:spcBef>
                <a:spcPts val="0"/>
              </a:spcBef>
              <a:spcAft>
                <a:spcPts val="0"/>
              </a:spcAft>
              <a:buSzPts val="1800"/>
              <a:buChar char="○"/>
            </a:pPr>
            <a:r>
              <a:rPr lang="de-DE" sz="1800"/>
              <a:t>Both can be arbitrarily nested:</a:t>
            </a:r>
            <a:endParaRPr sz="1800"/>
          </a:p>
          <a:p>
            <a:pPr indent="0" lvl="0" marL="914400" rtl="0" algn="l">
              <a:spcBef>
                <a:spcPts val="0"/>
              </a:spcBef>
              <a:spcAft>
                <a:spcPts val="0"/>
              </a:spcAft>
              <a:buNone/>
            </a:pPr>
            <a:r>
              <a:rPr lang="de-DE" sz="1800">
                <a:solidFill>
                  <a:schemeClr val="dk1"/>
                </a:solidFill>
                <a:latin typeface="Courier New"/>
                <a:ea typeface="Courier New"/>
                <a:cs typeface="Courier New"/>
                <a:sym typeface="Courier New"/>
              </a:rPr>
              <a:t>exports.doSth = series(parallel(A, series(B,C)),D)</a:t>
            </a:r>
            <a:endParaRPr sz="1800">
              <a:latin typeface="Courier New"/>
              <a:ea typeface="Courier New"/>
              <a:cs typeface="Courier New"/>
              <a:sym typeface="Courier New"/>
            </a:endParaRPr>
          </a:p>
        </p:txBody>
      </p:sp>
      <p:sp>
        <p:nvSpPr>
          <p:cNvPr id="211" name="Google Shape;211;p30"/>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More on the Gulp API: Working with files</a:t>
            </a:r>
            <a:endParaRPr/>
          </a:p>
        </p:txBody>
      </p:sp>
      <p:sp>
        <p:nvSpPr>
          <p:cNvPr id="218" name="Google Shape;218;p31"/>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“Globs” : Expressions that match filenames</a:t>
            </a:r>
            <a:endParaRPr sz="1800"/>
          </a:p>
          <a:p>
            <a:pPr indent="-342900" lvl="1" marL="914400" rtl="0" algn="l">
              <a:spcBef>
                <a:spcPts val="0"/>
              </a:spcBef>
              <a:spcAft>
                <a:spcPts val="0"/>
              </a:spcAft>
              <a:buSzPts val="1800"/>
              <a:buChar char="○"/>
            </a:pPr>
            <a:r>
              <a:rPr lang="de-DE" sz="1800"/>
              <a:t>...or an array of expressions (“collected” left-to-right)</a:t>
            </a:r>
            <a:endParaRPr sz="1800"/>
          </a:p>
          <a:p>
            <a:pPr indent="-342900" lvl="1" marL="914400" rtl="0" algn="l">
              <a:spcBef>
                <a:spcPts val="0"/>
              </a:spcBef>
              <a:spcAft>
                <a:spcPts val="0"/>
              </a:spcAft>
              <a:buSzPts val="1800"/>
              <a:buChar char="○"/>
            </a:pPr>
            <a:r>
              <a:rPr lang="de-DE" sz="1800"/>
              <a:t>Separator is </a:t>
            </a:r>
            <a:r>
              <a:rPr b="1" lang="de-DE" sz="1800"/>
              <a:t>always</a:t>
            </a:r>
            <a:r>
              <a:rPr lang="de-DE" sz="1800"/>
              <a:t> /, even in Windows</a:t>
            </a:r>
            <a:endParaRPr sz="1800"/>
          </a:p>
          <a:p>
            <a:pPr indent="-342900" lvl="1" marL="914400" rtl="0" algn="l">
              <a:spcBef>
                <a:spcPts val="0"/>
              </a:spcBef>
              <a:spcAft>
                <a:spcPts val="0"/>
              </a:spcAft>
              <a:buSzPts val="1800"/>
              <a:buChar char="○"/>
            </a:pPr>
            <a:r>
              <a:rPr lang="de-DE" sz="1800"/>
              <a:t>* : Any sequence of characters in a single file/directory name</a:t>
            </a:r>
            <a:endParaRPr sz="1800"/>
          </a:p>
          <a:p>
            <a:pPr indent="-342900" lvl="1" marL="914400" rtl="0" algn="l">
              <a:spcBef>
                <a:spcPts val="0"/>
              </a:spcBef>
              <a:spcAft>
                <a:spcPts val="0"/>
              </a:spcAft>
              <a:buSzPts val="1800"/>
              <a:buChar char="○"/>
            </a:pPr>
            <a:r>
              <a:rPr lang="de-DE" sz="1800"/>
              <a:t>** : Any sequence of characters in the entire path (across separators)</a:t>
            </a:r>
            <a:endParaRPr sz="1800"/>
          </a:p>
          <a:p>
            <a:pPr indent="-342900" lvl="1" marL="914400" rtl="0" algn="l">
              <a:spcBef>
                <a:spcPts val="0"/>
              </a:spcBef>
              <a:spcAft>
                <a:spcPts val="0"/>
              </a:spcAft>
              <a:buSzPts val="1800"/>
              <a:buChar char="○"/>
            </a:pPr>
            <a:r>
              <a:rPr lang="de-DE" sz="1800"/>
              <a:t>\\ : Escape character (for wildcards)</a:t>
            </a:r>
            <a:endParaRPr sz="1800"/>
          </a:p>
          <a:p>
            <a:pPr indent="-342900" lvl="1" marL="914400" rtl="0" algn="l">
              <a:spcBef>
                <a:spcPts val="0"/>
              </a:spcBef>
              <a:spcAft>
                <a:spcPts val="0"/>
              </a:spcAft>
              <a:buSzPts val="1800"/>
              <a:buChar char="○"/>
            </a:pPr>
            <a:r>
              <a:rPr lang="de-DE" sz="1800"/>
              <a:t>! : When evaluating an array, remove matching paths from the already collected ones</a:t>
            </a:r>
            <a:endParaRPr sz="1800"/>
          </a:p>
        </p:txBody>
      </p:sp>
      <p:sp>
        <p:nvSpPr>
          <p:cNvPr id="219" name="Google Shape;219;p31"/>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de-DE"/>
              <a:t>More on the Gulp API: Working with files</a:t>
            </a:r>
            <a:endParaRPr/>
          </a:p>
          <a:p>
            <a:pPr indent="0" lvl="0" marL="0" rtl="0" algn="l">
              <a:spcBef>
                <a:spcPts val="0"/>
              </a:spcBef>
              <a:spcAft>
                <a:spcPts val="0"/>
              </a:spcAft>
              <a:buNone/>
            </a:pPr>
            <a:r>
              <a:t/>
            </a:r>
            <a:endParaRPr/>
          </a:p>
        </p:txBody>
      </p:sp>
      <p:sp>
        <p:nvSpPr>
          <p:cNvPr id="226" name="Google Shape;226;p32"/>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src(</a:t>
            </a:r>
            <a:r>
              <a:rPr i="1" lang="de-DE" sz="1800"/>
              <a:t>glob</a:t>
            </a:r>
            <a:r>
              <a:rPr lang="de-DE" sz="1800"/>
              <a:t>) : Reads the files matching the glob into a readable Node stream</a:t>
            </a:r>
            <a:endParaRPr sz="1800"/>
          </a:p>
          <a:p>
            <a:pPr indent="-342900" lvl="0" marL="457200" rtl="0" algn="l">
              <a:spcBef>
                <a:spcPts val="0"/>
              </a:spcBef>
              <a:spcAft>
                <a:spcPts val="0"/>
              </a:spcAft>
              <a:buSzPts val="1800"/>
              <a:buChar char="●"/>
            </a:pPr>
            <a:r>
              <a:rPr lang="de-DE" sz="1800"/>
              <a:t>dest(</a:t>
            </a:r>
            <a:r>
              <a:rPr i="1" lang="de-DE" sz="1800"/>
              <a:t>path</a:t>
            </a:r>
            <a:r>
              <a:rPr lang="de-DE" sz="1800"/>
              <a:t>) : writable Node stream to the specified path. Re-emits the data it’s given to allow piping</a:t>
            </a:r>
            <a:endParaRPr sz="1800"/>
          </a:p>
          <a:p>
            <a:pPr indent="-342900" lvl="0" marL="457200" rtl="0" algn="l">
              <a:spcBef>
                <a:spcPts val="0"/>
              </a:spcBef>
              <a:spcAft>
                <a:spcPts val="0"/>
              </a:spcAft>
              <a:buSzPts val="1800"/>
              <a:buChar char="●"/>
            </a:pPr>
            <a:r>
              <a:rPr lang="de-DE" sz="1800"/>
              <a:t>stream.pipe(</a:t>
            </a:r>
            <a:r>
              <a:rPr i="1" lang="de-DE" sz="1800"/>
              <a:t>another stream</a:t>
            </a:r>
            <a:r>
              <a:rPr lang="de-DE" sz="1800"/>
              <a:t>) : Pipes the output of the first stream through to the input of the second stream. Outputs the output of the second stream.</a:t>
            </a:r>
            <a:endParaRPr sz="1800"/>
          </a:p>
          <a:p>
            <a:pPr indent="-342900" lvl="0" marL="457200" rtl="0" algn="l">
              <a:spcBef>
                <a:spcPts val="0"/>
              </a:spcBef>
              <a:spcAft>
                <a:spcPts val="0"/>
              </a:spcAft>
              <a:buSzPts val="1800"/>
              <a:buChar char="●"/>
            </a:pPr>
            <a:r>
              <a:rPr lang="de-DE" sz="1800"/>
              <a:t>Example</a:t>
            </a:r>
            <a:r>
              <a:rPr lang="de-DE" sz="1800"/>
              <a:t> using the </a:t>
            </a:r>
            <a:r>
              <a:rPr b="1" lang="de-DE" sz="1800"/>
              <a:t>gulp-babel</a:t>
            </a:r>
            <a:r>
              <a:rPr lang="de-DE" sz="1800"/>
              <a:t> transpiler plugin</a:t>
            </a:r>
            <a:r>
              <a:rPr lang="de-DE" sz="1800"/>
              <a:t>:</a:t>
            </a:r>
            <a:endParaRPr sz="1800"/>
          </a:p>
          <a:p>
            <a:pPr indent="0" lvl="0" marL="457200" rtl="0" algn="l">
              <a:spcBef>
                <a:spcPts val="0"/>
              </a:spcBef>
              <a:spcAft>
                <a:spcPts val="0"/>
              </a:spcAft>
              <a:buNone/>
            </a:pPr>
            <a:r>
              <a:rPr lang="de-DE" sz="1800">
                <a:latin typeface="Courier New"/>
                <a:ea typeface="Courier New"/>
                <a:cs typeface="Courier New"/>
                <a:sym typeface="Courier New"/>
              </a:rPr>
              <a:t>exports.default = function() {</a:t>
            </a:r>
            <a:endParaRPr sz="1800">
              <a:latin typeface="Courier New"/>
              <a:ea typeface="Courier New"/>
              <a:cs typeface="Courier New"/>
              <a:sym typeface="Courier New"/>
            </a:endParaRPr>
          </a:p>
          <a:p>
            <a:pPr indent="0" lvl="0" marL="457200" rtl="0" algn="l">
              <a:spcBef>
                <a:spcPts val="0"/>
              </a:spcBef>
              <a:spcAft>
                <a:spcPts val="0"/>
              </a:spcAft>
              <a:buNone/>
            </a:pPr>
            <a:r>
              <a:rPr lang="de-DE" sz="1800">
                <a:latin typeface="Courier New"/>
                <a:ea typeface="Courier New"/>
                <a:cs typeface="Courier New"/>
                <a:sym typeface="Courier New"/>
              </a:rPr>
              <a:t>  return src(‘src/*.js’).pipe(babel())</a:t>
            </a:r>
            <a:endParaRPr sz="1800">
              <a:latin typeface="Courier New"/>
              <a:ea typeface="Courier New"/>
              <a:cs typeface="Courier New"/>
              <a:sym typeface="Courier New"/>
            </a:endParaRPr>
          </a:p>
          <a:p>
            <a:pPr indent="0" lvl="0" marL="457200" rtl="0" algn="l">
              <a:spcBef>
                <a:spcPts val="0"/>
              </a:spcBef>
              <a:spcAft>
                <a:spcPts val="0"/>
              </a:spcAft>
              <a:buNone/>
            </a:pPr>
            <a:r>
              <a:rPr lang="de-DE" sz="1800">
                <a:latin typeface="Courier New"/>
                <a:ea typeface="Courier New"/>
                <a:cs typeface="Courier New"/>
                <a:sym typeface="Courier New"/>
              </a:rPr>
              <a:t>  .pipe(dest(‘output/’)); }</a:t>
            </a:r>
            <a:endParaRPr sz="1800">
              <a:latin typeface="Courier New"/>
              <a:ea typeface="Courier New"/>
              <a:cs typeface="Courier New"/>
              <a:sym typeface="Courier New"/>
            </a:endParaRPr>
          </a:p>
        </p:txBody>
      </p:sp>
      <p:sp>
        <p:nvSpPr>
          <p:cNvPr id="227" name="Google Shape;227;p32"/>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More on the Gulp API: Plugins and file watchers</a:t>
            </a:r>
            <a:endParaRPr/>
          </a:p>
        </p:txBody>
      </p:sp>
      <p:sp>
        <p:nvSpPr>
          <p:cNvPr id="234" name="Google Shape;234;p33"/>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Plugins: Node Transform streams (receive input, transform it, emit output)</a:t>
            </a:r>
            <a:endParaRPr sz="1800"/>
          </a:p>
          <a:p>
            <a:pPr indent="-342900" lvl="1" marL="914400" rtl="0" algn="l">
              <a:spcBef>
                <a:spcPts val="0"/>
              </a:spcBef>
              <a:spcAft>
                <a:spcPts val="0"/>
              </a:spcAft>
              <a:buSzPts val="1800"/>
              <a:buChar char="○"/>
            </a:pPr>
            <a:r>
              <a:rPr lang="de-DE" sz="1800"/>
              <a:t>Used with pipe() to transform files</a:t>
            </a:r>
            <a:endParaRPr sz="1800"/>
          </a:p>
          <a:p>
            <a:pPr indent="-342900" lvl="1" marL="914400" rtl="0" algn="l">
              <a:spcBef>
                <a:spcPts val="0"/>
              </a:spcBef>
              <a:spcAft>
                <a:spcPts val="0"/>
              </a:spcAft>
              <a:buSzPts val="1800"/>
              <a:buChar char="○"/>
            </a:pPr>
            <a:r>
              <a:rPr lang="de-DE" sz="1800"/>
              <a:t>Renaming files, transpilation, minifying, etc.</a:t>
            </a:r>
            <a:endParaRPr sz="1800"/>
          </a:p>
          <a:p>
            <a:pPr indent="-342900" lvl="1" marL="914400" rtl="0" algn="l">
              <a:spcBef>
                <a:spcPts val="0"/>
              </a:spcBef>
              <a:spcAft>
                <a:spcPts val="0"/>
              </a:spcAft>
              <a:buSzPts val="1800"/>
              <a:buChar char="○"/>
            </a:pPr>
            <a:r>
              <a:rPr lang="de-DE" sz="1800"/>
              <a:t>Available as npm packages with </a:t>
            </a:r>
            <a:r>
              <a:rPr i="1" lang="de-DE" sz="1800"/>
              <a:t>gulpplugin</a:t>
            </a:r>
            <a:r>
              <a:rPr lang="de-DE" sz="1800"/>
              <a:t> or </a:t>
            </a:r>
            <a:r>
              <a:rPr i="1" lang="de-DE" sz="1800"/>
              <a:t>gulpfriendly</a:t>
            </a:r>
            <a:r>
              <a:rPr lang="de-DE" sz="1800"/>
              <a:t> keywords</a:t>
            </a:r>
            <a:endParaRPr sz="1800"/>
          </a:p>
          <a:p>
            <a:pPr indent="-342900" lvl="0" marL="457200" rtl="0" algn="l">
              <a:spcBef>
                <a:spcPts val="0"/>
              </a:spcBef>
              <a:spcAft>
                <a:spcPts val="0"/>
              </a:spcAft>
              <a:buSzPts val="1800"/>
              <a:buChar char="●"/>
            </a:pPr>
            <a:r>
              <a:rPr lang="de-DE" sz="1800"/>
              <a:t>watch(</a:t>
            </a:r>
            <a:r>
              <a:rPr i="1" lang="de-DE" sz="1800"/>
              <a:t>glob</a:t>
            </a:r>
            <a:r>
              <a:rPr lang="de-DE" sz="1800"/>
              <a:t>, </a:t>
            </a:r>
            <a:r>
              <a:rPr i="1" lang="de-DE" sz="1800"/>
              <a:t>task</a:t>
            </a:r>
            <a:r>
              <a:rPr lang="de-DE" sz="1800"/>
              <a:t>) : Execute a task as soon as one of the files matching the glob is added, deleted or changes. If the task does not signal async completion, it won’t be run again.</a:t>
            </a:r>
            <a:endParaRPr sz="1800"/>
          </a:p>
          <a:p>
            <a:pPr indent="-342900" lvl="1" marL="914400" rtl="0" algn="l">
              <a:spcBef>
                <a:spcPts val="0"/>
              </a:spcBef>
              <a:spcAft>
                <a:spcPts val="0"/>
              </a:spcAft>
              <a:buSzPts val="1800"/>
              <a:buChar char="○"/>
            </a:pPr>
            <a:r>
              <a:rPr lang="de-DE" sz="1800"/>
              <a:t>Allows watching for additional events, delaying, queueing, etc. </a:t>
            </a:r>
            <a:endParaRPr sz="1800"/>
          </a:p>
        </p:txBody>
      </p:sp>
      <p:sp>
        <p:nvSpPr>
          <p:cNvPr id="235" name="Google Shape;235;p33"/>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Webpack</a:t>
            </a:r>
            <a:endParaRPr/>
          </a:p>
        </p:txBody>
      </p:sp>
      <p:sp>
        <p:nvSpPr>
          <p:cNvPr id="242" name="Google Shape;242;p34"/>
          <p:cNvSpPr txBox="1"/>
          <p:nvPr>
            <p:ph idx="1" type="body"/>
          </p:nvPr>
        </p:nvSpPr>
        <p:spPr>
          <a:xfrm>
            <a:off x="319100" y="1484077"/>
            <a:ext cx="8508900" cy="35676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Widely used tool for bundling JavaScript modules</a:t>
            </a:r>
            <a:endParaRPr sz="1800"/>
          </a:p>
          <a:p>
            <a:pPr indent="-342900" lvl="0" marL="457200" rtl="0" algn="l">
              <a:spcBef>
                <a:spcPts val="0"/>
              </a:spcBef>
              <a:spcAft>
                <a:spcPts val="0"/>
              </a:spcAft>
              <a:buSzPts val="1800"/>
              <a:buChar char="●"/>
            </a:pPr>
            <a:r>
              <a:rPr lang="de-DE" sz="1800"/>
              <a:t>NPM packages: </a:t>
            </a:r>
            <a:r>
              <a:rPr b="1" lang="de-DE" sz="1800"/>
              <a:t>webpack-cli</a:t>
            </a:r>
            <a:r>
              <a:rPr lang="de-DE" sz="1800"/>
              <a:t>, </a:t>
            </a:r>
            <a:r>
              <a:rPr b="1" lang="de-DE" sz="1800"/>
              <a:t>webpack</a:t>
            </a:r>
            <a:endParaRPr b="1" sz="1800"/>
          </a:p>
          <a:p>
            <a:pPr indent="-342900" lvl="0" marL="457200" rtl="0" algn="l">
              <a:spcBef>
                <a:spcPts val="0"/>
              </a:spcBef>
              <a:spcAft>
                <a:spcPts val="0"/>
              </a:spcAft>
              <a:buSzPts val="1800"/>
              <a:buChar char="●"/>
            </a:pPr>
            <a:r>
              <a:rPr lang="de-DE" sz="1800"/>
              <a:t>Highly configurable, it supports a wide range of activities including dependency management, optimization and transpilation. Plugins allow some highly specific activities to be easily integrated into the process.</a:t>
            </a:r>
            <a:endParaRPr sz="1800"/>
          </a:p>
          <a:p>
            <a:pPr indent="-342900" lvl="0" marL="457200" rtl="0" algn="l">
              <a:spcBef>
                <a:spcPts val="0"/>
              </a:spcBef>
              <a:spcAft>
                <a:spcPts val="0"/>
              </a:spcAft>
              <a:buSzPts val="1800"/>
              <a:buChar char="●"/>
            </a:pPr>
            <a:r>
              <a:rPr lang="de-DE" sz="1800"/>
              <a:t>Usage: </a:t>
            </a:r>
            <a:r>
              <a:rPr b="1" lang="de-DE" sz="1800"/>
              <a:t>npx webpack [--config &lt;config filename&gt;]</a:t>
            </a:r>
            <a:r>
              <a:rPr lang="de-DE" sz="1800"/>
              <a:t> or as an NPM script</a:t>
            </a:r>
            <a:endParaRPr sz="1800"/>
          </a:p>
        </p:txBody>
      </p:sp>
      <p:sp>
        <p:nvSpPr>
          <p:cNvPr id="243" name="Google Shape;243;p34"/>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9090" y="972000"/>
            <a:ext cx="8508900" cy="376200"/>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What is Node.js?</a:t>
            </a:r>
            <a:endParaRPr/>
          </a:p>
        </p:txBody>
      </p:sp>
      <p:sp>
        <p:nvSpPr>
          <p:cNvPr id="107" name="Google Shape;107;p17"/>
          <p:cNvSpPr txBox="1"/>
          <p:nvPr>
            <p:ph idx="1" type="body"/>
          </p:nvPr>
        </p:nvSpPr>
        <p:spPr>
          <a:xfrm>
            <a:off x="319088" y="1484040"/>
            <a:ext cx="8508900" cy="955500"/>
          </a:xfrm>
          <a:prstGeom prst="rect">
            <a:avLst/>
          </a:prstGeom>
          <a:noFill/>
          <a:ln>
            <a:noFill/>
          </a:ln>
        </p:spPr>
        <p:txBody>
          <a:bodyPr anchorCtr="0" anchor="t" bIns="0" lIns="0" spcFirstLastPara="1" rIns="0" wrap="square" tIns="0">
            <a:noAutofit/>
          </a:bodyPr>
          <a:lstStyle/>
          <a:p>
            <a:pPr indent="0" lvl="0" marL="457200" rtl="0" algn="l">
              <a:lnSpc>
                <a:spcPct val="150000"/>
              </a:lnSpc>
              <a:spcBef>
                <a:spcPts val="0"/>
              </a:spcBef>
              <a:spcAft>
                <a:spcPts val="0"/>
              </a:spcAft>
              <a:buNone/>
            </a:pPr>
            <a:r>
              <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asynchronous event driven JavaScript runtime</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designed to build scalable network applications</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built on Google’s V8 JavaScript engine</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free &amp; open source</a:t>
            </a:r>
            <a:endParaRPr sz="1800">
              <a:solidFill>
                <a:srgbClr val="33333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500">
              <a:solidFill>
                <a:srgbClr val="33333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500">
              <a:solidFill>
                <a:srgbClr val="333333"/>
              </a:solidFill>
              <a:highlight>
                <a:srgbClr val="FFFFFF"/>
              </a:highlight>
              <a:latin typeface="Roboto"/>
              <a:ea typeface="Roboto"/>
              <a:cs typeface="Roboto"/>
              <a:sym typeface="Roboto"/>
            </a:endParaRPr>
          </a:p>
        </p:txBody>
      </p:sp>
      <p:sp>
        <p:nvSpPr>
          <p:cNvPr id="108" name="Google Shape;108;p17"/>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 Javascript on the server. A Node.js crash course | Group 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TODO</a:t>
            </a:r>
            <a:endParaRPr/>
          </a:p>
        </p:txBody>
      </p:sp>
      <p:sp>
        <p:nvSpPr>
          <p:cNvPr id="250" name="Google Shape;250;p35"/>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1" name="Google Shape;251;p35"/>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Express</a:t>
            </a:r>
            <a:endParaRPr/>
          </a:p>
        </p:txBody>
      </p:sp>
      <p:sp>
        <p:nvSpPr>
          <p:cNvPr id="258" name="Google Shape;258;p36"/>
          <p:cNvSpPr txBox="1"/>
          <p:nvPr>
            <p:ph idx="1" type="body"/>
          </p:nvPr>
        </p:nvSpPr>
        <p:spPr>
          <a:xfrm>
            <a:off x="319100" y="1484075"/>
            <a:ext cx="8508900" cy="3370800"/>
          </a:xfrm>
          <a:prstGeom prst="rect">
            <a:avLst/>
          </a:prstGeom>
        </p:spPr>
        <p:txBody>
          <a:bodyPr anchorCtr="0" anchor="t" bIns="0" lIns="0" spcFirstLastPara="1" rIns="0" wrap="square" tIns="0">
            <a:noAutofit/>
          </a:bodyPr>
          <a:lstStyle/>
          <a:p>
            <a:pPr indent="-342900" lvl="0" marL="457200" rtl="0" algn="l">
              <a:lnSpc>
                <a:spcPct val="128000"/>
              </a:lnSpc>
              <a:spcBef>
                <a:spcPts val="0"/>
              </a:spcBef>
              <a:spcAft>
                <a:spcPts val="0"/>
              </a:spcAft>
              <a:buSzPts val="1800"/>
              <a:buChar char="●"/>
            </a:pPr>
            <a:r>
              <a:rPr lang="de-DE" sz="1800">
                <a:solidFill>
                  <a:schemeClr val="dk1"/>
                </a:solidFill>
              </a:rPr>
              <a:t>Lightweight, flexible framework for building web apps</a:t>
            </a:r>
            <a:endParaRPr sz="1800"/>
          </a:p>
          <a:p>
            <a:pPr indent="-342900" lvl="0" marL="457200" rtl="0" algn="l">
              <a:spcBef>
                <a:spcPts val="0"/>
              </a:spcBef>
              <a:spcAft>
                <a:spcPts val="0"/>
              </a:spcAft>
              <a:buSzPts val="1800"/>
              <a:buChar char="●"/>
            </a:pPr>
            <a:r>
              <a:rPr lang="de-DE" sz="1800"/>
              <a:t>NPM module: </a:t>
            </a:r>
            <a:r>
              <a:rPr b="1" lang="de-DE" sz="1800"/>
              <a:t>express</a:t>
            </a:r>
            <a:endParaRPr b="1" sz="1800"/>
          </a:p>
          <a:p>
            <a:pPr indent="-342900" lvl="0" marL="457200" rtl="0" algn="l">
              <a:spcBef>
                <a:spcPts val="0"/>
              </a:spcBef>
              <a:spcAft>
                <a:spcPts val="0"/>
              </a:spcAft>
              <a:buSzPts val="1800"/>
              <a:buChar char="●"/>
            </a:pPr>
            <a:r>
              <a:rPr lang="de-DE" sz="1800"/>
              <a:t>Greatly simplifies the handling of HTTP requests</a:t>
            </a:r>
            <a:endParaRPr sz="1800"/>
          </a:p>
          <a:p>
            <a:pPr indent="-342900" lvl="0" marL="457200" rtl="0" algn="l">
              <a:spcBef>
                <a:spcPts val="0"/>
              </a:spcBef>
              <a:spcAft>
                <a:spcPts val="0"/>
              </a:spcAft>
              <a:buSzPts val="1800"/>
              <a:buChar char="●"/>
            </a:pPr>
            <a:r>
              <a:rPr lang="de-DE" sz="1800"/>
              <a:t>Support for a wide array of plugins</a:t>
            </a:r>
            <a:endParaRPr sz="1800"/>
          </a:p>
          <a:p>
            <a:pPr indent="-342900" lvl="1" marL="914400" rtl="0" algn="l">
              <a:spcBef>
                <a:spcPts val="0"/>
              </a:spcBef>
              <a:spcAft>
                <a:spcPts val="0"/>
              </a:spcAft>
              <a:buSzPts val="1800"/>
              <a:buChar char="○"/>
            </a:pPr>
            <a:r>
              <a:rPr lang="de-DE" sz="1800"/>
              <a:t>body-parser: For parsing encoded form data (e.g. from a POST request)</a:t>
            </a:r>
            <a:endParaRPr sz="1800"/>
          </a:p>
          <a:p>
            <a:pPr indent="-342900" lvl="1" marL="914400" rtl="0" algn="l">
              <a:spcBef>
                <a:spcPts val="0"/>
              </a:spcBef>
              <a:spcAft>
                <a:spcPts val="0"/>
              </a:spcAft>
              <a:buSzPts val="1800"/>
              <a:buChar char="○"/>
            </a:pPr>
            <a:r>
              <a:rPr lang="de-DE" sz="1800"/>
              <a:t>cookie-parser: For parsing cookies</a:t>
            </a:r>
            <a:endParaRPr sz="1800"/>
          </a:p>
          <a:p>
            <a:pPr indent="-342900" lvl="1" marL="914400" rtl="0" algn="l">
              <a:spcBef>
                <a:spcPts val="0"/>
              </a:spcBef>
              <a:spcAft>
                <a:spcPts val="0"/>
              </a:spcAft>
              <a:buSzPts val="1800"/>
              <a:buChar char="○"/>
            </a:pPr>
            <a:r>
              <a:rPr lang="de-DE" sz="1800"/>
              <a:t>etc.</a:t>
            </a:r>
            <a:endParaRPr sz="1800"/>
          </a:p>
        </p:txBody>
      </p:sp>
      <p:sp>
        <p:nvSpPr>
          <p:cNvPr id="259" name="Google Shape;259;p36"/>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Express apps: Creation and request handling</a:t>
            </a:r>
            <a:endParaRPr/>
          </a:p>
        </p:txBody>
      </p:sp>
      <p:sp>
        <p:nvSpPr>
          <p:cNvPr id="266" name="Google Shape;266;p37"/>
          <p:cNvSpPr txBox="1"/>
          <p:nvPr>
            <p:ph idx="1" type="body"/>
          </p:nvPr>
        </p:nvSpPr>
        <p:spPr>
          <a:xfrm>
            <a:off x="319100" y="1484075"/>
            <a:ext cx="8508900" cy="3370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Loading Express: </a:t>
            </a:r>
            <a:r>
              <a:rPr lang="de-DE" sz="1800">
                <a:latin typeface="Courier New"/>
                <a:ea typeface="Courier New"/>
                <a:cs typeface="Courier New"/>
                <a:sym typeface="Courier New"/>
              </a:rPr>
              <a:t>const express = require(‘express’);</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de-DE" sz="1800"/>
              <a:t>Creating an app: </a:t>
            </a:r>
            <a:r>
              <a:rPr lang="de-DE" sz="1800">
                <a:latin typeface="Courier New"/>
                <a:ea typeface="Courier New"/>
                <a:cs typeface="Courier New"/>
                <a:sym typeface="Courier New"/>
              </a:rPr>
              <a:t>let app = express();</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de-DE" sz="1800"/>
              <a:t>Registering handler functions for HTTP requests:</a:t>
            </a:r>
            <a:endParaRPr sz="1800"/>
          </a:p>
          <a:p>
            <a:pPr indent="-342900" lvl="1" marL="914400" rtl="0" algn="l">
              <a:spcBef>
                <a:spcPts val="0"/>
              </a:spcBef>
              <a:spcAft>
                <a:spcPts val="0"/>
              </a:spcAft>
              <a:buSzPts val="1800"/>
              <a:buFont typeface="Courier New"/>
              <a:buChar char="○"/>
            </a:pPr>
            <a:r>
              <a:rPr lang="de-DE" sz="1800">
                <a:latin typeface="Courier New"/>
                <a:ea typeface="Courier New"/>
                <a:cs typeface="Courier New"/>
                <a:sym typeface="Courier New"/>
              </a:rPr>
              <a:t>app.get(url, function (req, res){...}); //GET request</a:t>
            </a:r>
            <a:endParaRPr sz="1800">
              <a:latin typeface="Courier New"/>
              <a:ea typeface="Courier New"/>
              <a:cs typeface="Courier New"/>
              <a:sym typeface="Courier New"/>
            </a:endParaRPr>
          </a:p>
          <a:p>
            <a:pPr indent="-342900" lvl="1" marL="914400" rtl="0" algn="l">
              <a:spcBef>
                <a:spcPts val="0"/>
              </a:spcBef>
              <a:spcAft>
                <a:spcPts val="0"/>
              </a:spcAft>
              <a:buSzPts val="1800"/>
              <a:buFont typeface="Courier New"/>
              <a:buChar char="○"/>
            </a:pPr>
            <a:r>
              <a:rPr lang="de-DE" sz="1800">
                <a:latin typeface="Courier New"/>
                <a:ea typeface="Courier New"/>
                <a:cs typeface="Courier New"/>
                <a:sym typeface="Courier New"/>
              </a:rPr>
              <a:t>app.post(url, function (req, res){...}); //POST request</a:t>
            </a:r>
            <a:endParaRPr sz="1800">
              <a:latin typeface="Courier New"/>
              <a:ea typeface="Courier New"/>
              <a:cs typeface="Courier New"/>
              <a:sym typeface="Courier New"/>
            </a:endParaRPr>
          </a:p>
          <a:p>
            <a:pPr indent="-342900" lvl="1" marL="914400" rtl="0" algn="l">
              <a:spcBef>
                <a:spcPts val="0"/>
              </a:spcBef>
              <a:spcAft>
                <a:spcPts val="0"/>
              </a:spcAft>
              <a:buSzPts val="1800"/>
              <a:buFont typeface="Courier New"/>
              <a:buChar char="○"/>
            </a:pPr>
            <a:r>
              <a:rPr lang="de-DE" sz="1800">
                <a:latin typeface="Courier New"/>
                <a:ea typeface="Courier New"/>
                <a:cs typeface="Courier New"/>
                <a:sym typeface="Courier New"/>
              </a:rPr>
              <a:t>...</a:t>
            </a:r>
            <a:endParaRPr sz="1800">
              <a:latin typeface="Courier New"/>
              <a:ea typeface="Courier New"/>
              <a:cs typeface="Courier New"/>
              <a:sym typeface="Courier New"/>
            </a:endParaRPr>
          </a:p>
          <a:p>
            <a:pPr indent="-342900" lvl="1" marL="914400" rtl="0" algn="l">
              <a:spcBef>
                <a:spcPts val="0"/>
              </a:spcBef>
              <a:spcAft>
                <a:spcPts val="0"/>
              </a:spcAft>
              <a:buSzPts val="1800"/>
              <a:buChar char="○"/>
            </a:pPr>
            <a:r>
              <a:rPr b="1" lang="de-DE" sz="1800"/>
              <a:t>req</a:t>
            </a:r>
            <a:r>
              <a:rPr lang="de-DE" sz="1800"/>
              <a:t> = object containing request data (e.g. form fields)</a:t>
            </a:r>
            <a:endParaRPr sz="1800"/>
          </a:p>
          <a:p>
            <a:pPr indent="-342900" lvl="1" marL="914400" rtl="0" algn="l">
              <a:spcBef>
                <a:spcPts val="0"/>
              </a:spcBef>
              <a:spcAft>
                <a:spcPts val="0"/>
              </a:spcAft>
              <a:buSzPts val="1800"/>
              <a:buChar char="○"/>
            </a:pPr>
            <a:r>
              <a:rPr b="1" lang="de-DE" sz="1800"/>
              <a:t>res</a:t>
            </a:r>
            <a:r>
              <a:rPr lang="de-DE" sz="1800"/>
              <a:t> = object containing response functions (send(), sendfile(), end(), …)</a:t>
            </a:r>
            <a:endParaRPr sz="1800"/>
          </a:p>
          <a:p>
            <a:pPr indent="-342900" lvl="0" marL="457200" rtl="0" algn="l">
              <a:spcBef>
                <a:spcPts val="0"/>
              </a:spcBef>
              <a:spcAft>
                <a:spcPts val="0"/>
              </a:spcAft>
              <a:buSzPts val="1800"/>
              <a:buChar char="●"/>
            </a:pPr>
            <a:r>
              <a:rPr lang="de-DE" sz="1800"/>
              <a:t>Starting the server: </a:t>
            </a:r>
            <a:r>
              <a:rPr lang="de-DE" sz="1800">
                <a:latin typeface="Courier New"/>
                <a:ea typeface="Courier New"/>
                <a:cs typeface="Courier New"/>
                <a:sym typeface="Courier New"/>
              </a:rPr>
              <a:t>let server = app.listen(port, callback)</a:t>
            </a:r>
            <a:endParaRPr sz="1800">
              <a:latin typeface="Courier New"/>
              <a:ea typeface="Courier New"/>
              <a:cs typeface="Courier New"/>
              <a:sym typeface="Courier New"/>
            </a:endParaRPr>
          </a:p>
          <a:p>
            <a:pPr indent="-342900" lvl="1" marL="914400" rtl="0" algn="l">
              <a:spcBef>
                <a:spcPts val="0"/>
              </a:spcBef>
              <a:spcAft>
                <a:spcPts val="0"/>
              </a:spcAft>
              <a:buSzPts val="1800"/>
              <a:buFont typeface="Courier New"/>
              <a:buChar char="○"/>
            </a:pPr>
            <a:r>
              <a:rPr lang="de-DE" sz="1800"/>
              <a:t>Properties: </a:t>
            </a:r>
            <a:r>
              <a:rPr lang="de-DE" sz="1800">
                <a:latin typeface="Courier New"/>
                <a:ea typeface="Courier New"/>
                <a:cs typeface="Courier New"/>
                <a:sym typeface="Courier New"/>
              </a:rPr>
              <a:t>server.address.host</a:t>
            </a:r>
            <a:r>
              <a:rPr lang="de-DE" sz="1800"/>
              <a:t>, </a:t>
            </a:r>
            <a:r>
              <a:rPr lang="de-DE" sz="1800">
                <a:latin typeface="Courier New"/>
                <a:ea typeface="Courier New"/>
                <a:cs typeface="Courier New"/>
                <a:sym typeface="Courier New"/>
              </a:rPr>
              <a:t>server.address.port</a:t>
            </a:r>
            <a:endParaRPr sz="1800"/>
          </a:p>
        </p:txBody>
      </p:sp>
      <p:sp>
        <p:nvSpPr>
          <p:cNvPr id="267" name="Google Shape;267;p37"/>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Express apps: Handling forms</a:t>
            </a:r>
            <a:endParaRPr/>
          </a:p>
        </p:txBody>
      </p:sp>
      <p:sp>
        <p:nvSpPr>
          <p:cNvPr id="274" name="Google Shape;274;p38"/>
          <p:cNvSpPr txBox="1"/>
          <p:nvPr>
            <p:ph idx="1" type="body"/>
          </p:nvPr>
        </p:nvSpPr>
        <p:spPr>
          <a:xfrm>
            <a:off x="319100" y="1484075"/>
            <a:ext cx="8508900" cy="3370800"/>
          </a:xfrm>
          <a:prstGeom prst="rect">
            <a:avLst/>
          </a:prstGeom>
        </p:spPr>
        <p:txBody>
          <a:bodyPr anchorCtr="0" anchor="t" bIns="0" lIns="0" spcFirstLastPara="1" rIns="0" wrap="square" tIns="0">
            <a:noAutofit/>
          </a:bodyPr>
          <a:lstStyle/>
          <a:p>
            <a:pPr indent="-342900" lvl="0" marL="457200" marR="0" rtl="0" algn="l">
              <a:lnSpc>
                <a:spcPct val="150000"/>
              </a:lnSpc>
              <a:spcBef>
                <a:spcPts val="0"/>
              </a:spcBef>
              <a:spcAft>
                <a:spcPts val="0"/>
              </a:spcAft>
              <a:buClr>
                <a:srgbClr val="000000"/>
              </a:buClr>
              <a:buSzPts val="1800"/>
              <a:buFont typeface="Arial"/>
              <a:buChar char="●"/>
            </a:pPr>
            <a:r>
              <a:rPr lang="de-DE" sz="1800"/>
              <a:t>GET method: Data in </a:t>
            </a:r>
            <a:r>
              <a:rPr lang="de-DE" sz="1800">
                <a:latin typeface="Courier New"/>
                <a:ea typeface="Courier New"/>
                <a:cs typeface="Courier New"/>
                <a:sym typeface="Courier New"/>
              </a:rPr>
              <a:t>req.query.&lt;field name&gt;</a:t>
            </a:r>
            <a:endParaRPr sz="1800">
              <a:latin typeface="Courier New"/>
              <a:ea typeface="Courier New"/>
              <a:cs typeface="Courier New"/>
              <a:sym typeface="Courier New"/>
            </a:endParaRPr>
          </a:p>
          <a:p>
            <a:pPr indent="-342900" lvl="0" marL="457200" marR="0" rtl="0" algn="l">
              <a:lnSpc>
                <a:spcPct val="150000"/>
              </a:lnSpc>
              <a:spcBef>
                <a:spcPts val="0"/>
              </a:spcBef>
              <a:spcAft>
                <a:spcPts val="0"/>
              </a:spcAft>
              <a:buSzPts val="1800"/>
              <a:buChar char="●"/>
            </a:pPr>
            <a:r>
              <a:rPr lang="de-DE" sz="1800"/>
              <a:t>POST method: Data is in the body. In case of URL-encoded data, we can use the </a:t>
            </a:r>
            <a:r>
              <a:rPr b="1" lang="de-DE" sz="1800"/>
              <a:t>body-parser</a:t>
            </a:r>
            <a:r>
              <a:rPr lang="de-DE" sz="1800"/>
              <a:t> middleware:</a:t>
            </a:r>
            <a:endParaRPr sz="1800"/>
          </a:p>
          <a:p>
            <a:pPr indent="0" lvl="0" marL="457200" marR="0" rtl="0" algn="l">
              <a:lnSpc>
                <a:spcPct val="150000"/>
              </a:lnSpc>
              <a:spcBef>
                <a:spcPts val="0"/>
              </a:spcBef>
              <a:spcAft>
                <a:spcPts val="0"/>
              </a:spcAft>
              <a:buNone/>
            </a:pPr>
            <a:r>
              <a:rPr lang="de-DE" sz="1800">
                <a:latin typeface="Courier New"/>
                <a:ea typeface="Courier New"/>
                <a:cs typeface="Courier New"/>
                <a:sym typeface="Courier New"/>
              </a:rPr>
              <a:t>const bodyParser = require(‘body-parser’);</a:t>
            </a:r>
            <a:endParaRPr sz="1800">
              <a:latin typeface="Courier New"/>
              <a:ea typeface="Courier New"/>
              <a:cs typeface="Courier New"/>
              <a:sym typeface="Courier New"/>
            </a:endParaRPr>
          </a:p>
          <a:p>
            <a:pPr indent="0" lvl="0" marL="457200" marR="0" rtl="0" algn="l">
              <a:lnSpc>
                <a:spcPct val="150000"/>
              </a:lnSpc>
              <a:spcBef>
                <a:spcPts val="0"/>
              </a:spcBef>
              <a:spcAft>
                <a:spcPts val="0"/>
              </a:spcAft>
              <a:buNone/>
            </a:pPr>
            <a:r>
              <a:rPr lang="de-DE" sz="1800">
                <a:latin typeface="Courier New"/>
                <a:ea typeface="Courier New"/>
                <a:cs typeface="Courier New"/>
                <a:sym typeface="Courier New"/>
              </a:rPr>
              <a:t>let urlencodedParser = bodyParser.urlencoded();</a:t>
            </a:r>
            <a:endParaRPr sz="1800">
              <a:latin typeface="Courier New"/>
              <a:ea typeface="Courier New"/>
              <a:cs typeface="Courier New"/>
              <a:sym typeface="Courier New"/>
            </a:endParaRPr>
          </a:p>
          <a:p>
            <a:pPr indent="0" lvl="0" marL="457200" marR="0" rtl="0" algn="l">
              <a:lnSpc>
                <a:spcPct val="150000"/>
              </a:lnSpc>
              <a:spcBef>
                <a:spcPts val="0"/>
              </a:spcBef>
              <a:spcAft>
                <a:spcPts val="0"/>
              </a:spcAft>
              <a:buNone/>
            </a:pPr>
            <a:r>
              <a:rPr lang="de-DE" sz="1800">
                <a:latin typeface="Courier New"/>
                <a:ea typeface="Courier New"/>
                <a:cs typeface="Courier New"/>
                <a:sym typeface="Courier New"/>
              </a:rPr>
              <a:t>app.post(‘/form’, urlencodedParser, function(req, res) {</a:t>
            </a:r>
            <a:endParaRPr sz="1800">
              <a:latin typeface="Courier New"/>
              <a:ea typeface="Courier New"/>
              <a:cs typeface="Courier New"/>
              <a:sym typeface="Courier New"/>
            </a:endParaRPr>
          </a:p>
          <a:p>
            <a:pPr indent="0" lvl="0" marL="457200" marR="0" rtl="0" algn="l">
              <a:lnSpc>
                <a:spcPct val="150000"/>
              </a:lnSpc>
              <a:spcBef>
                <a:spcPts val="0"/>
              </a:spcBef>
              <a:spcAft>
                <a:spcPts val="0"/>
              </a:spcAft>
              <a:buNone/>
            </a:pPr>
            <a:r>
              <a:rPr lang="de-DE" sz="1800">
                <a:latin typeface="Courier New"/>
                <a:ea typeface="Courier New"/>
                <a:cs typeface="Courier New"/>
                <a:sym typeface="Courier New"/>
              </a:rPr>
              <a:t>  //Data in req.body.&lt;field name&gt;</a:t>
            </a:r>
            <a:endParaRPr sz="1800">
              <a:latin typeface="Courier New"/>
              <a:ea typeface="Courier New"/>
              <a:cs typeface="Courier New"/>
              <a:sym typeface="Courier New"/>
            </a:endParaRPr>
          </a:p>
          <a:p>
            <a:pPr indent="0" lvl="0" marL="457200" marR="0" rtl="0" algn="l">
              <a:lnSpc>
                <a:spcPct val="150000"/>
              </a:lnSpc>
              <a:spcBef>
                <a:spcPts val="0"/>
              </a:spcBef>
              <a:spcAft>
                <a:spcPts val="0"/>
              </a:spcAft>
              <a:buNone/>
            </a:pPr>
            <a:r>
              <a:rPr lang="de-DE" sz="1800">
                <a:latin typeface="Courier New"/>
                <a:ea typeface="Courier New"/>
                <a:cs typeface="Courier New"/>
                <a:sym typeface="Courier New"/>
              </a:rPr>
              <a:t>  </a:t>
            </a:r>
            <a:r>
              <a:rPr lang="de-DE"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457200" marR="0" rtl="0" algn="l">
              <a:lnSpc>
                <a:spcPct val="150000"/>
              </a:lnSpc>
              <a:spcBef>
                <a:spcPts val="0"/>
              </a:spcBef>
              <a:spcAft>
                <a:spcPts val="0"/>
              </a:spcAft>
              <a:buNone/>
            </a:pPr>
            <a:r>
              <a:rPr lang="de-DE"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275" name="Google Shape;275;p38"/>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Express apps: Other middlewares</a:t>
            </a:r>
            <a:endParaRPr/>
          </a:p>
        </p:txBody>
      </p:sp>
      <p:sp>
        <p:nvSpPr>
          <p:cNvPr id="282" name="Google Shape;282;p39"/>
          <p:cNvSpPr txBox="1"/>
          <p:nvPr>
            <p:ph idx="1" type="body"/>
          </p:nvPr>
        </p:nvSpPr>
        <p:spPr>
          <a:xfrm>
            <a:off x="319100" y="1484075"/>
            <a:ext cx="8508900" cy="3370800"/>
          </a:xfrm>
          <a:prstGeom prst="rect">
            <a:avLst/>
          </a:prstGeom>
        </p:spPr>
        <p:txBody>
          <a:bodyPr anchorCtr="0" anchor="t" bIns="0" lIns="0" spcFirstLastPara="1" rIns="0" wrap="square" tIns="0">
            <a:noAutofit/>
          </a:bodyPr>
          <a:lstStyle/>
          <a:p>
            <a:pPr indent="-342900" lvl="0" marL="457200" marR="0" rtl="0" algn="l">
              <a:lnSpc>
                <a:spcPct val="150000"/>
              </a:lnSpc>
              <a:spcBef>
                <a:spcPts val="0"/>
              </a:spcBef>
              <a:spcAft>
                <a:spcPts val="0"/>
              </a:spcAft>
              <a:buClr>
                <a:srgbClr val="000000"/>
              </a:buClr>
              <a:buSzPts val="1800"/>
              <a:buFont typeface="Arial"/>
              <a:buChar char="●"/>
            </a:pPr>
            <a:r>
              <a:rPr lang="de-DE" sz="1800"/>
              <a:t>Express offers the </a:t>
            </a:r>
            <a:r>
              <a:rPr b="1" lang="de-DE" sz="1800"/>
              <a:t>express.static</a:t>
            </a:r>
            <a:r>
              <a:rPr lang="de-DE" sz="1800"/>
              <a:t> middleware to serve static content</a:t>
            </a:r>
            <a:endParaRPr sz="1800"/>
          </a:p>
          <a:p>
            <a:pPr indent="-342900" lvl="1" marL="914400" marR="0" rtl="0" algn="l">
              <a:lnSpc>
                <a:spcPct val="150000"/>
              </a:lnSpc>
              <a:spcBef>
                <a:spcPts val="0"/>
              </a:spcBef>
              <a:spcAft>
                <a:spcPts val="0"/>
              </a:spcAft>
              <a:buSzPts val="1800"/>
              <a:buChar char="○"/>
            </a:pPr>
            <a:r>
              <a:rPr lang="de-DE" sz="1800"/>
              <a:t>Usage: </a:t>
            </a:r>
            <a:r>
              <a:rPr lang="de-DE" sz="1800">
                <a:latin typeface="Courier New"/>
                <a:ea typeface="Courier New"/>
                <a:cs typeface="Courier New"/>
                <a:sym typeface="Courier New"/>
              </a:rPr>
              <a:t>app.use(express.static(dirName));</a:t>
            </a:r>
            <a:endParaRPr sz="1800">
              <a:latin typeface="Courier New"/>
              <a:ea typeface="Courier New"/>
              <a:cs typeface="Courier New"/>
              <a:sym typeface="Courier New"/>
            </a:endParaRPr>
          </a:p>
          <a:p>
            <a:pPr indent="-342900" lvl="1" marL="914400" marR="0" rtl="0" algn="l">
              <a:lnSpc>
                <a:spcPct val="150000"/>
              </a:lnSpc>
              <a:spcBef>
                <a:spcPts val="0"/>
              </a:spcBef>
              <a:spcAft>
                <a:spcPts val="0"/>
              </a:spcAft>
              <a:buSzPts val="1800"/>
              <a:buChar char="○"/>
            </a:pPr>
            <a:r>
              <a:rPr lang="de-DE" sz="1800"/>
              <a:t>Files in this directory will be served as static pages</a:t>
            </a:r>
            <a:endParaRPr sz="1800"/>
          </a:p>
          <a:p>
            <a:pPr indent="-342900" lvl="0" marL="457200" marR="0" rtl="0" algn="l">
              <a:lnSpc>
                <a:spcPct val="150000"/>
              </a:lnSpc>
              <a:spcBef>
                <a:spcPts val="0"/>
              </a:spcBef>
              <a:spcAft>
                <a:spcPts val="0"/>
              </a:spcAft>
              <a:buSzPts val="1800"/>
              <a:buChar char="●"/>
            </a:pPr>
            <a:r>
              <a:rPr b="1" lang="de-DE" sz="1800"/>
              <a:t>cookie-parser</a:t>
            </a:r>
            <a:r>
              <a:rPr lang="de-DE" sz="1800"/>
              <a:t> middleware to parse cookies in the request object</a:t>
            </a:r>
            <a:endParaRPr sz="1800"/>
          </a:p>
          <a:p>
            <a:pPr indent="-342900" lvl="1" marL="914400" marR="0" rtl="0" algn="l">
              <a:lnSpc>
                <a:spcPct val="150000"/>
              </a:lnSpc>
              <a:spcBef>
                <a:spcPts val="0"/>
              </a:spcBef>
              <a:spcAft>
                <a:spcPts val="0"/>
              </a:spcAft>
              <a:buSzPts val="1800"/>
              <a:buFont typeface="Courier New"/>
              <a:buChar char="○"/>
            </a:pPr>
            <a:r>
              <a:rPr lang="de-DE" sz="1800">
                <a:latin typeface="Courier New"/>
                <a:ea typeface="Courier New"/>
                <a:cs typeface="Courier New"/>
                <a:sym typeface="Courier New"/>
              </a:rPr>
              <a:t>const cookieParser = req(‘cookie-parser’);</a:t>
            </a:r>
            <a:endParaRPr sz="1800">
              <a:latin typeface="Courier New"/>
              <a:ea typeface="Courier New"/>
              <a:cs typeface="Courier New"/>
              <a:sym typeface="Courier New"/>
            </a:endParaRPr>
          </a:p>
          <a:p>
            <a:pPr indent="0" lvl="0" marL="914400" marR="0" rtl="0" algn="l">
              <a:lnSpc>
                <a:spcPct val="150000"/>
              </a:lnSpc>
              <a:spcBef>
                <a:spcPts val="0"/>
              </a:spcBef>
              <a:spcAft>
                <a:spcPts val="0"/>
              </a:spcAft>
              <a:buNone/>
            </a:pPr>
            <a:r>
              <a:rPr lang="de-DE" sz="1800">
                <a:latin typeface="Courier New"/>
                <a:ea typeface="Courier New"/>
                <a:cs typeface="Courier New"/>
                <a:sym typeface="Courier New"/>
              </a:rPr>
              <a:t>app.use(cookieParser());</a:t>
            </a:r>
            <a:endParaRPr sz="1800">
              <a:latin typeface="Courier New"/>
              <a:ea typeface="Courier New"/>
              <a:cs typeface="Courier New"/>
              <a:sym typeface="Courier New"/>
            </a:endParaRPr>
          </a:p>
          <a:p>
            <a:pPr indent="0" lvl="0" marL="914400" marR="0" rtl="0" algn="l">
              <a:lnSpc>
                <a:spcPct val="150000"/>
              </a:lnSpc>
              <a:spcBef>
                <a:spcPts val="0"/>
              </a:spcBef>
              <a:spcAft>
                <a:spcPts val="0"/>
              </a:spcAft>
              <a:buNone/>
            </a:pPr>
            <a:r>
              <a:rPr lang="de-DE" sz="1800">
                <a:latin typeface="Courier New"/>
                <a:ea typeface="Courier New"/>
                <a:cs typeface="Courier New"/>
                <a:sym typeface="Courier New"/>
              </a:rPr>
              <a:t>app.get(‘/’, function(req, res) {</a:t>
            </a:r>
            <a:endParaRPr sz="1800">
              <a:latin typeface="Courier New"/>
              <a:ea typeface="Courier New"/>
              <a:cs typeface="Courier New"/>
              <a:sym typeface="Courier New"/>
            </a:endParaRPr>
          </a:p>
          <a:p>
            <a:pPr indent="0" lvl="0" marL="914400" marR="0" rtl="0" algn="l">
              <a:lnSpc>
                <a:spcPct val="150000"/>
              </a:lnSpc>
              <a:spcBef>
                <a:spcPts val="0"/>
              </a:spcBef>
              <a:spcAft>
                <a:spcPts val="0"/>
              </a:spcAft>
              <a:buNone/>
            </a:pPr>
            <a:r>
              <a:rPr lang="de-DE" sz="1800">
                <a:latin typeface="Courier New"/>
                <a:ea typeface="Courier New"/>
                <a:cs typeface="Courier New"/>
                <a:sym typeface="Courier New"/>
              </a:rPr>
              <a:t>  console.log(“Cookies: “, req.cookies);</a:t>
            </a:r>
            <a:endParaRPr sz="1800">
              <a:latin typeface="Courier New"/>
              <a:ea typeface="Courier New"/>
              <a:cs typeface="Courier New"/>
              <a:sym typeface="Courier New"/>
            </a:endParaRPr>
          </a:p>
          <a:p>
            <a:pPr indent="0" lvl="0" marL="914400" marR="0" rtl="0" algn="l">
              <a:lnSpc>
                <a:spcPct val="150000"/>
              </a:lnSpc>
              <a:spcBef>
                <a:spcPts val="0"/>
              </a:spcBef>
              <a:spcAft>
                <a:spcPts val="0"/>
              </a:spcAft>
              <a:buNone/>
            </a:pPr>
            <a:r>
              <a:rPr lang="de-DE"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283" name="Google Shape;283;p39"/>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Hapi</a:t>
            </a:r>
            <a:endParaRPr/>
          </a:p>
        </p:txBody>
      </p:sp>
      <p:sp>
        <p:nvSpPr>
          <p:cNvPr id="290" name="Google Shape;290;p40"/>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Another framework for building web apps</a:t>
            </a:r>
            <a:endParaRPr sz="1800"/>
          </a:p>
        </p:txBody>
      </p:sp>
      <p:sp>
        <p:nvSpPr>
          <p:cNvPr id="291" name="Google Shape;291;p40"/>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The Bayesian Survival Analysis approach</a:t>
            </a:r>
            <a:endParaRPr/>
          </a:p>
          <a:p>
            <a:pPr indent="0" lvl="0" marL="0" rtl="0" algn="l">
              <a:spcBef>
                <a:spcPts val="0"/>
              </a:spcBef>
              <a:spcAft>
                <a:spcPts val="0"/>
              </a:spcAft>
              <a:buNone/>
            </a:pPr>
            <a:r>
              <a:t/>
            </a:r>
            <a:endParaRPr/>
          </a:p>
        </p:txBody>
      </p:sp>
      <p:sp>
        <p:nvSpPr>
          <p:cNvPr id="298" name="Google Shape;298;p41"/>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TODO (by Valentin)</a:t>
            </a:r>
            <a:endParaRPr sz="1800"/>
          </a:p>
        </p:txBody>
      </p:sp>
      <p:sp>
        <p:nvSpPr>
          <p:cNvPr id="299" name="Google Shape;299;p41"/>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The Neural Network approach</a:t>
            </a:r>
            <a:endParaRPr/>
          </a:p>
          <a:p>
            <a:pPr indent="0" lvl="0" marL="0" rtl="0" algn="l">
              <a:spcBef>
                <a:spcPts val="0"/>
              </a:spcBef>
              <a:spcAft>
                <a:spcPts val="0"/>
              </a:spcAft>
              <a:buNone/>
            </a:pPr>
            <a:r>
              <a:t/>
            </a:r>
            <a:endParaRPr/>
          </a:p>
        </p:txBody>
      </p:sp>
      <p:sp>
        <p:nvSpPr>
          <p:cNvPr id="306" name="Google Shape;306;p42"/>
          <p:cNvSpPr txBox="1"/>
          <p:nvPr>
            <p:ph idx="1" type="body"/>
          </p:nvPr>
        </p:nvSpPr>
        <p:spPr>
          <a:xfrm>
            <a:off x="319100" y="1484067"/>
            <a:ext cx="8508900" cy="25857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Char char="●"/>
            </a:pPr>
            <a:r>
              <a:rPr lang="de-DE" sz="1800"/>
              <a:t>used ML library: Keras</a:t>
            </a:r>
            <a:endParaRPr sz="1800"/>
          </a:p>
          <a:p>
            <a:pPr indent="-342900" lvl="1" marL="914400" rtl="0" algn="l">
              <a:lnSpc>
                <a:spcPct val="150000"/>
              </a:lnSpc>
              <a:spcBef>
                <a:spcPts val="0"/>
              </a:spcBef>
              <a:spcAft>
                <a:spcPts val="0"/>
              </a:spcAft>
              <a:buSzPts val="1800"/>
              <a:buChar char="○"/>
            </a:pPr>
            <a:r>
              <a:rPr lang="de-DE" sz="1800"/>
              <a:t>has a TensorFlow backend</a:t>
            </a:r>
            <a:endParaRPr sz="1800"/>
          </a:p>
          <a:p>
            <a:pPr indent="-342900" lvl="1" marL="914400" rtl="0" algn="l">
              <a:lnSpc>
                <a:spcPct val="150000"/>
              </a:lnSpc>
              <a:spcBef>
                <a:spcPts val="0"/>
              </a:spcBef>
              <a:spcAft>
                <a:spcPts val="0"/>
              </a:spcAft>
              <a:buSzPts val="1800"/>
              <a:buChar char="○"/>
            </a:pPr>
            <a:r>
              <a:rPr lang="de-DE" sz="1800"/>
              <a:t>allows training and predicting on the GPU for optimal speed</a:t>
            </a:r>
            <a:endParaRPr sz="1800"/>
          </a:p>
          <a:p>
            <a:pPr indent="-342900" lvl="1" marL="914400" rtl="0" algn="l">
              <a:lnSpc>
                <a:spcPct val="150000"/>
              </a:lnSpc>
              <a:spcBef>
                <a:spcPts val="0"/>
              </a:spcBef>
              <a:spcAft>
                <a:spcPts val="0"/>
              </a:spcAft>
              <a:buSzPts val="1800"/>
              <a:buChar char="○"/>
            </a:pPr>
            <a:r>
              <a:rPr lang="de-DE" sz="1800"/>
              <a:t>Open Source, Python</a:t>
            </a:r>
            <a:endParaRPr sz="1800"/>
          </a:p>
          <a:p>
            <a:pPr indent="-342900" lvl="1" marL="914400" rtl="0" algn="l">
              <a:lnSpc>
                <a:spcPct val="150000"/>
              </a:lnSpc>
              <a:spcBef>
                <a:spcPts val="0"/>
              </a:spcBef>
              <a:spcAft>
                <a:spcPts val="0"/>
              </a:spcAft>
              <a:buSzPts val="1800"/>
              <a:buChar char="○"/>
            </a:pPr>
            <a:r>
              <a:rPr lang="de-DE" sz="1800"/>
              <a:t>“was developed with a focus on enabling fast experimentation”</a:t>
            </a:r>
            <a:endParaRPr sz="1800"/>
          </a:p>
          <a:p>
            <a:pPr indent="-342900" lvl="0" marL="457200" rtl="0" algn="l">
              <a:lnSpc>
                <a:spcPct val="150000"/>
              </a:lnSpc>
              <a:spcBef>
                <a:spcPts val="0"/>
              </a:spcBef>
              <a:spcAft>
                <a:spcPts val="0"/>
              </a:spcAft>
              <a:buSzPts val="1800"/>
              <a:buChar char="●"/>
            </a:pPr>
            <a:r>
              <a:rPr lang="de-DE" sz="1800"/>
              <a:t>in our project: densely connected layers only</a:t>
            </a:r>
            <a:endParaRPr sz="1800"/>
          </a:p>
        </p:txBody>
      </p:sp>
      <p:sp>
        <p:nvSpPr>
          <p:cNvPr id="307" name="Google Shape;307;p42"/>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Basics of neural networks</a:t>
            </a:r>
            <a:endParaRPr/>
          </a:p>
        </p:txBody>
      </p:sp>
      <p:sp>
        <p:nvSpPr>
          <p:cNvPr id="314" name="Google Shape;314;p43"/>
          <p:cNvSpPr txBox="1"/>
          <p:nvPr>
            <p:ph idx="1" type="body"/>
          </p:nvPr>
        </p:nvSpPr>
        <p:spPr>
          <a:xfrm>
            <a:off x="319100" y="1484075"/>
            <a:ext cx="8508900" cy="33708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Char char="●"/>
            </a:pPr>
            <a:r>
              <a:rPr lang="de-DE" sz="1800"/>
              <a:t>mathematical abstraction of</a:t>
            </a:r>
            <a:br>
              <a:rPr lang="de-DE" sz="1800"/>
            </a:br>
            <a:r>
              <a:rPr lang="de-DE" sz="1800"/>
              <a:t>neurological data processing</a:t>
            </a:r>
            <a:endParaRPr sz="1800"/>
          </a:p>
          <a:p>
            <a:pPr indent="-342900" lvl="0" marL="457200" rtl="0" algn="l">
              <a:lnSpc>
                <a:spcPct val="150000"/>
              </a:lnSpc>
              <a:spcBef>
                <a:spcPts val="0"/>
              </a:spcBef>
              <a:spcAft>
                <a:spcPts val="0"/>
              </a:spcAft>
              <a:buSzPts val="1800"/>
              <a:buChar char="●"/>
            </a:pPr>
            <a:r>
              <a:rPr lang="de-DE" sz="1800"/>
              <a:t>input and output data are</a:t>
            </a:r>
            <a:br>
              <a:rPr lang="de-DE" sz="1800"/>
            </a:br>
            <a:r>
              <a:rPr lang="de-DE" sz="1800"/>
              <a:t>vectors of real numbers</a:t>
            </a:r>
            <a:endParaRPr sz="1800"/>
          </a:p>
          <a:p>
            <a:pPr indent="-342900" lvl="0" marL="457200" rtl="0" algn="l">
              <a:lnSpc>
                <a:spcPct val="150000"/>
              </a:lnSpc>
              <a:spcBef>
                <a:spcPts val="0"/>
              </a:spcBef>
              <a:spcAft>
                <a:spcPts val="0"/>
              </a:spcAft>
              <a:buSzPts val="1800"/>
              <a:buChar char="●"/>
            </a:pPr>
            <a:r>
              <a:rPr i="1" lang="de-DE" sz="1800"/>
              <a:t>feedforward</a:t>
            </a:r>
            <a:r>
              <a:rPr lang="de-DE" sz="1800"/>
              <a:t> through the layers</a:t>
            </a:r>
            <a:br>
              <a:rPr lang="de-DE" sz="1800"/>
            </a:br>
            <a:r>
              <a:rPr lang="de-DE" sz="1800"/>
              <a:t>is matrix multiplication</a:t>
            </a:r>
            <a:endParaRPr sz="1800"/>
          </a:p>
          <a:p>
            <a:pPr indent="-342900" lvl="0" marL="457200" rtl="0" algn="l">
              <a:lnSpc>
                <a:spcPct val="150000"/>
              </a:lnSpc>
              <a:spcBef>
                <a:spcPts val="0"/>
              </a:spcBef>
              <a:spcAft>
                <a:spcPts val="0"/>
              </a:spcAft>
              <a:buSzPts val="1800"/>
              <a:buChar char="●"/>
            </a:pPr>
            <a:r>
              <a:rPr lang="de-DE" sz="1800"/>
              <a:t>activation function used in neurons to model their </a:t>
            </a:r>
            <a:r>
              <a:rPr i="1" lang="de-DE" sz="1800"/>
              <a:t>action potential</a:t>
            </a:r>
            <a:endParaRPr i="1" sz="1800"/>
          </a:p>
          <a:p>
            <a:pPr indent="-342900" lvl="0" marL="457200" rtl="0" algn="l">
              <a:lnSpc>
                <a:spcPct val="150000"/>
              </a:lnSpc>
              <a:spcBef>
                <a:spcPts val="0"/>
              </a:spcBef>
              <a:spcAft>
                <a:spcPts val="0"/>
              </a:spcAft>
              <a:buSzPts val="1800"/>
              <a:buChar char="●"/>
            </a:pPr>
            <a:r>
              <a:rPr lang="de-DE" sz="1800"/>
              <a:t>learning using an optimizer (</a:t>
            </a:r>
            <a:r>
              <a:rPr i="1" lang="de-DE" sz="1800"/>
              <a:t>backpropagation</a:t>
            </a:r>
            <a:r>
              <a:rPr lang="de-DE" sz="1800"/>
              <a:t>)</a:t>
            </a:r>
            <a:endParaRPr sz="1800"/>
          </a:p>
        </p:txBody>
      </p:sp>
      <p:sp>
        <p:nvSpPr>
          <p:cNvPr id="315" name="Google Shape;315;p43"/>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316" name="Google Shape;316;p43"/>
          <p:cNvPicPr preferRelativeResize="0"/>
          <p:nvPr/>
        </p:nvPicPr>
        <p:blipFill>
          <a:blip r:embed="rId3">
            <a:alphaModFix/>
          </a:blip>
          <a:stretch>
            <a:fillRect/>
          </a:stretch>
        </p:blipFill>
        <p:spPr>
          <a:xfrm>
            <a:off x="4465350" y="1484075"/>
            <a:ext cx="4260900" cy="1960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Our model for the book data</a:t>
            </a:r>
            <a:endParaRPr/>
          </a:p>
        </p:txBody>
      </p:sp>
      <p:sp>
        <p:nvSpPr>
          <p:cNvPr id="323" name="Google Shape;323;p44"/>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324" name="Google Shape;324;p44"/>
          <p:cNvPicPr preferRelativeResize="0"/>
          <p:nvPr/>
        </p:nvPicPr>
        <p:blipFill>
          <a:blip r:embed="rId3">
            <a:alphaModFix/>
          </a:blip>
          <a:stretch>
            <a:fillRect/>
          </a:stretch>
        </p:blipFill>
        <p:spPr>
          <a:xfrm>
            <a:off x="2004921" y="1484162"/>
            <a:ext cx="4846028" cy="3370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9090" y="972000"/>
            <a:ext cx="8508900" cy="376200"/>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Why</a:t>
            </a:r>
            <a:r>
              <a:rPr lang="de-DE"/>
              <a:t> use Node.js?</a:t>
            </a:r>
            <a:endParaRPr/>
          </a:p>
        </p:txBody>
      </p:sp>
      <p:sp>
        <p:nvSpPr>
          <p:cNvPr id="114" name="Google Shape;114;p18"/>
          <p:cNvSpPr txBox="1"/>
          <p:nvPr>
            <p:ph idx="1" type="body"/>
          </p:nvPr>
        </p:nvSpPr>
        <p:spPr>
          <a:xfrm>
            <a:off x="319100" y="1484072"/>
            <a:ext cx="8508900" cy="30621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to “javascriptify” the whole stack</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to handle a lot of concurrent connections at once</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has become THE standard environment for JS-related tools</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synergizes well with an agile development style</a:t>
            </a:r>
            <a:endParaRPr sz="1800">
              <a:solidFill>
                <a:srgbClr val="333333"/>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333333"/>
              </a:buClr>
              <a:buSzPts val="1800"/>
              <a:buFont typeface="Roboto"/>
              <a:buChar char="●"/>
            </a:pPr>
            <a:r>
              <a:rPr lang="de-DE" sz="1800">
                <a:solidFill>
                  <a:srgbClr val="333333"/>
                </a:solidFill>
                <a:highlight>
                  <a:srgbClr val="FFFFFF"/>
                </a:highlight>
                <a:latin typeface="Roboto"/>
                <a:ea typeface="Roboto"/>
                <a:cs typeface="Roboto"/>
                <a:sym typeface="Roboto"/>
              </a:rPr>
              <a:t>tons of available packages through npm</a:t>
            </a:r>
            <a:endParaRPr sz="1800">
              <a:solidFill>
                <a:srgbClr val="33333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500">
              <a:solidFill>
                <a:srgbClr val="33333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500">
              <a:solidFill>
                <a:srgbClr val="333333"/>
              </a:solidFill>
              <a:highlight>
                <a:srgbClr val="FFFFFF"/>
              </a:highlight>
              <a:latin typeface="Roboto"/>
              <a:ea typeface="Roboto"/>
              <a:cs typeface="Roboto"/>
              <a:sym typeface="Roboto"/>
            </a:endParaRPr>
          </a:p>
        </p:txBody>
      </p:sp>
      <p:sp>
        <p:nvSpPr>
          <p:cNvPr id="115" name="Google Shape;115;p18"/>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Font typeface="Arial"/>
              <a:buNone/>
            </a:pPr>
            <a:r>
              <a:rPr lang="de-DE"/>
              <a:t> Javascript on the server. A Node.js crash course | Group 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Other model considerations</a:t>
            </a:r>
            <a:endParaRPr/>
          </a:p>
        </p:txBody>
      </p:sp>
      <p:sp>
        <p:nvSpPr>
          <p:cNvPr id="331" name="Google Shape;331;p45"/>
          <p:cNvSpPr txBox="1"/>
          <p:nvPr>
            <p:ph idx="1" type="body"/>
          </p:nvPr>
        </p:nvSpPr>
        <p:spPr>
          <a:xfrm>
            <a:off x="319100" y="1484067"/>
            <a:ext cx="8508900" cy="25857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Char char="●"/>
            </a:pPr>
            <a:r>
              <a:rPr lang="de-DE" sz="1800"/>
              <a:t>current age input is arbitrary</a:t>
            </a:r>
            <a:endParaRPr sz="1800"/>
          </a:p>
          <a:p>
            <a:pPr indent="-342900" lvl="1" marL="914400" rtl="0" algn="l">
              <a:lnSpc>
                <a:spcPct val="150000"/>
              </a:lnSpc>
              <a:spcBef>
                <a:spcPts val="0"/>
              </a:spcBef>
              <a:spcAft>
                <a:spcPts val="0"/>
              </a:spcAft>
              <a:buSzPts val="1800"/>
              <a:buChar char="○"/>
            </a:pPr>
            <a:r>
              <a:rPr lang="de-DE" sz="1800"/>
              <a:t>possibility to expand training data considerably</a:t>
            </a:r>
            <a:endParaRPr sz="1800"/>
          </a:p>
          <a:p>
            <a:pPr indent="-342900" lvl="1" marL="914400" rtl="0" algn="l">
              <a:lnSpc>
                <a:spcPct val="150000"/>
              </a:lnSpc>
              <a:spcBef>
                <a:spcPts val="0"/>
              </a:spcBef>
              <a:spcAft>
                <a:spcPts val="0"/>
              </a:spcAft>
              <a:buSzPts val="1800"/>
              <a:buChar char="○"/>
            </a:pPr>
            <a:r>
              <a:rPr lang="de-DE" sz="1800"/>
              <a:t>predictions for transitioning PLOD over time can be determined</a:t>
            </a:r>
            <a:endParaRPr sz="1800"/>
          </a:p>
          <a:p>
            <a:pPr indent="-342900" lvl="0" marL="457200" rtl="0" algn="l">
              <a:lnSpc>
                <a:spcPct val="150000"/>
              </a:lnSpc>
              <a:spcBef>
                <a:spcPts val="0"/>
              </a:spcBef>
              <a:spcAft>
                <a:spcPts val="0"/>
              </a:spcAft>
              <a:buSzPts val="1800"/>
              <a:buChar char="●"/>
            </a:pPr>
            <a:r>
              <a:rPr lang="de-DE" sz="1800"/>
              <a:t>alternative architecture: output as one-hot vector corresponding to the number of years the character has left to live</a:t>
            </a:r>
            <a:endParaRPr sz="1800"/>
          </a:p>
        </p:txBody>
      </p:sp>
      <p:sp>
        <p:nvSpPr>
          <p:cNvPr id="332" name="Google Shape;332;p45"/>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Results</a:t>
            </a:r>
            <a:endParaRPr/>
          </a:p>
        </p:txBody>
      </p:sp>
      <p:sp>
        <p:nvSpPr>
          <p:cNvPr id="339" name="Google Shape;339;p46"/>
          <p:cNvSpPr txBox="1"/>
          <p:nvPr>
            <p:ph idx="1" type="body"/>
          </p:nvPr>
        </p:nvSpPr>
        <p:spPr>
          <a:xfrm>
            <a:off x="319100" y="1484067"/>
            <a:ext cx="8508900" cy="25857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Char char="●"/>
            </a:pPr>
            <a:r>
              <a:rPr lang="de-DE" sz="1800"/>
              <a:t>TODO</a:t>
            </a:r>
            <a:endParaRPr sz="1800"/>
          </a:p>
        </p:txBody>
      </p:sp>
      <p:sp>
        <p:nvSpPr>
          <p:cNvPr id="340" name="Google Shape;340;p46"/>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Outlook</a:t>
            </a:r>
            <a:endParaRPr/>
          </a:p>
        </p:txBody>
      </p:sp>
      <p:sp>
        <p:nvSpPr>
          <p:cNvPr id="347" name="Google Shape;347;p47"/>
          <p:cNvSpPr txBox="1"/>
          <p:nvPr>
            <p:ph idx="1" type="body"/>
          </p:nvPr>
        </p:nvSpPr>
        <p:spPr>
          <a:xfrm>
            <a:off x="319100" y="1484067"/>
            <a:ext cx="8508900" cy="25857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Char char="●"/>
            </a:pPr>
            <a:r>
              <a:rPr lang="de-DE" sz="1800"/>
              <a:t>TODO</a:t>
            </a:r>
            <a:endParaRPr sz="1800"/>
          </a:p>
        </p:txBody>
      </p:sp>
      <p:sp>
        <p:nvSpPr>
          <p:cNvPr id="348" name="Google Shape;348;p47"/>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Sources</a:t>
            </a:r>
            <a:endParaRPr/>
          </a:p>
        </p:txBody>
      </p:sp>
      <p:sp>
        <p:nvSpPr>
          <p:cNvPr id="355" name="Google Shape;355;p48"/>
          <p:cNvSpPr txBox="1"/>
          <p:nvPr>
            <p:ph idx="1" type="body"/>
          </p:nvPr>
        </p:nvSpPr>
        <p:spPr>
          <a:xfrm>
            <a:off x="319100" y="1484067"/>
            <a:ext cx="8508900" cy="2585700"/>
          </a:xfrm>
          <a:prstGeom prst="rect">
            <a:avLst/>
          </a:prstGeom>
        </p:spPr>
        <p:txBody>
          <a:bodyPr anchorCtr="0" anchor="t" bIns="0" lIns="0" spcFirstLastPara="1" rIns="0" wrap="square" tIns="0">
            <a:noAutofit/>
          </a:bodyPr>
          <a:lstStyle/>
          <a:p>
            <a:pPr indent="-317500" lvl="0" marL="457200" rtl="0" algn="l">
              <a:lnSpc>
                <a:spcPct val="115000"/>
              </a:lnSpc>
              <a:spcBef>
                <a:spcPts val="0"/>
              </a:spcBef>
              <a:spcAft>
                <a:spcPts val="0"/>
              </a:spcAft>
              <a:buSzPts val="1400"/>
              <a:buChar char="●"/>
            </a:pPr>
            <a:r>
              <a:rPr lang="de-DE"/>
              <a:t>Michael A. Nielsen, </a:t>
            </a:r>
            <a:r>
              <a:rPr i="1" lang="de-DE"/>
              <a:t>Neural Networks and Deep Learning</a:t>
            </a:r>
            <a:r>
              <a:rPr lang="de-DE"/>
              <a:t>, Determination Press, 2015 </a:t>
            </a:r>
            <a:endParaRPr/>
          </a:p>
          <a:p>
            <a:pPr indent="-317500" lvl="0" marL="457200" rtl="0" algn="l">
              <a:lnSpc>
                <a:spcPct val="115000"/>
              </a:lnSpc>
              <a:spcBef>
                <a:spcPts val="0"/>
              </a:spcBef>
              <a:spcAft>
                <a:spcPts val="0"/>
              </a:spcAft>
              <a:buSzPts val="1400"/>
              <a:buChar char="●"/>
            </a:pPr>
            <a:r>
              <a:rPr lang="de-DE"/>
              <a:t>Keras Documentation. Retrieved March 26, 2019 from https://keras.io</a:t>
            </a:r>
            <a:endParaRPr/>
          </a:p>
        </p:txBody>
      </p:sp>
      <p:sp>
        <p:nvSpPr>
          <p:cNvPr id="356" name="Google Shape;356;p48"/>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319090" y="972000"/>
            <a:ext cx="8508900" cy="376200"/>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t/>
            </a:r>
            <a:endParaRPr/>
          </a:p>
        </p:txBody>
      </p:sp>
      <p:sp>
        <p:nvSpPr>
          <p:cNvPr id="362" name="Google Shape;362;p49"/>
          <p:cNvSpPr txBox="1"/>
          <p:nvPr>
            <p:ph idx="1" type="body"/>
          </p:nvPr>
        </p:nvSpPr>
        <p:spPr>
          <a:xfrm>
            <a:off x="319088" y="1484040"/>
            <a:ext cx="8508999" cy="955594"/>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de-DE"/>
              <a:t>Dr. rer. nat. Erika Mustermann</a:t>
            </a:r>
            <a:endParaRPr/>
          </a:p>
          <a:p>
            <a:pPr indent="0" lvl="0" marL="0" rtl="0" algn="l">
              <a:lnSpc>
                <a:spcPct val="150000"/>
              </a:lnSpc>
              <a:spcBef>
                <a:spcPts val="0"/>
              </a:spcBef>
              <a:spcAft>
                <a:spcPts val="0"/>
              </a:spcAft>
              <a:buNone/>
            </a:pPr>
            <a:r>
              <a:rPr lang="de-DE"/>
              <a:t>München, 27. März 2015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0"/>
          <p:cNvSpPr txBox="1"/>
          <p:nvPr>
            <p:ph idx="1" type="body"/>
          </p:nvPr>
        </p:nvSpPr>
        <p:spPr>
          <a:xfrm>
            <a:off x="319090" y="1600200"/>
            <a:ext cx="8508999" cy="309562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Dieser Folienmaster gilt bei offiziellen Präsentationen im Rahmen der TUM.</a:t>
            </a:r>
            <a:br>
              <a:rPr lang="de-DE"/>
            </a:br>
            <a:r>
              <a:rPr lang="de-DE"/>
              <a:t>Es ist darauf zu achten, dass wir uns in einem durchgängigen Layout präsentieren.</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Abweichungen vom vorgegebenen Layout bitte auf ein Minimum reduzieren.</a:t>
            </a:r>
            <a:endParaRPr/>
          </a:p>
        </p:txBody>
      </p:sp>
      <p:sp>
        <p:nvSpPr>
          <p:cNvPr id="368" name="Google Shape;368;p50"/>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Gültigkeit der Masterfolien</a:t>
            </a:r>
            <a:endParaRPr/>
          </a:p>
        </p:txBody>
      </p:sp>
      <p:sp>
        <p:nvSpPr>
          <p:cNvPr id="369" name="Google Shape;369;p50"/>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70" name="Google Shape;370;p50"/>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1"/>
          <p:cNvSpPr txBox="1"/>
          <p:nvPr>
            <p:ph idx="1" type="body"/>
          </p:nvPr>
        </p:nvSpPr>
        <p:spPr>
          <a:xfrm>
            <a:off x="319090" y="1600200"/>
            <a:ext cx="8508999" cy="309562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Als Grundlage dient der Corporate Design Style Guide der TUM.</a:t>
            </a:r>
            <a:br>
              <a:rPr lang="de-DE"/>
            </a:br>
            <a:r>
              <a:rPr lang="de-DE"/>
              <a:t>Die Präsentationsvorlage ist auf gute Lesbarkeit und klare Darstellung von Informationen optimiert.</a:t>
            </a:r>
            <a:endParaRPr/>
          </a:p>
        </p:txBody>
      </p:sp>
      <p:sp>
        <p:nvSpPr>
          <p:cNvPr id="376" name="Google Shape;376;p51"/>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Grundlage der Masterfolien</a:t>
            </a:r>
            <a:endParaRPr/>
          </a:p>
        </p:txBody>
      </p:sp>
      <p:sp>
        <p:nvSpPr>
          <p:cNvPr id="377" name="Google Shape;377;p51"/>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78" name="Google Shape;378;p51"/>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2"/>
          <p:cNvSpPr txBox="1"/>
          <p:nvPr>
            <p:ph idx="1" type="body"/>
          </p:nvPr>
        </p:nvSpPr>
        <p:spPr>
          <a:xfrm>
            <a:off x="319090" y="1847850"/>
            <a:ext cx="8508999" cy="299847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Als Grundlage dient der Corporate Design Style Guide der TUM.</a:t>
            </a:r>
            <a:br>
              <a:rPr lang="de-DE"/>
            </a:br>
            <a:r>
              <a:rPr lang="de-DE"/>
              <a:t>Die Präsentationsvorlage ist auf gute Lesbarkeit und klare Darstellung von Informationen optimiert.</a:t>
            </a:r>
            <a:endParaRPr/>
          </a:p>
        </p:txBody>
      </p:sp>
      <p:sp>
        <p:nvSpPr>
          <p:cNvPr id="384" name="Google Shape;384;p52"/>
          <p:cNvSpPr txBox="1"/>
          <p:nvPr>
            <p:ph type="title"/>
          </p:nvPr>
        </p:nvSpPr>
        <p:spPr>
          <a:xfrm>
            <a:off x="319090" y="904500"/>
            <a:ext cx="8508999" cy="838575"/>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Hier steht eine Überschrift</a:t>
            </a:r>
            <a:br>
              <a:rPr lang="de-DE"/>
            </a:br>
            <a:r>
              <a:rPr lang="de-DE"/>
              <a:t>max. 2-zeilig</a:t>
            </a:r>
            <a:endParaRPr/>
          </a:p>
        </p:txBody>
      </p:sp>
      <p:sp>
        <p:nvSpPr>
          <p:cNvPr id="385" name="Google Shape;385;p52"/>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86" name="Google Shape;386;p52"/>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3"/>
          <p:cNvSpPr txBox="1"/>
          <p:nvPr>
            <p:ph idx="1" type="body"/>
          </p:nvPr>
        </p:nvSpPr>
        <p:spPr>
          <a:xfrm>
            <a:off x="319090" y="1600200"/>
            <a:ext cx="8508999" cy="309562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Das Grundprinzip ist, Informationen bestmöglich zu transportieren. Dazu muss vor allem die Schrift einheitlich und für alle im Raum lesbar sein.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Schriftart: Arial</a:t>
            </a:r>
            <a:endParaRPr/>
          </a:p>
          <a:p>
            <a:pPr indent="0" lvl="0" marL="0" rtl="0" algn="l">
              <a:lnSpc>
                <a:spcPct val="114000"/>
              </a:lnSpc>
              <a:spcBef>
                <a:spcPts val="0"/>
              </a:spcBef>
              <a:spcAft>
                <a:spcPts val="0"/>
              </a:spcAft>
              <a:buNone/>
            </a:pPr>
            <a:r>
              <a:rPr lang="de-DE"/>
              <a:t>Schriftgrößen: 25 | 18 | 14 | 11</a:t>
            </a:r>
            <a:endParaRPr/>
          </a:p>
          <a:p>
            <a:pPr indent="0" lvl="0" marL="0" rtl="0" algn="l">
              <a:lnSpc>
                <a:spcPct val="114000"/>
              </a:lnSpc>
              <a:spcBef>
                <a:spcPts val="0"/>
              </a:spcBef>
              <a:spcAft>
                <a:spcPts val="0"/>
              </a:spcAft>
              <a:buNone/>
            </a:pPr>
            <a:r>
              <a:rPr lang="de-DE"/>
              <a:t>Zeilenabstand: 1,15mm</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Die Einstellungen sind in den Textfeldern und Textfeldvorlagen dieses ppt-Masters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endParaRPr/>
          </a:p>
        </p:txBody>
      </p:sp>
      <p:sp>
        <p:nvSpPr>
          <p:cNvPr id="392" name="Google Shape;392;p53"/>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Schrift</a:t>
            </a:r>
            <a:endParaRPr/>
          </a:p>
        </p:txBody>
      </p:sp>
      <p:sp>
        <p:nvSpPr>
          <p:cNvPr id="393" name="Google Shape;393;p53"/>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94" name="Google Shape;394;p53"/>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4"/>
          <p:cNvSpPr txBox="1"/>
          <p:nvPr>
            <p:ph idx="1" type="body"/>
          </p:nvPr>
        </p:nvSpPr>
        <p:spPr>
          <a:xfrm>
            <a:off x="319090" y="1600200"/>
            <a:ext cx="8508999" cy="309562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Als erstes soll mit schwarz und weiß gearbeitet werden.</a:t>
            </a:r>
            <a:br>
              <a:rPr lang="de-DE"/>
            </a:br>
            <a:r>
              <a:rPr lang="de-DE"/>
              <a:t>Für Aufwändigere Darstellungen sind Farben mit Bedacht und in möglichst geringem Umfang einzusetzen.</a:t>
            </a:r>
            <a:br>
              <a:rPr lang="de-DE"/>
            </a:br>
            <a:r>
              <a:rPr lang="de-DE"/>
              <a:t>In diesem Folienmaster ist die Farbpalette festgelegt.</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Zuerst mit den Primärfarben arbeiten.</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Für z.B. komplexe Diagramme stehen noch Sekundärfarben zur Verfügung.</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Gering im Einsatz sind die Akzentfarben.</a:t>
            </a:r>
            <a:endParaRPr/>
          </a:p>
          <a:p>
            <a:pPr indent="0" lvl="0" marL="0" rtl="0" algn="l">
              <a:lnSpc>
                <a:spcPct val="114000"/>
              </a:lnSpc>
              <a:spcBef>
                <a:spcPts val="0"/>
              </a:spcBef>
              <a:spcAft>
                <a:spcPts val="0"/>
              </a:spcAft>
              <a:buNone/>
            </a:pPr>
            <a:r>
              <a:t/>
            </a:r>
            <a:endParaRPr/>
          </a:p>
        </p:txBody>
      </p:sp>
      <p:sp>
        <p:nvSpPr>
          <p:cNvPr id="400" name="Google Shape;400;p54"/>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Farben</a:t>
            </a:r>
            <a:endParaRPr/>
          </a:p>
        </p:txBody>
      </p:sp>
      <p:sp>
        <p:nvSpPr>
          <p:cNvPr id="401" name="Google Shape;401;p54"/>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02" name="Google Shape;402;p54"/>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
        <p:nvSpPr>
          <p:cNvPr id="403" name="Google Shape;403;p54"/>
          <p:cNvSpPr/>
          <p:nvPr/>
        </p:nvSpPr>
        <p:spPr>
          <a:xfrm>
            <a:off x="321735" y="2882902"/>
            <a:ext cx="855132" cy="18414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accent1"/>
              </a:solidFill>
              <a:latin typeface="Arial"/>
              <a:ea typeface="Arial"/>
              <a:cs typeface="Arial"/>
              <a:sym typeface="Arial"/>
            </a:endParaRPr>
          </a:p>
        </p:txBody>
      </p:sp>
      <p:sp>
        <p:nvSpPr>
          <p:cNvPr id="404" name="Google Shape;404;p54"/>
          <p:cNvSpPr/>
          <p:nvPr/>
        </p:nvSpPr>
        <p:spPr>
          <a:xfrm>
            <a:off x="1295402" y="2882902"/>
            <a:ext cx="855132" cy="184148"/>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5" name="Google Shape;405;p54"/>
          <p:cNvSpPr/>
          <p:nvPr/>
        </p:nvSpPr>
        <p:spPr>
          <a:xfrm>
            <a:off x="2260602" y="2882902"/>
            <a:ext cx="855132" cy="184148"/>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6" name="Google Shape;406;p54"/>
          <p:cNvSpPr/>
          <p:nvPr/>
        </p:nvSpPr>
        <p:spPr>
          <a:xfrm>
            <a:off x="321735" y="3594102"/>
            <a:ext cx="855132" cy="18414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7" name="Google Shape;407;p54"/>
          <p:cNvSpPr/>
          <p:nvPr/>
        </p:nvSpPr>
        <p:spPr>
          <a:xfrm>
            <a:off x="1295402" y="3594102"/>
            <a:ext cx="855132" cy="18414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8" name="Google Shape;408;p54"/>
          <p:cNvSpPr/>
          <p:nvPr/>
        </p:nvSpPr>
        <p:spPr>
          <a:xfrm>
            <a:off x="2260602" y="3594102"/>
            <a:ext cx="855132" cy="184148"/>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9" name="Google Shape;409;p54"/>
          <p:cNvSpPr/>
          <p:nvPr/>
        </p:nvSpPr>
        <p:spPr>
          <a:xfrm>
            <a:off x="3225802" y="3594102"/>
            <a:ext cx="855132" cy="184148"/>
          </a:xfrm>
          <a:prstGeom prst="rect">
            <a:avLst/>
          </a:prstGeom>
          <a:solidFill>
            <a:srgbClr val="999999"/>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0" name="Google Shape;410;p54"/>
          <p:cNvSpPr/>
          <p:nvPr/>
        </p:nvSpPr>
        <p:spPr>
          <a:xfrm>
            <a:off x="321735" y="4328320"/>
            <a:ext cx="855132" cy="18414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1" name="Google Shape;411;p54"/>
          <p:cNvSpPr/>
          <p:nvPr/>
        </p:nvSpPr>
        <p:spPr>
          <a:xfrm>
            <a:off x="1295402" y="4328320"/>
            <a:ext cx="855132" cy="18414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2" name="Google Shape;412;p54"/>
          <p:cNvSpPr/>
          <p:nvPr/>
        </p:nvSpPr>
        <p:spPr>
          <a:xfrm>
            <a:off x="2260602" y="4328320"/>
            <a:ext cx="855132" cy="184148"/>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319091" y="1602000"/>
            <a:ext cx="4180910" cy="3095626"/>
          </a:xfrm>
          <a:prstGeom prst="rect">
            <a:avLst/>
          </a:prstGeom>
          <a:noFill/>
          <a:ln>
            <a:noFill/>
          </a:ln>
        </p:spPr>
        <p:txBody>
          <a:bodyPr anchorCtr="0" anchor="t" bIns="0" lIns="0" spcFirstLastPara="1" rIns="0" wrap="square" tIns="0">
            <a:noAutofit/>
          </a:bodyPr>
          <a:lstStyle/>
          <a:p>
            <a:pPr indent="0" lvl="0" marL="0" rtl="0" algn="ctr">
              <a:lnSpc>
                <a:spcPct val="114000"/>
              </a:lnSpc>
              <a:spcBef>
                <a:spcPts val="0"/>
              </a:spcBef>
              <a:spcAft>
                <a:spcPts val="0"/>
              </a:spcAft>
              <a:buNone/>
            </a:pPr>
            <a:r>
              <a:rPr b="1" lang="de-DE" sz="1800"/>
              <a:t>YES</a:t>
            </a:r>
            <a:endParaRPr b="1" sz="1800"/>
          </a:p>
          <a:p>
            <a:pPr indent="0" lvl="0" marL="0" rtl="0" algn="ctr">
              <a:lnSpc>
                <a:spcPct val="114000"/>
              </a:lnSpc>
              <a:spcBef>
                <a:spcPts val="0"/>
              </a:spcBef>
              <a:spcAft>
                <a:spcPts val="0"/>
              </a:spcAft>
              <a:buNone/>
            </a:pPr>
            <a:r>
              <a:t/>
            </a:r>
            <a:endParaRPr b="1" sz="1800"/>
          </a:p>
          <a:p>
            <a:pPr indent="-342900" lvl="0" marL="457200" rtl="0" algn="l">
              <a:lnSpc>
                <a:spcPct val="114000"/>
              </a:lnSpc>
              <a:spcBef>
                <a:spcPts val="0"/>
              </a:spcBef>
              <a:spcAft>
                <a:spcPts val="0"/>
              </a:spcAft>
              <a:buSzPts val="1800"/>
              <a:buChar char="●"/>
            </a:pPr>
            <a:r>
              <a:rPr lang="de-DE" sz="1800"/>
              <a:t>lots of concurrent connections</a:t>
            </a:r>
            <a:endParaRPr sz="1800"/>
          </a:p>
          <a:p>
            <a:pPr indent="-342900" lvl="0" marL="457200" rtl="0" algn="l">
              <a:lnSpc>
                <a:spcPct val="114000"/>
              </a:lnSpc>
              <a:spcBef>
                <a:spcPts val="0"/>
              </a:spcBef>
              <a:spcAft>
                <a:spcPts val="0"/>
              </a:spcAft>
              <a:buSzPts val="1800"/>
              <a:buChar char="●"/>
            </a:pPr>
            <a:r>
              <a:rPr lang="de-DE" sz="1800"/>
              <a:t>building a real-time application </a:t>
            </a:r>
            <a:endParaRPr sz="1800"/>
          </a:p>
          <a:p>
            <a:pPr indent="0" lvl="0" marL="457200" rtl="0" algn="l">
              <a:lnSpc>
                <a:spcPct val="114000"/>
              </a:lnSpc>
              <a:spcBef>
                <a:spcPts val="0"/>
              </a:spcBef>
              <a:spcAft>
                <a:spcPts val="0"/>
              </a:spcAft>
              <a:buNone/>
            </a:pPr>
            <a:r>
              <a:rPr lang="de-DE" sz="1800"/>
              <a:t>(e.g. chat or gaming)</a:t>
            </a:r>
            <a:endParaRPr sz="1800"/>
          </a:p>
          <a:p>
            <a:pPr indent="-342900" lvl="0" marL="457200" rtl="0" algn="l">
              <a:lnSpc>
                <a:spcPct val="114000"/>
              </a:lnSpc>
              <a:spcBef>
                <a:spcPts val="0"/>
              </a:spcBef>
              <a:spcAft>
                <a:spcPts val="0"/>
              </a:spcAft>
              <a:buSzPts val="1800"/>
              <a:buChar char="●"/>
            </a:pPr>
            <a:r>
              <a:rPr lang="de-DE" sz="1800"/>
              <a:t>great for data streaming</a:t>
            </a:r>
            <a:endParaRPr sz="1800"/>
          </a:p>
          <a:p>
            <a:pPr indent="-342900" lvl="0" marL="457200" rtl="0" algn="l">
              <a:lnSpc>
                <a:spcPct val="114000"/>
              </a:lnSpc>
              <a:spcBef>
                <a:spcPts val="0"/>
              </a:spcBef>
              <a:spcAft>
                <a:spcPts val="0"/>
              </a:spcAft>
              <a:buSzPts val="1800"/>
              <a:buChar char="●"/>
            </a:pPr>
            <a:r>
              <a:rPr lang="de-DE" sz="1800"/>
              <a:t>perfect for microservices </a:t>
            </a:r>
            <a:endParaRPr sz="1800"/>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p:txBody>
      </p:sp>
      <p:sp>
        <p:nvSpPr>
          <p:cNvPr id="121" name="Google Shape;121;p19"/>
          <p:cNvSpPr txBox="1"/>
          <p:nvPr>
            <p:ph idx="2" type="body"/>
          </p:nvPr>
        </p:nvSpPr>
        <p:spPr>
          <a:xfrm>
            <a:off x="4647179" y="1602000"/>
            <a:ext cx="4180910" cy="3095626"/>
          </a:xfrm>
          <a:prstGeom prst="rect">
            <a:avLst/>
          </a:prstGeom>
          <a:noFill/>
          <a:ln>
            <a:noFill/>
          </a:ln>
        </p:spPr>
        <p:txBody>
          <a:bodyPr anchorCtr="0" anchor="t" bIns="0" lIns="0" spcFirstLastPara="1" rIns="0" wrap="square" tIns="0">
            <a:noAutofit/>
          </a:bodyPr>
          <a:lstStyle/>
          <a:p>
            <a:pPr indent="0" lvl="0" marL="0" rtl="0" algn="ctr">
              <a:lnSpc>
                <a:spcPct val="114000"/>
              </a:lnSpc>
              <a:spcBef>
                <a:spcPts val="0"/>
              </a:spcBef>
              <a:spcAft>
                <a:spcPts val="0"/>
              </a:spcAft>
              <a:buNone/>
            </a:pPr>
            <a:r>
              <a:rPr b="1" lang="de-DE" sz="1800"/>
              <a:t>NO</a:t>
            </a:r>
            <a:endParaRPr b="1" sz="1800"/>
          </a:p>
          <a:p>
            <a:pPr indent="0" lvl="0" marL="0" rtl="0" algn="ctr">
              <a:lnSpc>
                <a:spcPct val="114000"/>
              </a:lnSpc>
              <a:spcBef>
                <a:spcPts val="0"/>
              </a:spcBef>
              <a:spcAft>
                <a:spcPts val="0"/>
              </a:spcAft>
              <a:buNone/>
            </a:pPr>
            <a:r>
              <a:t/>
            </a:r>
            <a:endParaRPr b="1" sz="1800"/>
          </a:p>
          <a:p>
            <a:pPr indent="-342900" lvl="0" marL="457200" rtl="0" algn="ctr">
              <a:lnSpc>
                <a:spcPct val="114000"/>
              </a:lnSpc>
              <a:spcBef>
                <a:spcPts val="0"/>
              </a:spcBef>
              <a:spcAft>
                <a:spcPts val="0"/>
              </a:spcAft>
              <a:buSzPts val="1800"/>
              <a:buChar char="●"/>
            </a:pPr>
            <a:r>
              <a:rPr lang="de-DE" sz="1800"/>
              <a:t>application requires heavy computational power</a:t>
            </a:r>
            <a:endParaRPr sz="1800"/>
          </a:p>
          <a:p>
            <a:pPr indent="-342900" lvl="0" marL="457200" rtl="0" algn="ctr">
              <a:lnSpc>
                <a:spcPct val="114000"/>
              </a:lnSpc>
              <a:spcBef>
                <a:spcPts val="0"/>
              </a:spcBef>
              <a:spcAft>
                <a:spcPts val="0"/>
              </a:spcAft>
              <a:buSzPts val="1800"/>
              <a:buChar char="●"/>
            </a:pPr>
            <a:r>
              <a:rPr lang="de-DE" sz="1800"/>
              <a:t>simple HTML or CRUD applications</a:t>
            </a:r>
            <a:endParaRPr sz="1800"/>
          </a:p>
        </p:txBody>
      </p:sp>
      <p:sp>
        <p:nvSpPr>
          <p:cNvPr id="122" name="Google Shape;122;p19"/>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de-DE"/>
              <a:t>When (not) to use Node.js?</a:t>
            </a:r>
            <a:endParaRPr/>
          </a:p>
        </p:txBody>
      </p:sp>
      <p:sp>
        <p:nvSpPr>
          <p:cNvPr id="123" name="Google Shape;123;p19"/>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24" name="Google Shape;124;p19"/>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Font typeface="Arial"/>
              <a:buNone/>
            </a:pPr>
            <a:r>
              <a:rPr lang="de-DE"/>
              <a:t> Javascript on the server. A Node.js crash course | Group 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5"/>
          <p:cNvSpPr txBox="1"/>
          <p:nvPr>
            <p:ph idx="1" type="body"/>
          </p:nvPr>
        </p:nvSpPr>
        <p:spPr>
          <a:xfrm>
            <a:off x="319090" y="1600200"/>
            <a:ext cx="8508999" cy="309562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Kurze und knappe Texte, Fließtexte linksbündig, kein Blocksatz</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Beispiel:</a:t>
            </a:r>
            <a:endParaRPr/>
          </a:p>
          <a:p>
            <a:pPr indent="0" lvl="0" marL="0" rtl="0" algn="l">
              <a:lnSpc>
                <a:spcPct val="114000"/>
              </a:lnSpc>
              <a:spcBef>
                <a:spcPts val="0"/>
              </a:spcBef>
              <a:spcAft>
                <a:spcPts val="0"/>
              </a:spcAft>
              <a:buNone/>
            </a:pPr>
            <a:r>
              <a:rPr lang="de-DE"/>
              <a:t>Tem soluptam, nisi as verum ereprehendam at acculpa quidisq uissit volupta tusdant utem as etur, odi odis es doluptiae dem nimaion con nossinctenis pora quam voloria consenimus blabore everfer epeliquo maio etur.</a:t>
            </a:r>
            <a:endParaRPr/>
          </a:p>
        </p:txBody>
      </p:sp>
      <p:sp>
        <p:nvSpPr>
          <p:cNvPr id="418" name="Google Shape;418;p55"/>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Texte</a:t>
            </a:r>
            <a:endParaRPr/>
          </a:p>
        </p:txBody>
      </p:sp>
      <p:sp>
        <p:nvSpPr>
          <p:cNvPr id="419" name="Google Shape;419;p55"/>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20" name="Google Shape;420;p55"/>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6"/>
          <p:cNvSpPr txBox="1"/>
          <p:nvPr>
            <p:ph idx="1" type="body"/>
          </p:nvPr>
        </p:nvSpPr>
        <p:spPr>
          <a:xfrm>
            <a:off x="319090" y="1600200"/>
            <a:ext cx="8508999" cy="309562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schlichte Darstellung von Informationen</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reduzierte Farben</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Rahmen und Überlagerungen nach Möglichkeit vermeiden</a:t>
            </a:r>
            <a:endParaRPr/>
          </a:p>
          <a:p>
            <a:pPr indent="0" lvl="0" marL="0" rtl="0" algn="l">
              <a:lnSpc>
                <a:spcPct val="114000"/>
              </a:lnSpc>
              <a:spcBef>
                <a:spcPts val="0"/>
              </a:spcBef>
              <a:spcAft>
                <a:spcPts val="0"/>
              </a:spcAft>
              <a:buNone/>
            </a:pPr>
            <a:r>
              <a:t/>
            </a:r>
            <a:endParaRPr/>
          </a:p>
        </p:txBody>
      </p:sp>
      <p:sp>
        <p:nvSpPr>
          <p:cNvPr id="426" name="Google Shape;426;p56"/>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Bilder - Allgemein</a:t>
            </a:r>
            <a:endParaRPr/>
          </a:p>
        </p:txBody>
      </p:sp>
      <p:sp>
        <p:nvSpPr>
          <p:cNvPr id="427" name="Google Shape;427;p56"/>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28" name="Google Shape;428;p56"/>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7"/>
          <p:cNvSpPr txBox="1"/>
          <p:nvPr>
            <p:ph idx="1" type="body"/>
          </p:nvPr>
        </p:nvSpPr>
        <p:spPr>
          <a:xfrm>
            <a:off x="319090" y="1600200"/>
            <a:ext cx="8508999" cy="309562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Bei kleinen Aufzählungen auf Aufzählungszeichen verzichten und ggf. zusätzliche Leerzeile</a:t>
            </a:r>
            <a:endParaRPr/>
          </a:p>
          <a:p>
            <a:pPr indent="0" lvl="0" marL="0" rtl="0" algn="l">
              <a:lnSpc>
                <a:spcPct val="114000"/>
              </a:lnSpc>
              <a:spcBef>
                <a:spcPts val="0"/>
              </a:spcBef>
              <a:spcAft>
                <a:spcPts val="0"/>
              </a:spcAft>
              <a:buNone/>
            </a:pPr>
            <a:r>
              <a:rPr lang="de-DE"/>
              <a:t>Nur die wesentlichen Punkte nennen und Themen auf verschiedene Seiten splitten.</a:t>
            </a:r>
            <a:endParaRPr/>
          </a:p>
          <a:p>
            <a:pPr indent="0" lvl="0" marL="0" rtl="0" algn="l">
              <a:lnSpc>
                <a:spcPct val="114000"/>
              </a:lnSpc>
              <a:spcBef>
                <a:spcPts val="0"/>
              </a:spcBef>
              <a:spcAft>
                <a:spcPts val="0"/>
              </a:spcAft>
              <a:buNone/>
            </a:pPr>
            <a:r>
              <a:rPr lang="de-DE"/>
              <a:t>Punkt 1</a:t>
            </a:r>
            <a:endParaRPr/>
          </a:p>
          <a:p>
            <a:pPr indent="0" lvl="0" marL="0" rtl="0" algn="l">
              <a:lnSpc>
                <a:spcPct val="114000"/>
              </a:lnSpc>
              <a:spcBef>
                <a:spcPts val="0"/>
              </a:spcBef>
              <a:spcAft>
                <a:spcPts val="0"/>
              </a:spcAft>
              <a:buNone/>
            </a:pPr>
            <a:r>
              <a:rPr lang="de-DE"/>
              <a:t>Punkt 2</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Wenn Unterpunkte in einer Aufzählung nötig sind ist ein Einrücken mit – möglich</a:t>
            </a:r>
            <a:endParaRPr/>
          </a:p>
          <a:p>
            <a:pPr indent="-176213" lvl="1" marL="176213" rtl="0" algn="l">
              <a:lnSpc>
                <a:spcPct val="114000"/>
              </a:lnSpc>
              <a:spcBef>
                <a:spcPts val="0"/>
              </a:spcBef>
              <a:spcAft>
                <a:spcPts val="0"/>
              </a:spcAft>
              <a:buClr>
                <a:schemeClr val="dk1"/>
              </a:buClr>
              <a:buSzPts val="1400"/>
              <a:buChar char="•"/>
            </a:pPr>
            <a:r>
              <a:rPr lang="de-DE"/>
              <a:t>Unterpunkt 1</a:t>
            </a:r>
            <a:endParaRPr/>
          </a:p>
          <a:p>
            <a:pPr indent="-184150" lvl="2" marL="360363" rtl="0" algn="l">
              <a:lnSpc>
                <a:spcPct val="125000"/>
              </a:lnSpc>
              <a:spcBef>
                <a:spcPts val="0"/>
              </a:spcBef>
              <a:spcAft>
                <a:spcPts val="0"/>
              </a:spcAft>
              <a:buClr>
                <a:schemeClr val="dk1"/>
              </a:buClr>
              <a:buSzPts val="1400"/>
              <a:buChar char="−"/>
            </a:pPr>
            <a:r>
              <a:rPr lang="de-DE"/>
              <a:t>Unterpunkt 1</a:t>
            </a:r>
            <a:endParaRPr/>
          </a:p>
          <a:p>
            <a:pPr indent="-184150" lvl="2" marL="360363" rtl="0" algn="l">
              <a:lnSpc>
                <a:spcPct val="125000"/>
              </a:lnSpc>
              <a:spcBef>
                <a:spcPts val="0"/>
              </a:spcBef>
              <a:spcAft>
                <a:spcPts val="0"/>
              </a:spcAft>
              <a:buClr>
                <a:schemeClr val="dk1"/>
              </a:buClr>
              <a:buSzPts val="1400"/>
              <a:buChar char="−"/>
            </a:pPr>
            <a:r>
              <a:rPr lang="de-DE"/>
              <a:t>Unterpunkt 2</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Bei größeren Listen die Standardeinstellung • verwenden</a:t>
            </a:r>
            <a:endParaRPr/>
          </a:p>
          <a:p>
            <a:pPr indent="-176213" lvl="1" marL="176213" rtl="0" algn="l">
              <a:lnSpc>
                <a:spcPct val="114000"/>
              </a:lnSpc>
              <a:spcBef>
                <a:spcPts val="0"/>
              </a:spcBef>
              <a:spcAft>
                <a:spcPts val="0"/>
              </a:spcAft>
              <a:buClr>
                <a:schemeClr val="dk1"/>
              </a:buClr>
              <a:buSzPts val="1400"/>
              <a:buChar char="•"/>
            </a:pPr>
            <a:r>
              <a:rPr lang="de-DE"/>
              <a:t>Unterpunkt 1</a:t>
            </a:r>
            <a:endParaRPr/>
          </a:p>
          <a:p>
            <a:pPr indent="-176213" lvl="1" marL="176213" rtl="0" algn="l">
              <a:lnSpc>
                <a:spcPct val="114000"/>
              </a:lnSpc>
              <a:spcBef>
                <a:spcPts val="0"/>
              </a:spcBef>
              <a:spcAft>
                <a:spcPts val="0"/>
              </a:spcAft>
              <a:buClr>
                <a:schemeClr val="dk1"/>
              </a:buClr>
              <a:buSzPts val="1400"/>
              <a:buChar char="•"/>
            </a:pPr>
            <a:r>
              <a:rPr lang="de-DE"/>
              <a:t>Unterpunkt 2</a:t>
            </a:r>
            <a:endParaRPr/>
          </a:p>
          <a:p>
            <a:pPr indent="-176213" lvl="1" marL="176213" rtl="0" algn="l">
              <a:lnSpc>
                <a:spcPct val="114000"/>
              </a:lnSpc>
              <a:spcBef>
                <a:spcPts val="0"/>
              </a:spcBef>
              <a:spcAft>
                <a:spcPts val="0"/>
              </a:spcAft>
              <a:buClr>
                <a:schemeClr val="dk1"/>
              </a:buClr>
              <a:buSzPts val="1400"/>
              <a:buNone/>
            </a:pPr>
            <a:r>
              <a:t/>
            </a:r>
            <a:endParaRPr/>
          </a:p>
        </p:txBody>
      </p:sp>
      <p:sp>
        <p:nvSpPr>
          <p:cNvPr id="435" name="Google Shape;435;p57"/>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Aufzählung</a:t>
            </a:r>
            <a:endParaRPr/>
          </a:p>
        </p:txBody>
      </p:sp>
      <p:sp>
        <p:nvSpPr>
          <p:cNvPr id="436" name="Google Shape;436;p57"/>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37" name="Google Shape;437;p57"/>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8"/>
          <p:cNvSpPr txBox="1"/>
          <p:nvPr>
            <p:ph idx="1" type="body"/>
          </p:nvPr>
        </p:nvSpPr>
        <p:spPr>
          <a:xfrm>
            <a:off x="319090" y="1600200"/>
            <a:ext cx="8508999" cy="49578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Bildbeschreibung</a:t>
            </a:r>
            <a:br>
              <a:rPr lang="de-DE"/>
            </a:br>
            <a:r>
              <a:rPr lang="de-DE"/>
              <a:t>oberer Bildrand: Begrenzung durch Text</a:t>
            </a:r>
            <a:endParaRPr/>
          </a:p>
        </p:txBody>
      </p:sp>
      <p:sp>
        <p:nvSpPr>
          <p:cNvPr id="443" name="Google Shape;443;p58"/>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Bilder</a:t>
            </a:r>
            <a:endParaRPr/>
          </a:p>
        </p:txBody>
      </p:sp>
      <p:sp>
        <p:nvSpPr>
          <p:cNvPr id="444" name="Google Shape;444;p58"/>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45" name="Google Shape;445;p58"/>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
        <p:nvSpPr>
          <p:cNvPr id="446" name="Google Shape;446;p58"/>
          <p:cNvSpPr txBox="1"/>
          <p:nvPr>
            <p:ph idx="2" type="body"/>
          </p:nvPr>
        </p:nvSpPr>
        <p:spPr>
          <a:xfrm>
            <a:off x="316992" y="2148752"/>
            <a:ext cx="4188333" cy="2547074"/>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0"/>
              </a:spcBef>
              <a:spcAft>
                <a:spcPts val="0"/>
              </a:spcAft>
              <a:buNone/>
            </a:pPr>
            <a:r>
              <a:t/>
            </a:r>
            <a:endParaRPr/>
          </a:p>
        </p:txBody>
      </p:sp>
      <p:sp>
        <p:nvSpPr>
          <p:cNvPr id="447" name="Google Shape;447;p58"/>
          <p:cNvSpPr/>
          <p:nvPr>
            <p:ph idx="3" type="pic"/>
          </p:nvPr>
        </p:nvSpPr>
        <p:spPr>
          <a:xfrm>
            <a:off x="4648200" y="2148840"/>
            <a:ext cx="4180392" cy="25469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9"/>
          <p:cNvSpPr txBox="1"/>
          <p:nvPr>
            <p:ph idx="1" type="body"/>
          </p:nvPr>
        </p:nvSpPr>
        <p:spPr>
          <a:xfrm>
            <a:off x="319090" y="2143125"/>
            <a:ext cx="8508999" cy="2543175"/>
          </a:xfrm>
          <a:prstGeom prst="rect">
            <a:avLst/>
          </a:prstGeom>
          <a:solidFill>
            <a:schemeClr val="lt1"/>
          </a:solid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t/>
            </a:r>
            <a:endParaRPr/>
          </a:p>
        </p:txBody>
      </p:sp>
      <p:sp>
        <p:nvSpPr>
          <p:cNvPr id="453" name="Google Shape;453;p59"/>
          <p:cNvSpPr txBox="1"/>
          <p:nvPr>
            <p:ph type="title"/>
          </p:nvPr>
        </p:nvSpPr>
        <p:spPr>
          <a:xfrm>
            <a:off x="319090" y="972000"/>
            <a:ext cx="8508999" cy="410369"/>
          </a:xfrm>
          <a:prstGeom prst="rect">
            <a:avLst/>
          </a:prstGeom>
          <a:solidFill>
            <a:schemeClr val="lt1"/>
          </a:solid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Bilder</a:t>
            </a:r>
            <a:endParaRPr/>
          </a:p>
        </p:txBody>
      </p:sp>
      <p:sp>
        <p:nvSpPr>
          <p:cNvPr id="454" name="Google Shape;454;p59"/>
          <p:cNvSpPr txBox="1"/>
          <p:nvPr>
            <p:ph idx="12" type="sldNum"/>
          </p:nvPr>
        </p:nvSpPr>
        <p:spPr>
          <a:xfrm>
            <a:off x="6774934" y="4854985"/>
            <a:ext cx="2052074" cy="273844"/>
          </a:xfrm>
          <a:prstGeom prst="rect">
            <a:avLst/>
          </a:prstGeom>
          <a:solidFill>
            <a:schemeClr val="lt1"/>
          </a:solid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55" name="Google Shape;455;p59"/>
          <p:cNvSpPr txBox="1"/>
          <p:nvPr>
            <p:ph idx="11" type="ftr"/>
          </p:nvPr>
        </p:nvSpPr>
        <p:spPr>
          <a:xfrm>
            <a:off x="311162" y="4854985"/>
            <a:ext cx="6464280" cy="273844"/>
          </a:xfrm>
          <a:prstGeom prst="rect">
            <a:avLst/>
          </a:prstGeom>
          <a:solidFill>
            <a:schemeClr val="lt1"/>
          </a:solid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
        <p:nvSpPr>
          <p:cNvPr id="456" name="Google Shape;456;p59"/>
          <p:cNvSpPr txBox="1"/>
          <p:nvPr>
            <p:ph idx="2" type="body"/>
          </p:nvPr>
        </p:nvSpPr>
        <p:spPr>
          <a:xfrm>
            <a:off x="319090" y="1600200"/>
            <a:ext cx="8508999" cy="505305"/>
          </a:xfrm>
          <a:prstGeom prst="rect">
            <a:avLst/>
          </a:prstGeom>
          <a:solidFill>
            <a:schemeClr val="lt1"/>
          </a:solid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Bildbeschreibung</a:t>
            </a:r>
            <a:br>
              <a:rPr lang="de-DE"/>
            </a:br>
            <a:r>
              <a:rPr lang="de-DE"/>
              <a:t>oberer Bildrand: Begrenzung durch Text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Bilder</a:t>
            </a:r>
            <a:endParaRPr/>
          </a:p>
        </p:txBody>
      </p:sp>
      <p:sp>
        <p:nvSpPr>
          <p:cNvPr id="462" name="Google Shape;462;p60"/>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63" name="Google Shape;463;p60"/>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
        <p:nvSpPr>
          <p:cNvPr id="464" name="Google Shape;464;p60"/>
          <p:cNvSpPr/>
          <p:nvPr>
            <p:ph idx="2" type="pic"/>
          </p:nvPr>
        </p:nvSpPr>
        <p:spPr>
          <a:xfrm>
            <a:off x="0" y="2133600"/>
            <a:ext cx="9144000" cy="300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0"/>
          <p:cNvSpPr txBox="1"/>
          <p:nvPr>
            <p:ph idx="1" type="body"/>
          </p:nvPr>
        </p:nvSpPr>
        <p:spPr>
          <a:xfrm>
            <a:off x="319090" y="1600200"/>
            <a:ext cx="8508999" cy="49578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Bildbeschreibung</a:t>
            </a:r>
            <a:br>
              <a:rPr lang="de-DE"/>
            </a:br>
            <a:r>
              <a:rPr lang="de-DE"/>
              <a:t>oberer Bildrand: Begrenzung durch Text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1"/>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Nicht formatfüllende Bilder</a:t>
            </a:r>
            <a:endParaRPr/>
          </a:p>
        </p:txBody>
      </p:sp>
      <p:sp>
        <p:nvSpPr>
          <p:cNvPr id="471" name="Google Shape;471;p61"/>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72" name="Google Shape;472;p61"/>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
        <p:nvSpPr>
          <p:cNvPr id="473" name="Google Shape;473;p61"/>
          <p:cNvSpPr/>
          <p:nvPr>
            <p:ph idx="2" type="pic"/>
          </p:nvPr>
        </p:nvSpPr>
        <p:spPr>
          <a:xfrm>
            <a:off x="0" y="2133600"/>
            <a:ext cx="9144000" cy="300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61"/>
          <p:cNvSpPr txBox="1"/>
          <p:nvPr>
            <p:ph idx="1" type="body"/>
          </p:nvPr>
        </p:nvSpPr>
        <p:spPr>
          <a:xfrm>
            <a:off x="319090" y="1600200"/>
            <a:ext cx="8508999" cy="49578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Weißer bzw. transparenter Hintergrund</a:t>
            </a:r>
            <a:br>
              <a:rPr lang="de-DE"/>
            </a:br>
            <a:r>
              <a:rPr lang="de-DE"/>
              <a:t>mit genug Freiraum anordnen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2"/>
          <p:cNvSpPr/>
          <p:nvPr>
            <p:ph idx="2" type="pic"/>
          </p:nvPr>
        </p:nvSpPr>
        <p:spPr>
          <a:xfrm>
            <a:off x="0" y="1600200"/>
            <a:ext cx="9144000" cy="35432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62"/>
          <p:cNvSpPr txBox="1"/>
          <p:nvPr>
            <p:ph type="title"/>
          </p:nvPr>
        </p:nvSpPr>
        <p:spPr>
          <a:xfrm>
            <a:off x="319090" y="972000"/>
            <a:ext cx="8508999" cy="410369"/>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Bilder Format füllend - maximale Bildgröße</a:t>
            </a:r>
            <a:endParaRPr/>
          </a:p>
        </p:txBody>
      </p:sp>
      <p:sp>
        <p:nvSpPr>
          <p:cNvPr id="481" name="Google Shape;481;p62"/>
          <p:cNvSpPr txBox="1"/>
          <p:nvPr>
            <p:ph idx="12" type="sldNum"/>
          </p:nvPr>
        </p:nvSpPr>
        <p:spPr>
          <a:xfrm>
            <a:off x="6774934" y="4854985"/>
            <a:ext cx="2052074" cy="273844"/>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482" name="Google Shape;482;p62"/>
          <p:cNvSpPr txBox="1"/>
          <p:nvPr>
            <p:ph idx="11" type="ftr"/>
          </p:nvPr>
        </p:nvSpPr>
        <p:spPr>
          <a:xfrm>
            <a:off x="311162" y="4854985"/>
            <a:ext cx="6464280" cy="273844"/>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Dr. rer. nat. Erika Mustermann (TUM) | kann beliebig erweitert werden | Infos mit Strich trennen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9090" y="972000"/>
            <a:ext cx="8508900" cy="376200"/>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Single threaded operation</a:t>
            </a:r>
            <a:endParaRPr/>
          </a:p>
        </p:txBody>
      </p:sp>
      <p:sp>
        <p:nvSpPr>
          <p:cNvPr id="130" name="Google Shape;130;p20"/>
          <p:cNvSpPr txBox="1"/>
          <p:nvPr>
            <p:ph idx="1" type="body"/>
          </p:nvPr>
        </p:nvSpPr>
        <p:spPr>
          <a:xfrm>
            <a:off x="319100" y="1484072"/>
            <a:ext cx="8508900" cy="3062100"/>
          </a:xfrm>
          <a:prstGeom prst="rect">
            <a:avLst/>
          </a:prstGeom>
          <a:noFill/>
          <a:ln>
            <a:noFill/>
          </a:ln>
        </p:spPr>
        <p:txBody>
          <a:bodyPr anchorCtr="0" anchor="t" bIns="0" lIns="0" spcFirstLastPara="1" rIns="0" wrap="square" tIns="0">
            <a:noAutofit/>
          </a:bodyPr>
          <a:lstStyle/>
          <a:p>
            <a:pPr indent="-342900" lvl="0" marL="457200" rtl="0" algn="l">
              <a:lnSpc>
                <a:spcPct val="150000"/>
              </a:lnSpc>
              <a:spcBef>
                <a:spcPts val="0"/>
              </a:spcBef>
              <a:spcAft>
                <a:spcPts val="0"/>
              </a:spcAft>
              <a:buClr>
                <a:srgbClr val="333333"/>
              </a:buClr>
              <a:buSzPts val="1800"/>
              <a:buFont typeface="Roboto"/>
              <a:buChar char="●"/>
            </a:pPr>
            <a:r>
              <a:t/>
            </a:r>
            <a:endParaRPr sz="1800">
              <a:solidFill>
                <a:srgbClr val="33333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500">
              <a:solidFill>
                <a:srgbClr val="33333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500">
              <a:solidFill>
                <a:srgbClr val="333333"/>
              </a:solidFill>
              <a:highlight>
                <a:srgbClr val="FFFFFF"/>
              </a:highlight>
              <a:latin typeface="Roboto"/>
              <a:ea typeface="Roboto"/>
              <a:cs typeface="Roboto"/>
              <a:sym typeface="Roboto"/>
            </a:endParaRPr>
          </a:p>
        </p:txBody>
      </p:sp>
      <p:sp>
        <p:nvSpPr>
          <p:cNvPr id="131" name="Google Shape;131;p20"/>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Font typeface="Arial"/>
              <a:buNone/>
            </a:pPr>
            <a:r>
              <a:rPr lang="de-DE"/>
              <a:t> Javascript on the server. A Node.js crash course | Group 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319091" y="1602000"/>
            <a:ext cx="4180800" cy="3095700"/>
          </a:xfrm>
          <a:prstGeom prst="rect">
            <a:avLst/>
          </a:prstGeom>
          <a:solidFill>
            <a:srgbClr val="2D2D2D"/>
          </a:solidFill>
        </p:spPr>
        <p:txBody>
          <a:bodyPr anchorCtr="0" anchor="t" bIns="0" lIns="0" spcFirstLastPara="1" rIns="0" wrap="square" tIns="0">
            <a:noAutofit/>
          </a:bodyPr>
          <a:lstStyle/>
          <a:p>
            <a:pPr indent="0" lvl="0" marL="0" rtl="0" algn="l">
              <a:spcBef>
                <a:spcPts val="0"/>
              </a:spcBef>
              <a:spcAft>
                <a:spcPts val="0"/>
              </a:spcAft>
              <a:buNone/>
            </a:pPr>
            <a:r>
              <a:rPr lang="de-DE" sz="1000">
                <a:solidFill>
                  <a:srgbClr val="CC99CD"/>
                </a:solidFill>
                <a:highlight>
                  <a:srgbClr val="2D2D2D"/>
                </a:highlight>
                <a:latin typeface="Courier New"/>
                <a:ea typeface="Courier New"/>
                <a:cs typeface="Courier New"/>
                <a:sym typeface="Courier New"/>
              </a:rPr>
              <a:t>const</a:t>
            </a:r>
            <a:r>
              <a:rPr lang="de-DE" sz="1000">
                <a:solidFill>
                  <a:srgbClr val="CCCCCC"/>
                </a:solidFill>
                <a:highlight>
                  <a:srgbClr val="2D2D2D"/>
                </a:highlight>
                <a:latin typeface="Courier New"/>
                <a:ea typeface="Courier New"/>
                <a:cs typeface="Courier New"/>
                <a:sym typeface="Courier New"/>
              </a:rPr>
              <a:t> fs </a:t>
            </a:r>
            <a:r>
              <a:rPr lang="de-DE" sz="1000">
                <a:solidFill>
                  <a:srgbClr val="67CDCC"/>
                </a:solidFill>
                <a:highlight>
                  <a:srgbClr val="2D2D2D"/>
                </a:highlight>
                <a:latin typeface="Courier New"/>
                <a:ea typeface="Courier New"/>
                <a:cs typeface="Courier New"/>
                <a:sym typeface="Courier New"/>
              </a:rPr>
              <a:t>=</a:t>
            </a:r>
            <a:r>
              <a:rPr lang="de-DE" sz="1000">
                <a:solidFill>
                  <a:srgbClr val="CCCCCC"/>
                </a:solidFill>
                <a:highlight>
                  <a:srgbClr val="2D2D2D"/>
                </a:highlight>
                <a:latin typeface="Courier New"/>
                <a:ea typeface="Courier New"/>
                <a:cs typeface="Courier New"/>
                <a:sym typeface="Courier New"/>
              </a:rPr>
              <a:t> </a:t>
            </a:r>
            <a:r>
              <a:rPr lang="de-DE" sz="1000">
                <a:solidFill>
                  <a:srgbClr val="F08D49"/>
                </a:solidFill>
                <a:highlight>
                  <a:srgbClr val="2D2D2D"/>
                </a:highlight>
                <a:latin typeface="Courier New"/>
                <a:ea typeface="Courier New"/>
                <a:cs typeface="Courier New"/>
                <a:sym typeface="Courier New"/>
              </a:rPr>
              <a:t>require</a:t>
            </a:r>
            <a:r>
              <a:rPr lang="de-DE" sz="1000">
                <a:solidFill>
                  <a:srgbClr val="CCCCCC"/>
                </a:solidFill>
                <a:highlight>
                  <a:srgbClr val="2D2D2D"/>
                </a:highlight>
                <a:latin typeface="Courier New"/>
                <a:ea typeface="Courier New"/>
                <a:cs typeface="Courier New"/>
                <a:sym typeface="Courier New"/>
              </a:rPr>
              <a:t>(</a:t>
            </a:r>
            <a:r>
              <a:rPr lang="de-DE" sz="1000">
                <a:solidFill>
                  <a:srgbClr val="7EC699"/>
                </a:solidFill>
                <a:highlight>
                  <a:srgbClr val="2D2D2D"/>
                </a:highlight>
                <a:latin typeface="Courier New"/>
                <a:ea typeface="Courier New"/>
                <a:cs typeface="Courier New"/>
                <a:sym typeface="Courier New"/>
              </a:rPr>
              <a:t>'fs'</a:t>
            </a:r>
            <a:r>
              <a:rPr lang="de-DE" sz="1000">
                <a:solidFill>
                  <a:srgbClr val="CCCCCC"/>
                </a:solidFill>
                <a:highlight>
                  <a:srgbClr val="2D2D2D"/>
                </a:highlight>
                <a:latin typeface="Courier New"/>
                <a:ea typeface="Courier New"/>
                <a:cs typeface="Courier New"/>
                <a:sym typeface="Courier New"/>
              </a:rPr>
              <a:t>);</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fs.</a:t>
            </a:r>
            <a:r>
              <a:rPr lang="de-DE" sz="1000">
                <a:solidFill>
                  <a:srgbClr val="F08D49"/>
                </a:solidFill>
                <a:highlight>
                  <a:srgbClr val="2D2D2D"/>
                </a:highlight>
                <a:latin typeface="Courier New"/>
                <a:ea typeface="Courier New"/>
                <a:cs typeface="Courier New"/>
                <a:sym typeface="Courier New"/>
              </a:rPr>
              <a:t>readFile</a:t>
            </a:r>
            <a:r>
              <a:rPr lang="de-DE" sz="1000">
                <a:solidFill>
                  <a:srgbClr val="CCCCCC"/>
                </a:solidFill>
                <a:highlight>
                  <a:srgbClr val="2D2D2D"/>
                </a:highlight>
                <a:latin typeface="Courier New"/>
                <a:ea typeface="Courier New"/>
                <a:cs typeface="Courier New"/>
                <a:sym typeface="Courier New"/>
              </a:rPr>
              <a:t>(</a:t>
            </a:r>
            <a:r>
              <a:rPr lang="de-DE" sz="1000">
                <a:solidFill>
                  <a:srgbClr val="7EC699"/>
                </a:solidFill>
                <a:highlight>
                  <a:srgbClr val="2D2D2D"/>
                </a:highlight>
                <a:latin typeface="Courier New"/>
                <a:ea typeface="Courier New"/>
                <a:cs typeface="Courier New"/>
                <a:sym typeface="Courier New"/>
              </a:rPr>
              <a:t>'/file.md'</a:t>
            </a:r>
            <a:r>
              <a:rPr lang="de-DE" sz="1000">
                <a:solidFill>
                  <a:srgbClr val="CCCCCC"/>
                </a:solidFill>
                <a:highlight>
                  <a:srgbClr val="2D2D2D"/>
                </a:highlight>
                <a:latin typeface="Courier New"/>
                <a:ea typeface="Courier New"/>
                <a:cs typeface="Courier New"/>
                <a:sym typeface="Courier New"/>
              </a:rPr>
              <a:t>, (err, data) </a:t>
            </a:r>
            <a:r>
              <a:rPr lang="de-DE" sz="1000">
                <a:solidFill>
                  <a:srgbClr val="67CDCC"/>
                </a:solidFill>
                <a:highlight>
                  <a:srgbClr val="2D2D2D"/>
                </a:highlight>
                <a:latin typeface="Courier New"/>
                <a:ea typeface="Courier New"/>
                <a:cs typeface="Courier New"/>
                <a:sym typeface="Courier New"/>
              </a:rPr>
              <a:t>=&gt;</a:t>
            </a:r>
            <a:r>
              <a:rPr lang="de-DE" sz="1000">
                <a:solidFill>
                  <a:srgbClr val="CCCCCC"/>
                </a:solidFill>
                <a:highlight>
                  <a:srgbClr val="2D2D2D"/>
                </a:highlight>
                <a:latin typeface="Courier New"/>
                <a:ea typeface="Courier New"/>
                <a:cs typeface="Courier New"/>
                <a:sym typeface="Courier New"/>
              </a:rPr>
              <a:t> {</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  </a:t>
            </a:r>
            <a:r>
              <a:rPr lang="de-DE" sz="1000">
                <a:solidFill>
                  <a:srgbClr val="CC99CD"/>
                </a:solidFill>
                <a:highlight>
                  <a:srgbClr val="2D2D2D"/>
                </a:highlight>
                <a:latin typeface="Courier New"/>
                <a:ea typeface="Courier New"/>
                <a:cs typeface="Courier New"/>
                <a:sym typeface="Courier New"/>
              </a:rPr>
              <a:t>if</a:t>
            </a:r>
            <a:r>
              <a:rPr lang="de-DE" sz="1000">
                <a:solidFill>
                  <a:srgbClr val="CCCCCC"/>
                </a:solidFill>
                <a:highlight>
                  <a:srgbClr val="2D2D2D"/>
                </a:highlight>
                <a:latin typeface="Courier New"/>
                <a:ea typeface="Courier New"/>
                <a:cs typeface="Courier New"/>
                <a:sym typeface="Courier New"/>
              </a:rPr>
              <a:t> (err) </a:t>
            </a:r>
            <a:r>
              <a:rPr lang="de-DE" sz="1000">
                <a:solidFill>
                  <a:srgbClr val="CC99CD"/>
                </a:solidFill>
                <a:highlight>
                  <a:srgbClr val="2D2D2D"/>
                </a:highlight>
                <a:latin typeface="Courier New"/>
                <a:ea typeface="Courier New"/>
                <a:cs typeface="Courier New"/>
                <a:sym typeface="Courier New"/>
              </a:rPr>
              <a:t>throw</a:t>
            </a:r>
            <a:r>
              <a:rPr lang="de-DE" sz="1000">
                <a:solidFill>
                  <a:srgbClr val="CCCCCC"/>
                </a:solidFill>
                <a:highlight>
                  <a:srgbClr val="2D2D2D"/>
                </a:highlight>
                <a:latin typeface="Courier New"/>
                <a:ea typeface="Courier New"/>
                <a:cs typeface="Courier New"/>
                <a:sym typeface="Courier New"/>
              </a:rPr>
              <a:t> err;</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  console.</a:t>
            </a:r>
            <a:r>
              <a:rPr lang="de-DE" sz="1000">
                <a:solidFill>
                  <a:srgbClr val="F08D49"/>
                </a:solidFill>
                <a:highlight>
                  <a:srgbClr val="2D2D2D"/>
                </a:highlight>
                <a:latin typeface="Courier New"/>
                <a:ea typeface="Courier New"/>
                <a:cs typeface="Courier New"/>
                <a:sym typeface="Courier New"/>
              </a:rPr>
              <a:t>log</a:t>
            </a:r>
            <a:r>
              <a:rPr lang="de-DE" sz="1000">
                <a:solidFill>
                  <a:srgbClr val="CCCCCC"/>
                </a:solidFill>
                <a:highlight>
                  <a:srgbClr val="2D2D2D"/>
                </a:highlight>
                <a:latin typeface="Courier New"/>
                <a:ea typeface="Courier New"/>
                <a:cs typeface="Courier New"/>
                <a:sym typeface="Courier New"/>
              </a:rPr>
              <a:t>(data);</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a:t>
            </a:r>
            <a:endParaRPr sz="1000">
              <a:solidFill>
                <a:srgbClr val="CCCCCC"/>
              </a:solidFill>
              <a:highlight>
                <a:srgbClr val="2D2D2D"/>
              </a:highlight>
              <a:latin typeface="Courier New"/>
              <a:ea typeface="Courier New"/>
              <a:cs typeface="Courier New"/>
              <a:sym typeface="Courier New"/>
            </a:endParaRPr>
          </a:p>
          <a:p>
            <a:pPr indent="0" lvl="0" marL="139700" marR="139700" rtl="0" algn="l">
              <a:lnSpc>
                <a:spcPct val="150000"/>
              </a:lnSpc>
              <a:spcBef>
                <a:spcPts val="500"/>
              </a:spcBef>
              <a:spcAft>
                <a:spcPts val="0"/>
              </a:spcAft>
              <a:buClr>
                <a:schemeClr val="dk1"/>
              </a:buClr>
              <a:buSzPts val="1100"/>
              <a:buFont typeface="Arial"/>
              <a:buNone/>
            </a:pPr>
            <a:r>
              <a:rPr lang="de-DE" sz="1000">
                <a:solidFill>
                  <a:srgbClr val="CCCCCC"/>
                </a:solidFill>
                <a:highlight>
                  <a:srgbClr val="2D2D2D"/>
                </a:highlight>
                <a:latin typeface="Courier New"/>
                <a:ea typeface="Courier New"/>
                <a:cs typeface="Courier New"/>
                <a:sym typeface="Courier New"/>
              </a:rPr>
              <a:t>fs.</a:t>
            </a:r>
            <a:r>
              <a:rPr lang="de-DE" sz="1000">
                <a:solidFill>
                  <a:srgbClr val="F08D49"/>
                </a:solidFill>
                <a:highlight>
                  <a:srgbClr val="2D2D2D"/>
                </a:highlight>
                <a:latin typeface="Courier New"/>
                <a:ea typeface="Courier New"/>
                <a:cs typeface="Courier New"/>
                <a:sym typeface="Courier New"/>
              </a:rPr>
              <a:t>unlinkSync</a:t>
            </a:r>
            <a:r>
              <a:rPr lang="de-DE" sz="1000">
                <a:solidFill>
                  <a:srgbClr val="CCCCCC"/>
                </a:solidFill>
                <a:highlight>
                  <a:srgbClr val="2D2D2D"/>
                </a:highlight>
                <a:latin typeface="Courier New"/>
                <a:ea typeface="Courier New"/>
                <a:cs typeface="Courier New"/>
                <a:sym typeface="Courier New"/>
              </a:rPr>
              <a:t>(</a:t>
            </a:r>
            <a:r>
              <a:rPr lang="de-DE" sz="1000">
                <a:solidFill>
                  <a:srgbClr val="7EC699"/>
                </a:solidFill>
                <a:highlight>
                  <a:srgbClr val="2D2D2D"/>
                </a:highlight>
                <a:latin typeface="Courier New"/>
                <a:ea typeface="Courier New"/>
                <a:cs typeface="Courier New"/>
                <a:sym typeface="Courier New"/>
              </a:rPr>
              <a:t>'/file.md'</a:t>
            </a:r>
            <a:r>
              <a:rPr lang="de-DE" sz="1000">
                <a:solidFill>
                  <a:srgbClr val="CCCCCC"/>
                </a:solidFill>
                <a:highlight>
                  <a:srgbClr val="2D2D2D"/>
                </a:highlight>
                <a:latin typeface="Courier New"/>
                <a:ea typeface="Courier New"/>
                <a:cs typeface="Courier New"/>
                <a:sym typeface="Courier New"/>
              </a:rPr>
              <a:t>);</a:t>
            </a:r>
            <a:endParaRPr sz="1000">
              <a:solidFill>
                <a:srgbClr val="CCCCCC"/>
              </a:solidFill>
              <a:highlight>
                <a:srgbClr val="2D2D2D"/>
              </a:highlight>
              <a:latin typeface="Courier New"/>
              <a:ea typeface="Courier New"/>
              <a:cs typeface="Courier New"/>
              <a:sym typeface="Courier New"/>
            </a:endParaRPr>
          </a:p>
          <a:p>
            <a:pPr indent="0" lvl="0" marL="0" rtl="0" algn="l">
              <a:spcBef>
                <a:spcPts val="500"/>
              </a:spcBef>
              <a:spcAft>
                <a:spcPts val="0"/>
              </a:spcAft>
              <a:buNone/>
            </a:pPr>
            <a:r>
              <a:t/>
            </a:r>
            <a:endParaRPr/>
          </a:p>
        </p:txBody>
      </p:sp>
      <p:sp>
        <p:nvSpPr>
          <p:cNvPr id="138" name="Google Shape;138;p21"/>
          <p:cNvSpPr txBox="1"/>
          <p:nvPr>
            <p:ph idx="2" type="body"/>
          </p:nvPr>
        </p:nvSpPr>
        <p:spPr>
          <a:xfrm>
            <a:off x="4647179" y="1602000"/>
            <a:ext cx="4180800" cy="3095700"/>
          </a:xfrm>
          <a:prstGeom prst="rect">
            <a:avLst/>
          </a:prstGeom>
          <a:solidFill>
            <a:srgbClr val="2D2D2D"/>
          </a:solidFill>
        </p:spPr>
        <p:txBody>
          <a:bodyPr anchorCtr="0" anchor="t" bIns="0" lIns="0" spcFirstLastPara="1" rIns="0" wrap="square" tIns="0">
            <a:noAutofit/>
          </a:bodyPr>
          <a:lstStyle/>
          <a:p>
            <a:pPr indent="0" lvl="0" marL="0" rtl="0" algn="l">
              <a:spcBef>
                <a:spcPts val="0"/>
              </a:spcBef>
              <a:spcAft>
                <a:spcPts val="0"/>
              </a:spcAft>
              <a:buNone/>
            </a:pPr>
            <a:r>
              <a:rPr lang="de-DE" sz="1000">
                <a:solidFill>
                  <a:srgbClr val="CC99CD"/>
                </a:solidFill>
                <a:highlight>
                  <a:srgbClr val="2D2D2D"/>
                </a:highlight>
                <a:latin typeface="Courier New"/>
                <a:ea typeface="Courier New"/>
                <a:cs typeface="Courier New"/>
                <a:sym typeface="Courier New"/>
              </a:rPr>
              <a:t>const</a:t>
            </a:r>
            <a:r>
              <a:rPr lang="de-DE" sz="1000">
                <a:solidFill>
                  <a:srgbClr val="CCCCCC"/>
                </a:solidFill>
                <a:highlight>
                  <a:srgbClr val="2D2D2D"/>
                </a:highlight>
                <a:latin typeface="Courier New"/>
                <a:ea typeface="Courier New"/>
                <a:cs typeface="Courier New"/>
                <a:sym typeface="Courier New"/>
              </a:rPr>
              <a:t> fs </a:t>
            </a:r>
            <a:r>
              <a:rPr lang="de-DE" sz="1000">
                <a:solidFill>
                  <a:srgbClr val="67CDCC"/>
                </a:solidFill>
                <a:highlight>
                  <a:srgbClr val="2D2D2D"/>
                </a:highlight>
                <a:latin typeface="Courier New"/>
                <a:ea typeface="Courier New"/>
                <a:cs typeface="Courier New"/>
                <a:sym typeface="Courier New"/>
              </a:rPr>
              <a:t>=</a:t>
            </a:r>
            <a:r>
              <a:rPr lang="de-DE" sz="1000">
                <a:solidFill>
                  <a:srgbClr val="CCCCCC"/>
                </a:solidFill>
                <a:highlight>
                  <a:srgbClr val="2D2D2D"/>
                </a:highlight>
                <a:latin typeface="Courier New"/>
                <a:ea typeface="Courier New"/>
                <a:cs typeface="Courier New"/>
                <a:sym typeface="Courier New"/>
              </a:rPr>
              <a:t> </a:t>
            </a:r>
            <a:r>
              <a:rPr lang="de-DE" sz="1000">
                <a:solidFill>
                  <a:srgbClr val="F08D49"/>
                </a:solidFill>
                <a:highlight>
                  <a:srgbClr val="2D2D2D"/>
                </a:highlight>
                <a:latin typeface="Courier New"/>
                <a:ea typeface="Courier New"/>
                <a:cs typeface="Courier New"/>
                <a:sym typeface="Courier New"/>
              </a:rPr>
              <a:t>require</a:t>
            </a:r>
            <a:r>
              <a:rPr lang="de-DE" sz="1000">
                <a:solidFill>
                  <a:srgbClr val="CCCCCC"/>
                </a:solidFill>
                <a:highlight>
                  <a:srgbClr val="2D2D2D"/>
                </a:highlight>
                <a:latin typeface="Courier New"/>
                <a:ea typeface="Courier New"/>
                <a:cs typeface="Courier New"/>
                <a:sym typeface="Courier New"/>
              </a:rPr>
              <a:t>(</a:t>
            </a:r>
            <a:r>
              <a:rPr lang="de-DE" sz="1000">
                <a:solidFill>
                  <a:srgbClr val="7EC699"/>
                </a:solidFill>
                <a:highlight>
                  <a:srgbClr val="2D2D2D"/>
                </a:highlight>
                <a:latin typeface="Courier New"/>
                <a:ea typeface="Courier New"/>
                <a:cs typeface="Courier New"/>
                <a:sym typeface="Courier New"/>
              </a:rPr>
              <a:t>'fs'</a:t>
            </a:r>
            <a:r>
              <a:rPr lang="de-DE" sz="1000">
                <a:solidFill>
                  <a:srgbClr val="CCCCCC"/>
                </a:solidFill>
                <a:highlight>
                  <a:srgbClr val="2D2D2D"/>
                </a:highlight>
                <a:latin typeface="Courier New"/>
                <a:ea typeface="Courier New"/>
                <a:cs typeface="Courier New"/>
                <a:sym typeface="Courier New"/>
              </a:rPr>
              <a:t>);</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fs.</a:t>
            </a:r>
            <a:r>
              <a:rPr lang="de-DE" sz="1000">
                <a:solidFill>
                  <a:srgbClr val="F08D49"/>
                </a:solidFill>
                <a:highlight>
                  <a:srgbClr val="2D2D2D"/>
                </a:highlight>
                <a:latin typeface="Courier New"/>
                <a:ea typeface="Courier New"/>
                <a:cs typeface="Courier New"/>
                <a:sym typeface="Courier New"/>
              </a:rPr>
              <a:t>readFile</a:t>
            </a:r>
            <a:r>
              <a:rPr lang="de-DE" sz="1000">
                <a:solidFill>
                  <a:srgbClr val="CCCCCC"/>
                </a:solidFill>
                <a:highlight>
                  <a:srgbClr val="2D2D2D"/>
                </a:highlight>
                <a:latin typeface="Courier New"/>
                <a:ea typeface="Courier New"/>
                <a:cs typeface="Courier New"/>
                <a:sym typeface="Courier New"/>
              </a:rPr>
              <a:t>(</a:t>
            </a:r>
            <a:r>
              <a:rPr lang="de-DE" sz="1000">
                <a:solidFill>
                  <a:srgbClr val="7EC699"/>
                </a:solidFill>
                <a:highlight>
                  <a:srgbClr val="2D2D2D"/>
                </a:highlight>
                <a:latin typeface="Courier New"/>
                <a:ea typeface="Courier New"/>
                <a:cs typeface="Courier New"/>
                <a:sym typeface="Courier New"/>
              </a:rPr>
              <a:t>'/file.md'</a:t>
            </a:r>
            <a:r>
              <a:rPr lang="de-DE" sz="1000">
                <a:solidFill>
                  <a:srgbClr val="CCCCCC"/>
                </a:solidFill>
                <a:highlight>
                  <a:srgbClr val="2D2D2D"/>
                </a:highlight>
                <a:latin typeface="Courier New"/>
                <a:ea typeface="Courier New"/>
                <a:cs typeface="Courier New"/>
                <a:sym typeface="Courier New"/>
              </a:rPr>
              <a:t>, (readFileErr, data) </a:t>
            </a:r>
            <a:r>
              <a:rPr lang="de-DE" sz="1000">
                <a:solidFill>
                  <a:srgbClr val="67CDCC"/>
                </a:solidFill>
                <a:highlight>
                  <a:srgbClr val="2D2D2D"/>
                </a:highlight>
                <a:latin typeface="Courier New"/>
                <a:ea typeface="Courier New"/>
                <a:cs typeface="Courier New"/>
                <a:sym typeface="Courier New"/>
              </a:rPr>
              <a:t>=&gt;</a:t>
            </a:r>
            <a:r>
              <a:rPr lang="de-DE" sz="1000">
                <a:solidFill>
                  <a:srgbClr val="CCCCCC"/>
                </a:solidFill>
                <a:highlight>
                  <a:srgbClr val="2D2D2D"/>
                </a:highlight>
                <a:latin typeface="Courier New"/>
                <a:ea typeface="Courier New"/>
                <a:cs typeface="Courier New"/>
                <a:sym typeface="Courier New"/>
              </a:rPr>
              <a:t> {</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  </a:t>
            </a:r>
            <a:r>
              <a:rPr lang="de-DE" sz="1000">
                <a:solidFill>
                  <a:srgbClr val="CC99CD"/>
                </a:solidFill>
                <a:highlight>
                  <a:srgbClr val="2D2D2D"/>
                </a:highlight>
                <a:latin typeface="Courier New"/>
                <a:ea typeface="Courier New"/>
                <a:cs typeface="Courier New"/>
                <a:sym typeface="Courier New"/>
              </a:rPr>
              <a:t>if</a:t>
            </a:r>
            <a:r>
              <a:rPr lang="de-DE" sz="1000">
                <a:solidFill>
                  <a:srgbClr val="CCCCCC"/>
                </a:solidFill>
                <a:highlight>
                  <a:srgbClr val="2D2D2D"/>
                </a:highlight>
                <a:latin typeface="Courier New"/>
                <a:ea typeface="Courier New"/>
                <a:cs typeface="Courier New"/>
                <a:sym typeface="Courier New"/>
              </a:rPr>
              <a:t> (readFileErr) </a:t>
            </a:r>
            <a:r>
              <a:rPr lang="de-DE" sz="1000">
                <a:solidFill>
                  <a:srgbClr val="CC99CD"/>
                </a:solidFill>
                <a:highlight>
                  <a:srgbClr val="2D2D2D"/>
                </a:highlight>
                <a:latin typeface="Courier New"/>
                <a:ea typeface="Courier New"/>
                <a:cs typeface="Courier New"/>
                <a:sym typeface="Courier New"/>
              </a:rPr>
              <a:t>throw</a:t>
            </a:r>
            <a:r>
              <a:rPr lang="de-DE" sz="1000">
                <a:solidFill>
                  <a:srgbClr val="CCCCCC"/>
                </a:solidFill>
                <a:highlight>
                  <a:srgbClr val="2D2D2D"/>
                </a:highlight>
                <a:latin typeface="Courier New"/>
                <a:ea typeface="Courier New"/>
                <a:cs typeface="Courier New"/>
                <a:sym typeface="Courier New"/>
              </a:rPr>
              <a:t> readFileErr;</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  console.</a:t>
            </a:r>
            <a:r>
              <a:rPr lang="de-DE" sz="1000">
                <a:solidFill>
                  <a:srgbClr val="F08D49"/>
                </a:solidFill>
                <a:highlight>
                  <a:srgbClr val="2D2D2D"/>
                </a:highlight>
                <a:latin typeface="Courier New"/>
                <a:ea typeface="Courier New"/>
                <a:cs typeface="Courier New"/>
                <a:sym typeface="Courier New"/>
              </a:rPr>
              <a:t>log</a:t>
            </a:r>
            <a:r>
              <a:rPr lang="de-DE" sz="1000">
                <a:solidFill>
                  <a:srgbClr val="CCCCCC"/>
                </a:solidFill>
                <a:highlight>
                  <a:srgbClr val="2D2D2D"/>
                </a:highlight>
                <a:latin typeface="Courier New"/>
                <a:ea typeface="Courier New"/>
                <a:cs typeface="Courier New"/>
                <a:sym typeface="Courier New"/>
              </a:rPr>
              <a:t>(data);</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  fs.</a:t>
            </a:r>
            <a:r>
              <a:rPr lang="de-DE" sz="1000">
                <a:solidFill>
                  <a:srgbClr val="F08D49"/>
                </a:solidFill>
                <a:highlight>
                  <a:srgbClr val="2D2D2D"/>
                </a:highlight>
                <a:latin typeface="Courier New"/>
                <a:ea typeface="Courier New"/>
                <a:cs typeface="Courier New"/>
                <a:sym typeface="Courier New"/>
              </a:rPr>
              <a:t>unlink</a:t>
            </a:r>
            <a:r>
              <a:rPr lang="de-DE" sz="1000">
                <a:solidFill>
                  <a:srgbClr val="CCCCCC"/>
                </a:solidFill>
                <a:highlight>
                  <a:srgbClr val="2D2D2D"/>
                </a:highlight>
                <a:latin typeface="Courier New"/>
                <a:ea typeface="Courier New"/>
                <a:cs typeface="Courier New"/>
                <a:sym typeface="Courier New"/>
              </a:rPr>
              <a:t>(</a:t>
            </a:r>
            <a:r>
              <a:rPr lang="de-DE" sz="1000">
                <a:solidFill>
                  <a:srgbClr val="7EC699"/>
                </a:solidFill>
                <a:highlight>
                  <a:srgbClr val="2D2D2D"/>
                </a:highlight>
                <a:latin typeface="Courier New"/>
                <a:ea typeface="Courier New"/>
                <a:cs typeface="Courier New"/>
                <a:sym typeface="Courier New"/>
              </a:rPr>
              <a:t>'/file.md'</a:t>
            </a:r>
            <a:r>
              <a:rPr lang="de-DE" sz="1000">
                <a:solidFill>
                  <a:srgbClr val="CCCCCC"/>
                </a:solidFill>
                <a:highlight>
                  <a:srgbClr val="2D2D2D"/>
                </a:highlight>
                <a:latin typeface="Courier New"/>
                <a:ea typeface="Courier New"/>
                <a:cs typeface="Courier New"/>
                <a:sym typeface="Courier New"/>
              </a:rPr>
              <a:t>, (unlinkErr) </a:t>
            </a:r>
            <a:r>
              <a:rPr lang="de-DE" sz="1000">
                <a:solidFill>
                  <a:srgbClr val="67CDCC"/>
                </a:solidFill>
                <a:highlight>
                  <a:srgbClr val="2D2D2D"/>
                </a:highlight>
                <a:latin typeface="Courier New"/>
                <a:ea typeface="Courier New"/>
                <a:cs typeface="Courier New"/>
                <a:sym typeface="Courier New"/>
              </a:rPr>
              <a:t>=&gt;</a:t>
            </a:r>
            <a:r>
              <a:rPr lang="de-DE" sz="1000">
                <a:solidFill>
                  <a:srgbClr val="CCCCCC"/>
                </a:solidFill>
                <a:highlight>
                  <a:srgbClr val="2D2D2D"/>
                </a:highlight>
                <a:latin typeface="Courier New"/>
                <a:ea typeface="Courier New"/>
                <a:cs typeface="Courier New"/>
                <a:sym typeface="Courier New"/>
              </a:rPr>
              <a:t> {</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    </a:t>
            </a:r>
            <a:r>
              <a:rPr lang="de-DE" sz="1000">
                <a:solidFill>
                  <a:srgbClr val="CC99CD"/>
                </a:solidFill>
                <a:highlight>
                  <a:srgbClr val="2D2D2D"/>
                </a:highlight>
                <a:latin typeface="Courier New"/>
                <a:ea typeface="Courier New"/>
                <a:cs typeface="Courier New"/>
                <a:sym typeface="Courier New"/>
              </a:rPr>
              <a:t>if</a:t>
            </a:r>
            <a:r>
              <a:rPr lang="de-DE" sz="1000">
                <a:solidFill>
                  <a:srgbClr val="CCCCCC"/>
                </a:solidFill>
                <a:highlight>
                  <a:srgbClr val="2D2D2D"/>
                </a:highlight>
                <a:latin typeface="Courier New"/>
                <a:ea typeface="Courier New"/>
                <a:cs typeface="Courier New"/>
                <a:sym typeface="Courier New"/>
              </a:rPr>
              <a:t> (unlinkErr) </a:t>
            </a:r>
            <a:r>
              <a:rPr lang="de-DE" sz="1000">
                <a:solidFill>
                  <a:srgbClr val="CC99CD"/>
                </a:solidFill>
                <a:highlight>
                  <a:srgbClr val="2D2D2D"/>
                </a:highlight>
                <a:latin typeface="Courier New"/>
                <a:ea typeface="Courier New"/>
                <a:cs typeface="Courier New"/>
                <a:sym typeface="Courier New"/>
              </a:rPr>
              <a:t>throw</a:t>
            </a:r>
            <a:r>
              <a:rPr lang="de-DE" sz="1000">
                <a:solidFill>
                  <a:srgbClr val="CCCCCC"/>
                </a:solidFill>
                <a:highlight>
                  <a:srgbClr val="2D2D2D"/>
                </a:highlight>
                <a:latin typeface="Courier New"/>
                <a:ea typeface="Courier New"/>
                <a:cs typeface="Courier New"/>
                <a:sym typeface="Courier New"/>
              </a:rPr>
              <a:t> unlinkErr;</a:t>
            </a:r>
            <a:endParaRPr sz="10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None/>
            </a:pPr>
            <a:r>
              <a:rPr lang="de-DE" sz="1000">
                <a:solidFill>
                  <a:srgbClr val="CCCCCC"/>
                </a:solidFill>
                <a:highlight>
                  <a:srgbClr val="2D2D2D"/>
                </a:highlight>
                <a:latin typeface="Courier New"/>
                <a:ea typeface="Courier New"/>
                <a:cs typeface="Courier New"/>
                <a:sym typeface="Courier New"/>
              </a:rPr>
              <a:t>  });</a:t>
            </a:r>
            <a:endParaRPr sz="1000">
              <a:solidFill>
                <a:srgbClr val="CCCCCC"/>
              </a:solidFill>
              <a:highlight>
                <a:srgbClr val="2D2D2D"/>
              </a:highlight>
              <a:latin typeface="Courier New"/>
              <a:ea typeface="Courier New"/>
              <a:cs typeface="Courier New"/>
              <a:sym typeface="Courier New"/>
            </a:endParaRPr>
          </a:p>
          <a:p>
            <a:pPr indent="0" lvl="0" marL="139700" marR="139700" rtl="0" algn="l">
              <a:lnSpc>
                <a:spcPct val="150000"/>
              </a:lnSpc>
              <a:spcBef>
                <a:spcPts val="500"/>
              </a:spcBef>
              <a:spcAft>
                <a:spcPts val="0"/>
              </a:spcAft>
              <a:buClr>
                <a:schemeClr val="dk1"/>
              </a:buClr>
              <a:buSzPts val="1100"/>
              <a:buFont typeface="Arial"/>
              <a:buNone/>
            </a:pPr>
            <a:r>
              <a:rPr lang="de-DE" sz="1000">
                <a:solidFill>
                  <a:srgbClr val="CCCCCC"/>
                </a:solidFill>
                <a:highlight>
                  <a:srgbClr val="2D2D2D"/>
                </a:highlight>
                <a:latin typeface="Courier New"/>
                <a:ea typeface="Courier New"/>
                <a:cs typeface="Courier New"/>
                <a:sym typeface="Courier New"/>
              </a:rPr>
              <a:t>});</a:t>
            </a:r>
            <a:endParaRPr sz="1000">
              <a:solidFill>
                <a:srgbClr val="CCCCCC"/>
              </a:solidFill>
              <a:highlight>
                <a:srgbClr val="2D2D2D"/>
              </a:highlight>
              <a:latin typeface="Courier New"/>
              <a:ea typeface="Courier New"/>
              <a:cs typeface="Courier New"/>
              <a:sym typeface="Courier New"/>
            </a:endParaRPr>
          </a:p>
          <a:p>
            <a:pPr indent="0" lvl="0" marL="0" rtl="0" algn="l">
              <a:spcBef>
                <a:spcPts val="500"/>
              </a:spcBef>
              <a:spcAft>
                <a:spcPts val="0"/>
              </a:spcAft>
              <a:buNone/>
            </a:pPr>
            <a:r>
              <a:t/>
            </a:r>
            <a:endParaRPr/>
          </a:p>
        </p:txBody>
      </p:sp>
      <p:sp>
        <p:nvSpPr>
          <p:cNvPr id="139" name="Google Shape;139;p21"/>
          <p:cNvSpPr txBox="1"/>
          <p:nvPr>
            <p:ph type="title"/>
          </p:nvPr>
        </p:nvSpPr>
        <p:spPr>
          <a:xfrm>
            <a:off x="319090" y="972000"/>
            <a:ext cx="8508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Blocking vs. Non-Blocking</a:t>
            </a:r>
            <a:endParaRPr/>
          </a:p>
          <a:p>
            <a:pPr indent="0" lvl="0" marL="0" rtl="0" algn="l">
              <a:spcBef>
                <a:spcPts val="0"/>
              </a:spcBef>
              <a:spcAft>
                <a:spcPts val="0"/>
              </a:spcAft>
              <a:buNone/>
            </a:pPr>
            <a:r>
              <a:t/>
            </a:r>
            <a:endParaRPr/>
          </a:p>
        </p:txBody>
      </p:sp>
      <p:sp>
        <p:nvSpPr>
          <p:cNvPr id="140" name="Google Shape;140;p21"/>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9090" y="972000"/>
            <a:ext cx="8508900" cy="376200"/>
          </a:xfrm>
          <a:prstGeom prst="rect">
            <a:avLst/>
          </a:prstGeom>
          <a:noFill/>
          <a:ln>
            <a:noFill/>
          </a:ln>
        </p:spPr>
        <p:txBody>
          <a:bodyPr anchorCtr="0" anchor="t" bIns="0" lIns="0" spcFirstLastPara="1" rIns="0" wrap="square" tIns="0">
            <a:noAutofit/>
          </a:bodyPr>
          <a:lstStyle/>
          <a:p>
            <a:pPr indent="0" lvl="0" marL="0" rtl="0" algn="l">
              <a:lnSpc>
                <a:spcPct val="128000"/>
              </a:lnSpc>
              <a:spcBef>
                <a:spcPts val="0"/>
              </a:spcBef>
              <a:spcAft>
                <a:spcPts val="0"/>
              </a:spcAft>
              <a:buNone/>
            </a:pPr>
            <a:r>
              <a:rPr lang="de-DE"/>
              <a:t>How does the event loop work?</a:t>
            </a:r>
            <a:endParaRPr/>
          </a:p>
        </p:txBody>
      </p:sp>
      <p:sp>
        <p:nvSpPr>
          <p:cNvPr id="146" name="Google Shape;146;p22"/>
          <p:cNvSpPr txBox="1"/>
          <p:nvPr>
            <p:ph idx="1" type="body"/>
          </p:nvPr>
        </p:nvSpPr>
        <p:spPr>
          <a:xfrm>
            <a:off x="319100" y="1484072"/>
            <a:ext cx="8508900" cy="30621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t/>
            </a:r>
            <a:endParaRPr sz="1800">
              <a:solidFill>
                <a:srgbClr val="33333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500">
              <a:solidFill>
                <a:srgbClr val="333333"/>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500">
              <a:solidFill>
                <a:srgbClr val="333333"/>
              </a:solidFill>
              <a:highlight>
                <a:srgbClr val="FFFFFF"/>
              </a:highlight>
              <a:latin typeface="Roboto"/>
              <a:ea typeface="Roboto"/>
              <a:cs typeface="Roboto"/>
              <a:sym typeface="Roboto"/>
            </a:endParaRPr>
          </a:p>
        </p:txBody>
      </p:sp>
      <p:sp>
        <p:nvSpPr>
          <p:cNvPr id="147" name="Google Shape;147;p22"/>
          <p:cNvSpPr txBox="1"/>
          <p:nvPr>
            <p:ph idx="11" type="ftr"/>
          </p:nvPr>
        </p:nvSpPr>
        <p:spPr>
          <a:xfrm>
            <a:off x="311162" y="4854985"/>
            <a:ext cx="64644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Font typeface="Arial"/>
              <a:buNone/>
            </a:pPr>
            <a:r>
              <a:rPr lang="de-DE"/>
              <a:t> Javascript on the server. A Node.js crash course | Group 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The Node.js ecosystem</a:t>
            </a:r>
            <a:endParaRPr/>
          </a:p>
        </p:txBody>
      </p:sp>
      <p:sp>
        <p:nvSpPr>
          <p:cNvPr id="154" name="Google Shape;154;p23"/>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 name="Google Shape;155;p23"/>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9090" y="972000"/>
            <a:ext cx="8508900" cy="37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NPM - Node Package Manager</a:t>
            </a:r>
            <a:endParaRPr/>
          </a:p>
        </p:txBody>
      </p:sp>
      <p:sp>
        <p:nvSpPr>
          <p:cNvPr id="162" name="Google Shape;162;p24"/>
          <p:cNvSpPr txBox="1"/>
          <p:nvPr>
            <p:ph idx="1" type="body"/>
          </p:nvPr>
        </p:nvSpPr>
        <p:spPr>
          <a:xfrm>
            <a:off x="319088" y="1484040"/>
            <a:ext cx="8508900" cy="955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de-DE" sz="1800"/>
              <a:t>Utility to install, update and manage dependencies of Node packages</a:t>
            </a:r>
            <a:endParaRPr sz="1800"/>
          </a:p>
          <a:p>
            <a:pPr indent="-342900" lvl="0" marL="457200" rtl="0" algn="l">
              <a:spcBef>
                <a:spcPts val="0"/>
              </a:spcBef>
              <a:spcAft>
                <a:spcPts val="0"/>
              </a:spcAft>
              <a:buSzPts val="1800"/>
              <a:buChar char="●"/>
            </a:pPr>
            <a:r>
              <a:rPr lang="de-DE" sz="1800"/>
              <a:t>Online searchable repository: npmjs.org</a:t>
            </a:r>
            <a:endParaRPr sz="1800"/>
          </a:p>
          <a:p>
            <a:pPr indent="-342900" lvl="0" marL="457200" rtl="0" algn="l">
              <a:spcBef>
                <a:spcPts val="0"/>
              </a:spcBef>
              <a:spcAft>
                <a:spcPts val="0"/>
              </a:spcAft>
              <a:buSzPts val="1800"/>
              <a:buChar char="●"/>
            </a:pPr>
            <a:r>
              <a:rPr lang="de-DE" sz="1800"/>
              <a:t>Available as a command line uitlity</a:t>
            </a:r>
            <a:endParaRPr sz="1800"/>
          </a:p>
          <a:p>
            <a:pPr indent="-342900" lvl="0" marL="457200" rtl="0" algn="l">
              <a:spcBef>
                <a:spcPts val="0"/>
              </a:spcBef>
              <a:spcAft>
                <a:spcPts val="0"/>
              </a:spcAft>
              <a:buSzPts val="1800"/>
              <a:buChar char="●"/>
            </a:pPr>
            <a:r>
              <a:rPr lang="de-DE" sz="1800"/>
              <a:t>Pre-packaged into Node.js since version 0.6.3</a:t>
            </a:r>
            <a:endParaRPr sz="1800"/>
          </a:p>
        </p:txBody>
      </p:sp>
      <p:sp>
        <p:nvSpPr>
          <p:cNvPr id="163" name="Google Shape;163;p24"/>
          <p:cNvSpPr txBox="1"/>
          <p:nvPr>
            <p:ph idx="12" type="sldNum"/>
          </p:nvPr>
        </p:nvSpPr>
        <p:spPr>
          <a:xfrm>
            <a:off x="6774934" y="4854985"/>
            <a:ext cx="2052000" cy="273900"/>
          </a:xfrm>
          <a:prstGeom prst="rect">
            <a:avLst/>
          </a:prstGeom>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itel 3">
  <a:themeElements>
    <a:clrScheme name="TUM">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Design">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halt">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el 2">
  <a:themeElements>
    <a:clrScheme name="TUM">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el 1">
  <a:themeElements>
    <a:clrScheme name="TUM">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