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8" r:id="rId5"/>
    <p:sldMasterId id="2147483659" r:id="rId6"/>
    <p:sldMasterId id="2147483660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</p:sldIdLst>
  <p:sldSz cy="5143500" cx="9144000"/>
  <p:notesSz cx="9925050" cy="66659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B9FB218-EC9D-4CCA-96D2-2A8AE8782026}">
  <a:tblStyle styleId="{5B9FB218-EC9D-4CCA-96D2-2A8AE87820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  <p:guide pos="1620" orient="horz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100" orient="horz"/>
        <p:guide pos="3126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9" Type="http://schemas.openxmlformats.org/officeDocument/2006/relationships/slide" Target="slides/slide41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3" Type="http://schemas.openxmlformats.org/officeDocument/2006/relationships/slide" Target="slides/slide45.xml"/><Relationship Id="rId52" Type="http://schemas.openxmlformats.org/officeDocument/2006/relationships/slide" Target="slides/slide44.xml"/><Relationship Id="rId11" Type="http://schemas.openxmlformats.org/officeDocument/2006/relationships/slide" Target="slides/slide3.xml"/><Relationship Id="rId55" Type="http://schemas.openxmlformats.org/officeDocument/2006/relationships/slide" Target="slides/slide47.xml"/><Relationship Id="rId10" Type="http://schemas.openxmlformats.org/officeDocument/2006/relationships/slide" Target="slides/slide2.xml"/><Relationship Id="rId54" Type="http://schemas.openxmlformats.org/officeDocument/2006/relationships/slide" Target="slides/slide46.xml"/><Relationship Id="rId13" Type="http://schemas.openxmlformats.org/officeDocument/2006/relationships/slide" Target="slides/slide5.xml"/><Relationship Id="rId57" Type="http://schemas.openxmlformats.org/officeDocument/2006/relationships/slide" Target="slides/slide49.xml"/><Relationship Id="rId12" Type="http://schemas.openxmlformats.org/officeDocument/2006/relationships/slide" Target="slides/slide4.xml"/><Relationship Id="rId56" Type="http://schemas.openxmlformats.org/officeDocument/2006/relationships/slide" Target="slides/slide48.xml"/><Relationship Id="rId15" Type="http://schemas.openxmlformats.org/officeDocument/2006/relationships/slide" Target="slides/slide7.xml"/><Relationship Id="rId59" Type="http://schemas.openxmlformats.org/officeDocument/2006/relationships/slide" Target="slides/slide51.xml"/><Relationship Id="rId14" Type="http://schemas.openxmlformats.org/officeDocument/2006/relationships/slide" Target="slides/slide6.xml"/><Relationship Id="rId58" Type="http://schemas.openxmlformats.org/officeDocument/2006/relationships/slide" Target="slides/slide5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2" y="0"/>
            <a:ext cx="4300855" cy="333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350" lIns="90700" spcFirstLastPara="1" rIns="90700" wrap="square" tIns="4535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621901" y="0"/>
            <a:ext cx="4300855" cy="333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350" lIns="90700" spcFirstLastPara="1" rIns="90700" wrap="square" tIns="4535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740025" y="500063"/>
            <a:ext cx="4445000" cy="250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350" lIns="90700" spcFirstLastPara="1" rIns="90700" wrap="square" tIns="45350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−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Char char="o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2" y="6331460"/>
            <a:ext cx="4300855" cy="333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350" lIns="90700" spcFirstLastPara="1" rIns="90700" wrap="square" tIns="4535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/>
          <p:nvPr>
            <p:ph idx="2" type="sldImg"/>
          </p:nvPr>
        </p:nvSpPr>
        <p:spPr>
          <a:xfrm>
            <a:off x="2740025" y="500063"/>
            <a:ext cx="4445000" cy="250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 txBox="1"/>
          <p:nvPr>
            <p:ph idx="12" type="sldNum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472d18e11_1_0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472d18e11_1_0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5472d18e11_1_0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472d18e11_1_94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472d18e11_1_94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5472d18e11_1_94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72d18e11_1_101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72d18e11_1_101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5472d18e11_1_101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472d18e11_1_108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472d18e11_1_108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5472d18e11_1_108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50efaa8fe_0_0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50efaa8fe_0_0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550efaa8fe_0_0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50efaa8fe_0_7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50efaa8fe_0_7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550efaa8fe_0_7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50efaa8fe_0_14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50efaa8fe_0_14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550efaa8fe_0_14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50efaa8fe_0_21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50efaa8fe_0_21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550efaa8fe_0_21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50efaa8fe_0_35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50efaa8fe_0_35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550efaa8fe_0_35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50efaa8fe_0_28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50efaa8fe_0_28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550efaa8fe_0_28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2740025" y="500063"/>
            <a:ext cx="4445000" cy="250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4e1084d90_2_0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54e1084d90_2_0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54e1084d90_2_0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4e1084d90_2_21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4e1084d90_2_21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54e1084d90_2_21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0d289bf25_0_36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0d289bf25_0_36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50d289bf25_0_36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0d289bf25_0_43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50d289bf25_0_43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50d289bf25_0_43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0d289bf25_0_50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0d289bf25_0_50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50d289bf25_0_50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0d289bf25_0_57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50d289bf25_0_57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50d289bf25_0_57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4e1084d90_2_28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54e1084d90_2_28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54e1084d90_2_28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54e1084d90_2_35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54e1084d90_2_35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54e1084d90_2_35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54e1084d90_2_50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54e1084d90_2_50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54e1084d90_2_50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54e1084d90_2_42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54e1084d90_2_42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54e1084d90_2_42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46299f23d_0_3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546299f23d_0_3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54e1084d90_2_65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54e1084d90_2_65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g54e1084d90_2_65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50d289bf25_0_0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50d289bf25_0_0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g50d289bf25_0_0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50d289bf25_0_8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50d289bf25_0_8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50d289bf25_0_8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0d289bf25_0_15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50d289bf25_0_15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g50d289bf25_0_15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50d289bf25_0_22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50d289bf25_0_22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g50d289bf25_0_22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50d289bf25_0_29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50d289bf25_0_29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g50d289bf25_0_29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50d3849d1e_1_0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50d3849d1e_1_0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g50d3849d1e_1_0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e1084d90_2_72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e1084d90_2_72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g54e1084d90_2_72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5498f3d5fe_0_2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5498f3d5fe_0_2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g5498f3d5fe_0_2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5498f3d5fe_0_10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5498f3d5fe_0_10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g5498f3d5fe_0_10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:notes"/>
          <p:cNvSpPr txBox="1"/>
          <p:nvPr>
            <p:ph idx="1" type="body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3:notes"/>
          <p:cNvSpPr/>
          <p:nvPr>
            <p:ph idx="2" type="sldImg"/>
          </p:nvPr>
        </p:nvSpPr>
        <p:spPr>
          <a:xfrm>
            <a:off x="2740025" y="500063"/>
            <a:ext cx="4445000" cy="250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5498f3d5fe_0_24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5498f3d5fe_0_24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g5498f3d5fe_0_24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5498f3d5fe_0_31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5498f3d5fe_0_31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g5498f3d5fe_0_31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5498f3d5fe_0_39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5498f3d5fe_0_39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g5498f3d5fe_0_39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5498f3d5fe_0_53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5498f3d5fe_0_53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g5498f3d5fe_0_53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51f17c690_0_0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51f17c690_0_0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g551f17c690_0_0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551f17c690_1_1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551f17c690_1_1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g551f17c690_1_1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551f17c690_1_16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551f17c690_1_16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g551f17c690_1_16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551f17c690_1_35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551f17c690_1_35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g551f17c690_1_35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551f17c690_1_42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551f17c690_1_42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g551f17c690_1_42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551f17c690_1_49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551f17c690_1_49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g551f17c690_1_49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494ecf7c0_0_0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5494ecf7c0_0_0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551f17c690_1_24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551f17c690_1_24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g551f17c690_1_24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50d289bf25_0_76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50d289bf25_0_76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g50d289bf25_0_76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504dab50a_0_7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5504dab50a_0_7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0c376a758_0_0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0c376a758_0_0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50c376a758_0_0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5310f4cc3_2_0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55310f4cc3_2_0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472d18e11_1_115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472d18e11_1_115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5472d18e11_1_115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art">
  <p:cSld name="Star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title"/>
          </p:nvPr>
        </p:nvSpPr>
        <p:spPr>
          <a:xfrm>
            <a:off x="319090" y="972000"/>
            <a:ext cx="85089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body"/>
          </p:nvPr>
        </p:nvSpPr>
        <p:spPr>
          <a:xfrm>
            <a:off x="319088" y="1484040"/>
            <a:ext cx="8508900" cy="9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/>
          <p:nvPr/>
        </p:nvSpPr>
        <p:spPr>
          <a:xfrm>
            <a:off x="8347635" y="4806203"/>
            <a:ext cx="575100" cy="26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311162" y="4854985"/>
            <a:ext cx="78294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art">
  <p:cSld name="Star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type="title"/>
          </p:nvPr>
        </p:nvSpPr>
        <p:spPr>
          <a:xfrm>
            <a:off x="319090" y="972000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3"/>
          <p:cNvSpPr txBox="1"/>
          <p:nvPr>
            <p:ph idx="1" type="body"/>
          </p:nvPr>
        </p:nvSpPr>
        <p:spPr>
          <a:xfrm>
            <a:off x="319088" y="1484040"/>
            <a:ext cx="8508900" cy="9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3"/>
          <p:cNvSpPr/>
          <p:nvPr/>
        </p:nvSpPr>
        <p:spPr>
          <a:xfrm>
            <a:off x="8347635" y="4806203"/>
            <a:ext cx="575100" cy="26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3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art">
  <p:cSld name="Star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319088" y="1484040"/>
            <a:ext cx="8508900" cy="9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"/>
          <p:cNvSpPr/>
          <p:nvPr/>
        </p:nvSpPr>
        <p:spPr>
          <a:xfrm>
            <a:off x="8347635" y="4806203"/>
            <a:ext cx="575100" cy="26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alt">
  <p:cSld name="Inhal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idx="1" type="body"/>
          </p:nvPr>
        </p:nvSpPr>
        <p:spPr>
          <a:xfrm>
            <a:off x="319090" y="1600200"/>
            <a:ext cx="8508900" cy="30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9090" y="972000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wei Inhalte + Text">
  <p:cSld name="Zwei Inhalte +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9090" y="1600200"/>
            <a:ext cx="85089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type="title"/>
          </p:nvPr>
        </p:nvSpPr>
        <p:spPr>
          <a:xfrm>
            <a:off x="319090" y="972000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316992" y="2148752"/>
            <a:ext cx="4188300" cy="25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7"/>
          <p:cNvSpPr/>
          <p:nvPr>
            <p:ph idx="3" type="pic"/>
          </p:nvPr>
        </p:nvSpPr>
        <p:spPr>
          <a:xfrm>
            <a:off x="4648200" y="2148840"/>
            <a:ext cx="4180500" cy="25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wei Inhalte">
  <p:cSld name="zwei Inhalt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idx="1" type="body"/>
          </p:nvPr>
        </p:nvSpPr>
        <p:spPr>
          <a:xfrm>
            <a:off x="319091" y="1602000"/>
            <a:ext cx="4180800" cy="30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2" type="body"/>
          </p:nvPr>
        </p:nvSpPr>
        <p:spPr>
          <a:xfrm>
            <a:off x="4647179" y="1602000"/>
            <a:ext cx="4180800" cy="30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type="title"/>
          </p:nvPr>
        </p:nvSpPr>
        <p:spPr>
          <a:xfrm>
            <a:off x="319090" y="972000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51" name="Google Shape;51;p8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alt + Text">
  <p:cSld name="Inhalt + 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idx="1" type="body"/>
          </p:nvPr>
        </p:nvSpPr>
        <p:spPr>
          <a:xfrm>
            <a:off x="319090" y="2143125"/>
            <a:ext cx="8508900" cy="254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319090" y="972000"/>
            <a:ext cx="8508900" cy="41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0" spcFirstLastPara="1" rIns="0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319090" y="1600200"/>
            <a:ext cx="8508900" cy="50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oße Bilder">
  <p:cSld name="große Bil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319090" y="972000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61" name="Google Shape;61;p10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/>
          <p:nvPr>
            <p:ph idx="2" type="pic"/>
          </p:nvPr>
        </p:nvSpPr>
        <p:spPr>
          <a:xfrm>
            <a:off x="0" y="2133600"/>
            <a:ext cx="9144000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319090" y="1600200"/>
            <a:ext cx="85089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lder formatfüllend">
  <p:cSld name="Bilder formatfüllend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/>
          <p:nvPr>
            <p:ph idx="2" type="pic"/>
          </p:nvPr>
        </p:nvSpPr>
        <p:spPr>
          <a:xfrm>
            <a:off x="0" y="1600200"/>
            <a:ext cx="91440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1"/>
          <p:cNvSpPr txBox="1"/>
          <p:nvPr>
            <p:ph type="title"/>
          </p:nvPr>
        </p:nvSpPr>
        <p:spPr>
          <a:xfrm>
            <a:off x="319090" y="972000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68" name="Google Shape;68;p11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wei Inhalte + Text (Hintergrund)">
  <p:cSld name="Zwei Inhalte + Text (Hintergrund)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/>
          <p:nvPr/>
        </p:nvSpPr>
        <p:spPr>
          <a:xfrm>
            <a:off x="0" y="2152650"/>
            <a:ext cx="9144000" cy="2990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2"/>
          <p:cNvSpPr txBox="1"/>
          <p:nvPr>
            <p:ph type="title"/>
          </p:nvPr>
        </p:nvSpPr>
        <p:spPr>
          <a:xfrm>
            <a:off x="319090" y="972000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2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73" name="Google Shape;73;p12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>
            <a:off x="316992" y="2152650"/>
            <a:ext cx="41979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2"/>
          <p:cNvSpPr/>
          <p:nvPr>
            <p:ph idx="2" type="pic"/>
          </p:nvPr>
        </p:nvSpPr>
        <p:spPr>
          <a:xfrm>
            <a:off x="4648200" y="2143125"/>
            <a:ext cx="4180500" cy="25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3" type="body"/>
          </p:nvPr>
        </p:nvSpPr>
        <p:spPr>
          <a:xfrm>
            <a:off x="319090" y="1600200"/>
            <a:ext cx="85089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0" Type="http://schemas.openxmlformats.org/officeDocument/2006/relationships/theme" Target="../theme/theme4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1" type="ftr"/>
          </p:nvPr>
        </p:nvSpPr>
        <p:spPr>
          <a:xfrm>
            <a:off x="311162" y="4854985"/>
            <a:ext cx="78294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descr="20150416 tum logo blau png final.png"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18800" y="324000"/>
            <a:ext cx="604775" cy="31851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20150416 tum logo blau png final.png" id="22" name="Google Shape;22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18411" y="324000"/>
            <a:ext cx="604775" cy="318516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/>
          <p:nvPr/>
        </p:nvSpPr>
        <p:spPr>
          <a:xfrm>
            <a:off x="319506" y="321468"/>
            <a:ext cx="71604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Lehrstuhl für </a:t>
            </a:r>
            <a:r>
              <a:rPr lang="de-DE" sz="800">
                <a:solidFill>
                  <a:schemeClr val="dk2"/>
                </a:solidFill>
              </a:rPr>
              <a:t>Bioinformatik</a:t>
            </a:r>
            <a:endParaRPr/>
          </a:p>
          <a:p>
            <a:pPr indent="0" lvl="0" mar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Fakultät für </a:t>
            </a:r>
            <a:r>
              <a:rPr lang="de-DE" sz="800">
                <a:solidFill>
                  <a:schemeClr val="dk2"/>
                </a:solidFill>
              </a:rPr>
              <a:t>Informatik</a:t>
            </a:r>
            <a:endParaRPr sz="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Technische Universität München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150416 tum logo blau png final.png" id="31" name="Google Shape;31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18411" y="324000"/>
            <a:ext cx="604775" cy="318516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1" Type="http://schemas.openxmlformats.org/officeDocument/2006/relationships/hyperlink" Target="https://gulpjs.com/docs/en/getting-started/quick-start" TargetMode="External"/><Relationship Id="rId10" Type="http://schemas.openxmlformats.org/officeDocument/2006/relationships/hyperlink" Target="https://www.tutorialspoint.com/nodejs/nodejs_express_framework.htm" TargetMode="External"/><Relationship Id="rId13" Type="http://schemas.openxmlformats.org/officeDocument/2006/relationships/hyperlink" Target="https://docs.npmjs.com/cli-documentation/" TargetMode="External"/><Relationship Id="rId12" Type="http://schemas.openxmlformats.org/officeDocument/2006/relationships/hyperlink" Target="https://hapijs.com/tutorial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keras.io" TargetMode="External"/><Relationship Id="rId4" Type="http://schemas.openxmlformats.org/officeDocument/2006/relationships/hyperlink" Target="https://docs.pymc.io/notebooks/survival_analysis.html" TargetMode="External"/><Relationship Id="rId9" Type="http://schemas.openxmlformats.org/officeDocument/2006/relationships/hyperlink" Target="https://expressjs.com/en/api.html" TargetMode="External"/><Relationship Id="rId15" Type="http://schemas.openxmlformats.org/officeDocument/2006/relationships/hyperlink" Target="https://www.tutorialspoint.com/nodejs/" TargetMode="External"/><Relationship Id="rId14" Type="http://schemas.openxmlformats.org/officeDocument/2006/relationships/hyperlink" Target="https://www.tutorialspoint.com/nodejs/nodejs_npm.htm" TargetMode="External"/><Relationship Id="rId5" Type="http://schemas.openxmlformats.org/officeDocument/2006/relationships/hyperlink" Target="https://docs.pymc.io/api.html" TargetMode="External"/><Relationship Id="rId6" Type="http://schemas.openxmlformats.org/officeDocument/2006/relationships/hyperlink" Target="https://gotdata.northeurope.cloudapp.azure.com/api" TargetMode="External"/><Relationship Id="rId7" Type="http://schemas.openxmlformats.org/officeDocument/2006/relationships/hyperlink" Target="https://docs.scipy.org/doc/numpy/reference/" TargetMode="External"/><Relationship Id="rId8" Type="http://schemas.openxmlformats.org/officeDocument/2006/relationships/hyperlink" Target="https://webpack.js.org/concepts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blog.logrocket.com/a-complete-guide-to-threads-in-node-js-4fa3898fe74f" TargetMode="External"/><Relationship Id="rId4" Type="http://schemas.openxmlformats.org/officeDocument/2006/relationships/hyperlink" Target="https://codeburst.io/how-node-js-single-thread-mechanism-work-understanding-event-loop-in-nodejs-230f7440b0ea" TargetMode="External"/><Relationship Id="rId5" Type="http://schemas.openxmlformats.org/officeDocument/2006/relationships/hyperlink" Target="https://www.netguru.com/blog/use-node-js-backend" TargetMode="External"/><Relationship Id="rId6" Type="http://schemas.openxmlformats.org/officeDocument/2006/relationships/hyperlink" Target="https://nodejs.org/en/docs/guides/blocking-vs-non-blocking/" TargetMode="External"/><Relationship Id="rId7" Type="http://schemas.openxmlformats.org/officeDocument/2006/relationships/hyperlink" Target="https://alligator.io/nodejs/event-driven-programming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UM_Glockenturm.tif" id="88" name="Google Shape;8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5215" y="1476375"/>
            <a:ext cx="3819542" cy="33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4"/>
          <p:cNvSpPr txBox="1"/>
          <p:nvPr>
            <p:ph type="title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JavaScript on the server. A Node.js crash course</a:t>
            </a:r>
            <a:endParaRPr/>
          </a:p>
        </p:txBody>
      </p:sp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319100" y="1476365"/>
            <a:ext cx="8508900" cy="9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Julian Nalenz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Valentin Dimov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Robert Dillitz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NPM - Node Package Manager</a:t>
            </a:r>
            <a:endParaRPr/>
          </a:p>
        </p:txBody>
      </p:sp>
      <p:sp>
        <p:nvSpPr>
          <p:cNvPr id="167" name="Google Shape;167;p23"/>
          <p:cNvSpPr txBox="1"/>
          <p:nvPr>
            <p:ph idx="1" type="body"/>
          </p:nvPr>
        </p:nvSpPr>
        <p:spPr>
          <a:xfrm>
            <a:off x="319100" y="1484075"/>
            <a:ext cx="8508900" cy="337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Utility to install, update and manage dependencies of Node packages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Online searchable repository: npmjs.org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Available as a command line utility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Pre-packaged into Node.js since version 0.6.3</a:t>
            </a:r>
            <a:endParaRPr sz="1800"/>
          </a:p>
        </p:txBody>
      </p:sp>
      <p:sp>
        <p:nvSpPr>
          <p:cNvPr id="168" name="Google Shape;168;p23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69" name="Google Shape;169;p23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Javascript on the server. A Node.js crash course | Group B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package.json</a:t>
            </a:r>
            <a:endParaRPr/>
          </a:p>
        </p:txBody>
      </p:sp>
      <p:sp>
        <p:nvSpPr>
          <p:cNvPr id="176" name="Google Shape;176;p24"/>
          <p:cNvSpPr txBox="1"/>
          <p:nvPr>
            <p:ph idx="1" type="body"/>
          </p:nvPr>
        </p:nvSpPr>
        <p:spPr>
          <a:xfrm>
            <a:off x="319100" y="1484075"/>
            <a:ext cx="8508900" cy="337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Describes project properties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name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version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description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main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scripts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...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Located in the root directory of the project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Used by npm to locate the project directory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Utility to create it automatically: </a:t>
            </a:r>
            <a:r>
              <a:rPr b="1" lang="de-DE" sz="1800"/>
              <a:t>npm init</a:t>
            </a:r>
            <a:endParaRPr b="1" sz="1800"/>
          </a:p>
        </p:txBody>
      </p:sp>
      <p:sp>
        <p:nvSpPr>
          <p:cNvPr id="177" name="Google Shape;177;p24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78" name="Google Shape;178;p24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Javascript on the server. A Node.js crash course | Group B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Other npm utilities</a:t>
            </a:r>
            <a:endParaRPr/>
          </a:p>
        </p:txBody>
      </p:sp>
      <p:sp>
        <p:nvSpPr>
          <p:cNvPr id="185" name="Google Shape;185;p25"/>
          <p:cNvSpPr txBox="1"/>
          <p:nvPr>
            <p:ph idx="1" type="body"/>
          </p:nvPr>
        </p:nvSpPr>
        <p:spPr>
          <a:xfrm>
            <a:off x="319100" y="1484074"/>
            <a:ext cx="8508900" cy="324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de-DE" sz="1800"/>
              <a:t>npm install &lt;module name&gt; [--save-prod/--save-dev/--save-optional/--no-save]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Install a package from the online repository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Default: install </a:t>
            </a:r>
            <a:r>
              <a:rPr b="1" lang="de-DE" sz="1800"/>
              <a:t>locally </a:t>
            </a:r>
            <a:r>
              <a:rPr lang="de-DE" sz="1800"/>
              <a:t>(in node_modules/)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de-DE" sz="1800"/>
              <a:t>-g</a:t>
            </a:r>
            <a:r>
              <a:rPr lang="de-DE" sz="1800"/>
              <a:t>: Install </a:t>
            </a:r>
            <a:r>
              <a:rPr b="1" lang="de-DE" sz="1800"/>
              <a:t>globally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The last option is whether to update the dependency data in package.json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de-DE" sz="1800"/>
              <a:t>npm uninstall &lt;module name&gt;</a:t>
            </a:r>
            <a:endParaRPr sz="1800"/>
          </a:p>
        </p:txBody>
      </p:sp>
      <p:sp>
        <p:nvSpPr>
          <p:cNvPr id="186" name="Google Shape;186;p25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87" name="Google Shape;187;p25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Javascript on the server. A Node.js crash course | Group B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Other npm utilities</a:t>
            </a:r>
            <a:endParaRPr/>
          </a:p>
        </p:txBody>
      </p:sp>
      <p:sp>
        <p:nvSpPr>
          <p:cNvPr id="194" name="Google Shape;194;p26"/>
          <p:cNvSpPr txBox="1"/>
          <p:nvPr>
            <p:ph idx="1" type="body"/>
          </p:nvPr>
        </p:nvSpPr>
        <p:spPr>
          <a:xfrm>
            <a:off x="319100" y="1484075"/>
            <a:ext cx="8508900" cy="337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de-DE" sz="1800"/>
              <a:t>npm ls [-g] </a:t>
            </a:r>
            <a:r>
              <a:rPr lang="de-DE" sz="1800"/>
              <a:t> - List (globally) installed packages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de-DE" sz="1800"/>
              <a:t>npm search &lt;module name&gt; </a:t>
            </a:r>
            <a:r>
              <a:rPr lang="de-DE" sz="1800"/>
              <a:t>- Search for a module in the repository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de-DE" sz="1800"/>
              <a:t>npm adduser</a:t>
            </a:r>
            <a:r>
              <a:rPr lang="de-DE" sz="1800"/>
              <a:t> - npm will prompt for a username, password, and email. 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If you are already registered, this will function as a login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Otherwise, it will register a new user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Identical to </a:t>
            </a:r>
            <a:r>
              <a:rPr b="1" lang="de-DE" sz="1800"/>
              <a:t>npm login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de-DE" sz="1800"/>
              <a:t>npm publish</a:t>
            </a:r>
            <a:r>
              <a:rPr lang="de-DE" sz="1800"/>
              <a:t> - After you’re logged in, publish your module</a:t>
            </a:r>
            <a:endParaRPr sz="1800"/>
          </a:p>
        </p:txBody>
      </p:sp>
      <p:sp>
        <p:nvSpPr>
          <p:cNvPr id="195" name="Google Shape;195;p26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96" name="Google Shape;196;p26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Javascript on the server. A Node.js crash course | Group B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Gulp</a:t>
            </a:r>
            <a:endParaRPr/>
          </a:p>
        </p:txBody>
      </p:sp>
      <p:sp>
        <p:nvSpPr>
          <p:cNvPr id="203" name="Google Shape;203;p27"/>
          <p:cNvSpPr txBox="1"/>
          <p:nvPr>
            <p:ph idx="1" type="body"/>
          </p:nvPr>
        </p:nvSpPr>
        <p:spPr>
          <a:xfrm>
            <a:off x="319100" y="1484075"/>
            <a:ext cx="8508900" cy="337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Tool for automating tasks (build-related or otherwise), similar concept to </a:t>
            </a:r>
            <a:r>
              <a:rPr b="1" lang="de-DE" sz="1800"/>
              <a:t>make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Executes a </a:t>
            </a:r>
            <a:r>
              <a:rPr b="1" lang="de-DE" sz="1800"/>
              <a:t>gulpfile</a:t>
            </a:r>
            <a:r>
              <a:rPr lang="de-DE" sz="1800"/>
              <a:t>, (usually) written in JavaScript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Installable as npm packages: </a:t>
            </a:r>
            <a:r>
              <a:rPr b="1" lang="de-DE" sz="1800"/>
              <a:t>gulp-cli </a:t>
            </a:r>
            <a:r>
              <a:rPr lang="de-DE" sz="1800"/>
              <a:t>(global), </a:t>
            </a:r>
            <a:r>
              <a:rPr b="1" lang="de-DE" sz="1800"/>
              <a:t>gulp </a:t>
            </a:r>
            <a:r>
              <a:rPr lang="de-DE" sz="1800"/>
              <a:t>(local/global)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Offers a rich API, accessible by </a:t>
            </a:r>
            <a:r>
              <a:rPr b="1" lang="de-DE" sz="1800"/>
              <a:t>require(‘gulp’)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latin typeface="Courier New"/>
                <a:ea typeface="Courier New"/>
                <a:cs typeface="Courier New"/>
                <a:sym typeface="Courier New"/>
              </a:rPr>
              <a:t>{src, dest, watch, series, parallel} = require(‘gulp’);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4" name="Google Shape;204;p27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05" name="Google Shape;205;p27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Javascript on the server. A Node.js crash course | Group B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Gulpfile</a:t>
            </a:r>
            <a:endParaRPr/>
          </a:p>
        </p:txBody>
      </p:sp>
      <p:sp>
        <p:nvSpPr>
          <p:cNvPr id="212" name="Google Shape;212;p28"/>
          <p:cNvSpPr txBox="1"/>
          <p:nvPr>
            <p:ph idx="1" type="body"/>
          </p:nvPr>
        </p:nvSpPr>
        <p:spPr>
          <a:xfrm>
            <a:off x="319100" y="1484075"/>
            <a:ext cx="8508900" cy="337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Can be implemented as: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de-DE" sz="1800"/>
              <a:t>gulpfile.js (Gulpfile.js)</a:t>
            </a:r>
            <a:r>
              <a:rPr lang="de-DE" sz="1800"/>
              <a:t> in the project’s directory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de-DE" sz="1800"/>
              <a:t>gulpfile.js/index.js</a:t>
            </a:r>
            <a:r>
              <a:rPr lang="de-DE" sz="1800"/>
              <a:t> (gulpfile.js is a directory)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In principle, it’s just JavaScript - it can be split in modules or import modules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Other languages can also be used (with a transpiler module)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Exported functions (the </a:t>
            </a:r>
            <a:r>
              <a:rPr b="1" lang="de-DE" sz="1800"/>
              <a:t>exports</a:t>
            </a:r>
            <a:r>
              <a:rPr lang="de-DE" sz="1800"/>
              <a:t> object) are the </a:t>
            </a:r>
            <a:r>
              <a:rPr b="1" lang="de-DE" sz="1800"/>
              <a:t>public tasks</a:t>
            </a:r>
            <a:r>
              <a:rPr lang="de-DE" sz="1800"/>
              <a:t> Gulp can execute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de-DE" sz="1800"/>
              <a:t>exports.default</a:t>
            </a:r>
            <a:r>
              <a:rPr lang="de-DE" sz="1800"/>
              <a:t> = default task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Execution: </a:t>
            </a:r>
            <a:r>
              <a:rPr b="1" lang="de-DE" sz="1800"/>
              <a:t>gulp &lt;Task1&gt; &lt;Task2&gt;</a:t>
            </a:r>
            <a:r>
              <a:rPr lang="de-DE" sz="1800"/>
              <a:t> … in the project directory</a:t>
            </a:r>
            <a:endParaRPr sz="1800"/>
          </a:p>
        </p:txBody>
      </p:sp>
      <p:sp>
        <p:nvSpPr>
          <p:cNvPr id="213" name="Google Shape;213;p28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14" name="Google Shape;214;p28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Javascript on the server. A Node.js crash course | Group B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Tasks, asynchronicity, and the Gulp API</a:t>
            </a:r>
            <a:endParaRPr/>
          </a:p>
        </p:txBody>
      </p:sp>
      <p:sp>
        <p:nvSpPr>
          <p:cNvPr id="221" name="Google Shape;221;p29"/>
          <p:cNvSpPr txBox="1"/>
          <p:nvPr>
            <p:ph idx="1" type="body"/>
          </p:nvPr>
        </p:nvSpPr>
        <p:spPr>
          <a:xfrm>
            <a:off x="319100" y="1484075"/>
            <a:ext cx="8508900" cy="337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Tasks must be compatible with asynchronous completion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de-DE" sz="1800"/>
              <a:t>async</a:t>
            </a:r>
            <a:r>
              <a:rPr lang="de-DE" sz="1800"/>
              <a:t> or return a </a:t>
            </a:r>
            <a:r>
              <a:rPr b="1" lang="de-DE" sz="1800"/>
              <a:t>promise</a:t>
            </a:r>
            <a:r>
              <a:rPr lang="de-DE" sz="1800"/>
              <a:t>, </a:t>
            </a:r>
            <a:r>
              <a:rPr b="1" lang="de-DE" sz="1800"/>
              <a:t>stream</a:t>
            </a:r>
            <a:r>
              <a:rPr lang="de-DE" sz="1800"/>
              <a:t>, </a:t>
            </a:r>
            <a:r>
              <a:rPr b="1" lang="de-DE" sz="1800"/>
              <a:t>event emitter</a:t>
            </a:r>
            <a:r>
              <a:rPr lang="de-DE" sz="1800"/>
              <a:t> or a </a:t>
            </a:r>
            <a:r>
              <a:rPr b="1" lang="de-DE" sz="1800"/>
              <a:t>child process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Alternatively, accept an </a:t>
            </a:r>
            <a:r>
              <a:rPr b="1" lang="de-DE" sz="1800"/>
              <a:t>error-first callback</a:t>
            </a:r>
            <a:r>
              <a:rPr lang="de-DE" sz="1800"/>
              <a:t> as a parameter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This allows tasks to be composed, using the </a:t>
            </a:r>
            <a:r>
              <a:rPr b="1" lang="de-DE" sz="1800"/>
              <a:t>series()</a:t>
            </a:r>
            <a:r>
              <a:rPr lang="de-DE" sz="1800"/>
              <a:t> and </a:t>
            </a:r>
            <a:r>
              <a:rPr b="1" lang="de-DE" sz="1800"/>
              <a:t>parallel() </a:t>
            </a:r>
            <a:r>
              <a:rPr lang="de-DE" sz="1800"/>
              <a:t>functions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de-DE" sz="1800"/>
              <a:t>series()</a:t>
            </a:r>
            <a:r>
              <a:rPr lang="de-DE" sz="1800"/>
              <a:t> : The tasks are completed one after the other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de-DE" sz="1800"/>
              <a:t>parallel()</a:t>
            </a:r>
            <a:r>
              <a:rPr lang="de-DE" sz="1800"/>
              <a:t> : The tasks may be processed in a quasi-parallel manner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Both can be arbitrarily nested:</a:t>
            </a:r>
            <a:endParaRPr sz="1800"/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exports.doSth = series(parallel(A, series(B,C)),D)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2" name="Google Shape;222;p29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23" name="Google Shape;223;p29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Javascript on the server. A Node.js crash course | Group B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More on the Gulp API: Working with files</a:t>
            </a:r>
            <a:endParaRPr/>
          </a:p>
        </p:txBody>
      </p:sp>
      <p:sp>
        <p:nvSpPr>
          <p:cNvPr id="230" name="Google Shape;230;p30"/>
          <p:cNvSpPr txBox="1"/>
          <p:nvPr>
            <p:ph idx="1" type="body"/>
          </p:nvPr>
        </p:nvSpPr>
        <p:spPr>
          <a:xfrm>
            <a:off x="319100" y="1484075"/>
            <a:ext cx="8508900" cy="337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“Globs” : Expressions (or an array of expressions) that match filenames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Separator is always /, even in Windows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* : Any sequence of characters in a single file/directory name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** : Any sequence of characters in the entire path (across separators)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\\ : Escape character (for wildcards)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! : When evaluating an array of globs, remove matching paths from the already collected ones</a:t>
            </a:r>
            <a:endParaRPr sz="1800"/>
          </a:p>
        </p:txBody>
      </p:sp>
      <p:sp>
        <p:nvSpPr>
          <p:cNvPr id="231" name="Google Shape;231;p30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32" name="Google Shape;232;p30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Javascript on the server. A Node.js crash course | Group B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/>
              <a:t>More on the Gulp API: Working with files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1"/>
          <p:cNvSpPr txBox="1"/>
          <p:nvPr>
            <p:ph idx="1" type="body"/>
          </p:nvPr>
        </p:nvSpPr>
        <p:spPr>
          <a:xfrm>
            <a:off x="319100" y="1484075"/>
            <a:ext cx="8508900" cy="337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src(</a:t>
            </a:r>
            <a:r>
              <a:rPr i="1" lang="de-DE" sz="1800">
                <a:latin typeface="Courier New"/>
                <a:ea typeface="Courier New"/>
                <a:cs typeface="Courier New"/>
                <a:sym typeface="Courier New"/>
              </a:rPr>
              <a:t>glob</a:t>
            </a: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de-DE" sz="1800"/>
              <a:t>: Reads the files matching the glob into a readable Node stream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dest(</a:t>
            </a:r>
            <a:r>
              <a:rPr i="1" lang="de-DE" sz="1800"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):</a:t>
            </a:r>
            <a:r>
              <a:rPr lang="de-DE" sz="1800"/>
              <a:t> Writable Node stream to the specified path. Re-emits the data it’s given to allow piping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s1.pipe(</a:t>
            </a:r>
            <a:r>
              <a:rPr i="1" lang="de-DE" sz="1800">
                <a:latin typeface="Courier New"/>
                <a:ea typeface="Courier New"/>
                <a:cs typeface="Courier New"/>
                <a:sym typeface="Courier New"/>
              </a:rPr>
              <a:t>s2</a:t>
            </a: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de-DE" sz="1800"/>
              <a:t>: </a:t>
            </a: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s1</a:t>
            </a:r>
            <a:r>
              <a:rPr lang="de-DE" sz="1800"/>
              <a:t>’s output -&gt; </a:t>
            </a: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s2</a:t>
            </a:r>
            <a:r>
              <a:rPr lang="de-DE" sz="1800"/>
              <a:t>’s input (can be chained)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Example</a:t>
            </a:r>
            <a:r>
              <a:rPr lang="de-DE" sz="1800"/>
              <a:t> using the </a:t>
            </a:r>
            <a:r>
              <a:rPr b="1" lang="de-DE" sz="1800"/>
              <a:t>gulp-babel</a:t>
            </a:r>
            <a:r>
              <a:rPr lang="de-DE" sz="1800"/>
              <a:t> transpiler plugin</a:t>
            </a:r>
            <a:r>
              <a:rPr lang="de-DE" sz="1800"/>
              <a:t>: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exports.default = function() 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  return src(‘src/*.js’).pipe(babel())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  .pipe(dest(‘output/’)); 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0" name="Google Shape;240;p31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41" name="Google Shape;241;p31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Javascript on the server. A Node.js crash course | Group B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More on the Gulp API: Plugins and file watchers</a:t>
            </a:r>
            <a:endParaRPr/>
          </a:p>
        </p:txBody>
      </p:sp>
      <p:sp>
        <p:nvSpPr>
          <p:cNvPr id="248" name="Google Shape;248;p32"/>
          <p:cNvSpPr txBox="1"/>
          <p:nvPr>
            <p:ph idx="1" type="body"/>
          </p:nvPr>
        </p:nvSpPr>
        <p:spPr>
          <a:xfrm>
            <a:off x="319100" y="1484075"/>
            <a:ext cx="8508900" cy="337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Plugins: Receive input, transform it, emit output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Used with </a:t>
            </a: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pipe()</a:t>
            </a:r>
            <a:r>
              <a:rPr lang="de-DE" sz="1800"/>
              <a:t>to transform files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Renaming files, transpilation, minifying, etc.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Available as npm packages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watch(</a:t>
            </a:r>
            <a:r>
              <a:rPr i="1" lang="de-DE" sz="1800">
                <a:latin typeface="Courier New"/>
                <a:ea typeface="Courier New"/>
                <a:cs typeface="Courier New"/>
                <a:sym typeface="Courier New"/>
              </a:rPr>
              <a:t>glob</a:t>
            </a: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de-DE" sz="1800">
                <a:latin typeface="Courier New"/>
                <a:ea typeface="Courier New"/>
                <a:cs typeface="Courier New"/>
                <a:sym typeface="Courier New"/>
              </a:rPr>
              <a:t>task</a:t>
            </a: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de-DE" sz="1800"/>
              <a:t> : Execute a task as soon as one of the matching files is added, deleted or changes</a:t>
            </a:r>
            <a:endParaRPr sz="1800"/>
          </a:p>
        </p:txBody>
      </p:sp>
      <p:sp>
        <p:nvSpPr>
          <p:cNvPr id="249" name="Google Shape;249;p32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50" name="Google Shape;250;p32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Javascript on the server. A Node.js crash course | Group 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What is Node.js?</a:t>
            </a:r>
            <a:endParaRPr/>
          </a:p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319100" y="1484070"/>
            <a:ext cx="8508900" cy="28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Roboto"/>
              <a:buChar char="●"/>
            </a:pPr>
            <a:r>
              <a:rPr lang="de-DE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asynchronous event driven JavaScript runtime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Roboto"/>
              <a:buChar char="●"/>
            </a:pPr>
            <a:r>
              <a:rPr lang="de-DE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using non-blocking I/O model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Roboto"/>
              <a:buChar char="●"/>
            </a:pPr>
            <a:r>
              <a:rPr lang="de-DE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designed to build scalable network applications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Roboto"/>
              <a:buChar char="●"/>
            </a:pPr>
            <a:r>
              <a:rPr lang="de-DE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built on Google’s V8 JavaScript engine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Roboto"/>
              <a:buChar char="●"/>
            </a:pPr>
            <a:r>
              <a:rPr lang="de-DE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free &amp; open source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5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Javascript on the server. A Node.js crash course | Group B</a:t>
            </a:r>
            <a:endParaRPr/>
          </a:p>
        </p:txBody>
      </p: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Webpack</a:t>
            </a:r>
            <a:endParaRPr/>
          </a:p>
        </p:txBody>
      </p:sp>
      <p:sp>
        <p:nvSpPr>
          <p:cNvPr id="257" name="Google Shape;257;p33"/>
          <p:cNvSpPr txBox="1"/>
          <p:nvPr>
            <p:ph idx="1" type="body"/>
          </p:nvPr>
        </p:nvSpPr>
        <p:spPr>
          <a:xfrm>
            <a:off x="319100" y="1484077"/>
            <a:ext cx="8508900" cy="356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Widely used tool for bundling JavaScript modules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NPM packages: </a:t>
            </a:r>
            <a:r>
              <a:rPr b="1" lang="de-DE" sz="1800"/>
              <a:t>webpack-cli</a:t>
            </a:r>
            <a:r>
              <a:rPr lang="de-DE" sz="1800"/>
              <a:t>, </a:t>
            </a:r>
            <a:r>
              <a:rPr b="1" lang="de-DE" sz="1800"/>
              <a:t>webpack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Highly configurable, supports a wide range of activities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Plugins allow highly specific activities to be easily integrated into the process.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Usage: </a:t>
            </a:r>
            <a:r>
              <a:rPr b="1" lang="de-DE" sz="1800"/>
              <a:t>npx webpack [--config &lt;config filename&gt;]</a:t>
            </a:r>
            <a:endParaRPr sz="1800"/>
          </a:p>
        </p:txBody>
      </p:sp>
      <p:sp>
        <p:nvSpPr>
          <p:cNvPr id="258" name="Google Shape;258;p33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59" name="Google Shape;259;p33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Javascript on the server. A Node.js crash course | Group B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Webpack: Bundling your application</a:t>
            </a:r>
            <a:endParaRPr/>
          </a:p>
        </p:txBody>
      </p:sp>
      <p:sp>
        <p:nvSpPr>
          <p:cNvPr id="266" name="Google Shape;266;p34"/>
          <p:cNvSpPr txBox="1"/>
          <p:nvPr>
            <p:ph idx="1" type="body"/>
          </p:nvPr>
        </p:nvSpPr>
        <p:spPr>
          <a:xfrm>
            <a:off x="319100" y="1484075"/>
            <a:ext cx="8508900" cy="337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The configuration file specifies: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de-DE" sz="1800"/>
              <a:t>Entry points</a:t>
            </a:r>
            <a:r>
              <a:rPr lang="de-DE" sz="1800"/>
              <a:t>: Which files will be the roots of the dependency graph?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de-DE" sz="1800"/>
              <a:t>Output</a:t>
            </a:r>
            <a:r>
              <a:rPr lang="de-DE" sz="1800"/>
              <a:t>: Where to emit the completed bundles?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de-DE" sz="1800"/>
              <a:t>Loaders</a:t>
            </a:r>
            <a:r>
              <a:rPr lang="de-DE" sz="1800"/>
              <a:t>: How should specific types of files be handled?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de-DE" sz="1800"/>
              <a:t>Plugins</a:t>
            </a:r>
            <a:r>
              <a:rPr lang="de-DE" sz="1800"/>
              <a:t>: Used for more specific tasks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de-DE" sz="1800"/>
              <a:t>Mode</a:t>
            </a:r>
            <a:r>
              <a:rPr lang="de-DE" sz="1800"/>
              <a:t>: Governs use of webpack’s built-in optimizations</a:t>
            </a:r>
            <a:endParaRPr sz="1800"/>
          </a:p>
        </p:txBody>
      </p:sp>
      <p:sp>
        <p:nvSpPr>
          <p:cNvPr id="267" name="Google Shape;267;p34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68" name="Google Shape;268;p34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Javascript on the server. A Node.js crash course | Group B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webpack.config.js</a:t>
            </a:r>
            <a:endParaRPr/>
          </a:p>
        </p:txBody>
      </p:sp>
      <p:sp>
        <p:nvSpPr>
          <p:cNvPr id="275" name="Google Shape;275;p35"/>
          <p:cNvSpPr txBox="1"/>
          <p:nvPr>
            <p:ph idx="1" type="body"/>
          </p:nvPr>
        </p:nvSpPr>
        <p:spPr>
          <a:xfrm>
            <a:off x="319100" y="1484075"/>
            <a:ext cx="8508900" cy="337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const webpack = require(‘webpack’);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module.exports = 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	entry: … //entry points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	output: … //outputs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	module: … //loaders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	plugins: … //plugins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	mode: … //mode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6" name="Google Shape;276;p35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77" name="Google Shape;277;p35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Javascript on the server. A Node.js crash course | Group B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Webpack configuration basics</a:t>
            </a:r>
            <a:endParaRPr/>
          </a:p>
        </p:txBody>
      </p:sp>
      <p:sp>
        <p:nvSpPr>
          <p:cNvPr id="284" name="Google Shape;284;p36"/>
          <p:cNvSpPr txBox="1"/>
          <p:nvPr>
            <p:ph idx="1" type="body"/>
          </p:nvPr>
        </p:nvSpPr>
        <p:spPr>
          <a:xfrm>
            <a:off x="319100" y="1484075"/>
            <a:ext cx="8508900" cy="337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de-DE" sz="1800"/>
              <a:t>Entry point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By default it’s </a:t>
            </a:r>
            <a:r>
              <a:rPr b="1" lang="de-DE" sz="1800"/>
              <a:t>./src/index.js</a:t>
            </a:r>
            <a:r>
              <a:rPr lang="de-DE" sz="1800"/>
              <a:t>, but different path(s) can be specified.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de-DE" sz="1800"/>
              <a:t>Output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Defaults to ./dist/main.js for the main output file and ./dist for the others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Format: </a:t>
            </a:r>
            <a:r>
              <a:rPr b="1" lang="de-DE" sz="1800">
                <a:latin typeface="Courier New"/>
                <a:ea typeface="Courier New"/>
                <a:cs typeface="Courier New"/>
                <a:sym typeface="Courier New"/>
              </a:rPr>
              <a:t>{path: </a:t>
            </a:r>
            <a:r>
              <a:rPr b="1" i="1" lang="de-DE" sz="1800">
                <a:latin typeface="Courier New"/>
                <a:ea typeface="Courier New"/>
                <a:cs typeface="Courier New"/>
                <a:sym typeface="Courier New"/>
              </a:rPr>
              <a:t>(ABSOLUTE path)</a:t>
            </a:r>
            <a:r>
              <a:rPr b="1" lang="de-DE" sz="1800">
                <a:latin typeface="Courier New"/>
                <a:ea typeface="Courier New"/>
                <a:cs typeface="Courier New"/>
                <a:sym typeface="Courier New"/>
              </a:rPr>
              <a:t>, filename: …}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The </a:t>
            </a:r>
            <a:r>
              <a:rPr b="1" lang="de-DE" sz="1800"/>
              <a:t>path </a:t>
            </a:r>
            <a:r>
              <a:rPr lang="de-DE" sz="1800"/>
              <a:t>module can be used to resolve the absolute path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de-DE" sz="1800"/>
              <a:t>Mode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‘production’</a:t>
            </a:r>
            <a:r>
              <a:rPr lang="de-DE" sz="1800"/>
              <a:t>, </a:t>
            </a: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‘development’</a:t>
            </a:r>
            <a:r>
              <a:rPr lang="de-DE" sz="1800"/>
              <a:t> or </a:t>
            </a: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‘none’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5" name="Google Shape;285;p36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86" name="Google Shape;286;p36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Javascript on the server. A Node.js crash course | Group B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7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Webpack configuration basics</a:t>
            </a:r>
            <a:endParaRPr/>
          </a:p>
        </p:txBody>
      </p:sp>
      <p:sp>
        <p:nvSpPr>
          <p:cNvPr id="293" name="Google Shape;293;p37"/>
          <p:cNvSpPr txBox="1"/>
          <p:nvPr>
            <p:ph idx="1" type="body"/>
          </p:nvPr>
        </p:nvSpPr>
        <p:spPr>
          <a:xfrm>
            <a:off x="319100" y="1484075"/>
            <a:ext cx="8508900" cy="337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de-DE" sz="1800"/>
              <a:t>Loaders: </a:t>
            </a:r>
            <a:r>
              <a:rPr lang="de-DE" sz="1800">
                <a:solidFill>
                  <a:schemeClr val="dk1"/>
                </a:solidFill>
              </a:rPr>
              <a:t>a</a:t>
            </a:r>
            <a:r>
              <a:rPr lang="de-DE" sz="1800">
                <a:solidFill>
                  <a:schemeClr val="dk1"/>
                </a:solidFill>
              </a:rPr>
              <a:t>llow webpack to process formats other than JavaScript and JSON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Syntax:</a:t>
            </a:r>
            <a:endParaRPr sz="18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module: 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	rules: [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		{</a:t>
            </a:r>
            <a:r>
              <a:rPr b="1" lang="de-DE" sz="1800"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: /\.txt$/, </a:t>
            </a:r>
            <a:r>
              <a:rPr b="1" lang="de-DE" sz="1800"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: ‘raw-loader’}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	]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4" name="Google Shape;294;p37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95" name="Google Shape;295;p37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Javascript on the server. A Node.js crash course | Group B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8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Webpack configuration basics</a:t>
            </a:r>
            <a:endParaRPr/>
          </a:p>
        </p:txBody>
      </p:sp>
      <p:sp>
        <p:nvSpPr>
          <p:cNvPr id="302" name="Google Shape;302;p38"/>
          <p:cNvSpPr txBox="1"/>
          <p:nvPr>
            <p:ph idx="1" type="body"/>
          </p:nvPr>
        </p:nvSpPr>
        <p:spPr>
          <a:xfrm>
            <a:off x="319100" y="1484075"/>
            <a:ext cx="8508900" cy="337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de-DE" sz="1800"/>
              <a:t>Plugins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Integrate into the bundling process and do anything a loader can’t do.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Used as </a:t>
            </a:r>
            <a:r>
              <a:rPr b="1" lang="de-DE" sz="1800"/>
              <a:t>instances</a:t>
            </a:r>
            <a:r>
              <a:rPr lang="de-DE" sz="1800"/>
              <a:t>, can be initialized many times with different parameters</a:t>
            </a:r>
            <a:endParaRPr sz="1800"/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plugins: [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new pluginName(pluginOptions);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…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3" name="Google Shape;303;p38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04" name="Google Shape;304;p38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Javascript on the server. A Node.js crash course | Group B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9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Express</a:t>
            </a:r>
            <a:endParaRPr/>
          </a:p>
        </p:txBody>
      </p:sp>
      <p:sp>
        <p:nvSpPr>
          <p:cNvPr id="311" name="Google Shape;311;p39"/>
          <p:cNvSpPr txBox="1"/>
          <p:nvPr>
            <p:ph idx="1" type="body"/>
          </p:nvPr>
        </p:nvSpPr>
        <p:spPr>
          <a:xfrm>
            <a:off x="319100" y="1484075"/>
            <a:ext cx="8508900" cy="337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>
                <a:solidFill>
                  <a:schemeClr val="dk1"/>
                </a:solidFill>
              </a:rPr>
              <a:t>Lightweight, flexible framework for building web apps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NPM module: </a:t>
            </a:r>
            <a:r>
              <a:rPr b="1" lang="de-DE" sz="1800"/>
              <a:t>express</a:t>
            </a:r>
            <a:endParaRPr b="1"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Development can focus on the application logic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Support for a wide array of plugins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body-parser: For parsing encoded form data (e.g. from a POST request)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cookie-parser: For parsing cookies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etc.</a:t>
            </a:r>
            <a:endParaRPr sz="1800"/>
          </a:p>
        </p:txBody>
      </p:sp>
      <p:sp>
        <p:nvSpPr>
          <p:cNvPr id="312" name="Google Shape;312;p39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13" name="Google Shape;313;p39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Javascript on the server. A Node.js crash course | Group B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0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Express apps: Creation and request handling</a:t>
            </a:r>
            <a:endParaRPr/>
          </a:p>
        </p:txBody>
      </p:sp>
      <p:sp>
        <p:nvSpPr>
          <p:cNvPr id="320" name="Google Shape;320;p40"/>
          <p:cNvSpPr txBox="1"/>
          <p:nvPr>
            <p:ph idx="1" type="body"/>
          </p:nvPr>
        </p:nvSpPr>
        <p:spPr>
          <a:xfrm>
            <a:off x="319100" y="1484075"/>
            <a:ext cx="8508900" cy="337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Loading Express: </a:t>
            </a: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const express = require(‘express’);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Creating an app: </a:t>
            </a: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let app = express();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Registering routes for HTTP requests: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app.get(url, function (req, res){...});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app.post(url, function (req, res){...});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b="1" lang="de-DE" sz="1800"/>
              <a:t>req</a:t>
            </a:r>
            <a:r>
              <a:rPr lang="de-DE" sz="1800"/>
              <a:t> = object containing request data (e.g. form fields)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de-DE" sz="1800"/>
              <a:t>res</a:t>
            </a:r>
            <a:r>
              <a:rPr lang="de-DE" sz="1800"/>
              <a:t> = object containing response functions (send(), sendfile(), end(), …)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Starting the server: </a:t>
            </a: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let server = app.listen(port, callback)</a:t>
            </a:r>
            <a:endParaRPr sz="1800"/>
          </a:p>
        </p:txBody>
      </p:sp>
      <p:sp>
        <p:nvSpPr>
          <p:cNvPr id="321" name="Google Shape;321;p40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22" name="Google Shape;322;p40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Javascript on the server. A Node.js crash course | Group B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1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Express apps: Handling forms</a:t>
            </a:r>
            <a:endParaRPr/>
          </a:p>
        </p:txBody>
      </p:sp>
      <p:sp>
        <p:nvSpPr>
          <p:cNvPr id="329" name="Google Shape;329;p41"/>
          <p:cNvSpPr txBox="1"/>
          <p:nvPr>
            <p:ph idx="1" type="body"/>
          </p:nvPr>
        </p:nvSpPr>
        <p:spPr>
          <a:xfrm>
            <a:off x="319100" y="1484075"/>
            <a:ext cx="8508900" cy="337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de-DE" sz="1800"/>
              <a:t>GET method: Data in </a:t>
            </a: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req.query.&lt;field name&gt;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POST method: Data is in the body. In case of URL-encoded data, we can use the </a:t>
            </a:r>
            <a:r>
              <a:rPr b="1" lang="de-DE" sz="1800"/>
              <a:t>body-parser</a:t>
            </a:r>
            <a:r>
              <a:rPr lang="de-DE" sz="1800"/>
              <a:t> middleware:</a:t>
            </a:r>
            <a:endParaRPr sz="1800"/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const bodyParser = require(‘body-parser’);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let urlencodedParser = bodyParser.urlencoded();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app.post(‘/form’, urlencodedParser, function(req, res) 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  fieldData = req.body.fieldName;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0" name="Google Shape;330;p41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31" name="Google Shape;331;p41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Javascript on the server. A Node.js crash course | Group B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2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Express apps: Other middlewares</a:t>
            </a:r>
            <a:endParaRPr/>
          </a:p>
        </p:txBody>
      </p:sp>
      <p:sp>
        <p:nvSpPr>
          <p:cNvPr id="338" name="Google Shape;338;p42"/>
          <p:cNvSpPr txBox="1"/>
          <p:nvPr>
            <p:ph idx="1" type="body"/>
          </p:nvPr>
        </p:nvSpPr>
        <p:spPr>
          <a:xfrm>
            <a:off x="319100" y="1484075"/>
            <a:ext cx="8508900" cy="337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de-DE" sz="1800"/>
              <a:t>express.static</a:t>
            </a:r>
            <a:r>
              <a:rPr lang="de-DE" sz="1800"/>
              <a:t>: Serve static content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app.use(express.static(dirName));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Files in this directory will be served as static pages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de-DE" sz="1800"/>
              <a:t>cookie-parser</a:t>
            </a:r>
            <a:r>
              <a:rPr lang="de-DE" sz="1800"/>
              <a:t>: Parse cookies in the request object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const cookieParser = require(‘cookie-parser’);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app.use(cookieParser());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app.get(‘/’, function(req, res) 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  console.log(“Cookies: “, req.cookies);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9" name="Google Shape;339;p42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Why</a:t>
            </a:r>
            <a:r>
              <a:rPr lang="de-DE"/>
              <a:t> use Node.js?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9100" y="1484072"/>
            <a:ext cx="8508900" cy="30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Roboto"/>
              <a:buChar char="●"/>
            </a:pPr>
            <a:r>
              <a:rPr lang="de-DE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single threaded event loop model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Roboto"/>
              <a:buChar char="●"/>
            </a:pPr>
            <a:r>
              <a:rPr lang="de-DE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 “javascriptify” the whole stack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Roboto"/>
              <a:buChar char="●"/>
            </a:pPr>
            <a:r>
              <a:rPr lang="de-DE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has become THE standard environment for JS-related tools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Roboto"/>
              <a:buChar char="●"/>
            </a:pPr>
            <a:r>
              <a:rPr lang="de-DE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synergizes well with an agile development style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Roboto"/>
              <a:buChar char="●"/>
            </a:pPr>
            <a:r>
              <a:rPr lang="de-DE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tons of available packages through npm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6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-DE"/>
              <a:t> Javascript on the server. A Node.js crash course | Group B</a:t>
            </a:r>
            <a:endParaRPr/>
          </a:p>
        </p:txBody>
      </p:sp>
      <p:sp>
        <p:nvSpPr>
          <p:cNvPr id="106" name="Google Shape;106;p16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3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Hapi</a:t>
            </a:r>
            <a:endParaRPr/>
          </a:p>
        </p:txBody>
      </p:sp>
      <p:sp>
        <p:nvSpPr>
          <p:cNvPr id="346" name="Google Shape;346;p43"/>
          <p:cNvSpPr txBox="1"/>
          <p:nvPr>
            <p:ph idx="1" type="body"/>
          </p:nvPr>
        </p:nvSpPr>
        <p:spPr>
          <a:xfrm>
            <a:off x="319100" y="1484075"/>
            <a:ext cx="8508900" cy="337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Another framework for web apps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NPM package </a:t>
            </a:r>
            <a:r>
              <a:rPr b="1" lang="de-DE" sz="1800"/>
              <a:t>hapi</a:t>
            </a:r>
            <a:endParaRPr b="1"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Similarly focused on abstracting from infrastructure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Built-in support for routing, basic logging, parsing request data, cookies, …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Plugins add additional functionality: Authentication, better logging, serving static pages, etc.</a:t>
            </a:r>
            <a:endParaRPr sz="1800"/>
          </a:p>
        </p:txBody>
      </p:sp>
      <p:sp>
        <p:nvSpPr>
          <p:cNvPr id="347" name="Google Shape;347;p43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48" name="Google Shape;348;p43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Javascript on the server. A Node.js crash course | Group B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4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Hapi: Creating a server</a:t>
            </a:r>
            <a:endParaRPr/>
          </a:p>
        </p:txBody>
      </p:sp>
      <p:sp>
        <p:nvSpPr>
          <p:cNvPr id="355" name="Google Shape;355;p44"/>
          <p:cNvSpPr txBox="1"/>
          <p:nvPr>
            <p:ph idx="1" type="body"/>
          </p:nvPr>
        </p:nvSpPr>
        <p:spPr>
          <a:xfrm>
            <a:off x="319100" y="1484075"/>
            <a:ext cx="8508900" cy="337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const Hapi = require(‘hapi’);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const server = Hapi.server({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	port: 8080,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	host: ‘localhost’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de-DE" sz="1800">
                <a:latin typeface="Courier New"/>
                <a:ea typeface="Courier New"/>
                <a:cs typeface="Courier New"/>
                <a:sym typeface="Courier New"/>
              </a:rPr>
              <a:t>server.start()</a:t>
            </a:r>
            <a:r>
              <a:rPr lang="de-DE" sz="1800"/>
              <a:t> will then start the server (async function)</a:t>
            </a:r>
            <a:endParaRPr sz="1800"/>
          </a:p>
        </p:txBody>
      </p:sp>
      <p:sp>
        <p:nvSpPr>
          <p:cNvPr id="356" name="Google Shape;356;p44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57" name="Google Shape;357;p44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Javascript on the server. A Node.js crash course | Group 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5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Hapi: Adding routes</a:t>
            </a:r>
            <a:endParaRPr/>
          </a:p>
        </p:txBody>
      </p:sp>
      <p:sp>
        <p:nvSpPr>
          <p:cNvPr id="364" name="Google Shape;364;p45"/>
          <p:cNvSpPr txBox="1"/>
          <p:nvPr>
            <p:ph idx="1" type="body"/>
          </p:nvPr>
        </p:nvSpPr>
        <p:spPr>
          <a:xfrm>
            <a:off x="319100" y="1484075"/>
            <a:ext cx="8508900" cy="337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server.route({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	method: ‘GET’,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	path: ‘/’,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	handler: (request, h) =&gt; 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		return ‘Hello, world!’;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Alternative: </a:t>
            </a: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return h.response(‘Hello world!’);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5" name="Google Shape;365;p45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66" name="Google Shape;366;p45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Javascript on the server. A Node.js crash course | Group B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6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Hapi: Adding routes</a:t>
            </a:r>
            <a:endParaRPr/>
          </a:p>
        </p:txBody>
      </p:sp>
      <p:sp>
        <p:nvSpPr>
          <p:cNvPr id="373" name="Google Shape;373;p46"/>
          <p:cNvSpPr txBox="1"/>
          <p:nvPr>
            <p:ph idx="1" type="body"/>
          </p:nvPr>
        </p:nvSpPr>
        <p:spPr>
          <a:xfrm>
            <a:off x="319100" y="1484075"/>
            <a:ext cx="8508900" cy="337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The route requires a </a:t>
            </a:r>
            <a:r>
              <a:rPr b="1" lang="de-DE" sz="1800"/>
              <a:t>method</a:t>
            </a:r>
            <a:r>
              <a:rPr lang="de-DE" sz="1800"/>
              <a:t> (or an array of them), a </a:t>
            </a:r>
            <a:r>
              <a:rPr b="1" lang="de-DE" sz="1800"/>
              <a:t>path</a:t>
            </a:r>
            <a:r>
              <a:rPr lang="de-DE" sz="1800"/>
              <a:t> and a </a:t>
            </a:r>
            <a:r>
              <a:rPr b="1" lang="de-DE" sz="1800"/>
              <a:t>handler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The path can be generalized, e.g. ‘/{username}’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 sz="1800"/>
              <a:t>Later available in </a:t>
            </a:r>
            <a:r>
              <a:rPr b="1" lang="de-DE" sz="1800"/>
              <a:t>request.params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The handler is an async function that accepts: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 sz="1800"/>
              <a:t>A </a:t>
            </a:r>
            <a:r>
              <a:rPr b="1" lang="de-DE" sz="1800"/>
              <a:t>request object</a:t>
            </a:r>
            <a:r>
              <a:rPr lang="de-DE" sz="1800"/>
              <a:t>, containing the HTTP request data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request.query = GET field values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request.payload = POST field values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 sz="1800"/>
              <a:t>A </a:t>
            </a:r>
            <a:r>
              <a:rPr b="1" lang="de-DE" sz="1800"/>
              <a:t>response toolkit</a:t>
            </a:r>
            <a:r>
              <a:rPr lang="de-DE" sz="1800"/>
              <a:t>, containing functions for the response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4" name="Google Shape;374;p46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75" name="Google Shape;375;p46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Javascript on the server. A Node.js crash course | Group B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7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Hapi: Plugins</a:t>
            </a:r>
            <a:endParaRPr/>
          </a:p>
        </p:txBody>
      </p:sp>
      <p:sp>
        <p:nvSpPr>
          <p:cNvPr id="382" name="Google Shape;382;p47"/>
          <p:cNvSpPr txBox="1"/>
          <p:nvPr>
            <p:ph idx="1" type="body"/>
          </p:nvPr>
        </p:nvSpPr>
        <p:spPr>
          <a:xfrm>
            <a:off x="319100" y="1484075"/>
            <a:ext cx="8508900" cy="337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A plugin is an object that contains a </a:t>
            </a:r>
            <a:r>
              <a:rPr b="1" lang="de-DE" sz="1800"/>
              <a:t>name</a:t>
            </a:r>
            <a:r>
              <a:rPr lang="de-DE" sz="1800"/>
              <a:t> and a </a:t>
            </a:r>
            <a:r>
              <a:rPr b="1" lang="de-DE" sz="1800"/>
              <a:t>register</a:t>
            </a:r>
            <a:r>
              <a:rPr lang="de-DE" sz="1800"/>
              <a:t> function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register: async function (server, options) {...}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de-DE" sz="1800">
                <a:latin typeface="Courier New"/>
                <a:ea typeface="Courier New"/>
                <a:cs typeface="Courier New"/>
                <a:sym typeface="Courier New"/>
              </a:rPr>
              <a:t>server.register(plugin, options)</a:t>
            </a:r>
            <a:r>
              <a:rPr b="1" lang="de-DE" sz="1800"/>
              <a:t> </a:t>
            </a:r>
            <a:r>
              <a:rPr lang="de-DE" sz="1800"/>
              <a:t>will add the plugin to the server.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The plugin might add additional functionality to the server, e.g. static pages</a:t>
            </a:r>
            <a:endParaRPr sz="1800"/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await server.register(require(‘inert’));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handler: (request, h) =&gt; { </a:t>
            </a:r>
            <a:r>
              <a:rPr b="1" lang="de-DE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h.file(...); </a:t>
            </a:r>
            <a:r>
              <a:rPr lang="de-DE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Or it could really do anything...</a:t>
            </a:r>
            <a:endParaRPr sz="1800"/>
          </a:p>
        </p:txBody>
      </p:sp>
      <p:sp>
        <p:nvSpPr>
          <p:cNvPr id="383" name="Google Shape;383;p47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84" name="Google Shape;384;p47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Javascript on the server. A Node.js crash course | Group B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8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Hapi: Cookies</a:t>
            </a:r>
            <a:endParaRPr/>
          </a:p>
        </p:txBody>
      </p:sp>
      <p:sp>
        <p:nvSpPr>
          <p:cNvPr id="391" name="Google Shape;391;p48"/>
          <p:cNvSpPr txBox="1"/>
          <p:nvPr>
            <p:ph idx="1" type="body"/>
          </p:nvPr>
        </p:nvSpPr>
        <p:spPr>
          <a:xfrm>
            <a:off x="319100" y="1484075"/>
            <a:ext cx="8508900" cy="337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Configuring a cookie: </a:t>
            </a:r>
            <a:r>
              <a:rPr b="1" lang="de-DE" sz="1800">
                <a:latin typeface="Courier New"/>
                <a:ea typeface="Courier New"/>
                <a:cs typeface="Courier New"/>
                <a:sym typeface="Courier New"/>
              </a:rPr>
              <a:t>server.state(name, options)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Some options: </a:t>
            </a: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encoding, ttl, isSecure, isHttpOnly, …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In a route’s handler, the cookie can be used: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Setting: </a:t>
            </a: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h.state(name, value);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Getting: </a:t>
            </a: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cookieValue = request.state.cookieName;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Clearing: </a:t>
            </a: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h.unstate(name);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2" name="Google Shape;392;p48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93" name="Google Shape;393;p48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Javascript on the server. A Node.js crash course | Group B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9"/>
          <p:cNvSpPr txBox="1"/>
          <p:nvPr>
            <p:ph type="title"/>
          </p:nvPr>
        </p:nvSpPr>
        <p:spPr>
          <a:xfrm>
            <a:off x="317540" y="2383650"/>
            <a:ext cx="8508900" cy="3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Project status</a:t>
            </a:r>
            <a:endParaRPr/>
          </a:p>
        </p:txBody>
      </p:sp>
      <p:sp>
        <p:nvSpPr>
          <p:cNvPr id="400" name="Google Shape;400;p49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01" name="Google Shape;401;p49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Project status | Group B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0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The Bayesian Survival Analysis approach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50"/>
          <p:cNvSpPr txBox="1"/>
          <p:nvPr>
            <p:ph idx="1" type="body"/>
          </p:nvPr>
        </p:nvSpPr>
        <p:spPr>
          <a:xfrm>
            <a:off x="319100" y="1484077"/>
            <a:ext cx="8508900" cy="356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Statistical model, based on the idea of a </a:t>
            </a:r>
            <a:r>
              <a:rPr b="1" lang="de-DE" sz="1800"/>
              <a:t>hazard rate </a:t>
            </a:r>
            <a:r>
              <a:rPr lang="de-DE" sz="1800"/>
              <a:t>- the instantaneous probability of an event occuring (i.e. death).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The hazard rate is related to the </a:t>
            </a:r>
            <a:r>
              <a:rPr b="1" lang="de-DE" sz="1800"/>
              <a:t>survival function</a:t>
            </a:r>
            <a:r>
              <a:rPr lang="de-DE" sz="1800"/>
              <a:t> (the probability of the event not occurring up to a certain point in time).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The goal is to determine a base hazard rate and the influence of different parameters on it, e.g. gender, marital status, titles, etc.</a:t>
            </a:r>
            <a:endParaRPr sz="1800"/>
          </a:p>
        </p:txBody>
      </p:sp>
      <p:sp>
        <p:nvSpPr>
          <p:cNvPr id="409" name="Google Shape;409;p50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10" name="Google Shape;410;p50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Project status | Group B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1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Cox’s proportional hazards model</a:t>
            </a:r>
            <a:endParaRPr/>
          </a:p>
        </p:txBody>
      </p:sp>
      <p:sp>
        <p:nvSpPr>
          <p:cNvPr id="417" name="Google Shape;417;p51"/>
          <p:cNvSpPr txBox="1"/>
          <p:nvPr>
            <p:ph idx="1" type="body"/>
          </p:nvPr>
        </p:nvSpPr>
        <p:spPr>
          <a:xfrm>
            <a:off x="319100" y="1484075"/>
            <a:ext cx="8508900" cy="337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Assumption: The presence of a certain property influences the hazard rate </a:t>
            </a:r>
            <a:r>
              <a:rPr b="1" lang="de-DE" sz="1800"/>
              <a:t>proportionally</a:t>
            </a:r>
            <a:r>
              <a:rPr lang="de-DE" sz="1800"/>
              <a:t>, e.g. increase by 20%, decrease by 50%, etc.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In the case of continuous values, the influence is assumed to be exponential (for every further lover, the risk increases by another 10%)</a:t>
            </a:r>
            <a:endParaRPr sz="1800">
              <a:highlight>
                <a:srgbClr val="FFFFFF"/>
              </a:highlight>
            </a:endParaRPr>
          </a:p>
        </p:txBody>
      </p:sp>
      <p:sp>
        <p:nvSpPr>
          <p:cNvPr id="418" name="Google Shape;418;p51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19" name="Google Shape;419;p51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Project status | Group B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2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About the model</a:t>
            </a:r>
            <a:endParaRPr/>
          </a:p>
        </p:txBody>
      </p:sp>
      <p:sp>
        <p:nvSpPr>
          <p:cNvPr id="426" name="Google Shape;426;p52"/>
          <p:cNvSpPr txBox="1"/>
          <p:nvPr>
            <p:ph idx="1" type="body"/>
          </p:nvPr>
        </p:nvSpPr>
        <p:spPr>
          <a:xfrm>
            <a:off x="319100" y="1484075"/>
            <a:ext cx="8508900" cy="337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A few nice things…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Easy to describe “what the model is thinking” - for any parameter, a number expresses its influence on the risk (e.g. 1.4 for 40% increase)</a:t>
            </a:r>
            <a:endParaRPr sz="1800">
              <a:highlight>
                <a:srgbClr val="FFFFFF"/>
              </a:highlight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>
                <a:solidFill>
                  <a:schemeClr val="dk1"/>
                </a:solidFill>
                <a:highlight>
                  <a:srgbClr val="FFFFFF"/>
                </a:highlight>
              </a:rPr>
              <a:t>The survival function can be translated into an expected survival time.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>
                <a:highlight>
                  <a:srgbClr val="FFFFFF"/>
                </a:highlight>
              </a:rPr>
              <a:t>And a few not-so-nice things</a:t>
            </a:r>
            <a:endParaRPr sz="1800">
              <a:highlight>
                <a:srgbClr val="FFFFFF"/>
              </a:highlight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One needs a good prior guess for the base hazard rate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In the case of our small dataset, properties need to be “condensed”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Too many alive characters (censored inputs) in the dataset</a:t>
            </a:r>
            <a:endParaRPr sz="1800">
              <a:highlight>
                <a:srgbClr val="FFFFFF"/>
              </a:highlight>
            </a:endParaRPr>
          </a:p>
        </p:txBody>
      </p:sp>
      <p:sp>
        <p:nvSpPr>
          <p:cNvPr id="427" name="Google Shape;427;p52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/>
              <a:t>YES</a:t>
            </a:r>
            <a:endParaRPr b="1" sz="1800"/>
          </a:p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I/O Bound Applications </a:t>
            </a:r>
            <a:endParaRPr sz="1800"/>
          </a:p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Data Streaming Applications</a:t>
            </a:r>
            <a:endParaRPr sz="1800"/>
          </a:p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Data Intensive Real-time Applications (DIRT) </a:t>
            </a:r>
            <a:endParaRPr sz="1800"/>
          </a:p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JSON API Based Applications </a:t>
            </a:r>
            <a:endParaRPr sz="1800"/>
          </a:p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Single Page Applications</a:t>
            </a:r>
            <a:endParaRPr sz="1800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 txBox="1"/>
          <p:nvPr>
            <p:ph idx="2" type="body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/>
              <a:t>NO</a:t>
            </a:r>
            <a:endParaRPr b="1" sz="1800"/>
          </a:p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Applications that require heavy computational power</a:t>
            </a:r>
            <a:endParaRPr sz="1800"/>
          </a:p>
        </p:txBody>
      </p:sp>
      <p:sp>
        <p:nvSpPr>
          <p:cNvPr id="113" name="Google Shape;113;p17"/>
          <p:cNvSpPr txBox="1"/>
          <p:nvPr>
            <p:ph type="title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-DE"/>
              <a:t>When (not) to use Node.js?</a:t>
            </a:r>
            <a:endParaRPr/>
          </a:p>
        </p:txBody>
      </p:sp>
      <p:sp>
        <p:nvSpPr>
          <p:cNvPr id="114" name="Google Shape;114;p17"/>
          <p:cNvSpPr txBox="1"/>
          <p:nvPr>
            <p:ph idx="12" type="sldNum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15" name="Google Shape;115;p17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-DE"/>
              <a:t> Javascript on the server. A Node.js crash course | Group B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3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Realization: Data input</a:t>
            </a:r>
            <a:endParaRPr/>
          </a:p>
        </p:txBody>
      </p:sp>
      <p:sp>
        <p:nvSpPr>
          <p:cNvPr id="434" name="Google Shape;434;p53"/>
          <p:cNvSpPr txBox="1"/>
          <p:nvPr>
            <p:ph idx="1" type="body"/>
          </p:nvPr>
        </p:nvSpPr>
        <p:spPr>
          <a:xfrm>
            <a:off x="319100" y="1484076"/>
            <a:ext cx="8508900" cy="337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For the characters, the age (or the lifetime, if dead) is considered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A JavaScript program extracts properties from the mined data and formats it into a form usable by the training script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Unusable characters are filtered out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There turned out to be a lot of these: About 300 characters have a death date, but no birth date</a:t>
            </a:r>
            <a:endParaRPr sz="1800"/>
          </a:p>
        </p:txBody>
      </p:sp>
      <p:sp>
        <p:nvSpPr>
          <p:cNvPr id="435" name="Google Shape;435;p53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36" name="Google Shape;436;p53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Project status | Group B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4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Realization: Model</a:t>
            </a:r>
            <a:endParaRPr/>
          </a:p>
        </p:txBody>
      </p:sp>
      <p:sp>
        <p:nvSpPr>
          <p:cNvPr id="443" name="Google Shape;443;p54"/>
          <p:cNvSpPr txBox="1"/>
          <p:nvPr>
            <p:ph idx="1" type="body"/>
          </p:nvPr>
        </p:nvSpPr>
        <p:spPr>
          <a:xfrm>
            <a:off x="319100" y="1414200"/>
            <a:ext cx="8508900" cy="344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>
                <a:solidFill>
                  <a:schemeClr val="dk1"/>
                </a:solidFill>
              </a:rPr>
              <a:t>To implement our model, we used Python’s </a:t>
            </a:r>
            <a:r>
              <a:rPr b="1" lang="de-DE" sz="1800">
                <a:solidFill>
                  <a:schemeClr val="dk1"/>
                </a:solidFill>
              </a:rPr>
              <a:t>pymc3</a:t>
            </a:r>
            <a:r>
              <a:rPr lang="de-DE" sz="1800">
                <a:solidFill>
                  <a:schemeClr val="dk1"/>
                </a:solidFill>
              </a:rPr>
              <a:t> library (MCMC simulation)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-DE" sz="1800">
                <a:solidFill>
                  <a:schemeClr val="dk1"/>
                </a:solidFill>
              </a:rPr>
              <a:t>The structure is mostly derived from an article on pymc3’s website, adapted to allow for multiple properties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-DE" sz="1800">
                <a:solidFill>
                  <a:schemeClr val="dk1"/>
                </a:solidFill>
              </a:rPr>
              <a:t>After training, the model gives samples for </a:t>
            </a:r>
            <a:r>
              <a:rPr lang="de-DE" sz="1800">
                <a:solidFill>
                  <a:schemeClr val="dk1"/>
                </a:solidFill>
                <a:highlight>
                  <a:schemeClr val="lt1"/>
                </a:highlight>
              </a:rPr>
              <a:t>base hazard and coefficients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de-DE" sz="1800">
                <a:highlight>
                  <a:schemeClr val="lt1"/>
                </a:highlight>
              </a:rPr>
              <a:t>Samples</a:t>
            </a:r>
            <a:r>
              <a:rPr lang="de-DE" sz="180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de-DE" sz="1800">
                <a:highlight>
                  <a:schemeClr val="lt1"/>
                </a:highlight>
              </a:rPr>
              <a:t>for the </a:t>
            </a:r>
            <a:r>
              <a:rPr lang="de-DE" sz="1800">
                <a:solidFill>
                  <a:schemeClr val="dk1"/>
                </a:solidFill>
                <a:highlight>
                  <a:schemeClr val="lt1"/>
                </a:highlight>
              </a:rPr>
              <a:t>survival functions for any character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44" name="Google Shape;444;p54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45" name="Google Shape;445;p54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Project status | Group B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5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Realization: Model output</a:t>
            </a:r>
            <a:endParaRPr/>
          </a:p>
        </p:txBody>
      </p:sp>
      <p:sp>
        <p:nvSpPr>
          <p:cNvPr id="452" name="Google Shape;452;p55"/>
          <p:cNvSpPr txBox="1"/>
          <p:nvPr>
            <p:ph idx="1" type="body"/>
          </p:nvPr>
        </p:nvSpPr>
        <p:spPr>
          <a:xfrm>
            <a:off x="319100" y="1484075"/>
            <a:ext cx="8508900" cy="337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The output of the Python script is a JSON file, which contains: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Model parameters (base hazard, </a:t>
            </a:r>
            <a:r>
              <a:rPr lang="de-DE" sz="1800">
                <a:highlight>
                  <a:srgbClr val="FFFFFF"/>
                </a:highlight>
              </a:rPr>
              <a:t>coefficients, considered properties)</a:t>
            </a:r>
            <a:endParaRPr sz="1800">
              <a:highlight>
                <a:srgbClr val="FFFFFF"/>
              </a:highlight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>
                <a:highlight>
                  <a:srgbClr val="FFFFFF"/>
                </a:highlight>
              </a:rPr>
              <a:t>For each character:</a:t>
            </a:r>
            <a:endParaRPr sz="1800">
              <a:highlight>
                <a:srgbClr val="FFFFFF"/>
              </a:highlight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 sz="1800">
                <a:highlight>
                  <a:srgbClr val="FFFFFF"/>
                </a:highlight>
              </a:rPr>
              <a:t>Properties (name, alive/dead, age)</a:t>
            </a:r>
            <a:endParaRPr sz="1800">
              <a:highlight>
                <a:srgbClr val="FFFFFF"/>
              </a:highlight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 sz="1800">
                <a:highlight>
                  <a:srgbClr val="FFFFFF"/>
                </a:highlight>
              </a:rPr>
              <a:t>Descriptions of the survival function (incl. expected survival time)</a:t>
            </a:r>
            <a:endParaRPr sz="1800"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>
                <a:highlight>
                  <a:srgbClr val="FFFFFF"/>
                </a:highlight>
              </a:rPr>
              <a:t>This output can be condensed down to a single prediction, if needed</a:t>
            </a:r>
            <a:endParaRPr sz="1800"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>
                <a:highlight>
                  <a:srgbClr val="FFFFFF"/>
                </a:highlight>
              </a:rPr>
              <a:t>Predictions for dead characters can serve as a measure of accuracy</a:t>
            </a:r>
            <a:endParaRPr sz="1800">
              <a:highlight>
                <a:srgbClr val="FFFFFF"/>
              </a:highlight>
            </a:endParaRPr>
          </a:p>
        </p:txBody>
      </p:sp>
      <p:sp>
        <p:nvSpPr>
          <p:cNvPr id="453" name="Google Shape;453;p55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54" name="Google Shape;454;p55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Project status | Group B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6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Results</a:t>
            </a:r>
            <a:endParaRPr/>
          </a:p>
        </p:txBody>
      </p:sp>
      <p:sp>
        <p:nvSpPr>
          <p:cNvPr id="461" name="Google Shape;461;p56"/>
          <p:cNvSpPr txBox="1"/>
          <p:nvPr>
            <p:ph idx="1" type="body"/>
          </p:nvPr>
        </p:nvSpPr>
        <p:spPr>
          <a:xfrm>
            <a:off x="319100" y="1484076"/>
            <a:ext cx="8508900" cy="337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So far, the model’s predictions are still fairly broad and often overestimate characters’ lifespans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Possibly due to large amount (ca. 70%) of censored inputs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Better priors? Better choice of parameters?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Absolute time instead of time relative to birth date?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The JavaScript formatter is yet to be fully adapted to the new TV show data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The new data offers some potentially useful parameters</a:t>
            </a:r>
            <a:endParaRPr sz="1800"/>
          </a:p>
        </p:txBody>
      </p:sp>
      <p:sp>
        <p:nvSpPr>
          <p:cNvPr id="462" name="Google Shape;462;p56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63" name="Google Shape;463;p56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Project status | Group B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7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The Neural Network approach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57"/>
          <p:cNvSpPr txBox="1"/>
          <p:nvPr>
            <p:ph idx="1" type="body"/>
          </p:nvPr>
        </p:nvSpPr>
        <p:spPr>
          <a:xfrm>
            <a:off x="319100" y="1484067"/>
            <a:ext cx="8508900" cy="258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used ML library: Keras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has a TensorFlow backend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allows training and predicting on the GPU for optimal speed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Open Source, Python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“was developed with a focus on enabling fast experimentation”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in our project: densely connected layers only</a:t>
            </a:r>
            <a:endParaRPr sz="1800"/>
          </a:p>
        </p:txBody>
      </p:sp>
      <p:sp>
        <p:nvSpPr>
          <p:cNvPr id="471" name="Google Shape;471;p57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72" name="Google Shape;472;p57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Project status | Group B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8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Basics of neural networks</a:t>
            </a:r>
            <a:endParaRPr/>
          </a:p>
        </p:txBody>
      </p:sp>
      <p:sp>
        <p:nvSpPr>
          <p:cNvPr id="479" name="Google Shape;479;p58"/>
          <p:cNvSpPr txBox="1"/>
          <p:nvPr>
            <p:ph idx="1" type="body"/>
          </p:nvPr>
        </p:nvSpPr>
        <p:spPr>
          <a:xfrm>
            <a:off x="319100" y="1484075"/>
            <a:ext cx="8508900" cy="337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mathematical abstraction of</a:t>
            </a:r>
            <a:br>
              <a:rPr lang="de-DE" sz="1800"/>
            </a:br>
            <a:r>
              <a:rPr lang="de-DE" sz="1800"/>
              <a:t>neurological data processing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input and output data are</a:t>
            </a:r>
            <a:br>
              <a:rPr lang="de-DE" sz="1800"/>
            </a:br>
            <a:r>
              <a:rPr lang="de-DE" sz="1800"/>
              <a:t>vectors of real numbers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de-DE" sz="1800"/>
              <a:t>feedforward</a:t>
            </a:r>
            <a:r>
              <a:rPr lang="de-DE" sz="1800"/>
              <a:t> through the layers</a:t>
            </a:r>
            <a:br>
              <a:rPr lang="de-DE" sz="1800"/>
            </a:br>
            <a:r>
              <a:rPr lang="de-DE" sz="1800"/>
              <a:t>is matrix multiplication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activation function used in neurons to model their </a:t>
            </a:r>
            <a:r>
              <a:rPr i="1" lang="de-DE" sz="1800"/>
              <a:t>action potential</a:t>
            </a:r>
            <a:endParaRPr i="1"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learning using an optimizer (</a:t>
            </a:r>
            <a:r>
              <a:rPr i="1" lang="de-DE" sz="1800"/>
              <a:t>backpropagation</a:t>
            </a:r>
            <a:r>
              <a:rPr lang="de-DE" sz="1800"/>
              <a:t>)</a:t>
            </a:r>
            <a:endParaRPr sz="1800"/>
          </a:p>
        </p:txBody>
      </p:sp>
      <p:sp>
        <p:nvSpPr>
          <p:cNvPr id="480" name="Google Shape;480;p58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481" name="Google Shape;48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5350" y="1484075"/>
            <a:ext cx="4260900" cy="19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58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Project status | Group B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9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Our model for the book data</a:t>
            </a:r>
            <a:endParaRPr/>
          </a:p>
        </p:txBody>
      </p:sp>
      <p:sp>
        <p:nvSpPr>
          <p:cNvPr id="489" name="Google Shape;489;p59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490" name="Google Shape;49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4921" y="1484162"/>
            <a:ext cx="4846028" cy="3370801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59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Project status | Group B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0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Other model considerations</a:t>
            </a:r>
            <a:endParaRPr/>
          </a:p>
        </p:txBody>
      </p:sp>
      <p:sp>
        <p:nvSpPr>
          <p:cNvPr id="498" name="Google Shape;498;p60"/>
          <p:cNvSpPr txBox="1"/>
          <p:nvPr>
            <p:ph idx="1" type="body"/>
          </p:nvPr>
        </p:nvSpPr>
        <p:spPr>
          <a:xfrm>
            <a:off x="319100" y="1484067"/>
            <a:ext cx="8508900" cy="258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current age input is arbitrary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possibility to expand training data considerably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predictions for transitioning PLOD over time can be determined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alternative architecture: output as one-hot vector corresponding to the number of years the character has left to live</a:t>
            </a:r>
            <a:endParaRPr sz="1800"/>
          </a:p>
        </p:txBody>
      </p:sp>
      <p:sp>
        <p:nvSpPr>
          <p:cNvPr id="499" name="Google Shape;499;p60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500" name="Google Shape;500;p60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Project status | Group B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1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Results</a:t>
            </a:r>
            <a:endParaRPr/>
          </a:p>
        </p:txBody>
      </p:sp>
      <p:sp>
        <p:nvSpPr>
          <p:cNvPr id="507" name="Google Shape;507;p61"/>
          <p:cNvSpPr txBox="1"/>
          <p:nvPr>
            <p:ph idx="1" type="body"/>
          </p:nvPr>
        </p:nvSpPr>
        <p:spPr>
          <a:xfrm>
            <a:off x="319100" y="1484075"/>
            <a:ext cx="5477100" cy="337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book data ends in year 300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example predictions for Jon Snow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threshold for longevity needs to be discussed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with the alternative architecture: output is probability for each number of years to go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needs to be improved, as somewhat illogical results appear frequently</a:t>
            </a:r>
            <a:endParaRPr sz="1800"/>
          </a:p>
        </p:txBody>
      </p:sp>
      <p:sp>
        <p:nvSpPr>
          <p:cNvPr id="508" name="Google Shape;508;p61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graphicFrame>
        <p:nvGraphicFramePr>
          <p:cNvPr id="509" name="Google Shape;509;p61"/>
          <p:cNvGraphicFramePr/>
          <p:nvPr/>
        </p:nvGraphicFramePr>
        <p:xfrm>
          <a:off x="5988075" y="48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{5B9FB218-EC9D-4CCA-96D2-2A8AE8782026}</a:tableStyleId>
              </a:tblPr>
              <a:tblGrid>
                <a:gridCol w="992900"/>
                <a:gridCol w="992900"/>
              </a:tblGrid>
              <a:tr h="331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200"/>
                        <a:t>Year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200"/>
                        <a:t>PLOD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331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/>
                        <a:t>300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/>
                        <a:t>0.43 %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1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/>
                        <a:t>301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/>
                        <a:t>3.14 %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1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/>
                        <a:t>302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/>
                        <a:t>5.08 %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1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/>
                        <a:t>303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/>
                        <a:t>45.75 %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1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/>
                        <a:t>304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/>
                        <a:t>87.46 %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1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/>
                        <a:t>305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/>
                        <a:t>96.83 %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1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/>
                        <a:t>306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/>
                        <a:t>98.58 %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1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/>
                        <a:t>307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/>
                        <a:t>99.78 %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1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/>
                        <a:t>308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/>
                        <a:t>99.74 %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1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/>
                        <a:t>309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/>
                        <a:t>99.89 %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1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/>
                        <a:t>310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/>
                        <a:t>99.91 %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10" name="Google Shape;510;p61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Project status | Group B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62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Outlook</a:t>
            </a:r>
            <a:endParaRPr/>
          </a:p>
        </p:txBody>
      </p:sp>
      <p:sp>
        <p:nvSpPr>
          <p:cNvPr id="517" name="Google Shape;517;p62"/>
          <p:cNvSpPr txBox="1"/>
          <p:nvPr>
            <p:ph idx="1" type="body"/>
          </p:nvPr>
        </p:nvSpPr>
        <p:spPr>
          <a:xfrm>
            <a:off x="319100" y="1484077"/>
            <a:ext cx="8508900" cy="321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lack of training data → validation is barely possible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old book data: 285 alive, 163 dead (expandable to about 15k)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current show data: 14 alive, 14 dead</a:t>
            </a:r>
            <a:endParaRPr sz="18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evaluating methods to determine model performance anyway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-DE" sz="1800">
                <a:solidFill>
                  <a:schemeClr val="dk1"/>
                </a:solidFill>
              </a:rPr>
              <a:t>providing prediction data to other groups via minimalistic NPM module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for the curious: </a:t>
            </a:r>
            <a:r>
              <a:rPr lang="de-DE" sz="1800">
                <a:latin typeface="Roboto Mono Light"/>
                <a:ea typeface="Roboto Mono Light"/>
                <a:cs typeface="Roboto Mono Light"/>
                <a:sym typeface="Roboto Mono Light"/>
              </a:rPr>
              <a:t>jstnineteen-groupb-got-predictions</a:t>
            </a:r>
            <a:endParaRPr sz="1800"/>
          </a:p>
        </p:txBody>
      </p:sp>
      <p:sp>
        <p:nvSpPr>
          <p:cNvPr id="518" name="Google Shape;518;p62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519" name="Google Shape;519;p62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Project status | Group B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How does Node.js work?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319100" y="1484072"/>
            <a:ext cx="8508900" cy="30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8"/>
          <p:cNvSpPr txBox="1"/>
          <p:nvPr>
            <p:ph idx="11" type="ftr"/>
          </p:nvPr>
        </p:nvSpPr>
        <p:spPr>
          <a:xfrm>
            <a:off x="311150" y="4854975"/>
            <a:ext cx="8508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-DE"/>
              <a:t> Javascript on the server. A Node.js crash course | Group B						Source: https://bit.ly/2CgTOjJ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8213" y="1348200"/>
            <a:ext cx="5547575" cy="339860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63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Sources</a:t>
            </a:r>
            <a:endParaRPr/>
          </a:p>
        </p:txBody>
      </p:sp>
      <p:sp>
        <p:nvSpPr>
          <p:cNvPr id="526" name="Google Shape;526;p63"/>
          <p:cNvSpPr txBox="1"/>
          <p:nvPr>
            <p:ph idx="1" type="body"/>
          </p:nvPr>
        </p:nvSpPr>
        <p:spPr>
          <a:xfrm>
            <a:off x="319100" y="1484078"/>
            <a:ext cx="8508900" cy="337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-DE" sz="1200"/>
              <a:t>Michael A. Nielsen, </a:t>
            </a:r>
            <a:r>
              <a:rPr i="1" lang="de-DE" sz="1200"/>
              <a:t>Neural Networks and Deep Learning</a:t>
            </a:r>
            <a:r>
              <a:rPr lang="de-DE" sz="1200"/>
              <a:t>, Determination Press, 2015 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-DE" sz="1200"/>
              <a:t>Keras Documentation. Retrieved March 26, 2019 from </a:t>
            </a:r>
            <a:r>
              <a:rPr lang="de-DE" sz="1200" u="sng">
                <a:solidFill>
                  <a:schemeClr val="hlink"/>
                </a:solidFill>
                <a:hlinkClick r:id="rId3"/>
              </a:rPr>
              <a:t>https://keras.io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-DE" sz="1200"/>
              <a:t>Survival analysis: </a:t>
            </a:r>
            <a:r>
              <a:rPr lang="de-DE" sz="1200" u="sng">
                <a:solidFill>
                  <a:schemeClr val="hlink"/>
                </a:solidFill>
                <a:hlinkClick r:id="rId4"/>
              </a:rPr>
              <a:t>https://docs.pymc.io/notebooks/survival_analysis.html</a:t>
            </a:r>
            <a:r>
              <a:rPr lang="de-DE" sz="1200"/>
              <a:t> (retrieved March 28, 2019)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-DE" sz="1200"/>
              <a:t>PyMC3 API: </a:t>
            </a:r>
            <a:r>
              <a:rPr lang="de-DE" sz="1200" u="sng">
                <a:solidFill>
                  <a:schemeClr val="hlink"/>
                </a:solidFill>
                <a:hlinkClick r:id="rId5"/>
              </a:rPr>
              <a:t>https://docs.pymc.io/api.html</a:t>
            </a:r>
            <a:r>
              <a:rPr lang="de-DE" sz="1200"/>
              <a:t> (retrieved March 28, 2019)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-DE" sz="1200" u="sng">
                <a:solidFill>
                  <a:schemeClr val="hlink"/>
                </a:solidFill>
                <a:hlinkClick r:id="rId6"/>
              </a:rPr>
              <a:t>https://gotdata.northeurope.cloudapp.azure.com/api</a:t>
            </a:r>
            <a:r>
              <a:rPr lang="de-DE" sz="1200"/>
              <a:t> (retrieved March 28, 2019)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-DE" sz="1200"/>
              <a:t>NumPy reference: </a:t>
            </a:r>
            <a:r>
              <a:rPr lang="de-DE" sz="1200" u="sng">
                <a:solidFill>
                  <a:schemeClr val="hlink"/>
                </a:solidFill>
                <a:hlinkClick r:id="rId7"/>
              </a:rPr>
              <a:t>https://docs.scipy.org/doc/numpy/reference/</a:t>
            </a:r>
            <a:r>
              <a:rPr lang="de-DE" sz="1200"/>
              <a:t> (retrieved March 28, 2019)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-DE" sz="1200"/>
              <a:t>Webpack: </a:t>
            </a:r>
            <a:r>
              <a:rPr lang="de-DE" sz="1200" u="sng">
                <a:solidFill>
                  <a:schemeClr val="hlink"/>
                </a:solidFill>
                <a:hlinkClick r:id="rId8"/>
              </a:rPr>
              <a:t>https://webpack.js.org/concepts</a:t>
            </a:r>
            <a:r>
              <a:rPr lang="de-DE" sz="1200"/>
              <a:t> (retrieved March 28, 2019)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-DE" sz="1200"/>
              <a:t>Express.js: </a:t>
            </a:r>
            <a:r>
              <a:rPr lang="de-DE" sz="1200" u="sng">
                <a:solidFill>
                  <a:schemeClr val="hlink"/>
                </a:solidFill>
                <a:hlinkClick r:id="rId9"/>
              </a:rPr>
              <a:t>https://expressjs.com/en/api.html</a:t>
            </a:r>
            <a:r>
              <a:rPr lang="de-DE" sz="1200"/>
              <a:t> and </a:t>
            </a:r>
            <a:r>
              <a:rPr lang="de-DE" sz="1200" u="sng">
                <a:solidFill>
                  <a:schemeClr val="hlink"/>
                </a:solidFill>
                <a:hlinkClick r:id="rId10"/>
              </a:rPr>
              <a:t>https://www.tutorialspoint.com/nodejs/nodejs_express_framework.htm</a:t>
            </a:r>
            <a:r>
              <a:rPr lang="de-DE" sz="1200"/>
              <a:t> (retrieved March 28, 2019)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-DE" sz="1200"/>
              <a:t>Gulp: </a:t>
            </a:r>
            <a:r>
              <a:rPr lang="de-DE" sz="1200" u="sng">
                <a:solidFill>
                  <a:schemeClr val="hlink"/>
                </a:solidFill>
                <a:hlinkClick r:id="rId11"/>
              </a:rPr>
              <a:t>https://gulpjs.com/docs/en/getting-started/quick-start</a:t>
            </a:r>
            <a:r>
              <a:rPr lang="de-DE" sz="1200"/>
              <a:t> (retrieved March 28, 2019)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-DE" sz="1200"/>
              <a:t>Hapi: </a:t>
            </a:r>
            <a:r>
              <a:rPr lang="de-DE" sz="1200" u="sng">
                <a:solidFill>
                  <a:schemeClr val="hlink"/>
                </a:solidFill>
                <a:hlinkClick r:id="rId12"/>
              </a:rPr>
              <a:t>https://hapijs.com/tutorials</a:t>
            </a:r>
            <a:r>
              <a:rPr lang="de-DE" sz="1200"/>
              <a:t> (retrieved March 28, 2019)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-DE" sz="1200"/>
              <a:t>NPM: </a:t>
            </a:r>
            <a:r>
              <a:rPr lang="de-DE" sz="1200" u="sng">
                <a:solidFill>
                  <a:schemeClr val="hlink"/>
                </a:solidFill>
                <a:hlinkClick r:id="rId13"/>
              </a:rPr>
              <a:t>https://docs.npmjs.com/cli-documentation/</a:t>
            </a:r>
            <a:r>
              <a:rPr lang="de-DE" sz="1200"/>
              <a:t> and </a:t>
            </a:r>
            <a:r>
              <a:rPr lang="de-DE" sz="1200" u="sng">
                <a:solidFill>
                  <a:schemeClr val="hlink"/>
                </a:solidFill>
                <a:hlinkClick r:id="rId14"/>
              </a:rPr>
              <a:t>https://www.tutorialspoint.com/nodejs/nodejs_npm.htm</a:t>
            </a:r>
            <a:r>
              <a:rPr lang="de-DE" sz="1200"/>
              <a:t> (retrieved March 28, 2019)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-DE" sz="1200"/>
              <a:t>Node.js tutorial: </a:t>
            </a:r>
            <a:r>
              <a:rPr lang="de-DE" sz="1200" u="sng">
                <a:solidFill>
                  <a:schemeClr val="hlink"/>
                </a:solidFill>
                <a:hlinkClick r:id="rId15"/>
              </a:rPr>
              <a:t>https://www.tutorialspoint.com/nodejs/</a:t>
            </a:r>
            <a:r>
              <a:rPr lang="de-DE" sz="1200"/>
              <a:t> (retrieved March 28, 2019)</a:t>
            </a:r>
            <a:endParaRPr sz="1200"/>
          </a:p>
        </p:txBody>
      </p:sp>
      <p:sp>
        <p:nvSpPr>
          <p:cNvPr id="527" name="Google Shape;527;p63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528" name="Google Shape;528;p63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Sources | Group B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4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More sources</a:t>
            </a:r>
            <a:endParaRPr/>
          </a:p>
        </p:txBody>
      </p:sp>
      <p:sp>
        <p:nvSpPr>
          <p:cNvPr id="535" name="Google Shape;535;p64"/>
          <p:cNvSpPr txBox="1"/>
          <p:nvPr>
            <p:ph idx="1" type="body"/>
          </p:nvPr>
        </p:nvSpPr>
        <p:spPr>
          <a:xfrm>
            <a:off x="319100" y="1484075"/>
            <a:ext cx="8508900" cy="337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 sz="1200">
                <a:solidFill>
                  <a:schemeClr val="dk1"/>
                </a:solidFill>
              </a:rPr>
              <a:t>Node.js event loop: 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u="sng">
                <a:solidFill>
                  <a:schemeClr val="hlink"/>
                </a:solidFill>
                <a:hlinkClick r:id="rId3"/>
              </a:rPr>
              <a:t>https://blog.logrocket.com/a-complete-guide-to-threads-in-node-js-4fa3898fe74f </a:t>
            </a:r>
            <a:r>
              <a:rPr lang="de-DE" sz="1200">
                <a:solidFill>
                  <a:schemeClr val="dk1"/>
                </a:solidFill>
              </a:rPr>
              <a:t>(both retrieved March 28, 2019)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dk1"/>
                </a:solidFill>
              </a:rPr>
              <a:t>	</a:t>
            </a:r>
            <a:r>
              <a:rPr lang="de-DE" sz="1200" u="sng">
                <a:solidFill>
                  <a:schemeClr val="hlink"/>
                </a:solidFill>
                <a:hlinkClick r:id="rId4"/>
              </a:rPr>
              <a:t>https://codeburst.io/how-node-js-single-thread-mechanism-work-understanding-event-loop-in-nodejs-230f7440b0ea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de-DE" sz="1200">
                <a:solidFill>
                  <a:schemeClr val="dk1"/>
                </a:solidFill>
              </a:rPr>
              <a:t>Why and when to use Node.js: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u="sng">
                <a:solidFill>
                  <a:schemeClr val="hlink"/>
                </a:solidFill>
                <a:hlinkClick r:id="rId5"/>
              </a:rPr>
              <a:t>https://www.netguru.com/blog/use-node-js-backend</a:t>
            </a:r>
            <a:r>
              <a:rPr lang="de-DE" sz="1200">
                <a:solidFill>
                  <a:schemeClr val="dk1"/>
                </a:solidFill>
              </a:rPr>
              <a:t> (retrieved March 28, 2019)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de-DE" sz="1200">
                <a:solidFill>
                  <a:schemeClr val="dk1"/>
                </a:solidFill>
              </a:rPr>
              <a:t>Blocking vs Non-Blocking: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u="sng">
                <a:solidFill>
                  <a:schemeClr val="hlink"/>
                </a:solidFill>
                <a:hlinkClick r:id="rId6"/>
              </a:rPr>
              <a:t>https://nodejs.org/en/docs/guides/blocking-vs-non-blocking/</a:t>
            </a:r>
            <a:r>
              <a:rPr lang="de-DE" sz="1200">
                <a:solidFill>
                  <a:schemeClr val="dk1"/>
                </a:solidFill>
              </a:rPr>
              <a:t> (retrieved March 28, 2019)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u="sng">
                <a:solidFill>
                  <a:schemeClr val="hlink"/>
                </a:solidFill>
                <a:hlinkClick r:id="rId7"/>
              </a:rPr>
              <a:t>https://alligator.io/nodejs/event-driven-programming/</a:t>
            </a:r>
            <a:r>
              <a:rPr lang="de-DE" sz="1200">
                <a:solidFill>
                  <a:schemeClr val="dk1"/>
                </a:solidFill>
              </a:rPr>
              <a:t> (retrieved March 28, 2019)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536" name="Google Shape;536;p64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537" name="Google Shape;537;p64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Sources | Group B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What is a callback?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319100" y="1484072"/>
            <a:ext cx="8508900" cy="30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Roboto"/>
              <a:buChar char="●"/>
            </a:pPr>
            <a:r>
              <a:rPr lang="de-DE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function that is passed as an argument and called upon completion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Roboto"/>
              <a:buChar char="●"/>
            </a:pPr>
            <a:r>
              <a:rPr lang="de-DE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all Node.js APIs support callbacks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Roboto"/>
              <a:buChar char="●"/>
            </a:pPr>
            <a:r>
              <a:rPr lang="de-DE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used to produce non-blocking code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Roboto"/>
              <a:buChar char="●"/>
            </a:pPr>
            <a:r>
              <a:rPr lang="de-DE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last argument of the API call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Roboto"/>
              <a:buChar char="●"/>
            </a:pPr>
            <a:r>
              <a:rPr lang="de-DE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first argument of callback function is used for error handling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9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-DE"/>
              <a:t> Javascript on the server. A Node.js crash course | Group B</a:t>
            </a:r>
            <a:endParaRPr/>
          </a:p>
        </p:txBody>
      </p:sp>
      <p:sp>
        <p:nvSpPr>
          <p:cNvPr id="132" name="Google Shape;132;p19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319091" y="1602000"/>
            <a:ext cx="4180800" cy="3095700"/>
          </a:xfrm>
          <a:prstGeom prst="rect">
            <a:avLst/>
          </a:prstGeom>
          <a:solidFill>
            <a:srgbClr val="2D2D2D"/>
          </a:solidFill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>
                <a:solidFill>
                  <a:srgbClr val="CC99CD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de-DE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fs </a:t>
            </a:r>
            <a:r>
              <a:rPr b="1" lang="de-DE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>
                <a:solidFill>
                  <a:srgbClr val="F08D4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b="1" lang="de-DE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>
                <a:solidFill>
                  <a:srgbClr val="7EC69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'fs'</a:t>
            </a:r>
            <a:r>
              <a:rPr b="1" lang="de-DE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>
                <a:solidFill>
                  <a:srgbClr val="CC99CD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de-DE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data</a:t>
            </a:r>
            <a:r>
              <a:rPr b="1" lang="de-DE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fs.</a:t>
            </a:r>
            <a:r>
              <a:rPr b="1" lang="de-DE">
                <a:solidFill>
                  <a:srgbClr val="F08D4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readFileSync</a:t>
            </a:r>
            <a:r>
              <a:rPr b="1" lang="de-DE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>
                <a:solidFill>
                  <a:srgbClr val="7EC69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'/file.md'</a:t>
            </a:r>
            <a:r>
              <a:rPr b="1" lang="de-DE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de-DE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console.</a:t>
            </a:r>
            <a:r>
              <a:rPr b="1" lang="de-DE">
                <a:solidFill>
                  <a:srgbClr val="F08D4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de-DE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(data);</a:t>
            </a:r>
            <a:endParaRPr b="1"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fs.</a:t>
            </a:r>
            <a:r>
              <a:rPr b="1" lang="de-DE">
                <a:solidFill>
                  <a:srgbClr val="F08D4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unlinkSync</a:t>
            </a:r>
            <a:r>
              <a:rPr b="1" lang="de-DE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>
                <a:solidFill>
                  <a:srgbClr val="7EC69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'/file.md'</a:t>
            </a:r>
            <a:r>
              <a:rPr b="1" lang="de-DE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0"/>
          <p:cNvSpPr txBox="1"/>
          <p:nvPr>
            <p:ph idx="2" type="body"/>
          </p:nvPr>
        </p:nvSpPr>
        <p:spPr>
          <a:xfrm>
            <a:off x="4647179" y="1602000"/>
            <a:ext cx="4180800" cy="3095700"/>
          </a:xfrm>
          <a:prstGeom prst="rect">
            <a:avLst/>
          </a:prstGeom>
          <a:solidFill>
            <a:srgbClr val="2D2D2D"/>
          </a:solidFill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>
                <a:solidFill>
                  <a:srgbClr val="CC99CD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de-DE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fs </a:t>
            </a:r>
            <a:r>
              <a:rPr b="1" lang="de-DE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>
                <a:solidFill>
                  <a:srgbClr val="F08D4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b="1" lang="de-DE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>
                <a:solidFill>
                  <a:srgbClr val="7EC69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'fs'</a:t>
            </a:r>
            <a:r>
              <a:rPr b="1" lang="de-DE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fs.</a:t>
            </a:r>
            <a:r>
              <a:rPr b="1" lang="de-DE">
                <a:solidFill>
                  <a:srgbClr val="F08D4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readFile</a:t>
            </a:r>
            <a:r>
              <a:rPr b="1" lang="de-DE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>
                <a:solidFill>
                  <a:srgbClr val="7EC69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'./file.md'</a:t>
            </a:r>
            <a:r>
              <a:rPr b="1" lang="de-DE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, (readFileErr, data) </a:t>
            </a:r>
            <a:r>
              <a:rPr b="1" lang="de-DE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de-DE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de-DE">
                <a:solidFill>
                  <a:srgbClr val="CC99CD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de-DE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(readFileErr) </a:t>
            </a:r>
            <a:r>
              <a:rPr b="1" lang="de-DE">
                <a:solidFill>
                  <a:srgbClr val="CC99CD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b="1" lang="de-DE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readFileErr;</a:t>
            </a:r>
            <a:endParaRPr b="1"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 console.</a:t>
            </a:r>
            <a:r>
              <a:rPr b="1" lang="de-DE">
                <a:solidFill>
                  <a:srgbClr val="F08D4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de-DE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(data);</a:t>
            </a:r>
            <a:endParaRPr b="1"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 fs.</a:t>
            </a:r>
            <a:r>
              <a:rPr b="1" lang="de-DE">
                <a:solidFill>
                  <a:srgbClr val="F08D4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unlink</a:t>
            </a:r>
            <a:r>
              <a:rPr b="1" lang="de-DE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>
                <a:solidFill>
                  <a:srgbClr val="7EC69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'/file.md'</a:t>
            </a:r>
            <a:r>
              <a:rPr b="1" lang="de-DE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, (unlinkErr) </a:t>
            </a:r>
            <a:r>
              <a:rPr b="1" lang="de-DE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de-DE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de-DE">
                <a:solidFill>
                  <a:srgbClr val="CC99CD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de-DE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(unlinkErr) </a:t>
            </a:r>
            <a:r>
              <a:rPr b="1" lang="de-DE">
                <a:solidFill>
                  <a:srgbClr val="CC99CD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b="1" lang="de-DE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unlinkErr;</a:t>
            </a:r>
            <a:endParaRPr b="1"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 });</a:t>
            </a:r>
            <a:endParaRPr b="1"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b="1"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 txBox="1"/>
          <p:nvPr>
            <p:ph type="title"/>
          </p:nvPr>
        </p:nvSpPr>
        <p:spPr>
          <a:xfrm>
            <a:off x="319090" y="972000"/>
            <a:ext cx="8508900" cy="4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Blocking vs. Non-Blocking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42" name="Google Shape;142;p20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-DE"/>
              <a:t> Javascript on the server. A Node.js crash course | Group B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How to use Node.js</a:t>
            </a:r>
            <a:r>
              <a:rPr lang="de-DE"/>
              <a:t>?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319100" y="1484072"/>
            <a:ext cx="8508900" cy="30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Roboto"/>
              <a:buChar char="●"/>
            </a:pPr>
            <a:r>
              <a:rPr lang="de-DE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start REPL with </a:t>
            </a:r>
            <a:r>
              <a:rPr b="1" lang="de-DE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node</a:t>
            </a:r>
            <a:endParaRPr b="1" sz="18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Roboto"/>
              <a:buChar char="●"/>
            </a:pPr>
            <a:r>
              <a:rPr lang="de-DE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run programs with </a:t>
            </a:r>
            <a:r>
              <a:rPr b="1" lang="de-DE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node &lt;filename&gt;</a:t>
            </a:r>
            <a:endParaRPr b="1" sz="18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Roboto"/>
              <a:buChar char="●"/>
            </a:pPr>
            <a:r>
              <a:rPr lang="de-DE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file naming conventions: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Roboto"/>
              <a:buChar char="○"/>
            </a:pPr>
            <a:r>
              <a:rPr lang="de-DE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filenames end with </a:t>
            </a:r>
            <a:r>
              <a:rPr b="1" lang="de-DE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.js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Roboto"/>
              <a:buChar char="○"/>
            </a:pPr>
            <a:r>
              <a:rPr lang="de-DE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main file is called </a:t>
            </a:r>
            <a:r>
              <a:rPr b="1" lang="de-DE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index.js</a:t>
            </a:r>
            <a:r>
              <a:rPr lang="de-DE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lang="de-DE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app.js</a:t>
            </a:r>
            <a:br>
              <a:rPr b="1" lang="de-DE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de-DE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or </a:t>
            </a:r>
            <a:r>
              <a:rPr b="1" lang="de-DE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server.js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1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-DE"/>
              <a:t> Javascript on the server. A Node.js crash course | Group B</a:t>
            </a:r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0625" y="1484075"/>
            <a:ext cx="3692975" cy="143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0624" y="3153409"/>
            <a:ext cx="3692975" cy="97331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1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317540" y="2383650"/>
            <a:ext cx="8508900" cy="3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The Node.js ecosystem</a:t>
            </a:r>
            <a:endParaRPr/>
          </a:p>
        </p:txBody>
      </p:sp>
      <p:sp>
        <p:nvSpPr>
          <p:cNvPr id="159" name="Google Shape;159;p22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60" name="Google Shape;160;p22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Javascript on the server. A Node.js crash course | Group B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tel 1">
  <a:themeElements>
    <a:clrScheme name="TUM">
      <a:dk1>
        <a:srgbClr val="000000"/>
      </a:dk1>
      <a:lt1>
        <a:srgbClr val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el 3">
  <a:themeElements>
    <a:clrScheme name="TUM">
      <a:dk1>
        <a:srgbClr val="000000"/>
      </a:dk1>
      <a:lt1>
        <a:srgbClr val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Larissa-Design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Inhalt">
  <a:themeElements>
    <a:clrScheme name="TUM">
      <a:dk1>
        <a:srgbClr val="000000"/>
      </a:dk1>
      <a:lt1>
        <a:srgbClr val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