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85" r:id="rId9"/>
    <p:sldId id="281" r:id="rId10"/>
    <p:sldId id="286" r:id="rId11"/>
    <p:sldId id="291" r:id="rId12"/>
    <p:sldId id="262" r:id="rId13"/>
    <p:sldId id="263" r:id="rId14"/>
    <p:sldId id="264" r:id="rId15"/>
    <p:sldId id="288" r:id="rId16"/>
    <p:sldId id="294" r:id="rId17"/>
    <p:sldId id="265"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8D79F9-30E3-400B-B39D-01A9B0F508CD}"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986D7-B854-4751-A010-7968EE4EB3D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25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D79F9-30E3-400B-B39D-01A9B0F508CD}"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381145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D79F9-30E3-400B-B39D-01A9B0F508CD}"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84626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D79F9-30E3-400B-B39D-01A9B0F508CD}"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19619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D79F9-30E3-400B-B39D-01A9B0F508CD}"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986D7-B854-4751-A010-7968EE4EB3D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23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8D79F9-30E3-400B-B39D-01A9B0F508CD}"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108904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8D79F9-30E3-400B-B39D-01A9B0F508CD}"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319662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8D79F9-30E3-400B-B39D-01A9B0F508CD}"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75192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8D79F9-30E3-400B-B39D-01A9B0F508CD}" type="datetimeFigureOut">
              <a:rPr lang="en-IN" smtClean="0"/>
              <a:t>15-02-2022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18993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8D79F9-30E3-400B-B39D-01A9B0F508CD}" type="datetimeFigureOut">
              <a:rPr lang="en-IN" smtClean="0"/>
              <a:t>15-02-2022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C986D7-B854-4751-A010-7968EE4EB3D4}" type="slidenum">
              <a:rPr lang="en-IN" smtClean="0"/>
              <a:t>‹#›</a:t>
            </a:fld>
            <a:endParaRPr lang="en-IN"/>
          </a:p>
        </p:txBody>
      </p:sp>
    </p:spTree>
    <p:extLst>
      <p:ext uri="{BB962C8B-B14F-4D97-AF65-F5344CB8AC3E}">
        <p14:creationId xmlns:p14="http://schemas.microsoft.com/office/powerpoint/2010/main" val="8089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D79F9-30E3-400B-B39D-01A9B0F508CD}"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986D7-B854-4751-A010-7968EE4EB3D4}" type="slidenum">
              <a:rPr lang="en-IN" smtClean="0"/>
              <a:t>‹#›</a:t>
            </a:fld>
            <a:endParaRPr lang="en-IN"/>
          </a:p>
        </p:txBody>
      </p:sp>
    </p:spTree>
    <p:extLst>
      <p:ext uri="{BB962C8B-B14F-4D97-AF65-F5344CB8AC3E}">
        <p14:creationId xmlns:p14="http://schemas.microsoft.com/office/powerpoint/2010/main" val="100324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8D79F9-30E3-400B-B39D-01A9B0F508CD}" type="datetimeFigureOut">
              <a:rPr lang="en-IN" smtClean="0"/>
              <a:t>15-02-2022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C986D7-B854-4751-A010-7968EE4EB3D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561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cbi.nlm.nih.gov/pmc/articles/PMC441845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EFD4-BE13-48B6-837D-2C122EB1DBC1}"/>
              </a:ext>
            </a:extLst>
          </p:cNvPr>
          <p:cNvSpPr>
            <a:spLocks noGrp="1"/>
          </p:cNvSpPr>
          <p:nvPr>
            <p:ph type="ctrTitle"/>
          </p:nvPr>
        </p:nvSpPr>
        <p:spPr/>
        <p:txBody>
          <a:bodyPr>
            <a:normAutofit fontScale="90000"/>
          </a:bodyPr>
          <a:lstStyle/>
          <a:p>
            <a:r>
              <a:rPr lang="en-US" dirty="0"/>
              <a:t>Performance Analysis of Machine Learning Techniques To Predict Diabetes</a:t>
            </a:r>
            <a:endParaRPr lang="en-IN" dirty="0"/>
          </a:p>
        </p:txBody>
      </p:sp>
      <p:sp>
        <p:nvSpPr>
          <p:cNvPr id="3" name="Subtitle 2">
            <a:extLst>
              <a:ext uri="{FF2B5EF4-FFF2-40B4-BE49-F238E27FC236}">
                <a16:creationId xmlns:a16="http://schemas.microsoft.com/office/drawing/2014/main" id="{C125DBBD-6BB4-4C89-9BFD-4AA4887D4EF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584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7F52A2D-99C7-4B1E-A353-F7DF271E42BB}"/>
              </a:ext>
            </a:extLst>
          </p:cNvPr>
          <p:cNvSpPr>
            <a:spLocks noGrp="1" noChangeArrowheads="1"/>
          </p:cNvSpPr>
          <p:nvPr>
            <p:ph type="title"/>
          </p:nvPr>
        </p:nvSpPr>
        <p:spPr/>
        <p:txBody>
          <a:bodyPr/>
          <a:lstStyle/>
          <a:p>
            <a:pPr eaLnBrk="1" hangingPunct="1"/>
            <a:r>
              <a:rPr lang="en-US" altLang="en-US"/>
              <a:t>Problem statement</a:t>
            </a:r>
            <a:endParaRPr lang="en-IN" altLang="en-US"/>
          </a:p>
        </p:txBody>
      </p:sp>
      <p:sp>
        <p:nvSpPr>
          <p:cNvPr id="3" name="Content Placeholder 2">
            <a:extLst>
              <a:ext uri="{FF2B5EF4-FFF2-40B4-BE49-F238E27FC236}">
                <a16:creationId xmlns:a16="http://schemas.microsoft.com/office/drawing/2014/main" id="{EBD7783A-8039-410E-A520-B523B08A840C}"/>
              </a:ext>
            </a:extLst>
          </p:cNvPr>
          <p:cNvSpPr>
            <a:spLocks noGrp="1"/>
          </p:cNvSpPr>
          <p:nvPr>
            <p:ph idx="1"/>
          </p:nvPr>
        </p:nvSpPr>
        <p:spPr>
          <a:xfrm>
            <a:off x="2362200" y="1930400"/>
            <a:ext cx="7162800" cy="3881438"/>
          </a:xfrm>
        </p:spPr>
        <p:txBody>
          <a:bodyPr rtlCol="0">
            <a:normAutofit/>
          </a:bodyPr>
          <a:lstStyle/>
          <a:p>
            <a:pPr algn="just">
              <a:lnSpc>
                <a:spcPct val="150000"/>
              </a:lnSpc>
              <a:buFont typeface="Wingdings 3" charset="2"/>
              <a:buChar char=""/>
              <a:defRPr/>
            </a:pPr>
            <a:r>
              <a:rPr lang="en-US" dirty="0">
                <a:latin typeface="Times New Roman" panose="02020603050405020304" pitchFamily="18" charset="0"/>
                <a:ea typeface="Times New Roman" panose="02020603050405020304" pitchFamily="18" charset="0"/>
              </a:rPr>
              <a:t>The normal identifying process is that patients need to visit a diagnostic center, consult their doctor, and sit tight for a day or more to get their reports. </a:t>
            </a:r>
          </a:p>
          <a:p>
            <a:pPr algn="just">
              <a:lnSpc>
                <a:spcPct val="150000"/>
              </a:lnSpc>
              <a:buFont typeface="Wingdings 3" charset="2"/>
              <a:buChar char=""/>
              <a:defRPr/>
            </a:pPr>
            <a:r>
              <a:rPr lang="en-US" dirty="0">
                <a:latin typeface="Times New Roman" panose="02020603050405020304" pitchFamily="18" charset="0"/>
                <a:ea typeface="Times New Roman" panose="02020603050405020304" pitchFamily="18" charset="0"/>
              </a:rPr>
              <a:t>Moreover, every time they want to get their diagnosis report, they have to waste their money in vain. Diabetes Mellitus (DM) is defined as a group of metabolic disorders mainly caused by abnormal insulin secretion and/or action.</a:t>
            </a:r>
            <a:endParaRPr lang="en-IN" sz="24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F4DD000-796E-4316-AD7D-5AEDFAAC7F7A}"/>
              </a:ext>
            </a:extLst>
          </p:cNvPr>
          <p:cNvSpPr>
            <a:spLocks noGrp="1" noChangeArrowheads="1"/>
          </p:cNvSpPr>
          <p:nvPr>
            <p:ph type="title"/>
          </p:nvPr>
        </p:nvSpPr>
        <p:spPr/>
        <p:txBody>
          <a:bodyPr/>
          <a:lstStyle/>
          <a:p>
            <a:r>
              <a:rPr lang="en-US" altLang="en-US"/>
              <a:t>Existing System</a:t>
            </a:r>
            <a:endParaRPr lang="en-IN" altLang="en-US"/>
          </a:p>
        </p:txBody>
      </p:sp>
      <p:sp>
        <p:nvSpPr>
          <p:cNvPr id="13315" name="Content Placeholder 2">
            <a:extLst>
              <a:ext uri="{FF2B5EF4-FFF2-40B4-BE49-F238E27FC236}">
                <a16:creationId xmlns:a16="http://schemas.microsoft.com/office/drawing/2014/main" id="{282B05B1-70F8-40CC-B300-DBF5C07CB662}"/>
              </a:ext>
            </a:extLst>
          </p:cNvPr>
          <p:cNvSpPr>
            <a:spLocks noGrp="1" noChangeArrowheads="1"/>
          </p:cNvSpPr>
          <p:nvPr>
            <p:ph idx="1"/>
          </p:nvPr>
        </p:nvSpPr>
        <p:spPr/>
        <p:txBody>
          <a:bodyPr/>
          <a:lstStyle/>
          <a:p>
            <a:pPr algn="just"/>
            <a:r>
              <a:rPr lang="en-US" altLang="en-US"/>
              <a:t>There were no chances of prediction in existing studies it was just by manual analysis based on existing data but analyzing large amount of dataset is not considered.</a:t>
            </a:r>
          </a:p>
          <a:p>
            <a:pPr algn="just"/>
            <a:r>
              <a:rPr lang="en-US" altLang="en-US"/>
              <a:t> Data mining plays a huge role in predicting diabetes in the healthcare industry. </a:t>
            </a:r>
          </a:p>
          <a:p>
            <a:pPr algn="just"/>
            <a:r>
              <a:rPr lang="en-US" altLang="en-US"/>
              <a:t>There are many algorithms developed for prediction of diabetes.</a:t>
            </a:r>
          </a:p>
          <a:p>
            <a:pPr algn="just"/>
            <a:r>
              <a:rPr lang="en-US" altLang="en-US"/>
              <a:t> But most of the algorithms failed in case of the accuracy estimation. Also, there is a need to automate the overall process of diabetes prediction.</a:t>
            </a:r>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F50E-F5C0-4FF8-B83A-34831D89CF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596C135-E21D-4E10-A3F3-CFD082C4C321}"/>
              </a:ext>
            </a:extLst>
          </p:cNvPr>
          <p:cNvSpPr>
            <a:spLocks noGrp="1"/>
          </p:cNvSpPr>
          <p:nvPr>
            <p:ph idx="1"/>
          </p:nvPr>
        </p:nvSpPr>
        <p:spPr/>
        <p:txBody>
          <a:bodyPr/>
          <a:lstStyle/>
          <a:p>
            <a:r>
              <a:rPr lang="en-US" sz="2800" dirty="0">
                <a:latin typeface="Times New Roman" pitchFamily="18" charset="0"/>
                <a:cs typeface="Times New Roman" pitchFamily="18" charset="0"/>
              </a:rPr>
              <a:t> Their was no chances of prediction in existing studies it was just by manual analysis based on existing data but analyzing large amount of dataset is not considered. </a:t>
            </a:r>
          </a:p>
          <a:p>
            <a:endParaRPr lang="en-IN" dirty="0"/>
          </a:p>
        </p:txBody>
      </p:sp>
    </p:spTree>
    <p:extLst>
      <p:ext uri="{BB962C8B-B14F-4D97-AF65-F5344CB8AC3E}">
        <p14:creationId xmlns:p14="http://schemas.microsoft.com/office/powerpoint/2010/main" val="421962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Architecture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072974" y="2843071"/>
            <a:ext cx="6106377" cy="2029108"/>
          </a:xfrm>
          <a:prstGeom prst="rect">
            <a:avLst/>
          </a:prstGeom>
          <a:noFill/>
          <a:ln>
            <a:noFill/>
          </a:ln>
        </p:spPr>
      </p:pic>
    </p:spTree>
    <p:extLst>
      <p:ext uri="{BB962C8B-B14F-4D97-AF65-F5344CB8AC3E}">
        <p14:creationId xmlns:p14="http://schemas.microsoft.com/office/powerpoint/2010/main" val="308691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&amp; HARDWARE REQUIREMENT</a:t>
            </a:r>
            <a:endParaRPr lang="en-US" dirty="0"/>
          </a:p>
        </p:txBody>
      </p:sp>
      <p:sp>
        <p:nvSpPr>
          <p:cNvPr id="3" name="Content Placeholder 2"/>
          <p:cNvSpPr>
            <a:spLocks noGrp="1"/>
          </p:cNvSpPr>
          <p:nvPr>
            <p:ph idx="1"/>
          </p:nvPr>
        </p:nvSpPr>
        <p:spPr/>
        <p:txBody>
          <a:bodyPr>
            <a:normAutofit/>
          </a:bodyPr>
          <a:lstStyle/>
          <a:p>
            <a:pPr fontAlgn="base"/>
            <a:r>
              <a:rPr lang="en-US" sz="2600" b="1" dirty="0">
                <a:latin typeface="Times New Roman" pitchFamily="18" charset="0"/>
                <a:cs typeface="Times New Roman" pitchFamily="18" charset="0"/>
              </a:rPr>
              <a:t>OS: </a:t>
            </a:r>
            <a:r>
              <a:rPr lang="en-US" sz="2600" dirty="0">
                <a:latin typeface="Times New Roman" pitchFamily="18" charset="0"/>
                <a:cs typeface="Times New Roman" pitchFamily="18" charset="0"/>
              </a:rPr>
              <a:t>Windows 7 or above</a:t>
            </a:r>
          </a:p>
          <a:p>
            <a:pPr fontAlgn="base"/>
            <a:r>
              <a:rPr lang="en-US" sz="2600" b="1" dirty="0">
                <a:latin typeface="Times New Roman" pitchFamily="18" charset="0"/>
                <a:cs typeface="Times New Roman" pitchFamily="18" charset="0"/>
              </a:rPr>
              <a:t>Processor: </a:t>
            </a:r>
            <a:r>
              <a:rPr lang="en-US" sz="2600" dirty="0">
                <a:latin typeface="Times New Roman" pitchFamily="18" charset="0"/>
                <a:cs typeface="Times New Roman" pitchFamily="18" charset="0"/>
              </a:rPr>
              <a:t>I3 or above</a:t>
            </a:r>
          </a:p>
          <a:p>
            <a:pPr fontAlgn="base"/>
            <a:r>
              <a:rPr lang="en-US" sz="2600" b="1" dirty="0">
                <a:latin typeface="Times New Roman" pitchFamily="18" charset="0"/>
                <a:cs typeface="Times New Roman" pitchFamily="18" charset="0"/>
              </a:rPr>
              <a:t>Programming language:</a:t>
            </a:r>
            <a:r>
              <a:rPr lang="en-US" sz="2600" dirty="0">
                <a:latin typeface="Times New Roman" pitchFamily="18" charset="0"/>
                <a:cs typeface="Times New Roman" pitchFamily="18" charset="0"/>
              </a:rPr>
              <a:t> python 3.6</a:t>
            </a:r>
          </a:p>
          <a:p>
            <a:pPr fontAlgn="base"/>
            <a:r>
              <a:rPr lang="en-US" sz="2600" b="1" dirty="0">
                <a:latin typeface="Times New Roman" pitchFamily="18" charset="0"/>
                <a:cs typeface="Times New Roman" pitchFamily="18" charset="0"/>
              </a:rPr>
              <a:t>Distribution tool: Anaconda</a:t>
            </a:r>
            <a:r>
              <a:rPr lang="en-US" sz="2600" dirty="0">
                <a:latin typeface="Times New Roman" pitchFamily="18" charset="0"/>
                <a:cs typeface="Times New Roman" pitchFamily="18" charset="0"/>
              </a:rPr>
              <a:t>.</a:t>
            </a:r>
          </a:p>
          <a:p>
            <a:pPr fontAlgn="base"/>
            <a:r>
              <a:rPr lang="en-US" sz="2600" b="1" dirty="0">
                <a:latin typeface="Times New Roman" pitchFamily="18" charset="0"/>
                <a:cs typeface="Times New Roman" pitchFamily="18" charset="0"/>
              </a:rPr>
              <a:t>RAM</a:t>
            </a:r>
            <a:r>
              <a:rPr lang="en-US" sz="2600" dirty="0">
                <a:latin typeface="Times New Roman" pitchFamily="18" charset="0"/>
                <a:cs typeface="Times New Roman" pitchFamily="18" charset="0"/>
              </a:rPr>
              <a:t>: 4 GB</a:t>
            </a:r>
          </a:p>
          <a:p>
            <a:pPr fontAlgn="base"/>
            <a:r>
              <a:rPr lang="en-US" sz="2600" b="1" dirty="0">
                <a:latin typeface="Times New Roman" pitchFamily="18" charset="0"/>
                <a:cs typeface="Times New Roman" pitchFamily="18" charset="0"/>
              </a:rPr>
              <a:t>Hard Disk</a:t>
            </a:r>
            <a:r>
              <a:rPr lang="en-US" sz="2600" dirty="0">
                <a:latin typeface="Times New Roman" pitchFamily="18" charset="0"/>
                <a:cs typeface="Times New Roman" pitchFamily="18" charset="0"/>
              </a:rPr>
              <a:t>: 160 GB</a:t>
            </a:r>
          </a:p>
          <a:p>
            <a:pPr marL="0" indent="0">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97218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F8C0B0F-7F51-4308-85EB-1AB82668E6F9}"/>
              </a:ext>
            </a:extLst>
          </p:cNvPr>
          <p:cNvSpPr>
            <a:spLocks noGrp="1" noChangeArrowheads="1"/>
          </p:cNvSpPr>
          <p:nvPr>
            <p:ph type="title"/>
          </p:nvPr>
        </p:nvSpPr>
        <p:spPr/>
        <p:txBody>
          <a:bodyPr/>
          <a:lstStyle/>
          <a:p>
            <a:r>
              <a:rPr lang="en-US" altLang="en-US"/>
              <a:t>Methodology</a:t>
            </a:r>
            <a:endParaRPr lang="en-IN" altLang="en-US"/>
          </a:p>
        </p:txBody>
      </p:sp>
      <p:sp>
        <p:nvSpPr>
          <p:cNvPr id="15363" name="Content Placeholder 2">
            <a:extLst>
              <a:ext uri="{FF2B5EF4-FFF2-40B4-BE49-F238E27FC236}">
                <a16:creationId xmlns:a16="http://schemas.microsoft.com/office/drawing/2014/main" id="{B2176587-3F25-4505-BDEF-B88D859AAAFB}"/>
              </a:ext>
            </a:extLst>
          </p:cNvPr>
          <p:cNvSpPr>
            <a:spLocks noGrp="1" noChangeArrowheads="1"/>
          </p:cNvSpPr>
          <p:nvPr>
            <p:ph idx="1"/>
          </p:nvPr>
        </p:nvSpPr>
        <p:spPr>
          <a:xfrm>
            <a:off x="2133600" y="1897064"/>
            <a:ext cx="6934200" cy="4656137"/>
          </a:xfrm>
        </p:spPr>
        <p:txBody>
          <a:bodyPr>
            <a:normAutofit/>
          </a:bodyPr>
          <a:lstStyle/>
          <a:p>
            <a:pPr marL="0" indent="0">
              <a:buNone/>
              <a:defRPr/>
            </a:pPr>
            <a:r>
              <a:rPr lang="en-US" sz="2000" dirty="0">
                <a:solidFill>
                  <a:schemeClr val="accent4"/>
                </a:solidFill>
                <a:latin typeface="Times New Roman" panose="02020603050405020304" pitchFamily="18" charset="0"/>
                <a:ea typeface="Times New Roman" panose="02020603050405020304" pitchFamily="18" charset="0"/>
              </a:rPr>
              <a:t>Logistic Regression </a:t>
            </a:r>
          </a:p>
          <a:p>
            <a:pPr>
              <a:defRPr/>
            </a:pPr>
            <a:r>
              <a:rPr lang="en-US" dirty="0">
                <a:latin typeface="Times New Roman" panose="02020603050405020304" pitchFamily="18" charset="0"/>
                <a:ea typeface="Times New Roman" panose="02020603050405020304" pitchFamily="18" charset="0"/>
              </a:rPr>
              <a:t>Logistic Regression is a classification method based on Linear Regression. </a:t>
            </a:r>
          </a:p>
          <a:p>
            <a:pPr>
              <a:defRPr/>
            </a:pPr>
            <a:r>
              <a:rPr lang="en-US" dirty="0">
                <a:latin typeface="Times New Roman" panose="02020603050405020304" pitchFamily="18" charset="0"/>
                <a:ea typeface="Times New Roman" panose="02020603050405020304" pitchFamily="18" charset="0"/>
              </a:rPr>
              <a:t>Logistic Regression should be used for classification not for regression. The target variable can be a binary class or multi-class. </a:t>
            </a:r>
          </a:p>
          <a:p>
            <a:pPr>
              <a:defRPr/>
            </a:pPr>
            <a:r>
              <a:rPr lang="en-US" dirty="0">
                <a:latin typeface="Times New Roman" panose="02020603050405020304" pitchFamily="18" charset="0"/>
                <a:ea typeface="Times New Roman" panose="02020603050405020304" pitchFamily="18" charset="0"/>
              </a:rPr>
              <a:t>In this project, we will apply some data exploration techniques to understand and explore the datasets. We will then apply the Logistic Regression classification algorithm. </a:t>
            </a:r>
          </a:p>
          <a:p>
            <a:pPr>
              <a:defRPr/>
            </a:pPr>
            <a:r>
              <a:rPr lang="en-US" dirty="0">
                <a:latin typeface="Times New Roman" panose="02020603050405020304" pitchFamily="18" charset="0"/>
                <a:ea typeface="Times New Roman" panose="02020603050405020304" pitchFamily="18" charset="0"/>
              </a:rPr>
              <a:t>Logistic regression was used to predict whether a patient suffer from diabetes, based on seven observed characteristics of the patient.</a:t>
            </a:r>
            <a:endParaRPr lang="en-IN" dirty="0">
              <a:latin typeface="Times New Roman" panose="02020603050405020304" pitchFamily="18" charset="0"/>
              <a:ea typeface="Times New Roman" panose="02020603050405020304" pitchFamily="18" charset="0"/>
            </a:endParaRPr>
          </a:p>
          <a:p>
            <a:pPr>
              <a:defRPr/>
            </a:pPr>
            <a:endParaRPr lang="en-IN" altLang="en-US" dirty="0">
              <a:ea typeface="Calibri" panose="020F0502020204030204" pitchFamily="34" charset="0"/>
              <a:cs typeface="Times New Roman" panose="02020603050405020304" pitchFamily="18" charset="0"/>
            </a:endParaRPr>
          </a:p>
          <a:p>
            <a:pPr marL="0" indent="0">
              <a:buNone/>
              <a:defRPr/>
            </a:pPr>
            <a:endParaRPr lang="en-US" dirty="0">
              <a:solidFill>
                <a:schemeClr val="accent4"/>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F644F1A-BD99-450E-A535-BAE1A17BA935}"/>
              </a:ext>
            </a:extLst>
          </p:cNvPr>
          <p:cNvSpPr>
            <a:spLocks noGrp="1" noChangeArrowheads="1"/>
          </p:cNvSpPr>
          <p:nvPr>
            <p:ph type="title"/>
          </p:nvPr>
        </p:nvSpPr>
        <p:spPr/>
        <p:txBody>
          <a:bodyPr/>
          <a:lstStyle/>
          <a:p>
            <a:r>
              <a:rPr lang="en-US" altLang="en-US"/>
              <a:t>Continues…</a:t>
            </a:r>
            <a:endParaRPr lang="en-IN" altLang="en-US"/>
          </a:p>
        </p:txBody>
      </p:sp>
      <p:sp>
        <p:nvSpPr>
          <p:cNvPr id="3" name="Content Placeholder 2">
            <a:extLst>
              <a:ext uri="{FF2B5EF4-FFF2-40B4-BE49-F238E27FC236}">
                <a16:creationId xmlns:a16="http://schemas.microsoft.com/office/drawing/2014/main" id="{1D7D3ED4-E63C-40EE-B8D0-F1C135D66842}"/>
              </a:ext>
            </a:extLst>
          </p:cNvPr>
          <p:cNvSpPr>
            <a:spLocks noGrp="1"/>
          </p:cNvSpPr>
          <p:nvPr>
            <p:ph idx="1"/>
          </p:nvPr>
        </p:nvSpPr>
        <p:spPr>
          <a:xfrm>
            <a:off x="2133601" y="1600200"/>
            <a:ext cx="6348413" cy="5105400"/>
          </a:xfrm>
        </p:spPr>
        <p:txBody>
          <a:bodyPr>
            <a:normAutofit lnSpcReduction="10000"/>
          </a:bodyPr>
          <a:lstStyle/>
          <a:p>
            <a:pPr marL="0" indent="0">
              <a:buNone/>
              <a:defRPr/>
            </a:pPr>
            <a:r>
              <a:rPr lang="en-US" sz="2000" dirty="0">
                <a:solidFill>
                  <a:schemeClr val="accent4"/>
                </a:solidFill>
              </a:rPr>
              <a:t>Machine learning</a:t>
            </a:r>
          </a:p>
          <a:p>
            <a:pPr>
              <a:defRPr/>
            </a:pPr>
            <a:r>
              <a:rPr lang="en-US" dirty="0">
                <a:latin typeface="Times New Roman" panose="02020603050405020304" pitchFamily="18" charset="0"/>
                <a:ea typeface="Times New Roman" panose="02020603050405020304" pitchFamily="18" charset="0"/>
              </a:rPr>
              <a:t>Machine learning is the scientific field dealing with the ways in which machines learn from experience.</a:t>
            </a:r>
          </a:p>
          <a:p>
            <a:pPr>
              <a:defRPr/>
            </a:pPr>
            <a:r>
              <a:rPr lang="en-US" dirty="0">
                <a:latin typeface="Times New Roman" panose="02020603050405020304" pitchFamily="18" charset="0"/>
                <a:ea typeface="Times New Roman" panose="02020603050405020304" pitchFamily="18" charset="0"/>
              </a:rPr>
              <a:t>The purpose of machine learning is the construction of computer systems that can adapt and learn from their experience. </a:t>
            </a:r>
          </a:p>
          <a:p>
            <a:pPr>
              <a:defRPr/>
            </a:pPr>
            <a:r>
              <a:rPr lang="en-US" dirty="0">
                <a:latin typeface="Times New Roman" panose="02020603050405020304" pitchFamily="18" charset="0"/>
                <a:ea typeface="Times New Roman" panose="02020603050405020304" pitchFamily="18" charset="0"/>
              </a:rPr>
              <a:t>Predicting the disease early leads to treating the patients before it becomes critical.</a:t>
            </a:r>
          </a:p>
          <a:p>
            <a:pPr>
              <a:defRPr/>
            </a:pPr>
            <a:r>
              <a:rPr lang="en-US" dirty="0">
                <a:latin typeface="Times New Roman" panose="02020603050405020304" pitchFamily="18" charset="0"/>
                <a:ea typeface="Times New Roman" panose="02020603050405020304" pitchFamily="18" charset="0"/>
              </a:rPr>
              <a:t> Data mining has the ability to extract hidden knowledge from a huge amount of diabetes-related data. </a:t>
            </a:r>
          </a:p>
          <a:p>
            <a:pPr>
              <a:defRPr/>
            </a:pPr>
            <a:r>
              <a:rPr lang="en-US" dirty="0">
                <a:latin typeface="Times New Roman" panose="02020603050405020304" pitchFamily="18" charset="0"/>
                <a:ea typeface="Times New Roman" panose="02020603050405020304" pitchFamily="18" charset="0"/>
              </a:rPr>
              <a:t>Because of that, it has a significant role in diabetes research, now more than ever. </a:t>
            </a:r>
          </a:p>
          <a:p>
            <a:pPr>
              <a:defRPr/>
            </a:pPr>
            <a:r>
              <a:rPr lang="en-US" dirty="0">
                <a:latin typeface="Times New Roman" panose="02020603050405020304" pitchFamily="18" charset="0"/>
                <a:ea typeface="Times New Roman" panose="02020603050405020304" pitchFamily="18" charset="0"/>
              </a:rPr>
              <a:t>The aim of this research is to develop a system which can predict the diabetic risk level of a patient with a higher accuracy</a:t>
            </a:r>
            <a:endParaRPr lang="en-IN" sz="2000" dirty="0">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We presented a comprehensive, timely survey on visualization and visual analytics in deep learning research, using a human-centered, interrogative framework. Our method helps researchers and practitioners in visual analytics and deep learning to quickly learn key aspects of this young and rapidly growing medical data of research, whose impact spans diabetics.</a:t>
            </a:r>
          </a:p>
        </p:txBody>
      </p:sp>
    </p:spTree>
    <p:extLst>
      <p:ext uri="{BB962C8B-B14F-4D97-AF65-F5344CB8AC3E}">
        <p14:creationId xmlns:p14="http://schemas.microsoft.com/office/powerpoint/2010/main" val="146984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9AECB29-4B6F-4414-8985-4D5FE20076BE}"/>
              </a:ext>
            </a:extLst>
          </p:cNvPr>
          <p:cNvSpPr>
            <a:spLocks noGrp="1" noChangeArrowheads="1"/>
          </p:cNvSpPr>
          <p:nvPr>
            <p:ph type="title"/>
          </p:nvPr>
        </p:nvSpPr>
        <p:spPr/>
        <p:txBody>
          <a:bodyPr/>
          <a:lstStyle/>
          <a:p>
            <a:pPr eaLnBrk="1" hangingPunct="1"/>
            <a:r>
              <a:rPr lang="en-US" altLang="en-US"/>
              <a:t>REFERENCES</a:t>
            </a:r>
          </a:p>
        </p:txBody>
      </p:sp>
      <p:sp>
        <p:nvSpPr>
          <p:cNvPr id="3" name="Content Placeholder 2">
            <a:extLst>
              <a:ext uri="{FF2B5EF4-FFF2-40B4-BE49-F238E27FC236}">
                <a16:creationId xmlns:a16="http://schemas.microsoft.com/office/drawing/2014/main" id="{AA9E2FEE-B463-410C-B6F9-7F0846517ADF}"/>
              </a:ext>
            </a:extLst>
          </p:cNvPr>
          <p:cNvSpPr>
            <a:spLocks noGrp="1"/>
          </p:cNvSpPr>
          <p:nvPr>
            <p:ph idx="1"/>
          </p:nvPr>
        </p:nvSpPr>
        <p:spPr/>
        <p:txBody>
          <a:bodyPr rtlCol="0">
            <a:normAutofit fontScale="62500" lnSpcReduction="20000"/>
          </a:bodyPr>
          <a:lstStyle/>
          <a:p>
            <a:pPr algn="just">
              <a:lnSpc>
                <a:spcPct val="150000"/>
              </a:lnSpc>
              <a:defRPr/>
            </a:pPr>
            <a:r>
              <a:rPr lang="en-US" dirty="0">
                <a:latin typeface="Times New Roman" panose="02020603050405020304" pitchFamily="18" charset="0"/>
                <a:ea typeface="Times New Roman" panose="02020603050405020304" pitchFamily="18" charset="0"/>
              </a:rPr>
              <a:t> [1]. Komi, </a:t>
            </a:r>
            <a:r>
              <a:rPr lang="en-US" dirty="0" err="1">
                <a:latin typeface="Times New Roman" panose="02020603050405020304" pitchFamily="18" charset="0"/>
                <a:ea typeface="Times New Roman" panose="02020603050405020304" pitchFamily="18" charset="0"/>
              </a:rPr>
              <a:t>Zhai</a:t>
            </a:r>
            <a:r>
              <a:rPr lang="en-US" dirty="0">
                <a:latin typeface="Times New Roman" panose="02020603050405020304" pitchFamily="18" charset="0"/>
                <a:ea typeface="Times New Roman" panose="02020603050405020304" pitchFamily="18" charset="0"/>
              </a:rPr>
              <a:t>. 2017. Application of Data Mining Methods in Diabetes Prediction</a:t>
            </a:r>
            <a:endParaRPr lang="en-IN" dirty="0">
              <a:latin typeface="Times New Roman" panose="02020603050405020304" pitchFamily="18" charset="0"/>
              <a:ea typeface="Times New Roman" panose="02020603050405020304" pitchFamily="18" charset="0"/>
            </a:endParaRPr>
          </a:p>
          <a:p>
            <a:pPr algn="just">
              <a:lnSpc>
                <a:spcPct val="150000"/>
              </a:lnSpc>
              <a:defRPr/>
            </a:pPr>
            <a:r>
              <a:rPr lang="en-US" dirty="0">
                <a:latin typeface="Times New Roman" panose="02020603050405020304" pitchFamily="18" charset="0"/>
                <a:ea typeface="Times New Roman" panose="02020603050405020304" pitchFamily="18" charset="0"/>
              </a:rPr>
              <a:t> [2]. Analysis of Various Data Mining Techniques to Predict Diabetes Mellitus, Omar </a:t>
            </a:r>
            <a:r>
              <a:rPr lang="en-US" dirty="0" err="1">
                <a:latin typeface="Times New Roman" panose="02020603050405020304" pitchFamily="18" charset="0"/>
                <a:ea typeface="Times New Roman" panose="02020603050405020304" pitchFamily="18" charset="0"/>
              </a:rPr>
              <a:t>KassemKhalil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Aissa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Boudjella</a:t>
            </a:r>
            <a:r>
              <a:rPr lang="en-US" dirty="0">
                <a:latin typeface="Times New Roman" panose="02020603050405020304" pitchFamily="18" charset="0"/>
                <a:ea typeface="Times New Roman" panose="02020603050405020304" pitchFamily="18" charset="0"/>
              </a:rPr>
              <a:t>, 2016 Sixth International Conference on Developments in </a:t>
            </a:r>
            <a:r>
              <a:rPr lang="en-US" dirty="0" err="1">
                <a:latin typeface="Times New Roman" panose="02020603050405020304" pitchFamily="18" charset="0"/>
                <a:ea typeface="Times New Roman" panose="02020603050405020304" pitchFamily="18" charset="0"/>
              </a:rPr>
              <a:t>eSystems</a:t>
            </a:r>
            <a:r>
              <a:rPr lang="en-US" dirty="0">
                <a:latin typeface="Times New Roman" panose="02020603050405020304" pitchFamily="18" charset="0"/>
                <a:ea typeface="Times New Roman" panose="02020603050405020304" pitchFamily="18" charset="0"/>
              </a:rPr>
              <a:t> Engineering. </a:t>
            </a:r>
            <a:endParaRPr lang="en-IN" dirty="0">
              <a:latin typeface="Times New Roman" panose="02020603050405020304" pitchFamily="18" charset="0"/>
              <a:ea typeface="Times New Roman" panose="02020603050405020304" pitchFamily="18" charset="0"/>
            </a:endParaRPr>
          </a:p>
          <a:p>
            <a:pPr algn="just">
              <a:lnSpc>
                <a:spcPct val="150000"/>
              </a:lnSpc>
              <a:defRPr/>
            </a:pPr>
            <a:r>
              <a:rPr lang="en-US" dirty="0">
                <a:latin typeface="Times New Roman" panose="02020603050405020304" pitchFamily="18" charset="0"/>
                <a:ea typeface="Times New Roman" panose="02020603050405020304" pitchFamily="18" charset="0"/>
              </a:rPr>
              <a:t>[3]. Alan </a:t>
            </a:r>
            <a:r>
              <a:rPr lang="en-US" dirty="0" err="1">
                <a:latin typeface="Times New Roman" panose="02020603050405020304" pitchFamily="18" charset="0"/>
                <a:ea typeface="Times New Roman" panose="02020603050405020304" pitchFamily="18" charset="0"/>
              </a:rPr>
              <a:t>Siper</a:t>
            </a:r>
            <a:r>
              <a:rPr lang="en-US" dirty="0">
                <a:latin typeface="Times New Roman" panose="02020603050405020304" pitchFamily="18" charset="0"/>
                <a:ea typeface="Times New Roman" panose="02020603050405020304" pitchFamily="18" charset="0"/>
              </a:rPr>
              <a:t>, Roger Farley and Craig Lombardo, “Machine Learning and Data Mining Methods in Diabetes Research”, Proceedings of Student/Faculty Research Day, CSIS, Pace University, May 6th, 2005. </a:t>
            </a:r>
            <a:endParaRPr lang="en-IN" dirty="0">
              <a:latin typeface="Times New Roman" panose="02020603050405020304" pitchFamily="18" charset="0"/>
              <a:ea typeface="Times New Roman" panose="02020603050405020304" pitchFamily="18" charset="0"/>
            </a:endParaRPr>
          </a:p>
          <a:p>
            <a:pPr algn="just">
              <a:lnSpc>
                <a:spcPct val="150000"/>
              </a:lnSpc>
              <a:defRPr/>
            </a:pPr>
            <a:r>
              <a:rPr lang="en-US" dirty="0">
                <a:latin typeface="Times New Roman" panose="02020603050405020304" pitchFamily="18" charset="0"/>
                <a:ea typeface="Times New Roman" panose="02020603050405020304" pitchFamily="18" charset="0"/>
              </a:rPr>
              <a:t>[4]. Devi, M. Renuka, and J. Maria Shyla. "Analysis of Various Data Mining Techniques to Predict Diabetes Mellitus." International Journal of Applied Engineering Research 11.1 (2016): 727-730. </a:t>
            </a:r>
            <a:endParaRPr lang="en-IN" dirty="0">
              <a:latin typeface="Times New Roman" panose="02020603050405020304" pitchFamily="18" charset="0"/>
              <a:ea typeface="Times New Roman" panose="02020603050405020304" pitchFamily="18" charset="0"/>
            </a:endParaRPr>
          </a:p>
          <a:p>
            <a:pPr algn="just">
              <a:lnSpc>
                <a:spcPct val="150000"/>
              </a:lnSpc>
              <a:defRPr/>
            </a:pPr>
            <a:r>
              <a:rPr lang="en-US" dirty="0">
                <a:latin typeface="Times New Roman" panose="02020603050405020304" pitchFamily="18" charset="0"/>
                <a:ea typeface="Times New Roman" panose="02020603050405020304" pitchFamily="18" charset="0"/>
              </a:rPr>
              <a:t>[5]. Berry, Michael, and Gordon </a:t>
            </a:r>
            <a:r>
              <a:rPr lang="en-US" dirty="0" err="1">
                <a:latin typeface="Times New Roman" panose="02020603050405020304" pitchFamily="18" charset="0"/>
                <a:ea typeface="Times New Roman" panose="02020603050405020304" pitchFamily="18" charset="0"/>
              </a:rPr>
              <a:t>Linoff</a:t>
            </a:r>
            <a:r>
              <a:rPr lang="en-US" dirty="0">
                <a:latin typeface="Times New Roman" panose="02020603050405020304" pitchFamily="18" charset="0"/>
                <a:ea typeface="Times New Roman" panose="02020603050405020304" pitchFamily="18" charset="0"/>
              </a:rPr>
              <a:t>. Data mining techniques: for marketing, sales, and customer support. John Wiley &amp; Sons, Inc., 1997</a:t>
            </a:r>
            <a:endParaRPr lang="en-IN" dirty="0">
              <a:latin typeface="Times New Roman" panose="02020603050405020304" pitchFamily="18" charset="0"/>
              <a:ea typeface="Times New Roman" panose="02020603050405020304" pitchFamily="18" charset="0"/>
            </a:endParaRPr>
          </a:p>
          <a:p>
            <a:pPr algn="just">
              <a:lnSpc>
                <a:spcPct val="150000"/>
              </a:lnSpc>
              <a:defRPr/>
            </a:pPr>
            <a:r>
              <a:rPr lang="en-US" dirty="0">
                <a:latin typeface="Times New Roman" panose="02020603050405020304" pitchFamily="18" charset="0"/>
                <a:ea typeface="Times New Roman" panose="02020603050405020304" pitchFamily="18" charset="0"/>
              </a:rPr>
              <a:t> [6]. Witten, Ian H., et al. Data Mining: Practical machine learning tools and techniques. Morgan Kaufmann, 2016. </a:t>
            </a:r>
            <a:endParaRPr lang="en-IN" dirty="0">
              <a:latin typeface="Times New Roman" panose="02020603050405020304" pitchFamily="18" charset="0"/>
              <a:ea typeface="Times New Roman" panose="02020603050405020304" pitchFamily="18" charset="0"/>
            </a:endParaRPr>
          </a:p>
          <a:p>
            <a:pPr algn="just">
              <a:lnSpc>
                <a:spcPct val="150000"/>
              </a:lnSpc>
              <a:defRPr/>
            </a:pPr>
            <a:r>
              <a:rPr lang="en-US" dirty="0">
                <a:latin typeface="Times New Roman" panose="02020603050405020304" pitchFamily="18" charset="0"/>
                <a:ea typeface="Times New Roman" panose="02020603050405020304" pitchFamily="18" charset="0"/>
              </a:rPr>
              <a:t>[7]. </a:t>
            </a:r>
            <a:r>
              <a:rPr lang="en-US" dirty="0" err="1">
                <a:latin typeface="Times New Roman" panose="02020603050405020304" pitchFamily="18" charset="0"/>
                <a:ea typeface="Times New Roman" panose="02020603050405020304" pitchFamily="18" charset="0"/>
              </a:rPr>
              <a:t>Giri</a:t>
            </a:r>
            <a:r>
              <a:rPr lang="en-US" dirty="0">
                <a:latin typeface="Times New Roman" panose="02020603050405020304" pitchFamily="18" charset="0"/>
                <a:ea typeface="Times New Roman" panose="02020603050405020304" pitchFamily="18" charset="0"/>
              </a:rPr>
              <a:t>, Donna, et al. "Automated diagnosis of coronary artery disease affected patients using LDA, PCA, ICA and discrete wavelet transform." Knowledge-Based Systems 37 (2013): 274-282.</a:t>
            </a:r>
            <a:endParaRPr lang="en-IN" dirty="0">
              <a:latin typeface="Times New Roman" panose="02020603050405020304" pitchFamily="18" charset="0"/>
              <a:ea typeface="Times New Roman" panose="02020603050405020304" pitchFamily="18" charset="0"/>
            </a:endParaRPr>
          </a:p>
          <a:p>
            <a:pPr algn="just">
              <a:lnSpc>
                <a:spcPct val="150000"/>
              </a:lnSpc>
              <a:buNone/>
              <a:defRPr/>
            </a:pPr>
            <a:endParaRPr lang="en-US"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220A-32A6-4F4F-8E02-85C12A38E546}"/>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Problem statement</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9F98774-3DBA-447E-857A-CA2EAF8EEEE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Diabetes Mellitus (DM) is a chronic disease and as per world health organization (WHO) statistics [2], around 350 million people were suffering with DM. According to WHO it is seventh leading disease to cause of death by 2030 across the world. This disease is affecting more people who are living in low and middle income countries. Most of the diabetes they don't know they are suffering with diabetes. The root cause of diabetes is inactive physical activities, obesity and food habits etc., there is a vast study and research is going on in the field of DM. Many researchers are trying to provide better solutions to diagnose chronic diseases such as diabetes, childhood pneumonia and cancer etc.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7935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BE87-673E-449D-832C-D7666DBE387C}"/>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Motivation: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BF00F9-1FE5-4347-AADF-32C5A4976FCA}"/>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Diabetes Mellitus is one of the metabolic diseases and where the blood glucose levels raise over a prolonged period . Diabetes is life threatening and long standing disease affecting other body parts. Normally Glucose is the break down product of any carbohydrate that entered into the body and this special sugar fuels the cells. In diabetes either the body fails to produce adequate insulin, a hormone or unable to utilize insulin or both </a:t>
            </a:r>
            <a:endParaRPr lang="en-IN" dirty="0"/>
          </a:p>
        </p:txBody>
      </p:sp>
    </p:spTree>
    <p:extLst>
      <p:ext uri="{BB962C8B-B14F-4D97-AF65-F5344CB8AC3E}">
        <p14:creationId xmlns:p14="http://schemas.microsoft.com/office/powerpoint/2010/main" val="409499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40-3DF9-40FD-9318-23AC3CCC0865}"/>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741808D0-47A6-4A6C-9A62-55136AB7189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approach considers diabetes dataset in its experimentation because it's a life threatening chronic disease. In this proposed approach different machine learning algorithms of different representations and mode of learning styles are considered in predicting diabetes type and based on the predictions we analyzed accuracy of individual algorithm. As a result we identified most accurate algorithm which predicts data accurately with compared to other algorithms.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449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DB3A-0BA8-4F95-A862-8207DCE37EDD}"/>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Proposed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endParaRPr lang="en-IN" dirty="0"/>
          </a:p>
        </p:txBody>
      </p:sp>
      <p:sp>
        <p:nvSpPr>
          <p:cNvPr id="3" name="Content Placeholder 2">
            <a:extLst>
              <a:ext uri="{FF2B5EF4-FFF2-40B4-BE49-F238E27FC236}">
                <a16:creationId xmlns:a16="http://schemas.microsoft.com/office/drawing/2014/main" id="{0C87761F-C92C-40FB-8075-A7DD5BAC90B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aim of this paper is to analyze and compare different machine learning algorithms to identify a best predicting algorithm based on various metrics such as accuracy, kappa, precision, recall, sensitivity and specificity. A comprehensive study is done on diabetes dataset with Random Forest (RF), SVM, k-NN, CART and LDA algorithms. The achieved results shows that RF is giving more accurate predictions with compared to other algorithms.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1283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E71B-EF46-4963-9650-A112CB9F4DCE}"/>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Advantages of proposed system</a:t>
            </a:r>
            <a:endParaRPr lang="en-IN" dirty="0"/>
          </a:p>
        </p:txBody>
      </p:sp>
      <p:sp>
        <p:nvSpPr>
          <p:cNvPr id="3" name="Content Placeholder 2">
            <a:extLst>
              <a:ext uri="{FF2B5EF4-FFF2-40B4-BE49-F238E27FC236}">
                <a16:creationId xmlns:a16="http://schemas.microsoft.com/office/drawing/2014/main" id="{83B1EE17-5296-4530-A7E2-DF4EFF729BB9}"/>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proposed approach in this paper has three steps in its methodology. In step-1, load the diabetes dataset into RStudio for the purpose of pre-processing. </a:t>
            </a:r>
          </a:p>
          <a:p>
            <a:r>
              <a:rPr lang="en-US" sz="1800" dirty="0">
                <a:effectLst/>
                <a:latin typeface="Times New Roman" panose="02020603050405020304" pitchFamily="18" charset="0"/>
                <a:ea typeface="Times New Roman" panose="02020603050405020304" pitchFamily="18" charset="0"/>
              </a:rPr>
              <a:t>Further Data pre-processing is done on loaded dataset with cross validation method with 10 folds and this process is repeated 3 times. </a:t>
            </a:r>
          </a:p>
          <a:p>
            <a:r>
              <a:rPr lang="en-US" sz="1800" dirty="0">
                <a:effectLst/>
                <a:latin typeface="Times New Roman" panose="02020603050405020304" pitchFamily="18" charset="0"/>
                <a:ea typeface="Times New Roman" panose="02020603050405020304" pitchFamily="18" charset="0"/>
              </a:rPr>
              <a:t>This is a common configuration or standard method for comparing different models. </a:t>
            </a:r>
            <a:endParaRPr lang="en-IN" dirty="0"/>
          </a:p>
        </p:txBody>
      </p:sp>
    </p:spTree>
    <p:extLst>
      <p:ext uri="{BB962C8B-B14F-4D97-AF65-F5344CB8AC3E}">
        <p14:creationId xmlns:p14="http://schemas.microsoft.com/office/powerpoint/2010/main" val="308199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03DE815-70FD-45CF-A278-C5A3751C1F81}"/>
              </a:ext>
            </a:extLst>
          </p:cNvPr>
          <p:cNvSpPr>
            <a:spLocks noGrp="1" noChangeArrowheads="1"/>
          </p:cNvSpPr>
          <p:nvPr>
            <p:ph type="title"/>
          </p:nvPr>
        </p:nvSpPr>
        <p:spPr/>
        <p:txBody>
          <a:bodyPr/>
          <a:lstStyle/>
          <a:p>
            <a:pPr eaLnBrk="1" hangingPunct="1"/>
            <a:r>
              <a:rPr lang="en-US" altLang="en-US"/>
              <a:t>Introduction</a:t>
            </a:r>
            <a:br>
              <a:rPr lang="en-US" altLang="en-US"/>
            </a:br>
            <a:endParaRPr lang="en-US" altLang="en-US"/>
          </a:p>
        </p:txBody>
      </p:sp>
      <p:sp>
        <p:nvSpPr>
          <p:cNvPr id="3" name="Content Placeholder 2">
            <a:extLst>
              <a:ext uri="{FF2B5EF4-FFF2-40B4-BE49-F238E27FC236}">
                <a16:creationId xmlns:a16="http://schemas.microsoft.com/office/drawing/2014/main" id="{E0304C05-2BCC-4B78-936D-67CCFC00D094}"/>
              </a:ext>
            </a:extLst>
          </p:cNvPr>
          <p:cNvSpPr>
            <a:spLocks noGrp="1"/>
          </p:cNvSpPr>
          <p:nvPr>
            <p:ph idx="1"/>
          </p:nvPr>
        </p:nvSpPr>
        <p:spPr/>
        <p:txBody>
          <a:bodyPr rtlCol="0">
            <a:normAutofit fontScale="92500" lnSpcReduction="10000"/>
          </a:bodyPr>
          <a:lstStyle/>
          <a:p>
            <a:pPr algn="just">
              <a:lnSpc>
                <a:spcPct val="150000"/>
              </a:lnSpc>
              <a:buFont typeface="Wingdings 3" charset="2"/>
              <a:buChar char=""/>
              <a:defRPr/>
            </a:pPr>
            <a:r>
              <a:rPr lang="en-US" dirty="0"/>
              <a:t>Data analysis is playing important part in analyzing dataset and predicting what are situations in coming years. </a:t>
            </a:r>
          </a:p>
          <a:p>
            <a:pPr algn="just">
              <a:lnSpc>
                <a:spcPct val="150000"/>
              </a:lnSpc>
              <a:buFont typeface="Wingdings 3" charset="2"/>
              <a:buChar char=""/>
              <a:defRPr/>
            </a:pPr>
            <a:r>
              <a:rPr lang="en-US" dirty="0"/>
              <a:t>This analysis can give option for departments and organizations to take steps in dealing with these problems.</a:t>
            </a:r>
          </a:p>
          <a:p>
            <a:pPr algn="just">
              <a:lnSpc>
                <a:spcPct val="150000"/>
              </a:lnSpc>
              <a:buFont typeface="Wingdings 3" charset="2"/>
              <a:buChar char=""/>
              <a:defRPr/>
            </a:pPr>
            <a:r>
              <a:rPr lang="en-US" dirty="0"/>
              <a:t> In this project prediction of diabetes in coming years is considered as main problem. Diabetes is one of deadliest diseases in the world.</a:t>
            </a:r>
          </a:p>
          <a:p>
            <a:pPr algn="just">
              <a:lnSpc>
                <a:spcPct val="150000"/>
              </a:lnSpc>
              <a:buFont typeface="Wingdings 3" charset="2"/>
              <a:buChar char=""/>
              <a:defRPr/>
            </a:pPr>
            <a:r>
              <a:rPr lang="en-US" dirty="0"/>
              <a:t> It is not only a disease but also a creator of different kinds of diseases like heart attack, blindness, kidney diseases, etc.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E944A09-2C83-440C-80BC-4C58A2F41138}"/>
              </a:ext>
            </a:extLst>
          </p:cNvPr>
          <p:cNvSpPr>
            <a:spLocks noGrp="1" noChangeArrowheads="1"/>
          </p:cNvSpPr>
          <p:nvPr>
            <p:ph type="title"/>
          </p:nvPr>
        </p:nvSpPr>
        <p:spPr/>
        <p:txBody>
          <a:bodyPr/>
          <a:lstStyle/>
          <a:p>
            <a:pPr eaLnBrk="1" hangingPunct="1"/>
            <a:r>
              <a:rPr lang="en-US" altLang="en-US"/>
              <a:t>continues</a:t>
            </a:r>
            <a:endParaRPr lang="en-IN" altLang="en-US"/>
          </a:p>
        </p:txBody>
      </p:sp>
      <p:sp>
        <p:nvSpPr>
          <p:cNvPr id="8195" name="Content Placeholder 2">
            <a:extLst>
              <a:ext uri="{FF2B5EF4-FFF2-40B4-BE49-F238E27FC236}">
                <a16:creationId xmlns:a16="http://schemas.microsoft.com/office/drawing/2014/main" id="{97DD54F3-85E9-46F1-985E-99A92671B6AD}"/>
              </a:ext>
            </a:extLst>
          </p:cNvPr>
          <p:cNvSpPr>
            <a:spLocks noGrp="1" noChangeArrowheads="1"/>
          </p:cNvSpPr>
          <p:nvPr>
            <p:ph idx="1"/>
          </p:nvPr>
        </p:nvSpPr>
        <p:spPr/>
        <p:txBody>
          <a:bodyPr/>
          <a:lstStyle/>
          <a:p>
            <a:pPr algn="just" eaLnBrk="1" hangingPunct="1">
              <a:lnSpc>
                <a:spcPct val="150000"/>
              </a:lnSpc>
            </a:pPr>
            <a:r>
              <a:rPr lang="en-US" altLang="en-US"/>
              <a:t>The normal identifying process is that patients need to visit a diagnostic center, consult their doctor, and sit tight for a day or more to get their reports. </a:t>
            </a:r>
          </a:p>
          <a:p>
            <a:pPr algn="just" eaLnBrk="1" hangingPunct="1">
              <a:lnSpc>
                <a:spcPct val="150000"/>
              </a:lnSpc>
            </a:pPr>
            <a:r>
              <a:rPr lang="en-US" altLang="en-US"/>
              <a:t> A small </a:t>
            </a:r>
            <a:r>
              <a:rPr lang="en-US" altLang="en-US">
                <a:hlinkClick r:id="rId2"/>
              </a:rPr>
              <a:t>study</a:t>
            </a:r>
            <a:r>
              <a:rPr lang="en-US" altLang="en-US"/>
              <a:t> has been conducted to analyse their medical records to assess if it is possible to predict the onset of diabetes based on diagnostic measures.</a:t>
            </a:r>
            <a:endParaRPr lang="en-IN" altLang="en-US"/>
          </a:p>
          <a:p>
            <a:pPr algn="just" eaLnBrk="1" hangingPunct="1">
              <a:lnSpc>
                <a:spcPct val="150000"/>
              </a:lnSpc>
            </a:pPr>
            <a:endParaRPr lang="en-I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5EB01C4-A1D2-43A1-AAE6-C74A721E0061}"/>
              </a:ext>
            </a:extLst>
          </p:cNvPr>
          <p:cNvSpPr>
            <a:spLocks noGrp="1" noChangeArrowheads="1"/>
          </p:cNvSpPr>
          <p:nvPr>
            <p:ph type="title"/>
          </p:nvPr>
        </p:nvSpPr>
        <p:spPr/>
        <p:txBody>
          <a:bodyPr/>
          <a:lstStyle/>
          <a:p>
            <a:pPr eaLnBrk="1" hangingPunct="1"/>
            <a:r>
              <a:rPr lang="en-US" altLang="en-US"/>
              <a:t>Continues </a:t>
            </a:r>
            <a:endParaRPr lang="en-IN" altLang="en-US"/>
          </a:p>
        </p:txBody>
      </p:sp>
      <p:sp>
        <p:nvSpPr>
          <p:cNvPr id="3" name="Content Placeholder 2">
            <a:extLst>
              <a:ext uri="{FF2B5EF4-FFF2-40B4-BE49-F238E27FC236}">
                <a16:creationId xmlns:a16="http://schemas.microsoft.com/office/drawing/2014/main" id="{D298B40E-850F-40E0-979A-4A4B424F57CE}"/>
              </a:ext>
            </a:extLst>
          </p:cNvPr>
          <p:cNvSpPr>
            <a:spLocks noGrp="1"/>
          </p:cNvSpPr>
          <p:nvPr>
            <p:ph idx="1"/>
          </p:nvPr>
        </p:nvSpPr>
        <p:spPr/>
        <p:txBody>
          <a:bodyPr rtlCol="0">
            <a:normAutofit/>
          </a:bodyPr>
          <a:lstStyle/>
          <a:p>
            <a:pPr algn="just">
              <a:lnSpc>
                <a:spcPct val="150000"/>
              </a:lnSpc>
              <a:defRPr/>
            </a:pPr>
            <a:r>
              <a:rPr lang="en-US" b="1" dirty="0">
                <a:latin typeface="Times New Roman" panose="02020603050405020304" pitchFamily="18" charset="0"/>
                <a:ea typeface="Times New Roman" panose="02020603050405020304" pitchFamily="18" charset="0"/>
              </a:rPr>
              <a:t>[2]. Analysis of Various Data Mining Techniques to Predict Diabetes Mellitus, Omar Kassem Khalil </a:t>
            </a:r>
            <a:r>
              <a:rPr lang="en-US" b="1" dirty="0" err="1">
                <a:latin typeface="Times New Roman" panose="02020603050405020304" pitchFamily="18" charset="0"/>
                <a:ea typeface="Times New Roman" panose="02020603050405020304" pitchFamily="18" charset="0"/>
              </a:rPr>
              <a:t>Aissa</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Boudjella</a:t>
            </a:r>
            <a:r>
              <a:rPr lang="en-US" b="1" dirty="0">
                <a:latin typeface="Times New Roman" panose="02020603050405020304" pitchFamily="18" charset="0"/>
                <a:ea typeface="Times New Roman" panose="02020603050405020304" pitchFamily="18" charset="0"/>
              </a:rPr>
              <a:t>, 2016 Sixth International Conference on Developments in </a:t>
            </a:r>
            <a:r>
              <a:rPr lang="en-US" b="1" dirty="0" err="1">
                <a:latin typeface="Times New Roman" panose="02020603050405020304" pitchFamily="18" charset="0"/>
                <a:ea typeface="Times New Roman" panose="02020603050405020304" pitchFamily="18" charset="0"/>
              </a:rPr>
              <a:t>eSystems</a:t>
            </a:r>
            <a:r>
              <a:rPr lang="en-US" b="1" dirty="0">
                <a:latin typeface="Times New Roman" panose="02020603050405020304" pitchFamily="18" charset="0"/>
                <a:ea typeface="Times New Roman" panose="02020603050405020304" pitchFamily="18" charset="0"/>
              </a:rPr>
              <a:t> Engineering</a:t>
            </a:r>
            <a:endParaRPr lang="en-IN" dirty="0">
              <a:latin typeface="Times New Roman" panose="02020603050405020304" pitchFamily="18" charset="0"/>
              <a:ea typeface="Times New Roman" panose="02020603050405020304" pitchFamily="18" charset="0"/>
            </a:endParaRPr>
          </a:p>
          <a:p>
            <a:pPr>
              <a:defRPr/>
            </a:pPr>
            <a:r>
              <a:rPr lang="en-US" dirty="0">
                <a:latin typeface="Times New Roman" panose="02020603050405020304" pitchFamily="18" charset="0"/>
                <a:ea typeface="Times New Roman" panose="02020603050405020304" pitchFamily="18" charset="0"/>
              </a:rPr>
              <a:t>Data mining approach helps to diagnose patient’s diseases.</a:t>
            </a:r>
          </a:p>
          <a:p>
            <a:pPr>
              <a:defRPr/>
            </a:pPr>
            <a:r>
              <a:rPr lang="en-US" dirty="0">
                <a:latin typeface="Times New Roman" panose="02020603050405020304" pitchFamily="18" charset="0"/>
                <a:ea typeface="Times New Roman" panose="02020603050405020304" pitchFamily="18" charset="0"/>
              </a:rPr>
              <a:t> Diabetes Mellitus is a chronic disease to affect various organs of the human body.</a:t>
            </a:r>
          </a:p>
          <a:p>
            <a:pPr>
              <a:defRPr/>
            </a:pPr>
            <a:r>
              <a:rPr lang="en-US" dirty="0">
                <a:latin typeface="Times New Roman" panose="02020603050405020304" pitchFamily="18" charset="0"/>
                <a:ea typeface="Times New Roman" panose="02020603050405020304" pitchFamily="18" charset="0"/>
              </a:rPr>
              <a:t> Early prediction can save human life and can take control over the diseases. </a:t>
            </a:r>
          </a:p>
          <a:p>
            <a:pPr>
              <a:defRPr/>
            </a:pPr>
            <a:r>
              <a:rPr lang="en-US" dirty="0">
                <a:latin typeface="Times New Roman" panose="02020603050405020304" pitchFamily="18" charset="0"/>
                <a:ea typeface="Times New Roman" panose="02020603050405020304" pitchFamily="18" charset="0"/>
              </a:rPr>
              <a:t>This paper explores the early prediction of diabetes using various data mining techniques. </a:t>
            </a:r>
          </a:p>
          <a:p>
            <a:pPr>
              <a:defRPr/>
            </a:pPr>
            <a:r>
              <a:rPr lang="en-US" dirty="0">
                <a:latin typeface="Times New Roman" panose="02020603050405020304" pitchFamily="18" charset="0"/>
                <a:ea typeface="Times New Roman" panose="02020603050405020304" pitchFamily="18" charset="0"/>
              </a:rPr>
              <a:t>The dataset has taken 768 instances from PIMA Indian Dataset to determine the accuracy of the data mining techniques in prediction. </a:t>
            </a:r>
            <a:endParaRPr lang="en-IN" sz="2000" b="1"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126</TotalTime>
  <Words>1411</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Times New Roman</vt:lpstr>
      <vt:lpstr>Wingdings 3</vt:lpstr>
      <vt:lpstr>Retrospect</vt:lpstr>
      <vt:lpstr>Performance Analysis of Machine Learning Techniques To Predict Diabetes</vt:lpstr>
      <vt:lpstr>Problem statement : </vt:lpstr>
      <vt:lpstr>Motivation: </vt:lpstr>
      <vt:lpstr>Objective</vt:lpstr>
      <vt:lpstr>Proposed System</vt:lpstr>
      <vt:lpstr>Advantages of proposed system</vt:lpstr>
      <vt:lpstr>Introduction </vt:lpstr>
      <vt:lpstr>continues</vt:lpstr>
      <vt:lpstr>Continues </vt:lpstr>
      <vt:lpstr>Problem statement</vt:lpstr>
      <vt:lpstr>Existing System</vt:lpstr>
      <vt:lpstr>PowerPoint Presentation</vt:lpstr>
      <vt:lpstr>Architecture</vt:lpstr>
      <vt:lpstr>SOFTWARE &amp; HARDWARE REQUIREMENT</vt:lpstr>
      <vt:lpstr>Methodology</vt:lpstr>
      <vt:lpstr>Continues…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Machine Learning Techniques To Predict Diabetes</dc:title>
  <dc:creator>kasarla shanthan</dc:creator>
  <cp:lastModifiedBy>kasarla shanthan</cp:lastModifiedBy>
  <cp:revision>4</cp:revision>
  <dcterms:created xsi:type="dcterms:W3CDTF">2022-02-14T09:57:18Z</dcterms:created>
  <dcterms:modified xsi:type="dcterms:W3CDTF">2022-02-15T09:14:05Z</dcterms:modified>
</cp:coreProperties>
</file>