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74" r:id="rId3"/>
    <p:sldId id="635" r:id="rId4"/>
    <p:sldId id="271" r:id="rId5"/>
    <p:sldId id="655" r:id="rId6"/>
    <p:sldId id="656" r:id="rId7"/>
    <p:sldId id="636" r:id="rId8"/>
    <p:sldId id="262" r:id="rId9"/>
    <p:sldId id="647" r:id="rId10"/>
    <p:sldId id="648" r:id="rId11"/>
    <p:sldId id="657" r:id="rId12"/>
    <p:sldId id="637" r:id="rId13"/>
    <p:sldId id="545" r:id="rId14"/>
    <p:sldId id="581" r:id="rId15"/>
    <p:sldId id="652" r:id="rId16"/>
    <p:sldId id="653" r:id="rId17"/>
    <p:sldId id="654" r:id="rId18"/>
    <p:sldId id="658" r:id="rId19"/>
    <p:sldId id="638" r:id="rId20"/>
    <p:sldId id="549" r:id="rId21"/>
    <p:sldId id="639" r:id="rId22"/>
    <p:sldId id="634"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086433-FCF6-4E99-9603-5BEFA8DB8AAD}">
          <p14:sldIdLst>
            <p14:sldId id="257"/>
            <p14:sldId id="274"/>
          </p14:sldIdLst>
        </p14:section>
        <p14:section name="Ch 1" id="{62A182BD-A2BE-4880-8F7D-91FF2DECADA3}">
          <p14:sldIdLst>
            <p14:sldId id="635"/>
            <p14:sldId id="271"/>
            <p14:sldId id="655"/>
            <p14:sldId id="656"/>
          </p14:sldIdLst>
        </p14:section>
        <p14:section name="CH2" id="{65A01396-0CB7-4FC1-AB39-5FF7150B4CC0}">
          <p14:sldIdLst>
            <p14:sldId id="636"/>
            <p14:sldId id="262"/>
            <p14:sldId id="647"/>
            <p14:sldId id="648"/>
            <p14:sldId id="657"/>
          </p14:sldIdLst>
        </p14:section>
        <p14:section name="ch3" id="{8BE0C2E4-9C2C-4DDA-80C0-B2BFB825D213}">
          <p14:sldIdLst>
            <p14:sldId id="637"/>
            <p14:sldId id="545"/>
            <p14:sldId id="581"/>
            <p14:sldId id="652"/>
            <p14:sldId id="653"/>
            <p14:sldId id="654"/>
            <p14:sldId id="658"/>
          </p14:sldIdLst>
        </p14:section>
        <p14:section name="ch4" id="{EB63B7AF-086B-4064-A947-53C182EE459B}">
          <p14:sldIdLst>
            <p14:sldId id="638"/>
            <p14:sldId id="549"/>
            <p14:sldId id="639"/>
            <p14:sldId id="634"/>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6D19"/>
    <a:srgbClr val="00B050"/>
    <a:srgbClr val="BFBFBF"/>
    <a:srgbClr val="00D05E"/>
    <a:srgbClr val="09FF78"/>
    <a:srgbClr val="394263"/>
    <a:srgbClr val="3366FF"/>
    <a:srgbClr val="6666FF"/>
    <a:srgbClr val="FF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75287" autoAdjust="0"/>
  </p:normalViewPr>
  <p:slideViewPr>
    <p:cSldViewPr snapToGrid="0">
      <p:cViewPr varScale="1">
        <p:scale>
          <a:sx n="52" d="100"/>
          <a:sy n="52" d="100"/>
        </p:scale>
        <p:origin x="1314" y="7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fr-FR" sz="2800" b="1" dirty="0">
                <a:solidFill>
                  <a:srgbClr val="1F6D19"/>
                </a:solidFill>
              </a:rPr>
              <a:t>Diagramme de Gantt</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bar"/>
        <c:grouping val="stacked"/>
        <c:varyColors val="0"/>
        <c:ser>
          <c:idx val="0"/>
          <c:order val="0"/>
          <c:tx>
            <c:strRef>
              <c:f>Feuil1!$B$1</c:f>
              <c:strCache>
                <c:ptCount val="1"/>
                <c:pt idx="0">
                  <c:v>Date Debut</c:v>
                </c:pt>
              </c:strCache>
            </c:strRef>
          </c:tx>
          <c:spPr>
            <a:noFill/>
            <a:ln>
              <a:noFill/>
            </a:ln>
            <a:effectLst/>
          </c:spPr>
          <c:invertIfNegative val="0"/>
          <c:cat>
            <c:strRef>
              <c:f>Feuil1!$A$2:$A$8</c:f>
              <c:strCache>
                <c:ptCount val="7"/>
                <c:pt idx="0">
                  <c:v>Conception et Recherche</c:v>
                </c:pt>
                <c:pt idx="1">
                  <c:v>Recherche des Données</c:v>
                </c:pt>
                <c:pt idx="2">
                  <c:v>Prétraitement des Données</c:v>
                </c:pt>
                <c:pt idx="3">
                  <c:v>Analyse des Données et Modélisation</c:v>
                </c:pt>
                <c:pt idx="4">
                  <c:v>Développement de l'Interface</c:v>
                </c:pt>
                <c:pt idx="5">
                  <c:v>Déploiement et Tests</c:v>
                </c:pt>
                <c:pt idx="6">
                  <c:v>Rédaction du Rapport</c:v>
                </c:pt>
              </c:strCache>
            </c:strRef>
          </c:cat>
          <c:val>
            <c:numRef>
              <c:f>Feuil1!$B$2:$B$8</c:f>
              <c:numCache>
                <c:formatCode>m/d/yyyy</c:formatCode>
                <c:ptCount val="7"/>
                <c:pt idx="0">
                  <c:v>45594</c:v>
                </c:pt>
                <c:pt idx="1">
                  <c:v>45598</c:v>
                </c:pt>
                <c:pt idx="2">
                  <c:v>45599</c:v>
                </c:pt>
                <c:pt idx="3">
                  <c:v>45606</c:v>
                </c:pt>
                <c:pt idx="4">
                  <c:v>45611</c:v>
                </c:pt>
                <c:pt idx="5">
                  <c:v>45626</c:v>
                </c:pt>
                <c:pt idx="6">
                  <c:v>45631</c:v>
                </c:pt>
              </c:numCache>
            </c:numRef>
          </c:val>
          <c:extLst>
            <c:ext xmlns:c16="http://schemas.microsoft.com/office/drawing/2014/chart" uri="{C3380CC4-5D6E-409C-BE32-E72D297353CC}">
              <c16:uniqueId val="{00000000-FBDD-4599-B6D8-E75B5D4082D6}"/>
            </c:ext>
          </c:extLst>
        </c:ser>
        <c:ser>
          <c:idx val="1"/>
          <c:order val="1"/>
          <c:tx>
            <c:v>Durée prévue</c:v>
          </c:tx>
          <c:spPr>
            <a:solidFill>
              <a:srgbClr val="00B050"/>
            </a:solidFill>
            <a:ln>
              <a:noFill/>
            </a:ln>
            <a:effectLst/>
          </c:spPr>
          <c:invertIfNegative val="0"/>
          <c:val>
            <c:numRef>
              <c:f>Feuil1!$C$2:$C$8</c:f>
              <c:numCache>
                <c:formatCode>General</c:formatCode>
                <c:ptCount val="7"/>
                <c:pt idx="0">
                  <c:v>4</c:v>
                </c:pt>
                <c:pt idx="1">
                  <c:v>1</c:v>
                </c:pt>
                <c:pt idx="2">
                  <c:v>8</c:v>
                </c:pt>
                <c:pt idx="3">
                  <c:v>6</c:v>
                </c:pt>
                <c:pt idx="4">
                  <c:v>15</c:v>
                </c:pt>
                <c:pt idx="5">
                  <c:v>5</c:v>
                </c:pt>
                <c:pt idx="6">
                  <c:v>5</c:v>
                </c:pt>
              </c:numCache>
            </c:numRef>
          </c:val>
          <c:extLst>
            <c:ext xmlns:c16="http://schemas.microsoft.com/office/drawing/2014/chart" uri="{C3380CC4-5D6E-409C-BE32-E72D297353CC}">
              <c16:uniqueId val="{00000001-FBDD-4599-B6D8-E75B5D4082D6}"/>
            </c:ext>
          </c:extLst>
        </c:ser>
        <c:dLbls>
          <c:showLegendKey val="0"/>
          <c:showVal val="0"/>
          <c:showCatName val="0"/>
          <c:showSerName val="0"/>
          <c:showPercent val="0"/>
          <c:showBubbleSize val="0"/>
        </c:dLbls>
        <c:gapWidth val="150"/>
        <c:overlap val="100"/>
        <c:axId val="582441744"/>
        <c:axId val="578172840"/>
      </c:barChart>
      <c:catAx>
        <c:axId val="582441744"/>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92D050"/>
                </a:solidFill>
                <a:latin typeface="+mn-lt"/>
                <a:ea typeface="+mn-ea"/>
                <a:cs typeface="+mn-cs"/>
              </a:defRPr>
            </a:pPr>
            <a:endParaRPr lang="fr-FR"/>
          </a:p>
        </c:txPr>
        <c:crossAx val="578172840"/>
        <c:crossesAt val="45594"/>
        <c:auto val="1"/>
        <c:lblAlgn val="ctr"/>
        <c:lblOffset val="100"/>
        <c:noMultiLvlLbl val="0"/>
      </c:catAx>
      <c:valAx>
        <c:axId val="578172840"/>
        <c:scaling>
          <c:orientation val="minMax"/>
          <c:max val="45636"/>
          <c:min val="45594"/>
        </c:scaling>
        <c:delete val="0"/>
        <c:axPos val="t"/>
        <c:majorGridlines>
          <c:spPr>
            <a:ln w="9525" cap="flat" cmpd="sng" algn="ctr">
              <a:solidFill>
                <a:schemeClr val="tx1">
                  <a:lumMod val="15000"/>
                  <a:lumOff val="85000"/>
                </a:schemeClr>
              </a:solidFill>
              <a:round/>
            </a:ln>
            <a:effectLst/>
          </c:spPr>
        </c:majorGridlines>
        <c:numFmt formatCode="m/d/yyyy" sourceLinked="1"/>
        <c:majorTickMark val="out"/>
        <c:minorTickMark val="none"/>
        <c:tickLblPos val="nextTo"/>
        <c:spPr>
          <a:noFill/>
          <a:ln>
            <a:noFill/>
          </a:ln>
          <a:effectLst/>
        </c:spPr>
        <c:txPr>
          <a:bodyPr rot="-1800000" spcFirstLastPara="1" vertOverflow="ellipsis" wrap="square" anchor="ctr" anchorCtr="1"/>
          <a:lstStyle/>
          <a:p>
            <a:pPr>
              <a:defRPr sz="1400" b="0" i="0" u="none" strike="noStrike" kern="1200" baseline="0">
                <a:solidFill>
                  <a:srgbClr val="92D050"/>
                </a:solidFill>
                <a:latin typeface="+mn-lt"/>
                <a:ea typeface="+mn-ea"/>
                <a:cs typeface="+mn-cs"/>
              </a:defRPr>
            </a:pPr>
            <a:endParaRPr lang="fr-FR"/>
          </a:p>
        </c:txPr>
        <c:crossAx val="582441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0B050"/>
      </a:solidFill>
    </a:ln>
    <a:effectLst/>
  </c:spPr>
  <c:txPr>
    <a:bodyPr/>
    <a:lstStyle/>
    <a:p>
      <a:pPr>
        <a:defRPr sz="1400"/>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FB73A3-5E93-484B-BA40-D04444629B5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fr-FR"/>
        </a:p>
      </dgm:t>
    </dgm:pt>
    <dgm:pt modelId="{D83F08E7-0FD5-4140-BDF0-B90407DCE615}">
      <dgm:prSet phldrT="[Texte]"/>
      <dgm:spPr>
        <a:solidFill>
          <a:schemeClr val="accent6">
            <a:lumMod val="60000"/>
            <a:lumOff val="40000"/>
          </a:schemeClr>
        </a:solidFill>
      </dgm:spPr>
      <dgm:t>
        <a:bodyPr/>
        <a:lstStyle/>
        <a:p>
          <a:r>
            <a:rPr lang="fr-FR" b="1"/>
            <a:t>Détection des joueurs de football, de l'arbitre et du ballon.</a:t>
          </a:r>
          <a:endParaRPr lang="fr-FR" b="1" dirty="0"/>
        </a:p>
      </dgm:t>
    </dgm:pt>
    <dgm:pt modelId="{44F76FFB-D345-4872-800D-3EEAA62CCF25}" type="parTrans" cxnId="{61013354-EB11-4DFF-81BD-335DC7AFC79F}">
      <dgm:prSet/>
      <dgm:spPr/>
      <dgm:t>
        <a:bodyPr/>
        <a:lstStyle/>
        <a:p>
          <a:endParaRPr lang="fr-FR"/>
        </a:p>
      </dgm:t>
    </dgm:pt>
    <dgm:pt modelId="{59722259-AB39-4CCA-9E74-7C1C86AC5F69}" type="sibTrans" cxnId="{61013354-EB11-4DFF-81BD-335DC7AFC79F}">
      <dgm:prSet/>
      <dgm:spPr/>
      <dgm:t>
        <a:bodyPr/>
        <a:lstStyle/>
        <a:p>
          <a:endParaRPr lang="fr-FR"/>
        </a:p>
      </dgm:t>
    </dgm:pt>
    <dgm:pt modelId="{D1B60C40-86BE-4B63-973B-2FE4D7515E05}">
      <dgm:prSet/>
      <dgm:spPr/>
      <dgm:t>
        <a:bodyPr/>
        <a:lstStyle/>
        <a:p>
          <a:pPr>
            <a:buFont typeface="+mj-lt"/>
            <a:buAutoNum type="arabicPeriod"/>
          </a:pPr>
          <a:r>
            <a:rPr lang="fr-FR" b="1" dirty="0"/>
            <a:t>Prédiction de l'équipe des joueurs.</a:t>
          </a:r>
        </a:p>
      </dgm:t>
    </dgm:pt>
    <dgm:pt modelId="{645817F7-47DF-4320-AD63-CE93795C1235}" type="parTrans" cxnId="{94D2B153-9F53-40EC-B880-C5B7864E2104}">
      <dgm:prSet/>
      <dgm:spPr/>
      <dgm:t>
        <a:bodyPr/>
        <a:lstStyle/>
        <a:p>
          <a:endParaRPr lang="fr-FR"/>
        </a:p>
      </dgm:t>
    </dgm:pt>
    <dgm:pt modelId="{C2D08485-E421-4C0C-9104-2BDDECBC7750}" type="sibTrans" cxnId="{94D2B153-9F53-40EC-B880-C5B7864E2104}">
      <dgm:prSet/>
      <dgm:spPr/>
      <dgm:t>
        <a:bodyPr/>
        <a:lstStyle/>
        <a:p>
          <a:endParaRPr lang="fr-FR"/>
        </a:p>
      </dgm:t>
    </dgm:pt>
    <dgm:pt modelId="{C3398F6A-8430-420F-BEAA-B8D9B4D4F965}">
      <dgm:prSet/>
      <dgm:spPr/>
      <dgm:t>
        <a:bodyPr/>
        <a:lstStyle/>
        <a:p>
          <a:pPr>
            <a:buFont typeface="+mj-lt"/>
            <a:buAutoNum type="arabicPeriod"/>
          </a:pPr>
          <a:r>
            <a:rPr lang="fr-FR" b="1"/>
            <a:t>Estimation des positions des joueurs et du ballon sur une carte tactique.</a:t>
          </a:r>
        </a:p>
      </dgm:t>
    </dgm:pt>
    <dgm:pt modelId="{29BEB28C-0497-4BF2-B84F-928ED436414B}" type="parTrans" cxnId="{CAF42CB9-4729-4D71-92CF-1632DBCA6DD0}">
      <dgm:prSet/>
      <dgm:spPr/>
      <dgm:t>
        <a:bodyPr/>
        <a:lstStyle/>
        <a:p>
          <a:endParaRPr lang="fr-FR"/>
        </a:p>
      </dgm:t>
    </dgm:pt>
    <dgm:pt modelId="{549D4467-3F1D-4009-B09B-59C3204EECCE}" type="sibTrans" cxnId="{CAF42CB9-4729-4D71-92CF-1632DBCA6DD0}">
      <dgm:prSet/>
      <dgm:spPr/>
      <dgm:t>
        <a:bodyPr/>
        <a:lstStyle/>
        <a:p>
          <a:endParaRPr lang="fr-FR"/>
        </a:p>
      </dgm:t>
    </dgm:pt>
    <dgm:pt modelId="{95B55612-5296-4062-9597-4E7091DE1465}">
      <dgm:prSet/>
      <dgm:spPr/>
      <dgm:t>
        <a:bodyPr/>
        <a:lstStyle/>
        <a:p>
          <a:pPr>
            <a:buFont typeface="+mj-lt"/>
            <a:buAutoNum type="arabicPeriod"/>
          </a:pPr>
          <a:r>
            <a:rPr lang="fr-FR" b="1"/>
            <a:t>Suivi du ballon.</a:t>
          </a:r>
        </a:p>
      </dgm:t>
    </dgm:pt>
    <dgm:pt modelId="{5D21A61F-FDA8-4D02-9830-949B7518BFE1}" type="parTrans" cxnId="{F053B6C7-8F4A-485B-B4BA-ED932FBE2DB6}">
      <dgm:prSet/>
      <dgm:spPr/>
      <dgm:t>
        <a:bodyPr/>
        <a:lstStyle/>
        <a:p>
          <a:endParaRPr lang="fr-FR"/>
        </a:p>
      </dgm:t>
    </dgm:pt>
    <dgm:pt modelId="{4D822852-E92F-4976-88F7-FF9B998BFB1A}" type="sibTrans" cxnId="{F053B6C7-8F4A-485B-B4BA-ED932FBE2DB6}">
      <dgm:prSet/>
      <dgm:spPr/>
      <dgm:t>
        <a:bodyPr/>
        <a:lstStyle/>
        <a:p>
          <a:endParaRPr lang="fr-FR"/>
        </a:p>
      </dgm:t>
    </dgm:pt>
    <dgm:pt modelId="{BB547594-FCC2-43FA-AA93-50F8E3D89EC7}">
      <dgm:prSet/>
      <dgm:spPr/>
      <dgm:t>
        <a:bodyPr/>
        <a:lstStyle/>
        <a:p>
          <a:pPr>
            <a:buFont typeface="+mj-lt"/>
            <a:buAutoNum type="arabicPeriod"/>
          </a:pPr>
          <a:r>
            <a:rPr lang="fr-FR" b="1" dirty="0"/>
            <a:t>Calcul de la distance et de la vitesse de chaque joueur.</a:t>
          </a:r>
        </a:p>
      </dgm:t>
    </dgm:pt>
    <dgm:pt modelId="{FFF7F12E-4864-404A-82D9-435A6FDEF6D3}" type="parTrans" cxnId="{B3D83643-17A5-4D1A-B435-F945A8C66989}">
      <dgm:prSet/>
      <dgm:spPr/>
      <dgm:t>
        <a:bodyPr/>
        <a:lstStyle/>
        <a:p>
          <a:endParaRPr lang="fr-FR"/>
        </a:p>
      </dgm:t>
    </dgm:pt>
    <dgm:pt modelId="{0A65F716-4EB6-4012-AAD1-6EE3504ED0EF}" type="sibTrans" cxnId="{B3D83643-17A5-4D1A-B435-F945A8C66989}">
      <dgm:prSet/>
      <dgm:spPr/>
      <dgm:t>
        <a:bodyPr/>
        <a:lstStyle/>
        <a:p>
          <a:endParaRPr lang="fr-FR"/>
        </a:p>
      </dgm:t>
    </dgm:pt>
    <dgm:pt modelId="{A38FA12D-670F-46F5-9FCD-8D6ED4B55CEE}">
      <dgm:prSet/>
      <dgm:spPr/>
      <dgm:t>
        <a:bodyPr/>
        <a:lstStyle/>
        <a:p>
          <a:pPr>
            <a:buFont typeface="+mj-lt"/>
            <a:buAutoNum type="arabicPeriod"/>
          </a:pPr>
          <a:r>
            <a:rPr lang="fr-FR" b="1" dirty="0"/>
            <a:t>Calcul de possession du match</a:t>
          </a:r>
        </a:p>
      </dgm:t>
    </dgm:pt>
    <dgm:pt modelId="{43E3D050-9D78-4D59-A3CA-463BAE755BA9}" type="parTrans" cxnId="{7A751A7E-7CA0-494E-B5B4-97E165DEF506}">
      <dgm:prSet/>
      <dgm:spPr/>
      <dgm:t>
        <a:bodyPr/>
        <a:lstStyle/>
        <a:p>
          <a:endParaRPr lang="fr-FR"/>
        </a:p>
      </dgm:t>
    </dgm:pt>
    <dgm:pt modelId="{87E0511A-1AE4-4CA1-9C00-DE45F07168E8}" type="sibTrans" cxnId="{7A751A7E-7CA0-494E-B5B4-97E165DEF506}">
      <dgm:prSet/>
      <dgm:spPr/>
      <dgm:t>
        <a:bodyPr/>
        <a:lstStyle/>
        <a:p>
          <a:endParaRPr lang="fr-FR"/>
        </a:p>
      </dgm:t>
    </dgm:pt>
    <dgm:pt modelId="{F54B9935-A906-494B-8675-01BB16A1B47C}" type="pres">
      <dgm:prSet presAssocID="{65FB73A3-5E93-484B-BA40-D04444629B51}" presName="Name0" presStyleCnt="0">
        <dgm:presLayoutVars>
          <dgm:chMax val="7"/>
          <dgm:chPref val="7"/>
          <dgm:dir/>
        </dgm:presLayoutVars>
      </dgm:prSet>
      <dgm:spPr/>
    </dgm:pt>
    <dgm:pt modelId="{B7191FA8-CEEE-4FD4-AE04-84C23CE68E6D}" type="pres">
      <dgm:prSet presAssocID="{65FB73A3-5E93-484B-BA40-D04444629B51}" presName="Name1" presStyleCnt="0"/>
      <dgm:spPr/>
    </dgm:pt>
    <dgm:pt modelId="{2C5099DC-B81E-4413-9F37-0471FF1E46BA}" type="pres">
      <dgm:prSet presAssocID="{65FB73A3-5E93-484B-BA40-D04444629B51}" presName="cycle" presStyleCnt="0"/>
      <dgm:spPr/>
    </dgm:pt>
    <dgm:pt modelId="{195A37FF-6DF0-4002-BB16-913BEF338A8E}" type="pres">
      <dgm:prSet presAssocID="{65FB73A3-5E93-484B-BA40-D04444629B51}" presName="srcNode" presStyleLbl="node1" presStyleIdx="0" presStyleCnt="6"/>
      <dgm:spPr/>
    </dgm:pt>
    <dgm:pt modelId="{BB6F515F-25EB-4198-BACE-41A03EC836CC}" type="pres">
      <dgm:prSet presAssocID="{65FB73A3-5E93-484B-BA40-D04444629B51}" presName="conn" presStyleLbl="parChTrans1D2" presStyleIdx="0" presStyleCnt="1"/>
      <dgm:spPr/>
    </dgm:pt>
    <dgm:pt modelId="{7AA528C4-4FE0-45C1-92A1-1636FE4007C1}" type="pres">
      <dgm:prSet presAssocID="{65FB73A3-5E93-484B-BA40-D04444629B51}" presName="extraNode" presStyleLbl="node1" presStyleIdx="0" presStyleCnt="6"/>
      <dgm:spPr/>
    </dgm:pt>
    <dgm:pt modelId="{F9D76D54-E49B-4722-890B-219B6699D6CD}" type="pres">
      <dgm:prSet presAssocID="{65FB73A3-5E93-484B-BA40-D04444629B51}" presName="dstNode" presStyleLbl="node1" presStyleIdx="0" presStyleCnt="6"/>
      <dgm:spPr/>
    </dgm:pt>
    <dgm:pt modelId="{6A7834C8-3242-4AD1-B6CE-95B2327DB386}" type="pres">
      <dgm:prSet presAssocID="{D83F08E7-0FD5-4140-BDF0-B90407DCE615}" presName="text_1" presStyleLbl="node1" presStyleIdx="0" presStyleCnt="6">
        <dgm:presLayoutVars>
          <dgm:bulletEnabled val="1"/>
        </dgm:presLayoutVars>
      </dgm:prSet>
      <dgm:spPr/>
    </dgm:pt>
    <dgm:pt modelId="{4005D353-9FC2-4F94-85C5-DD734D3261F3}" type="pres">
      <dgm:prSet presAssocID="{D83F08E7-0FD5-4140-BDF0-B90407DCE615}" presName="accent_1" presStyleCnt="0"/>
      <dgm:spPr/>
    </dgm:pt>
    <dgm:pt modelId="{20AD3BC0-D727-442E-8323-AC64ABA2B6F9}" type="pres">
      <dgm:prSet presAssocID="{D83F08E7-0FD5-4140-BDF0-B90407DCE615}" presName="accentRepeatNode" presStyleLbl="solidFgAcc1" presStyleIdx="0" presStyleCnt="6"/>
      <dgm:spPr>
        <a:ln>
          <a:solidFill>
            <a:schemeClr val="accent6">
              <a:lumMod val="60000"/>
              <a:lumOff val="40000"/>
            </a:schemeClr>
          </a:solidFill>
        </a:ln>
      </dgm:spPr>
    </dgm:pt>
    <dgm:pt modelId="{9C88845E-15B1-4222-BBE7-F95AF244A29A}" type="pres">
      <dgm:prSet presAssocID="{D1B60C40-86BE-4B63-973B-2FE4D7515E05}" presName="text_2" presStyleLbl="node1" presStyleIdx="1" presStyleCnt="6">
        <dgm:presLayoutVars>
          <dgm:bulletEnabled val="1"/>
        </dgm:presLayoutVars>
      </dgm:prSet>
      <dgm:spPr/>
    </dgm:pt>
    <dgm:pt modelId="{8E696FA4-6003-4649-A681-89CCEDE66683}" type="pres">
      <dgm:prSet presAssocID="{D1B60C40-86BE-4B63-973B-2FE4D7515E05}" presName="accent_2" presStyleCnt="0"/>
      <dgm:spPr/>
    </dgm:pt>
    <dgm:pt modelId="{AC58A33C-B8F6-4700-AF80-5CC65023332B}" type="pres">
      <dgm:prSet presAssocID="{D1B60C40-86BE-4B63-973B-2FE4D7515E05}" presName="accentRepeatNode" presStyleLbl="solidFgAcc1" presStyleIdx="1" presStyleCnt="6"/>
      <dgm:spPr/>
    </dgm:pt>
    <dgm:pt modelId="{B7778D7F-1A31-4A7A-BE82-F1A9A7A8562A}" type="pres">
      <dgm:prSet presAssocID="{C3398F6A-8430-420F-BEAA-B8D9B4D4F965}" presName="text_3" presStyleLbl="node1" presStyleIdx="2" presStyleCnt="6">
        <dgm:presLayoutVars>
          <dgm:bulletEnabled val="1"/>
        </dgm:presLayoutVars>
      </dgm:prSet>
      <dgm:spPr/>
    </dgm:pt>
    <dgm:pt modelId="{751CB850-6EE4-4B59-B8CF-3CD7DEA67AB1}" type="pres">
      <dgm:prSet presAssocID="{C3398F6A-8430-420F-BEAA-B8D9B4D4F965}" presName="accent_3" presStyleCnt="0"/>
      <dgm:spPr/>
    </dgm:pt>
    <dgm:pt modelId="{CDFF38C0-D8DC-48ED-872F-95296F0951D6}" type="pres">
      <dgm:prSet presAssocID="{C3398F6A-8430-420F-BEAA-B8D9B4D4F965}" presName="accentRepeatNode" presStyleLbl="solidFgAcc1" presStyleIdx="2" presStyleCnt="6"/>
      <dgm:spPr/>
    </dgm:pt>
    <dgm:pt modelId="{5C40C7D8-FF46-49AB-8BBC-46557D8DF3CE}" type="pres">
      <dgm:prSet presAssocID="{95B55612-5296-4062-9597-4E7091DE1465}" presName="text_4" presStyleLbl="node1" presStyleIdx="3" presStyleCnt="6">
        <dgm:presLayoutVars>
          <dgm:bulletEnabled val="1"/>
        </dgm:presLayoutVars>
      </dgm:prSet>
      <dgm:spPr/>
    </dgm:pt>
    <dgm:pt modelId="{649703D1-E41A-4968-B221-6E0B837BFC60}" type="pres">
      <dgm:prSet presAssocID="{95B55612-5296-4062-9597-4E7091DE1465}" presName="accent_4" presStyleCnt="0"/>
      <dgm:spPr/>
    </dgm:pt>
    <dgm:pt modelId="{B4A353F9-660B-4E19-B50E-8FE951830036}" type="pres">
      <dgm:prSet presAssocID="{95B55612-5296-4062-9597-4E7091DE1465}" presName="accentRepeatNode" presStyleLbl="solidFgAcc1" presStyleIdx="3" presStyleCnt="6"/>
      <dgm:spPr/>
    </dgm:pt>
    <dgm:pt modelId="{8FC6E64E-0B3A-471F-B926-2B1823ECF291}" type="pres">
      <dgm:prSet presAssocID="{BB547594-FCC2-43FA-AA93-50F8E3D89EC7}" presName="text_5" presStyleLbl="node1" presStyleIdx="4" presStyleCnt="6">
        <dgm:presLayoutVars>
          <dgm:bulletEnabled val="1"/>
        </dgm:presLayoutVars>
      </dgm:prSet>
      <dgm:spPr/>
    </dgm:pt>
    <dgm:pt modelId="{828CE29C-D2E8-42AF-80FB-6F058A066B53}" type="pres">
      <dgm:prSet presAssocID="{BB547594-FCC2-43FA-AA93-50F8E3D89EC7}" presName="accent_5" presStyleCnt="0"/>
      <dgm:spPr/>
    </dgm:pt>
    <dgm:pt modelId="{BB286924-1002-4834-B115-CE15B870C8CC}" type="pres">
      <dgm:prSet presAssocID="{BB547594-FCC2-43FA-AA93-50F8E3D89EC7}" presName="accentRepeatNode" presStyleLbl="solidFgAcc1" presStyleIdx="4" presStyleCnt="6"/>
      <dgm:spPr/>
    </dgm:pt>
    <dgm:pt modelId="{1A2F6619-0CE0-475A-B236-97A06A1BFF62}" type="pres">
      <dgm:prSet presAssocID="{A38FA12D-670F-46F5-9FCD-8D6ED4B55CEE}" presName="text_6" presStyleLbl="node1" presStyleIdx="5" presStyleCnt="6">
        <dgm:presLayoutVars>
          <dgm:bulletEnabled val="1"/>
        </dgm:presLayoutVars>
      </dgm:prSet>
      <dgm:spPr/>
    </dgm:pt>
    <dgm:pt modelId="{0E85E043-B8A6-47CB-ACAE-E67473CCC650}" type="pres">
      <dgm:prSet presAssocID="{A38FA12D-670F-46F5-9FCD-8D6ED4B55CEE}" presName="accent_6" presStyleCnt="0"/>
      <dgm:spPr/>
    </dgm:pt>
    <dgm:pt modelId="{49C6181F-CE67-40F4-9990-6882B6F9EB69}" type="pres">
      <dgm:prSet presAssocID="{A38FA12D-670F-46F5-9FCD-8D6ED4B55CEE}" presName="accentRepeatNode" presStyleLbl="solidFgAcc1" presStyleIdx="5" presStyleCnt="6"/>
      <dgm:spPr/>
    </dgm:pt>
  </dgm:ptLst>
  <dgm:cxnLst>
    <dgm:cxn modelId="{B3548109-3F55-4FB4-AAEA-2F66B6505A62}" type="presOf" srcId="{D1B60C40-86BE-4B63-973B-2FE4D7515E05}" destId="{9C88845E-15B1-4222-BBE7-F95AF244A29A}" srcOrd="0" destOrd="0" presId="urn:microsoft.com/office/officeart/2008/layout/VerticalCurvedList"/>
    <dgm:cxn modelId="{F151BB14-5586-4D58-BC9E-3AE727E44081}" type="presOf" srcId="{C3398F6A-8430-420F-BEAA-B8D9B4D4F965}" destId="{B7778D7F-1A31-4A7A-BE82-F1A9A7A8562A}" srcOrd="0" destOrd="0" presId="urn:microsoft.com/office/officeart/2008/layout/VerticalCurvedList"/>
    <dgm:cxn modelId="{2638CC3D-1F77-4755-B406-B59DCDF61DD0}" type="presOf" srcId="{A38FA12D-670F-46F5-9FCD-8D6ED4B55CEE}" destId="{1A2F6619-0CE0-475A-B236-97A06A1BFF62}" srcOrd="0" destOrd="0" presId="urn:microsoft.com/office/officeart/2008/layout/VerticalCurvedList"/>
    <dgm:cxn modelId="{B3D83643-17A5-4D1A-B435-F945A8C66989}" srcId="{65FB73A3-5E93-484B-BA40-D04444629B51}" destId="{BB547594-FCC2-43FA-AA93-50F8E3D89EC7}" srcOrd="4" destOrd="0" parTransId="{FFF7F12E-4864-404A-82D9-435A6FDEF6D3}" sibTransId="{0A65F716-4EB6-4012-AAD1-6EE3504ED0EF}"/>
    <dgm:cxn modelId="{94D2B153-9F53-40EC-B880-C5B7864E2104}" srcId="{65FB73A3-5E93-484B-BA40-D04444629B51}" destId="{D1B60C40-86BE-4B63-973B-2FE4D7515E05}" srcOrd="1" destOrd="0" parTransId="{645817F7-47DF-4320-AD63-CE93795C1235}" sibTransId="{C2D08485-E421-4C0C-9104-2BDDECBC7750}"/>
    <dgm:cxn modelId="{61013354-EB11-4DFF-81BD-335DC7AFC79F}" srcId="{65FB73A3-5E93-484B-BA40-D04444629B51}" destId="{D83F08E7-0FD5-4140-BDF0-B90407DCE615}" srcOrd="0" destOrd="0" parTransId="{44F76FFB-D345-4872-800D-3EEAA62CCF25}" sibTransId="{59722259-AB39-4CCA-9E74-7C1C86AC5F69}"/>
    <dgm:cxn modelId="{A362E254-FA75-4B06-B503-A118F04236A3}" type="presOf" srcId="{D83F08E7-0FD5-4140-BDF0-B90407DCE615}" destId="{6A7834C8-3242-4AD1-B6CE-95B2327DB386}" srcOrd="0" destOrd="0" presId="urn:microsoft.com/office/officeart/2008/layout/VerticalCurvedList"/>
    <dgm:cxn modelId="{7A751A7E-7CA0-494E-B5B4-97E165DEF506}" srcId="{65FB73A3-5E93-484B-BA40-D04444629B51}" destId="{A38FA12D-670F-46F5-9FCD-8D6ED4B55CEE}" srcOrd="5" destOrd="0" parTransId="{43E3D050-9D78-4D59-A3CA-463BAE755BA9}" sibTransId="{87E0511A-1AE4-4CA1-9C00-DE45F07168E8}"/>
    <dgm:cxn modelId="{2CDB728E-B2FE-4D81-98B6-8C8BB8E310C5}" type="presOf" srcId="{BB547594-FCC2-43FA-AA93-50F8E3D89EC7}" destId="{8FC6E64E-0B3A-471F-B926-2B1823ECF291}" srcOrd="0" destOrd="0" presId="urn:microsoft.com/office/officeart/2008/layout/VerticalCurvedList"/>
    <dgm:cxn modelId="{CAF42CB9-4729-4D71-92CF-1632DBCA6DD0}" srcId="{65FB73A3-5E93-484B-BA40-D04444629B51}" destId="{C3398F6A-8430-420F-BEAA-B8D9B4D4F965}" srcOrd="2" destOrd="0" parTransId="{29BEB28C-0497-4BF2-B84F-928ED436414B}" sibTransId="{549D4467-3F1D-4009-B09B-59C3204EECCE}"/>
    <dgm:cxn modelId="{36CDA8C1-1E6F-4F24-93ED-292834C23529}" type="presOf" srcId="{59722259-AB39-4CCA-9E74-7C1C86AC5F69}" destId="{BB6F515F-25EB-4198-BACE-41A03EC836CC}" srcOrd="0" destOrd="0" presId="urn:microsoft.com/office/officeart/2008/layout/VerticalCurvedList"/>
    <dgm:cxn modelId="{F053B6C7-8F4A-485B-B4BA-ED932FBE2DB6}" srcId="{65FB73A3-5E93-484B-BA40-D04444629B51}" destId="{95B55612-5296-4062-9597-4E7091DE1465}" srcOrd="3" destOrd="0" parTransId="{5D21A61F-FDA8-4D02-9830-949B7518BFE1}" sibTransId="{4D822852-E92F-4976-88F7-FF9B998BFB1A}"/>
    <dgm:cxn modelId="{FFE60BDE-0730-404E-BCA1-5EEE582650AC}" type="presOf" srcId="{95B55612-5296-4062-9597-4E7091DE1465}" destId="{5C40C7D8-FF46-49AB-8BBC-46557D8DF3CE}" srcOrd="0" destOrd="0" presId="urn:microsoft.com/office/officeart/2008/layout/VerticalCurvedList"/>
    <dgm:cxn modelId="{3E40CDF4-C819-4DCC-89BB-073B93AEAA45}" type="presOf" srcId="{65FB73A3-5E93-484B-BA40-D04444629B51}" destId="{F54B9935-A906-494B-8675-01BB16A1B47C}" srcOrd="0" destOrd="0" presId="urn:microsoft.com/office/officeart/2008/layout/VerticalCurvedList"/>
    <dgm:cxn modelId="{6A63D670-7384-4F3C-A6D8-0958E56C54E1}" type="presParOf" srcId="{F54B9935-A906-494B-8675-01BB16A1B47C}" destId="{B7191FA8-CEEE-4FD4-AE04-84C23CE68E6D}" srcOrd="0" destOrd="0" presId="urn:microsoft.com/office/officeart/2008/layout/VerticalCurvedList"/>
    <dgm:cxn modelId="{4034481D-874B-44EE-8DEF-F999938B8D86}" type="presParOf" srcId="{B7191FA8-CEEE-4FD4-AE04-84C23CE68E6D}" destId="{2C5099DC-B81E-4413-9F37-0471FF1E46BA}" srcOrd="0" destOrd="0" presId="urn:microsoft.com/office/officeart/2008/layout/VerticalCurvedList"/>
    <dgm:cxn modelId="{7B628894-9B82-462E-9A0A-4720BCE7EC08}" type="presParOf" srcId="{2C5099DC-B81E-4413-9F37-0471FF1E46BA}" destId="{195A37FF-6DF0-4002-BB16-913BEF338A8E}" srcOrd="0" destOrd="0" presId="urn:microsoft.com/office/officeart/2008/layout/VerticalCurvedList"/>
    <dgm:cxn modelId="{060DA12C-B97D-463A-A707-D3337A71A963}" type="presParOf" srcId="{2C5099DC-B81E-4413-9F37-0471FF1E46BA}" destId="{BB6F515F-25EB-4198-BACE-41A03EC836CC}" srcOrd="1" destOrd="0" presId="urn:microsoft.com/office/officeart/2008/layout/VerticalCurvedList"/>
    <dgm:cxn modelId="{D84650B7-90FD-4118-8ADE-CAABD932723F}" type="presParOf" srcId="{2C5099DC-B81E-4413-9F37-0471FF1E46BA}" destId="{7AA528C4-4FE0-45C1-92A1-1636FE4007C1}" srcOrd="2" destOrd="0" presId="urn:microsoft.com/office/officeart/2008/layout/VerticalCurvedList"/>
    <dgm:cxn modelId="{7771A5D2-6CAE-47A3-BC4B-404531DDB420}" type="presParOf" srcId="{2C5099DC-B81E-4413-9F37-0471FF1E46BA}" destId="{F9D76D54-E49B-4722-890B-219B6699D6CD}" srcOrd="3" destOrd="0" presId="urn:microsoft.com/office/officeart/2008/layout/VerticalCurvedList"/>
    <dgm:cxn modelId="{1D90DD48-3257-44BD-9196-6AAD4ED2B7AF}" type="presParOf" srcId="{B7191FA8-CEEE-4FD4-AE04-84C23CE68E6D}" destId="{6A7834C8-3242-4AD1-B6CE-95B2327DB386}" srcOrd="1" destOrd="0" presId="urn:microsoft.com/office/officeart/2008/layout/VerticalCurvedList"/>
    <dgm:cxn modelId="{939E57DD-7BCE-43ED-A71D-FFD60A54BAE5}" type="presParOf" srcId="{B7191FA8-CEEE-4FD4-AE04-84C23CE68E6D}" destId="{4005D353-9FC2-4F94-85C5-DD734D3261F3}" srcOrd="2" destOrd="0" presId="urn:microsoft.com/office/officeart/2008/layout/VerticalCurvedList"/>
    <dgm:cxn modelId="{C7DCC0B2-BCCD-48C3-92E8-7F430B15C95B}" type="presParOf" srcId="{4005D353-9FC2-4F94-85C5-DD734D3261F3}" destId="{20AD3BC0-D727-442E-8323-AC64ABA2B6F9}" srcOrd="0" destOrd="0" presId="urn:microsoft.com/office/officeart/2008/layout/VerticalCurvedList"/>
    <dgm:cxn modelId="{F0411622-F37A-4BC7-9B56-C48940460A35}" type="presParOf" srcId="{B7191FA8-CEEE-4FD4-AE04-84C23CE68E6D}" destId="{9C88845E-15B1-4222-BBE7-F95AF244A29A}" srcOrd="3" destOrd="0" presId="urn:microsoft.com/office/officeart/2008/layout/VerticalCurvedList"/>
    <dgm:cxn modelId="{9D52FA1D-6E20-40E3-B49D-FB0B5B29D262}" type="presParOf" srcId="{B7191FA8-CEEE-4FD4-AE04-84C23CE68E6D}" destId="{8E696FA4-6003-4649-A681-89CCEDE66683}" srcOrd="4" destOrd="0" presId="urn:microsoft.com/office/officeart/2008/layout/VerticalCurvedList"/>
    <dgm:cxn modelId="{13687013-E6E9-4611-ABB7-F74C53CF1DDB}" type="presParOf" srcId="{8E696FA4-6003-4649-A681-89CCEDE66683}" destId="{AC58A33C-B8F6-4700-AF80-5CC65023332B}" srcOrd="0" destOrd="0" presId="urn:microsoft.com/office/officeart/2008/layout/VerticalCurvedList"/>
    <dgm:cxn modelId="{3F884B20-7719-4C7E-94C2-37ECABECAC86}" type="presParOf" srcId="{B7191FA8-CEEE-4FD4-AE04-84C23CE68E6D}" destId="{B7778D7F-1A31-4A7A-BE82-F1A9A7A8562A}" srcOrd="5" destOrd="0" presId="urn:microsoft.com/office/officeart/2008/layout/VerticalCurvedList"/>
    <dgm:cxn modelId="{126D99E9-CB32-4FCE-8007-C2CF4602BE63}" type="presParOf" srcId="{B7191FA8-CEEE-4FD4-AE04-84C23CE68E6D}" destId="{751CB850-6EE4-4B59-B8CF-3CD7DEA67AB1}" srcOrd="6" destOrd="0" presId="urn:microsoft.com/office/officeart/2008/layout/VerticalCurvedList"/>
    <dgm:cxn modelId="{EBC4CE55-BDAC-4E38-8796-8F9B2AD5BC18}" type="presParOf" srcId="{751CB850-6EE4-4B59-B8CF-3CD7DEA67AB1}" destId="{CDFF38C0-D8DC-48ED-872F-95296F0951D6}" srcOrd="0" destOrd="0" presId="urn:microsoft.com/office/officeart/2008/layout/VerticalCurvedList"/>
    <dgm:cxn modelId="{7DF3D3C5-22B3-4729-90A6-17D583BD23C7}" type="presParOf" srcId="{B7191FA8-CEEE-4FD4-AE04-84C23CE68E6D}" destId="{5C40C7D8-FF46-49AB-8BBC-46557D8DF3CE}" srcOrd="7" destOrd="0" presId="urn:microsoft.com/office/officeart/2008/layout/VerticalCurvedList"/>
    <dgm:cxn modelId="{3341255B-2E40-4E73-B2C6-97F066A04C9E}" type="presParOf" srcId="{B7191FA8-CEEE-4FD4-AE04-84C23CE68E6D}" destId="{649703D1-E41A-4968-B221-6E0B837BFC60}" srcOrd="8" destOrd="0" presId="urn:microsoft.com/office/officeart/2008/layout/VerticalCurvedList"/>
    <dgm:cxn modelId="{B35CA362-D15A-4AE5-8FF1-4568117F1804}" type="presParOf" srcId="{649703D1-E41A-4968-B221-6E0B837BFC60}" destId="{B4A353F9-660B-4E19-B50E-8FE951830036}" srcOrd="0" destOrd="0" presId="urn:microsoft.com/office/officeart/2008/layout/VerticalCurvedList"/>
    <dgm:cxn modelId="{248449CD-7A12-498A-A979-6FE269D36350}" type="presParOf" srcId="{B7191FA8-CEEE-4FD4-AE04-84C23CE68E6D}" destId="{8FC6E64E-0B3A-471F-B926-2B1823ECF291}" srcOrd="9" destOrd="0" presId="urn:microsoft.com/office/officeart/2008/layout/VerticalCurvedList"/>
    <dgm:cxn modelId="{3F3B7D3B-83F8-4311-AED4-0853EEBD8120}" type="presParOf" srcId="{B7191FA8-CEEE-4FD4-AE04-84C23CE68E6D}" destId="{828CE29C-D2E8-42AF-80FB-6F058A066B53}" srcOrd="10" destOrd="0" presId="urn:microsoft.com/office/officeart/2008/layout/VerticalCurvedList"/>
    <dgm:cxn modelId="{FB8C4F99-0E1E-4A3A-92D8-CBA3E9FB0BEF}" type="presParOf" srcId="{828CE29C-D2E8-42AF-80FB-6F058A066B53}" destId="{BB286924-1002-4834-B115-CE15B870C8CC}" srcOrd="0" destOrd="0" presId="urn:microsoft.com/office/officeart/2008/layout/VerticalCurvedList"/>
    <dgm:cxn modelId="{55843353-3FA4-4A53-B7C5-28B139C7740E}" type="presParOf" srcId="{B7191FA8-CEEE-4FD4-AE04-84C23CE68E6D}" destId="{1A2F6619-0CE0-475A-B236-97A06A1BFF62}" srcOrd="11" destOrd="0" presId="urn:microsoft.com/office/officeart/2008/layout/VerticalCurvedList"/>
    <dgm:cxn modelId="{85CFC7B4-AB99-4DD5-B101-5E3A2BD5B109}" type="presParOf" srcId="{B7191FA8-CEEE-4FD4-AE04-84C23CE68E6D}" destId="{0E85E043-B8A6-47CB-ACAE-E67473CCC650}" srcOrd="12" destOrd="0" presId="urn:microsoft.com/office/officeart/2008/layout/VerticalCurvedList"/>
    <dgm:cxn modelId="{72C11D5F-7D8B-4CE0-809B-CC4F1802C6E3}" type="presParOf" srcId="{0E85E043-B8A6-47CB-ACAE-E67473CCC650}" destId="{49C6181F-CE67-40F4-9990-6882B6F9EB6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DADE60-97B3-422E-95CE-AEC4988C6C1C}"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fr-FR"/>
        </a:p>
      </dgm:t>
    </dgm:pt>
    <dgm:pt modelId="{1054DDF8-C813-4E92-8A74-B8FCD5986A51}">
      <dgm:prSet/>
      <dgm:spPr/>
      <dgm:t>
        <a:bodyPr/>
        <a:lstStyle/>
        <a:p>
          <a:pPr>
            <a:buFont typeface="+mj-lt"/>
            <a:buAutoNum type="arabicPeriod"/>
          </a:pPr>
          <a:r>
            <a:rPr lang="fr-FR" b="1" dirty="0"/>
            <a:t>Détection de personne et ballon:</a:t>
          </a:r>
          <a:endParaRPr lang="fr-FR" dirty="0"/>
        </a:p>
      </dgm:t>
    </dgm:pt>
    <dgm:pt modelId="{86F4879C-1394-4A7F-9D0F-B8667DA0BA85}" type="parTrans" cxnId="{B4B4E85A-84D1-4536-8286-98FD86EBC074}">
      <dgm:prSet/>
      <dgm:spPr/>
      <dgm:t>
        <a:bodyPr/>
        <a:lstStyle/>
        <a:p>
          <a:endParaRPr lang="fr-FR"/>
        </a:p>
      </dgm:t>
    </dgm:pt>
    <dgm:pt modelId="{A27C5D18-BFB6-4CBA-B872-E133DE7EC627}" type="sibTrans" cxnId="{B4B4E85A-84D1-4536-8286-98FD86EBC074}">
      <dgm:prSet/>
      <dgm:spPr/>
      <dgm:t>
        <a:bodyPr/>
        <a:lstStyle/>
        <a:p>
          <a:endParaRPr lang="fr-FR"/>
        </a:p>
      </dgm:t>
    </dgm:pt>
    <dgm:pt modelId="{3A2D2E68-7923-4F04-AE7F-3F51DACFF9DE}">
      <dgm:prSet/>
      <dgm:spPr/>
      <dgm:t>
        <a:bodyPr/>
        <a:lstStyle/>
        <a:p>
          <a:pPr>
            <a:buFont typeface="Arial" panose="020B0604020202020204" pitchFamily="34" charset="0"/>
            <a:buChar char="•"/>
          </a:pPr>
          <a:r>
            <a:rPr lang="fr-FR" dirty="0"/>
            <a:t>Modèle </a:t>
          </a:r>
          <a:r>
            <a:rPr lang="fr-FR" b="0" dirty="0"/>
            <a:t>YOLOv8</a:t>
          </a:r>
          <a:r>
            <a:rPr lang="fr-FR" b="1" dirty="0"/>
            <a:t> </a:t>
          </a:r>
          <a:r>
            <a:rPr lang="fr-FR" dirty="0" err="1"/>
            <a:t>préentraîné</a:t>
          </a:r>
          <a:r>
            <a:rPr lang="fr-FR" dirty="0"/>
            <a:t> sur des </a:t>
          </a:r>
          <a:r>
            <a:rPr lang="fr-FR" dirty="0" err="1"/>
            <a:t>datasets</a:t>
          </a:r>
          <a:r>
            <a:rPr lang="fr-FR" dirty="0"/>
            <a:t> labélisés pour détecter les joueurs, les arbitres et le ballon dans les vidéos de matchs de football. Permet une classification et localisation précises en temps réel.</a:t>
          </a:r>
        </a:p>
      </dgm:t>
    </dgm:pt>
    <dgm:pt modelId="{9A3B7983-C597-4355-A351-D579781E5E3F}" type="parTrans" cxnId="{6F3FFE30-9F34-4EF5-93FB-8608E52E0516}">
      <dgm:prSet/>
      <dgm:spPr/>
      <dgm:t>
        <a:bodyPr/>
        <a:lstStyle/>
        <a:p>
          <a:endParaRPr lang="fr-FR"/>
        </a:p>
      </dgm:t>
    </dgm:pt>
    <dgm:pt modelId="{8BD202BE-C96F-4C19-A162-8C543BCCEF73}" type="sibTrans" cxnId="{6F3FFE30-9F34-4EF5-93FB-8608E52E0516}">
      <dgm:prSet/>
      <dgm:spPr/>
      <dgm:t>
        <a:bodyPr/>
        <a:lstStyle/>
        <a:p>
          <a:endParaRPr lang="fr-FR"/>
        </a:p>
      </dgm:t>
    </dgm:pt>
    <dgm:pt modelId="{4E0422E0-DCE2-424B-85C7-EF8A5F6B04A8}">
      <dgm:prSet/>
      <dgm:spPr/>
      <dgm:t>
        <a:bodyPr/>
        <a:lstStyle/>
        <a:p>
          <a:pPr>
            <a:buFont typeface="+mj-lt"/>
            <a:buAutoNum type="arabicPeriod"/>
          </a:pPr>
          <a:r>
            <a:rPr lang="fr-FR" b="1"/>
            <a:t>Détection de points clés (Keypoints) :</a:t>
          </a:r>
          <a:endParaRPr lang="fr-FR"/>
        </a:p>
      </dgm:t>
    </dgm:pt>
    <dgm:pt modelId="{5A17BBD0-71CC-464A-968E-65DE87614630}" type="parTrans" cxnId="{83DE7E5D-5E20-4F90-97E9-51983A0F99B7}">
      <dgm:prSet/>
      <dgm:spPr/>
      <dgm:t>
        <a:bodyPr/>
        <a:lstStyle/>
        <a:p>
          <a:endParaRPr lang="fr-FR"/>
        </a:p>
      </dgm:t>
    </dgm:pt>
    <dgm:pt modelId="{6BB221E8-C01D-477A-83BF-86B2BECB9C25}" type="sibTrans" cxnId="{83DE7E5D-5E20-4F90-97E9-51983A0F99B7}">
      <dgm:prSet/>
      <dgm:spPr/>
      <dgm:t>
        <a:bodyPr/>
        <a:lstStyle/>
        <a:p>
          <a:endParaRPr lang="fr-FR"/>
        </a:p>
      </dgm:t>
    </dgm:pt>
    <dgm:pt modelId="{304955DE-820B-4270-A12E-542E8F4B4136}">
      <dgm:prSet/>
      <dgm:spPr/>
      <dgm:t>
        <a:bodyPr/>
        <a:lstStyle/>
        <a:p>
          <a:pPr>
            <a:buFont typeface="Arial" panose="020B0604020202020204" pitchFamily="34" charset="0"/>
            <a:buChar char="•"/>
          </a:pPr>
          <a:r>
            <a:rPr lang="fr-FR" dirty="0"/>
            <a:t>Modèle YOLOv8 </a:t>
          </a:r>
          <a:r>
            <a:rPr lang="fr-FR" dirty="0" err="1"/>
            <a:t>préentraîné</a:t>
          </a:r>
          <a:r>
            <a:rPr lang="fr-FR" dirty="0"/>
            <a:t> sur des </a:t>
          </a:r>
          <a:r>
            <a:rPr lang="fr-FR" dirty="0" err="1"/>
            <a:t>datasets</a:t>
          </a:r>
          <a:r>
            <a:rPr lang="fr-FR" dirty="0"/>
            <a:t> labélisés pour identifier les points clés du terrain de football dans chaque image vidéo.</a:t>
          </a:r>
        </a:p>
      </dgm:t>
    </dgm:pt>
    <dgm:pt modelId="{5B7B57BF-5C17-4C04-B02D-05FB99FCDB26}" type="parTrans" cxnId="{AA40A7A4-59DF-4CE7-B8EF-43ECADA76294}">
      <dgm:prSet/>
      <dgm:spPr/>
      <dgm:t>
        <a:bodyPr/>
        <a:lstStyle/>
        <a:p>
          <a:endParaRPr lang="fr-FR"/>
        </a:p>
      </dgm:t>
    </dgm:pt>
    <dgm:pt modelId="{3FEEECA7-376D-4DBB-B088-965ECC1B7ED5}" type="sibTrans" cxnId="{AA40A7A4-59DF-4CE7-B8EF-43ECADA76294}">
      <dgm:prSet/>
      <dgm:spPr/>
      <dgm:t>
        <a:bodyPr/>
        <a:lstStyle/>
        <a:p>
          <a:endParaRPr lang="fr-FR"/>
        </a:p>
      </dgm:t>
    </dgm:pt>
    <dgm:pt modelId="{6D66CEEF-164F-4266-BE7F-9C684BDE2F74}">
      <dgm:prSet/>
      <dgm:spPr/>
      <dgm:t>
        <a:bodyPr/>
        <a:lstStyle/>
        <a:p>
          <a:pPr>
            <a:buFont typeface="+mj-lt"/>
            <a:buAutoNum type="arabicPeriod"/>
          </a:pPr>
          <a:r>
            <a:rPr lang="fr-FR" b="1" dirty="0"/>
            <a:t>Matrice Homographique :</a:t>
          </a:r>
          <a:endParaRPr lang="fr-FR" dirty="0"/>
        </a:p>
      </dgm:t>
    </dgm:pt>
    <dgm:pt modelId="{3A29AB81-5B8B-4244-9413-259EEC4A8B74}" type="parTrans" cxnId="{068736A9-5940-463F-82CB-957A5E014839}">
      <dgm:prSet/>
      <dgm:spPr/>
      <dgm:t>
        <a:bodyPr/>
        <a:lstStyle/>
        <a:p>
          <a:endParaRPr lang="fr-FR"/>
        </a:p>
      </dgm:t>
    </dgm:pt>
    <dgm:pt modelId="{28DA65C3-64F5-49CD-9C3F-70D3A74E0F47}" type="sibTrans" cxnId="{068736A9-5940-463F-82CB-957A5E014839}">
      <dgm:prSet/>
      <dgm:spPr/>
      <dgm:t>
        <a:bodyPr/>
        <a:lstStyle/>
        <a:p>
          <a:endParaRPr lang="fr-FR"/>
        </a:p>
      </dgm:t>
    </dgm:pt>
    <dgm:pt modelId="{81CB029D-9E14-47BB-9527-8BD5EBD6B46E}">
      <dgm:prSet/>
      <dgm:spPr/>
      <dgm:t>
        <a:bodyPr/>
        <a:lstStyle/>
        <a:p>
          <a:pPr>
            <a:buFont typeface="Arial" panose="020B0604020202020204" pitchFamily="34" charset="0"/>
            <a:buChar char="•"/>
          </a:pPr>
          <a:r>
            <a:rPr lang="fr-FR" dirty="0"/>
            <a:t>Utilisation de modèle de transformation géométrique pour projeter les coordonnées des objets détectés (joueurs, ballon) sur une carte tactique du terrain.</a:t>
          </a:r>
        </a:p>
      </dgm:t>
    </dgm:pt>
    <dgm:pt modelId="{14C17EA2-DE45-4B21-B3A1-2920638C3AF7}" type="parTrans" cxnId="{A96A088E-863D-41BA-AC9E-F057844D7064}">
      <dgm:prSet/>
      <dgm:spPr/>
      <dgm:t>
        <a:bodyPr/>
        <a:lstStyle/>
        <a:p>
          <a:endParaRPr lang="fr-FR"/>
        </a:p>
      </dgm:t>
    </dgm:pt>
    <dgm:pt modelId="{F05D1FA3-271A-4D51-AE06-8C221E950DC6}" type="sibTrans" cxnId="{A96A088E-863D-41BA-AC9E-F057844D7064}">
      <dgm:prSet/>
      <dgm:spPr/>
      <dgm:t>
        <a:bodyPr/>
        <a:lstStyle/>
        <a:p>
          <a:endParaRPr lang="fr-FR"/>
        </a:p>
      </dgm:t>
    </dgm:pt>
    <dgm:pt modelId="{907C25DE-4B99-464F-ABC7-64CFC3812B6E}" type="pres">
      <dgm:prSet presAssocID="{E8DADE60-97B3-422E-95CE-AEC4988C6C1C}" presName="linear" presStyleCnt="0">
        <dgm:presLayoutVars>
          <dgm:animLvl val="lvl"/>
          <dgm:resizeHandles val="exact"/>
        </dgm:presLayoutVars>
      </dgm:prSet>
      <dgm:spPr/>
    </dgm:pt>
    <dgm:pt modelId="{7A6770E5-D85A-41E8-B004-19BA61BC5BAE}" type="pres">
      <dgm:prSet presAssocID="{1054DDF8-C813-4E92-8A74-B8FCD5986A51}" presName="parentText" presStyleLbl="node1" presStyleIdx="0" presStyleCnt="3">
        <dgm:presLayoutVars>
          <dgm:chMax val="0"/>
          <dgm:bulletEnabled val="1"/>
        </dgm:presLayoutVars>
      </dgm:prSet>
      <dgm:spPr/>
    </dgm:pt>
    <dgm:pt modelId="{BD38E1EA-26FA-4423-B97E-9A55EE1F48E9}" type="pres">
      <dgm:prSet presAssocID="{1054DDF8-C813-4E92-8A74-B8FCD5986A51}" presName="childText" presStyleLbl="revTx" presStyleIdx="0" presStyleCnt="3">
        <dgm:presLayoutVars>
          <dgm:bulletEnabled val="1"/>
        </dgm:presLayoutVars>
      </dgm:prSet>
      <dgm:spPr/>
    </dgm:pt>
    <dgm:pt modelId="{3AE3ED0C-932A-499F-BFED-007D9AE3F02C}" type="pres">
      <dgm:prSet presAssocID="{4E0422E0-DCE2-424B-85C7-EF8A5F6B04A8}" presName="parentText" presStyleLbl="node1" presStyleIdx="1" presStyleCnt="3">
        <dgm:presLayoutVars>
          <dgm:chMax val="0"/>
          <dgm:bulletEnabled val="1"/>
        </dgm:presLayoutVars>
      </dgm:prSet>
      <dgm:spPr/>
    </dgm:pt>
    <dgm:pt modelId="{94A4E474-33DB-4098-B2C7-AD31EBA447AF}" type="pres">
      <dgm:prSet presAssocID="{4E0422E0-DCE2-424B-85C7-EF8A5F6B04A8}" presName="childText" presStyleLbl="revTx" presStyleIdx="1" presStyleCnt="3">
        <dgm:presLayoutVars>
          <dgm:bulletEnabled val="1"/>
        </dgm:presLayoutVars>
      </dgm:prSet>
      <dgm:spPr/>
    </dgm:pt>
    <dgm:pt modelId="{338D0DFF-F1EA-4BCD-BB7D-02FC64724663}" type="pres">
      <dgm:prSet presAssocID="{6D66CEEF-164F-4266-BE7F-9C684BDE2F74}" presName="parentText" presStyleLbl="node1" presStyleIdx="2" presStyleCnt="3">
        <dgm:presLayoutVars>
          <dgm:chMax val="0"/>
          <dgm:bulletEnabled val="1"/>
        </dgm:presLayoutVars>
      </dgm:prSet>
      <dgm:spPr/>
    </dgm:pt>
    <dgm:pt modelId="{006C951B-8C92-4D66-84C3-7D6FF37B1FFF}" type="pres">
      <dgm:prSet presAssocID="{6D66CEEF-164F-4266-BE7F-9C684BDE2F74}" presName="childText" presStyleLbl="revTx" presStyleIdx="2" presStyleCnt="3">
        <dgm:presLayoutVars>
          <dgm:bulletEnabled val="1"/>
        </dgm:presLayoutVars>
      </dgm:prSet>
      <dgm:spPr/>
    </dgm:pt>
  </dgm:ptLst>
  <dgm:cxnLst>
    <dgm:cxn modelId="{6EC1FB01-B638-44AA-871D-BAA4C64EDFE1}" type="presOf" srcId="{304955DE-820B-4270-A12E-542E8F4B4136}" destId="{94A4E474-33DB-4098-B2C7-AD31EBA447AF}" srcOrd="0" destOrd="0" presId="urn:microsoft.com/office/officeart/2005/8/layout/vList2"/>
    <dgm:cxn modelId="{83ECCA1F-598D-43A6-AD54-590A81D73CB5}" type="presOf" srcId="{E8DADE60-97B3-422E-95CE-AEC4988C6C1C}" destId="{907C25DE-4B99-464F-ABC7-64CFC3812B6E}" srcOrd="0" destOrd="0" presId="urn:microsoft.com/office/officeart/2005/8/layout/vList2"/>
    <dgm:cxn modelId="{6F3FFE30-9F34-4EF5-93FB-8608E52E0516}" srcId="{1054DDF8-C813-4E92-8A74-B8FCD5986A51}" destId="{3A2D2E68-7923-4F04-AE7F-3F51DACFF9DE}" srcOrd="0" destOrd="0" parTransId="{9A3B7983-C597-4355-A351-D579781E5E3F}" sibTransId="{8BD202BE-C96F-4C19-A162-8C543BCCEF73}"/>
    <dgm:cxn modelId="{83DE7E5D-5E20-4F90-97E9-51983A0F99B7}" srcId="{E8DADE60-97B3-422E-95CE-AEC4988C6C1C}" destId="{4E0422E0-DCE2-424B-85C7-EF8A5F6B04A8}" srcOrd="1" destOrd="0" parTransId="{5A17BBD0-71CC-464A-968E-65DE87614630}" sibTransId="{6BB221E8-C01D-477A-83BF-86B2BECB9C25}"/>
    <dgm:cxn modelId="{69BB5A6A-1C4F-4B4E-949B-8C7EB4FF228D}" type="presOf" srcId="{81CB029D-9E14-47BB-9527-8BD5EBD6B46E}" destId="{006C951B-8C92-4D66-84C3-7D6FF37B1FFF}" srcOrd="0" destOrd="0" presId="urn:microsoft.com/office/officeart/2005/8/layout/vList2"/>
    <dgm:cxn modelId="{9BEC276B-BA65-4492-A00F-E4D5F1F5C534}" type="presOf" srcId="{1054DDF8-C813-4E92-8A74-B8FCD5986A51}" destId="{7A6770E5-D85A-41E8-B004-19BA61BC5BAE}" srcOrd="0" destOrd="0" presId="urn:microsoft.com/office/officeart/2005/8/layout/vList2"/>
    <dgm:cxn modelId="{B4B4E85A-84D1-4536-8286-98FD86EBC074}" srcId="{E8DADE60-97B3-422E-95CE-AEC4988C6C1C}" destId="{1054DDF8-C813-4E92-8A74-B8FCD5986A51}" srcOrd="0" destOrd="0" parTransId="{86F4879C-1394-4A7F-9D0F-B8667DA0BA85}" sibTransId="{A27C5D18-BFB6-4CBA-B872-E133DE7EC627}"/>
    <dgm:cxn modelId="{A96A088E-863D-41BA-AC9E-F057844D7064}" srcId="{6D66CEEF-164F-4266-BE7F-9C684BDE2F74}" destId="{81CB029D-9E14-47BB-9527-8BD5EBD6B46E}" srcOrd="0" destOrd="0" parTransId="{14C17EA2-DE45-4B21-B3A1-2920638C3AF7}" sibTransId="{F05D1FA3-271A-4D51-AE06-8C221E950DC6}"/>
    <dgm:cxn modelId="{48124196-EC78-4A21-9228-4BDB79414420}" type="presOf" srcId="{3A2D2E68-7923-4F04-AE7F-3F51DACFF9DE}" destId="{BD38E1EA-26FA-4423-B97E-9A55EE1F48E9}" srcOrd="0" destOrd="0" presId="urn:microsoft.com/office/officeart/2005/8/layout/vList2"/>
    <dgm:cxn modelId="{5F1ABD9B-B95B-4A05-8763-7D0025D70B84}" type="presOf" srcId="{6D66CEEF-164F-4266-BE7F-9C684BDE2F74}" destId="{338D0DFF-F1EA-4BCD-BB7D-02FC64724663}" srcOrd="0" destOrd="0" presId="urn:microsoft.com/office/officeart/2005/8/layout/vList2"/>
    <dgm:cxn modelId="{B815D7A0-3EAE-493F-98BB-4AE64699A5CC}" type="presOf" srcId="{4E0422E0-DCE2-424B-85C7-EF8A5F6B04A8}" destId="{3AE3ED0C-932A-499F-BFED-007D9AE3F02C}" srcOrd="0" destOrd="0" presId="urn:microsoft.com/office/officeart/2005/8/layout/vList2"/>
    <dgm:cxn modelId="{AA40A7A4-59DF-4CE7-B8EF-43ECADA76294}" srcId="{4E0422E0-DCE2-424B-85C7-EF8A5F6B04A8}" destId="{304955DE-820B-4270-A12E-542E8F4B4136}" srcOrd="0" destOrd="0" parTransId="{5B7B57BF-5C17-4C04-B02D-05FB99FCDB26}" sibTransId="{3FEEECA7-376D-4DBB-B088-965ECC1B7ED5}"/>
    <dgm:cxn modelId="{068736A9-5940-463F-82CB-957A5E014839}" srcId="{E8DADE60-97B3-422E-95CE-AEC4988C6C1C}" destId="{6D66CEEF-164F-4266-BE7F-9C684BDE2F74}" srcOrd="2" destOrd="0" parTransId="{3A29AB81-5B8B-4244-9413-259EEC4A8B74}" sibTransId="{28DA65C3-64F5-49CD-9C3F-70D3A74E0F47}"/>
    <dgm:cxn modelId="{E62EF89F-8EE2-4527-B3B7-D2E976ECB66A}" type="presParOf" srcId="{907C25DE-4B99-464F-ABC7-64CFC3812B6E}" destId="{7A6770E5-D85A-41E8-B004-19BA61BC5BAE}" srcOrd="0" destOrd="0" presId="urn:microsoft.com/office/officeart/2005/8/layout/vList2"/>
    <dgm:cxn modelId="{EC08DB3A-7CCC-44C5-AEFB-10FD21DCD065}" type="presParOf" srcId="{907C25DE-4B99-464F-ABC7-64CFC3812B6E}" destId="{BD38E1EA-26FA-4423-B97E-9A55EE1F48E9}" srcOrd="1" destOrd="0" presId="urn:microsoft.com/office/officeart/2005/8/layout/vList2"/>
    <dgm:cxn modelId="{7015D2F8-0694-4508-82E5-19326B2F1227}" type="presParOf" srcId="{907C25DE-4B99-464F-ABC7-64CFC3812B6E}" destId="{3AE3ED0C-932A-499F-BFED-007D9AE3F02C}" srcOrd="2" destOrd="0" presId="urn:microsoft.com/office/officeart/2005/8/layout/vList2"/>
    <dgm:cxn modelId="{10108725-9FDA-4A33-A8B6-1D53B95FD34D}" type="presParOf" srcId="{907C25DE-4B99-464F-ABC7-64CFC3812B6E}" destId="{94A4E474-33DB-4098-B2C7-AD31EBA447AF}" srcOrd="3" destOrd="0" presId="urn:microsoft.com/office/officeart/2005/8/layout/vList2"/>
    <dgm:cxn modelId="{808EA994-AA2E-4D76-BCD9-FF855FDEB9C6}" type="presParOf" srcId="{907C25DE-4B99-464F-ABC7-64CFC3812B6E}" destId="{338D0DFF-F1EA-4BCD-BB7D-02FC64724663}" srcOrd="4" destOrd="0" presId="urn:microsoft.com/office/officeart/2005/8/layout/vList2"/>
    <dgm:cxn modelId="{4FFFECE3-40D6-4FD5-ACF1-DB55E12C5536}" type="presParOf" srcId="{907C25DE-4B99-464F-ABC7-64CFC3812B6E}" destId="{006C951B-8C92-4D66-84C3-7D6FF37B1FFF}"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F515F-25EB-4198-BACE-41A03EC836CC}">
      <dsp:nvSpPr>
        <dsp:cNvPr id="0" name=""/>
        <dsp:cNvSpPr/>
      </dsp:nvSpPr>
      <dsp:spPr>
        <a:xfrm>
          <a:off x="-5845152" y="-894565"/>
          <a:ext cx="6958696" cy="6958696"/>
        </a:xfrm>
        <a:prstGeom prst="blockArc">
          <a:avLst>
            <a:gd name="adj1" fmla="val 18900000"/>
            <a:gd name="adj2" fmla="val 2700000"/>
            <a:gd name="adj3" fmla="val 310"/>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7834C8-3242-4AD1-B6CE-95B2327DB386}">
      <dsp:nvSpPr>
        <dsp:cNvPr id="0" name=""/>
        <dsp:cNvSpPr/>
      </dsp:nvSpPr>
      <dsp:spPr>
        <a:xfrm>
          <a:off x="414842" y="272229"/>
          <a:ext cx="7228303" cy="54425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2000" tIns="40640" rIns="40640" bIns="40640" numCol="1" spcCol="1270" anchor="ctr" anchorCtr="0">
          <a:noAutofit/>
        </a:bodyPr>
        <a:lstStyle/>
        <a:p>
          <a:pPr marL="0" lvl="0" indent="0" algn="l" defTabSz="711200">
            <a:lnSpc>
              <a:spcPct val="90000"/>
            </a:lnSpc>
            <a:spcBef>
              <a:spcPct val="0"/>
            </a:spcBef>
            <a:spcAft>
              <a:spcPct val="35000"/>
            </a:spcAft>
            <a:buNone/>
          </a:pPr>
          <a:r>
            <a:rPr lang="fr-FR" sz="1600" b="1" kern="1200"/>
            <a:t>Détection des joueurs de football, de l'arbitre et du ballon.</a:t>
          </a:r>
          <a:endParaRPr lang="fr-FR" sz="1600" b="1" kern="1200" dirty="0"/>
        </a:p>
      </dsp:txBody>
      <dsp:txXfrm>
        <a:off x="414842" y="272229"/>
        <a:ext cx="7228303" cy="544251"/>
      </dsp:txXfrm>
    </dsp:sp>
    <dsp:sp modelId="{20AD3BC0-D727-442E-8323-AC64ABA2B6F9}">
      <dsp:nvSpPr>
        <dsp:cNvPr id="0" name=""/>
        <dsp:cNvSpPr/>
      </dsp:nvSpPr>
      <dsp:spPr>
        <a:xfrm>
          <a:off x="74684" y="204197"/>
          <a:ext cx="680314" cy="680314"/>
        </a:xfrm>
        <a:prstGeom prst="ellipse">
          <a:avLst/>
        </a:prstGeom>
        <a:solidFill>
          <a:schemeClr val="lt1">
            <a:hueOff val="0"/>
            <a:satOff val="0"/>
            <a:lumOff val="0"/>
            <a:alphaOff val="0"/>
          </a:schemeClr>
        </a:solidFill>
        <a:ln w="12700" cap="flat" cmpd="sng" algn="ctr">
          <a:solidFill>
            <a:schemeClr val="accent6">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sp>
    <dsp:sp modelId="{9C88845E-15B1-4222-BBE7-F95AF244A29A}">
      <dsp:nvSpPr>
        <dsp:cNvPr id="0" name=""/>
        <dsp:cNvSpPr/>
      </dsp:nvSpPr>
      <dsp:spPr>
        <a:xfrm>
          <a:off x="862526" y="1088503"/>
          <a:ext cx="6780619" cy="544251"/>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2000"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fr-FR" sz="1600" b="1" kern="1200" dirty="0"/>
            <a:t>Prédiction de l'équipe des joueurs.</a:t>
          </a:r>
        </a:p>
      </dsp:txBody>
      <dsp:txXfrm>
        <a:off x="862526" y="1088503"/>
        <a:ext cx="6780619" cy="544251"/>
      </dsp:txXfrm>
    </dsp:sp>
    <dsp:sp modelId="{AC58A33C-B8F6-4700-AF80-5CC65023332B}">
      <dsp:nvSpPr>
        <dsp:cNvPr id="0" name=""/>
        <dsp:cNvSpPr/>
      </dsp:nvSpPr>
      <dsp:spPr>
        <a:xfrm>
          <a:off x="522369" y="1020472"/>
          <a:ext cx="680314" cy="680314"/>
        </a:xfrm>
        <a:prstGeom prst="ellipse">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778D7F-1A31-4A7A-BE82-F1A9A7A8562A}">
      <dsp:nvSpPr>
        <dsp:cNvPr id="0" name=""/>
        <dsp:cNvSpPr/>
      </dsp:nvSpPr>
      <dsp:spPr>
        <a:xfrm>
          <a:off x="1067241" y="1904778"/>
          <a:ext cx="6575904" cy="544251"/>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2000"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fr-FR" sz="1600" b="1" kern="1200"/>
            <a:t>Estimation des positions des joueurs et du ballon sur une carte tactique.</a:t>
          </a:r>
        </a:p>
      </dsp:txBody>
      <dsp:txXfrm>
        <a:off x="1067241" y="1904778"/>
        <a:ext cx="6575904" cy="544251"/>
      </dsp:txXfrm>
    </dsp:sp>
    <dsp:sp modelId="{CDFF38C0-D8DC-48ED-872F-95296F0951D6}">
      <dsp:nvSpPr>
        <dsp:cNvPr id="0" name=""/>
        <dsp:cNvSpPr/>
      </dsp:nvSpPr>
      <dsp:spPr>
        <a:xfrm>
          <a:off x="727084" y="1836746"/>
          <a:ext cx="680314" cy="680314"/>
        </a:xfrm>
        <a:prstGeom prst="ellipse">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40C7D8-FF46-49AB-8BBC-46557D8DF3CE}">
      <dsp:nvSpPr>
        <dsp:cNvPr id="0" name=""/>
        <dsp:cNvSpPr/>
      </dsp:nvSpPr>
      <dsp:spPr>
        <a:xfrm>
          <a:off x="1067241" y="2720535"/>
          <a:ext cx="6575904" cy="544251"/>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2000"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fr-FR" sz="1600" b="1" kern="1200"/>
            <a:t>Suivi du ballon.</a:t>
          </a:r>
        </a:p>
      </dsp:txBody>
      <dsp:txXfrm>
        <a:off x="1067241" y="2720535"/>
        <a:ext cx="6575904" cy="544251"/>
      </dsp:txXfrm>
    </dsp:sp>
    <dsp:sp modelId="{B4A353F9-660B-4E19-B50E-8FE951830036}">
      <dsp:nvSpPr>
        <dsp:cNvPr id="0" name=""/>
        <dsp:cNvSpPr/>
      </dsp:nvSpPr>
      <dsp:spPr>
        <a:xfrm>
          <a:off x="727084" y="2652504"/>
          <a:ext cx="680314" cy="680314"/>
        </a:xfrm>
        <a:prstGeom prst="ellipse">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C6E64E-0B3A-471F-B926-2B1823ECF291}">
      <dsp:nvSpPr>
        <dsp:cNvPr id="0" name=""/>
        <dsp:cNvSpPr/>
      </dsp:nvSpPr>
      <dsp:spPr>
        <a:xfrm>
          <a:off x="862526" y="3536810"/>
          <a:ext cx="6780619" cy="544251"/>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2000"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fr-FR" sz="1600" b="1" kern="1200" dirty="0"/>
            <a:t>Calcul de la distance et de la vitesse de chaque joueur.</a:t>
          </a:r>
        </a:p>
      </dsp:txBody>
      <dsp:txXfrm>
        <a:off x="862526" y="3536810"/>
        <a:ext cx="6780619" cy="544251"/>
      </dsp:txXfrm>
    </dsp:sp>
    <dsp:sp modelId="{BB286924-1002-4834-B115-CE15B870C8CC}">
      <dsp:nvSpPr>
        <dsp:cNvPr id="0" name=""/>
        <dsp:cNvSpPr/>
      </dsp:nvSpPr>
      <dsp:spPr>
        <a:xfrm>
          <a:off x="522369" y="3468778"/>
          <a:ext cx="680314" cy="680314"/>
        </a:xfrm>
        <a:prstGeom prst="ellipse">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2F6619-0CE0-475A-B236-97A06A1BFF62}">
      <dsp:nvSpPr>
        <dsp:cNvPr id="0" name=""/>
        <dsp:cNvSpPr/>
      </dsp:nvSpPr>
      <dsp:spPr>
        <a:xfrm>
          <a:off x="414842" y="4353084"/>
          <a:ext cx="7228303" cy="544251"/>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2000"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fr-FR" sz="1600" b="1" kern="1200" dirty="0"/>
            <a:t>Calcul de possession du match</a:t>
          </a:r>
        </a:p>
      </dsp:txBody>
      <dsp:txXfrm>
        <a:off x="414842" y="4353084"/>
        <a:ext cx="7228303" cy="544251"/>
      </dsp:txXfrm>
    </dsp:sp>
    <dsp:sp modelId="{49C6181F-CE67-40F4-9990-6882B6F9EB69}">
      <dsp:nvSpPr>
        <dsp:cNvPr id="0" name=""/>
        <dsp:cNvSpPr/>
      </dsp:nvSpPr>
      <dsp:spPr>
        <a:xfrm>
          <a:off x="74684" y="4285053"/>
          <a:ext cx="680314" cy="680314"/>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770E5-D85A-41E8-B004-19BA61BC5BAE}">
      <dsp:nvSpPr>
        <dsp:cNvPr id="0" name=""/>
        <dsp:cNvSpPr/>
      </dsp:nvSpPr>
      <dsp:spPr>
        <a:xfrm>
          <a:off x="0" y="134818"/>
          <a:ext cx="8880680" cy="6715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mj-lt"/>
            <a:buNone/>
          </a:pPr>
          <a:r>
            <a:rPr lang="fr-FR" sz="2800" b="1" kern="1200" dirty="0"/>
            <a:t>Détection de personne et ballon:</a:t>
          </a:r>
          <a:endParaRPr lang="fr-FR" sz="2800" kern="1200" dirty="0"/>
        </a:p>
      </dsp:txBody>
      <dsp:txXfrm>
        <a:off x="32784" y="167602"/>
        <a:ext cx="8815112" cy="606012"/>
      </dsp:txXfrm>
    </dsp:sp>
    <dsp:sp modelId="{BD38E1EA-26FA-4423-B97E-9A55EE1F48E9}">
      <dsp:nvSpPr>
        <dsp:cNvPr id="0" name=""/>
        <dsp:cNvSpPr/>
      </dsp:nvSpPr>
      <dsp:spPr>
        <a:xfrm>
          <a:off x="0" y="806398"/>
          <a:ext cx="8880680"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1962" tIns="35560" rIns="199136" bIns="35560" numCol="1" spcCol="1270" anchor="t" anchorCtr="0">
          <a:noAutofit/>
        </a:bodyPr>
        <a:lstStyle/>
        <a:p>
          <a:pPr marL="228600" lvl="1" indent="-228600" algn="l" defTabSz="977900">
            <a:lnSpc>
              <a:spcPct val="90000"/>
            </a:lnSpc>
            <a:spcBef>
              <a:spcPct val="0"/>
            </a:spcBef>
            <a:spcAft>
              <a:spcPct val="20000"/>
            </a:spcAft>
            <a:buFont typeface="Arial" panose="020B0604020202020204" pitchFamily="34" charset="0"/>
            <a:buChar char="•"/>
          </a:pPr>
          <a:r>
            <a:rPr lang="fr-FR" sz="2200" kern="1200" dirty="0"/>
            <a:t>Modèle </a:t>
          </a:r>
          <a:r>
            <a:rPr lang="fr-FR" sz="2200" b="0" kern="1200" dirty="0"/>
            <a:t>YOLOv8</a:t>
          </a:r>
          <a:r>
            <a:rPr lang="fr-FR" sz="2200" b="1" kern="1200" dirty="0"/>
            <a:t> </a:t>
          </a:r>
          <a:r>
            <a:rPr lang="fr-FR" sz="2200" kern="1200" dirty="0" err="1"/>
            <a:t>préentraîné</a:t>
          </a:r>
          <a:r>
            <a:rPr lang="fr-FR" sz="2200" kern="1200" dirty="0"/>
            <a:t> sur des </a:t>
          </a:r>
          <a:r>
            <a:rPr lang="fr-FR" sz="2200" kern="1200" dirty="0" err="1"/>
            <a:t>datasets</a:t>
          </a:r>
          <a:r>
            <a:rPr lang="fr-FR" sz="2200" kern="1200" dirty="0"/>
            <a:t> labélisés pour détecter les joueurs, les arbitres et le ballon dans les vidéos de matchs de football. Permet une classification et localisation précises en temps réel.</a:t>
          </a:r>
        </a:p>
      </dsp:txBody>
      <dsp:txXfrm>
        <a:off x="0" y="806398"/>
        <a:ext cx="8880680" cy="1014300"/>
      </dsp:txXfrm>
    </dsp:sp>
    <dsp:sp modelId="{3AE3ED0C-932A-499F-BFED-007D9AE3F02C}">
      <dsp:nvSpPr>
        <dsp:cNvPr id="0" name=""/>
        <dsp:cNvSpPr/>
      </dsp:nvSpPr>
      <dsp:spPr>
        <a:xfrm>
          <a:off x="0" y="1820698"/>
          <a:ext cx="8880680" cy="67158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mj-lt"/>
            <a:buNone/>
          </a:pPr>
          <a:r>
            <a:rPr lang="fr-FR" sz="2800" b="1" kern="1200"/>
            <a:t>Détection de points clés (Keypoints) :</a:t>
          </a:r>
          <a:endParaRPr lang="fr-FR" sz="2800" kern="1200"/>
        </a:p>
      </dsp:txBody>
      <dsp:txXfrm>
        <a:off x="32784" y="1853482"/>
        <a:ext cx="8815112" cy="606012"/>
      </dsp:txXfrm>
    </dsp:sp>
    <dsp:sp modelId="{94A4E474-33DB-4098-B2C7-AD31EBA447AF}">
      <dsp:nvSpPr>
        <dsp:cNvPr id="0" name=""/>
        <dsp:cNvSpPr/>
      </dsp:nvSpPr>
      <dsp:spPr>
        <a:xfrm>
          <a:off x="0" y="2492278"/>
          <a:ext cx="888068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1962" tIns="35560" rIns="199136" bIns="35560" numCol="1" spcCol="1270" anchor="t" anchorCtr="0">
          <a:noAutofit/>
        </a:bodyPr>
        <a:lstStyle/>
        <a:p>
          <a:pPr marL="228600" lvl="1" indent="-228600" algn="l" defTabSz="977900">
            <a:lnSpc>
              <a:spcPct val="90000"/>
            </a:lnSpc>
            <a:spcBef>
              <a:spcPct val="0"/>
            </a:spcBef>
            <a:spcAft>
              <a:spcPct val="20000"/>
            </a:spcAft>
            <a:buFont typeface="Arial" panose="020B0604020202020204" pitchFamily="34" charset="0"/>
            <a:buChar char="•"/>
          </a:pPr>
          <a:r>
            <a:rPr lang="fr-FR" sz="2200" kern="1200" dirty="0"/>
            <a:t>Modèle YOLOv8 </a:t>
          </a:r>
          <a:r>
            <a:rPr lang="fr-FR" sz="2200" kern="1200" dirty="0" err="1"/>
            <a:t>préentraîné</a:t>
          </a:r>
          <a:r>
            <a:rPr lang="fr-FR" sz="2200" kern="1200" dirty="0"/>
            <a:t> sur des </a:t>
          </a:r>
          <a:r>
            <a:rPr lang="fr-FR" sz="2200" kern="1200" dirty="0" err="1"/>
            <a:t>datasets</a:t>
          </a:r>
          <a:r>
            <a:rPr lang="fr-FR" sz="2200" kern="1200" dirty="0"/>
            <a:t> labélisés pour identifier les points clés du terrain de football dans chaque image vidéo.</a:t>
          </a:r>
        </a:p>
      </dsp:txBody>
      <dsp:txXfrm>
        <a:off x="0" y="2492278"/>
        <a:ext cx="8880680" cy="695520"/>
      </dsp:txXfrm>
    </dsp:sp>
    <dsp:sp modelId="{338D0DFF-F1EA-4BCD-BB7D-02FC64724663}">
      <dsp:nvSpPr>
        <dsp:cNvPr id="0" name=""/>
        <dsp:cNvSpPr/>
      </dsp:nvSpPr>
      <dsp:spPr>
        <a:xfrm>
          <a:off x="0" y="3187798"/>
          <a:ext cx="8880680" cy="67158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mj-lt"/>
            <a:buNone/>
          </a:pPr>
          <a:r>
            <a:rPr lang="fr-FR" sz="2800" b="1" kern="1200" dirty="0"/>
            <a:t>Matrice Homographique :</a:t>
          </a:r>
          <a:endParaRPr lang="fr-FR" sz="2800" kern="1200" dirty="0"/>
        </a:p>
      </dsp:txBody>
      <dsp:txXfrm>
        <a:off x="32784" y="3220582"/>
        <a:ext cx="8815112" cy="606012"/>
      </dsp:txXfrm>
    </dsp:sp>
    <dsp:sp modelId="{006C951B-8C92-4D66-84C3-7D6FF37B1FFF}">
      <dsp:nvSpPr>
        <dsp:cNvPr id="0" name=""/>
        <dsp:cNvSpPr/>
      </dsp:nvSpPr>
      <dsp:spPr>
        <a:xfrm>
          <a:off x="0" y="3859378"/>
          <a:ext cx="8880680"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1962" tIns="35560" rIns="199136" bIns="35560" numCol="1" spcCol="1270" anchor="t" anchorCtr="0">
          <a:noAutofit/>
        </a:bodyPr>
        <a:lstStyle/>
        <a:p>
          <a:pPr marL="228600" lvl="1" indent="-228600" algn="l" defTabSz="977900">
            <a:lnSpc>
              <a:spcPct val="90000"/>
            </a:lnSpc>
            <a:spcBef>
              <a:spcPct val="0"/>
            </a:spcBef>
            <a:spcAft>
              <a:spcPct val="20000"/>
            </a:spcAft>
            <a:buFont typeface="Arial" panose="020B0604020202020204" pitchFamily="34" charset="0"/>
            <a:buChar char="•"/>
          </a:pPr>
          <a:r>
            <a:rPr lang="fr-FR" sz="2200" kern="1200" dirty="0"/>
            <a:t>Utilisation de modèle de transformation géométrique pour projeter les coordonnées des objets détectés (joueurs, ballon) sur une carte tactique du terrain.</a:t>
          </a:r>
        </a:p>
      </dsp:txBody>
      <dsp:txXfrm>
        <a:off x="0" y="3859378"/>
        <a:ext cx="8880680" cy="10143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82E4B-A7D3-41F8-B459-F67C3BC4C046}"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B0C89-6576-445B-BD72-0F576E138C97}" type="slidenum">
              <a:rPr lang="en-US" smtClean="0"/>
              <a:t>‹N°›</a:t>
            </a:fld>
            <a:endParaRPr lang="en-US"/>
          </a:p>
        </p:txBody>
      </p:sp>
    </p:spTree>
    <p:extLst>
      <p:ext uri="{BB962C8B-B14F-4D97-AF65-F5344CB8AC3E}">
        <p14:creationId xmlns:p14="http://schemas.microsoft.com/office/powerpoint/2010/main" val="162415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16B0C89-6576-445B-BD72-0F576E138C97}" type="slidenum">
              <a:rPr lang="en-US" smtClean="0"/>
              <a:t>1</a:t>
            </a:fld>
            <a:endParaRPr lang="en-US"/>
          </a:p>
        </p:txBody>
      </p:sp>
    </p:spTree>
    <p:extLst>
      <p:ext uri="{BB962C8B-B14F-4D97-AF65-F5344CB8AC3E}">
        <p14:creationId xmlns:p14="http://schemas.microsoft.com/office/powerpoint/2010/main" val="1011252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16B0C89-6576-445B-BD72-0F576E138C97}" type="slidenum">
              <a:rPr lang="en-US" smtClean="0"/>
              <a:t>10</a:t>
            </a:fld>
            <a:endParaRPr lang="en-US"/>
          </a:p>
        </p:txBody>
      </p:sp>
    </p:spTree>
    <p:extLst>
      <p:ext uri="{BB962C8B-B14F-4D97-AF65-F5344CB8AC3E}">
        <p14:creationId xmlns:p14="http://schemas.microsoft.com/office/powerpoint/2010/main" val="1418083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16B0C89-6576-445B-BD72-0F576E138C97}" type="slidenum">
              <a:rPr lang="en-US" smtClean="0"/>
              <a:t>11</a:t>
            </a:fld>
            <a:endParaRPr lang="en-US"/>
          </a:p>
        </p:txBody>
      </p:sp>
    </p:spTree>
    <p:extLst>
      <p:ext uri="{BB962C8B-B14F-4D97-AF65-F5344CB8AC3E}">
        <p14:creationId xmlns:p14="http://schemas.microsoft.com/office/powerpoint/2010/main" val="3484519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16B0C89-6576-445B-BD72-0F576E138C97}" type="slidenum">
              <a:rPr lang="en-US" smtClean="0"/>
              <a:t>12</a:t>
            </a:fld>
            <a:endParaRPr lang="en-US"/>
          </a:p>
        </p:txBody>
      </p:sp>
    </p:spTree>
    <p:extLst>
      <p:ext uri="{BB962C8B-B14F-4D97-AF65-F5344CB8AC3E}">
        <p14:creationId xmlns:p14="http://schemas.microsoft.com/office/powerpoint/2010/main" val="348514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L'introduction en 4 points clés tout en mettant en avant l'utilisation de Draw.io pour le PPT :</a:t>
            </a:r>
          </a:p>
          <a:p>
            <a:endParaRPr lang="fr-FR" dirty="0"/>
          </a:p>
          <a:p>
            <a:r>
              <a:rPr lang="fr-FR" dirty="0"/>
              <a:t>1. Importance de la Conception et de l'UML :</a:t>
            </a:r>
          </a:p>
          <a:p>
            <a:r>
              <a:rPr lang="fr-FR" dirty="0"/>
              <a:t>   - La conception et l'UML sont cruciales pour traduire les exigences en une architecture détaillée et cohérente.</a:t>
            </a:r>
          </a:p>
          <a:p>
            <a:endParaRPr lang="fr-FR" dirty="0"/>
          </a:p>
          <a:p>
            <a:r>
              <a:rPr lang="fr-FR" dirty="0"/>
              <a:t>2. Avantages de l'UML :</a:t>
            </a:r>
          </a:p>
          <a:p>
            <a:r>
              <a:rPr lang="fr-FR" dirty="0"/>
              <a:t>   - UML offre une clarté et une communication efficaces, permet une détection précoce des problèmes, favorise la modularité et la réutilisabilité, et fournit une documentation exhaustive alignée sur les meilleures pratiques.</a:t>
            </a:r>
          </a:p>
          <a:p>
            <a:endParaRPr lang="fr-FR" dirty="0"/>
          </a:p>
          <a:p>
            <a:r>
              <a:rPr lang="fr-FR" dirty="0"/>
              <a:t>3. Types de Diagrammes UML Utilisés :</a:t>
            </a:r>
          </a:p>
          <a:p>
            <a:r>
              <a:rPr lang="fr-FR" dirty="0"/>
              <a:t>   - Diagramme de Classes pour la structure statique, Diagramme de Cas d'Utilisation pour les interactions utilisateur-système, et Diagrammes de Séquence pour les interactions temporelles entre objets.</a:t>
            </a:r>
          </a:p>
          <a:p>
            <a:endParaRPr lang="fr-FR" dirty="0"/>
          </a:p>
          <a:p>
            <a:r>
              <a:rPr lang="fr-FR" dirty="0"/>
              <a:t>4. Application à la Plateforme POPS :</a:t>
            </a:r>
          </a:p>
          <a:p>
            <a:r>
              <a:rPr lang="fr-FR" dirty="0"/>
              <a:t>   - Ces diagrammes sont essentiels pour structurer l'architecture de la Plateforme d'Optimisation des Performances Sportives (POPS), développée avec Flask, HTML, CSS et JavaScript, et sont réalisés avec Draw.io pour une visualisation claire et une compréhension commune dans le projet.</a:t>
            </a:r>
          </a:p>
          <a:p>
            <a:endParaRPr lang="fr-FR" dirty="0"/>
          </a:p>
          <a:p>
            <a:r>
              <a:rPr lang="fr-FR" dirty="0"/>
              <a:t>Utilisation de Draw.io :</a:t>
            </a:r>
          </a:p>
          <a:p>
            <a:r>
              <a:rPr lang="fr-FR" dirty="0"/>
              <a:t>   - Draw.io est utilisé pour la création des diagrammes UML, assurant une visualisation claire et une compréhension commune de l'architecture et des interactions prévues dans le projet.</a:t>
            </a:r>
            <a:endParaRPr lang="en-US" dirty="0"/>
          </a:p>
        </p:txBody>
      </p:sp>
      <p:sp>
        <p:nvSpPr>
          <p:cNvPr id="4" name="Slide Number Placeholder 3"/>
          <p:cNvSpPr>
            <a:spLocks noGrp="1"/>
          </p:cNvSpPr>
          <p:nvPr>
            <p:ph type="sldNum" sz="quarter" idx="10"/>
          </p:nvPr>
        </p:nvSpPr>
        <p:spPr/>
        <p:txBody>
          <a:bodyPr/>
          <a:lstStyle/>
          <a:p>
            <a:fld id="{A16B0C89-6576-445B-BD72-0F576E138C97}" type="slidenum">
              <a:rPr lang="en-US" smtClean="0"/>
              <a:t>13</a:t>
            </a:fld>
            <a:endParaRPr lang="en-US"/>
          </a:p>
        </p:txBody>
      </p:sp>
    </p:spTree>
    <p:extLst>
      <p:ext uri="{BB962C8B-B14F-4D97-AF65-F5344CB8AC3E}">
        <p14:creationId xmlns:p14="http://schemas.microsoft.com/office/powerpoint/2010/main" val="3838366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Description :</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Le diagramme de cas d'utilisation illustre les interactions entre les utilisateurs (coach ou joueur) et l'application web. Les principales fonctionnalités incluent l'inscription, la connexion, l'utilisation des solutions d'analyse de performance, d'analyse de match et d'analyse vidéo. Chaque cas d'utilisation montre comment les utilisateurs interagissent avec le système pour effectuer différentes tâches, facilitant ainsi une compréhension claire des capacités de l'application.</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16B0C89-6576-445B-BD72-0F576E138C97}" type="slidenum">
              <a:rPr lang="en-US" smtClean="0"/>
              <a:t>14</a:t>
            </a:fld>
            <a:endParaRPr lang="en-US"/>
          </a:p>
        </p:txBody>
      </p:sp>
    </p:spTree>
    <p:extLst>
      <p:ext uri="{BB962C8B-B14F-4D97-AF65-F5344CB8AC3E}">
        <p14:creationId xmlns:p14="http://schemas.microsoft.com/office/powerpoint/2010/main" val="3037580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Description :</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Ce diagramme illustre le processus d'inscription d'un nouvel utilisateur sur la plateforme. L'utilisateur accède à la page d'inscription, remplit le formulaire et soumet ses informations. Le système enregistre ces informations dans la base de données et redirige l'utilisateur vers la page de connexion.</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16B0C89-6576-445B-BD72-0F576E138C97}" type="slidenum">
              <a:rPr lang="en-US" smtClean="0"/>
              <a:t>15</a:t>
            </a:fld>
            <a:endParaRPr lang="en-US"/>
          </a:p>
        </p:txBody>
      </p:sp>
    </p:spTree>
    <p:extLst>
      <p:ext uri="{BB962C8B-B14F-4D97-AF65-F5344CB8AC3E}">
        <p14:creationId xmlns:p14="http://schemas.microsoft.com/office/powerpoint/2010/main" val="938413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Description :</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Ce diagramme décrit le processus de connexion d'un utilisateur existant. L'utilisateur accède à la page de connexion, soumet ses identifiants, et le système vérifie ces informations dans la base de données. Si les identifiants sont corrects, l'utilisateur est redirigé vers la page d'accueil.</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16B0C89-6576-445B-BD72-0F576E138C97}" type="slidenum">
              <a:rPr lang="en-US" smtClean="0"/>
              <a:t>16</a:t>
            </a:fld>
            <a:endParaRPr lang="en-US"/>
          </a:p>
        </p:txBody>
      </p:sp>
    </p:spTree>
    <p:extLst>
      <p:ext uri="{BB962C8B-B14F-4D97-AF65-F5344CB8AC3E}">
        <p14:creationId xmlns:p14="http://schemas.microsoft.com/office/powerpoint/2010/main" val="1486959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Description :</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Ce diagramme montre comment un utilisateur peut utiliser la solution de prédiction de performance. L'utilisateur accède à la page de prédiction, soumet un fichier CSV ou entre manuellement les caractéristiques des joueurs. Le système traite les données et affiche les résultats de la prédiction de performance.</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16B0C89-6576-445B-BD72-0F576E138C97}" type="slidenum">
              <a:rPr lang="en-US" smtClean="0"/>
              <a:t>17</a:t>
            </a:fld>
            <a:endParaRPr lang="en-US"/>
          </a:p>
        </p:txBody>
      </p:sp>
    </p:spTree>
    <p:extLst>
      <p:ext uri="{BB962C8B-B14F-4D97-AF65-F5344CB8AC3E}">
        <p14:creationId xmlns:p14="http://schemas.microsoft.com/office/powerpoint/2010/main" val="2853182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Description :</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Ce diagramme montre comment un utilisateur peut utiliser la solution de prédiction de performance. L'utilisateur accède à la page de prédiction, soumet un fichier CSV ou entre manuellement les caractéristiques des joueurs. Le système traite les données et affiche les résultats de la prédiction de performance.</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16B0C89-6576-445B-BD72-0F576E138C97}" type="slidenum">
              <a:rPr lang="en-US" smtClean="0"/>
              <a:t>18</a:t>
            </a:fld>
            <a:endParaRPr lang="en-US"/>
          </a:p>
        </p:txBody>
      </p:sp>
    </p:spTree>
    <p:extLst>
      <p:ext uri="{BB962C8B-B14F-4D97-AF65-F5344CB8AC3E}">
        <p14:creationId xmlns:p14="http://schemas.microsoft.com/office/powerpoint/2010/main" val="2531076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16B0C89-6576-445B-BD72-0F576E138C97}" type="slidenum">
              <a:rPr lang="en-US" smtClean="0"/>
              <a:t>19</a:t>
            </a:fld>
            <a:endParaRPr lang="en-US"/>
          </a:p>
        </p:txBody>
      </p:sp>
    </p:spTree>
    <p:extLst>
      <p:ext uri="{BB962C8B-B14F-4D97-AF65-F5344CB8AC3E}">
        <p14:creationId xmlns:p14="http://schemas.microsoft.com/office/powerpoint/2010/main" val="14756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cela, nous suivrons l'enchaînement suivant : </a:t>
            </a:r>
          </a:p>
          <a:p>
            <a:endParaRPr lang="fr-FR" dirty="0"/>
          </a:p>
          <a:p>
            <a:r>
              <a:rPr lang="fr-FR" dirty="0"/>
              <a:t>Nous commencerons par une description du contexte général du projet. Ensuite, je présenterai la méthode et l'approche de réalisation. Nous enchaînerons avec la conception et la modélisation UML, puis l'implémentation du projet. Enfin, je conclurai avec un récapitulatif de mon travail.</a:t>
            </a:r>
          </a:p>
        </p:txBody>
      </p:sp>
      <p:sp>
        <p:nvSpPr>
          <p:cNvPr id="4" name="Espace réservé du numéro de diapositive 3"/>
          <p:cNvSpPr>
            <a:spLocks noGrp="1"/>
          </p:cNvSpPr>
          <p:nvPr>
            <p:ph type="sldNum" sz="quarter" idx="10"/>
          </p:nvPr>
        </p:nvSpPr>
        <p:spPr/>
        <p:txBody>
          <a:bodyPr/>
          <a:lstStyle/>
          <a:p>
            <a:fld id="{A16B0C89-6576-445B-BD72-0F576E138C97}" type="slidenum">
              <a:rPr lang="en-US" smtClean="0"/>
              <a:t>2</a:t>
            </a:fld>
            <a:endParaRPr lang="en-US"/>
          </a:p>
        </p:txBody>
      </p:sp>
    </p:spTree>
    <p:extLst>
      <p:ext uri="{BB962C8B-B14F-4D97-AF65-F5344CB8AC3E}">
        <p14:creationId xmlns:p14="http://schemas.microsoft.com/office/powerpoint/2010/main" val="2376839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dirty="0"/>
          </a:p>
        </p:txBody>
      </p:sp>
      <p:sp>
        <p:nvSpPr>
          <p:cNvPr id="4" name="Slide Number Placeholder 3"/>
          <p:cNvSpPr>
            <a:spLocks noGrp="1"/>
          </p:cNvSpPr>
          <p:nvPr>
            <p:ph type="sldNum" sz="quarter" idx="10"/>
          </p:nvPr>
        </p:nvSpPr>
        <p:spPr/>
        <p:txBody>
          <a:bodyPr/>
          <a:lstStyle/>
          <a:p>
            <a:fld id="{A16B0C89-6576-445B-BD72-0F576E138C97}" type="slidenum">
              <a:rPr lang="en-US" smtClean="0"/>
              <a:t>20</a:t>
            </a:fld>
            <a:endParaRPr lang="en-US"/>
          </a:p>
        </p:txBody>
      </p:sp>
    </p:spTree>
    <p:extLst>
      <p:ext uri="{BB962C8B-B14F-4D97-AF65-F5344CB8AC3E}">
        <p14:creationId xmlns:p14="http://schemas.microsoft.com/office/powerpoint/2010/main" val="796856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16B0C89-6576-445B-BD72-0F576E138C97}" type="slidenum">
              <a:rPr lang="en-US" smtClean="0"/>
              <a:t>21</a:t>
            </a:fld>
            <a:endParaRPr lang="en-US"/>
          </a:p>
        </p:txBody>
      </p:sp>
    </p:spTree>
    <p:extLst>
      <p:ext uri="{BB962C8B-B14F-4D97-AF65-F5344CB8AC3E}">
        <p14:creationId xmlns:p14="http://schemas.microsoft.com/office/powerpoint/2010/main" val="441944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a:t>Réalisation du Projet</a:t>
            </a:r>
            <a:endParaRPr lang="fr-FR" dirty="0"/>
          </a:p>
          <a:p>
            <a:pPr>
              <a:buFont typeface="Arial" panose="020B0604020202020204" pitchFamily="34" charset="0"/>
              <a:buChar char="•"/>
            </a:pPr>
            <a:r>
              <a:rPr lang="fr-FR" dirty="0"/>
              <a:t>Développement d’une Plateforme d’analyse des vidéos de Match de Football de </a:t>
            </a:r>
            <a:r>
              <a:rPr lang="fr-FR" dirty="0" err="1"/>
              <a:t>UQACsss</a:t>
            </a:r>
            <a:r>
              <a:rPr lang="fr-FR" dirty="0"/>
              <a:t>.</a:t>
            </a:r>
          </a:p>
          <a:p>
            <a:pPr>
              <a:buFont typeface="Arial" panose="020B0604020202020204" pitchFamily="34" charset="0"/>
              <a:buChar char="•"/>
            </a:pPr>
            <a:r>
              <a:rPr lang="fr-FR" dirty="0"/>
              <a:t>Exploration des technologies d'intelligence artificielle et d'analyse de données.</a:t>
            </a:r>
          </a:p>
          <a:p>
            <a:pPr>
              <a:buFont typeface="Arial" panose="020B0604020202020204" pitchFamily="34" charset="0"/>
              <a:buChar char="•"/>
            </a:pPr>
            <a:r>
              <a:rPr lang="fr-FR" dirty="0"/>
              <a:t>Concentration sur le football pour optimiser les performances sportives.</a:t>
            </a:r>
          </a:p>
          <a:p>
            <a:r>
              <a:rPr lang="fr-FR" b="1" dirty="0"/>
              <a:t>Solutions Intégrées</a:t>
            </a:r>
            <a:endParaRPr lang="fr-FR" dirty="0"/>
          </a:p>
          <a:p>
            <a:pPr>
              <a:buFont typeface="Arial" panose="020B0604020202020204" pitchFamily="34" charset="0"/>
              <a:buChar char="•"/>
            </a:pPr>
            <a:r>
              <a:rPr lang="fr-FR" b="1" dirty="0"/>
              <a:t>Analyse vidéo en temps réel</a:t>
            </a:r>
            <a:endParaRPr lang="fr-FR" dirty="0"/>
          </a:p>
          <a:p>
            <a:pPr>
              <a:buFont typeface="Arial" panose="020B0604020202020204" pitchFamily="34" charset="0"/>
              <a:buChar char="•"/>
            </a:pPr>
            <a:r>
              <a:rPr lang="fr-FR" dirty="0"/>
              <a:t>Création d'un outil complet pour les entraîneurs, équipes, et analystes sportifs.</a:t>
            </a:r>
          </a:p>
          <a:p>
            <a:r>
              <a:rPr lang="fr-FR" b="1" dirty="0"/>
              <a:t>Défis et Réalisations</a:t>
            </a:r>
            <a:endParaRPr lang="fr-FR" dirty="0"/>
          </a:p>
          <a:p>
            <a:pPr>
              <a:buFont typeface="Arial" panose="020B0604020202020204" pitchFamily="34" charset="0"/>
              <a:buChar char="•"/>
            </a:pPr>
            <a:r>
              <a:rPr lang="fr-FR" dirty="0"/>
              <a:t>Collecte et traitement de grandes quantités de données.</a:t>
            </a:r>
          </a:p>
          <a:p>
            <a:pPr>
              <a:buFont typeface="Arial" panose="020B0604020202020204" pitchFamily="34" charset="0"/>
              <a:buChar char="•"/>
            </a:pPr>
            <a:r>
              <a:rPr lang="fr-FR" dirty="0"/>
              <a:t>Mise en œuvre de modèles d'apprentissage automatique complexes.</a:t>
            </a:r>
          </a:p>
          <a:p>
            <a:pPr>
              <a:buFont typeface="Arial" panose="020B0604020202020204" pitchFamily="34" charset="0"/>
              <a:buChar char="•"/>
            </a:pPr>
            <a:r>
              <a:rPr lang="fr-FR" dirty="0"/>
              <a:t>Création d'une interface utilisateur conviviale.</a:t>
            </a:r>
          </a:p>
          <a:p>
            <a:pPr>
              <a:buFont typeface="Arial" panose="020B0604020202020204" pitchFamily="34" charset="0"/>
              <a:buChar char="•"/>
            </a:pPr>
            <a:r>
              <a:rPr lang="fr-FR" dirty="0"/>
              <a:t>Surmonter ces défis grâce à l'engagement et à l'expertise de l'équipe.</a:t>
            </a:r>
          </a:p>
          <a:p>
            <a:r>
              <a:rPr lang="fr-FR" b="1" dirty="0"/>
              <a:t>Perspectives Futures</a:t>
            </a:r>
            <a:endParaRPr lang="fr-FR" dirty="0"/>
          </a:p>
          <a:p>
            <a:pPr>
              <a:buFont typeface="Arial" panose="020B0604020202020204" pitchFamily="34" charset="0"/>
              <a:buChar char="•"/>
            </a:pPr>
            <a:r>
              <a:rPr lang="fr-FR" b="1" dirty="0"/>
              <a:t>Nouvelles fonctionnalités</a:t>
            </a:r>
            <a:r>
              <a:rPr lang="fr-FR" dirty="0"/>
              <a:t> : Analyse des blessures, prédiction des résultats de matchs, optimisation des stratégies de jeu en temps réel.</a:t>
            </a:r>
          </a:p>
          <a:p>
            <a:pPr>
              <a:buFont typeface="Arial" panose="020B0604020202020204" pitchFamily="34" charset="0"/>
              <a:buChar char="•"/>
            </a:pPr>
            <a:r>
              <a:rPr lang="fr-FR" b="1" dirty="0"/>
              <a:t>Expansion à d'autres sports</a:t>
            </a:r>
            <a:r>
              <a:rPr lang="fr-FR" dirty="0"/>
              <a:t>.</a:t>
            </a:r>
          </a:p>
          <a:p>
            <a:pPr>
              <a:buFont typeface="Arial" panose="020B0604020202020204" pitchFamily="34" charset="0"/>
              <a:buChar char="•"/>
            </a:pPr>
            <a:r>
              <a:rPr lang="fr-FR" b="1" dirty="0"/>
              <a:t>Partenariats potentiels</a:t>
            </a:r>
            <a:r>
              <a:rPr lang="fr-FR" dirty="0"/>
              <a:t> : Équipes professionnelles, fédérations sportives, institutions académiques.</a:t>
            </a:r>
          </a:p>
          <a:p>
            <a:r>
              <a:rPr lang="fr-FR" b="1" dirty="0"/>
              <a:t>Impact et Potentiel</a:t>
            </a:r>
            <a:endParaRPr lang="fr-FR" dirty="0"/>
          </a:p>
          <a:p>
            <a:pPr>
              <a:buFont typeface="Arial" panose="020B0604020202020204" pitchFamily="34" charset="0"/>
              <a:buChar char="•"/>
            </a:pPr>
            <a:r>
              <a:rPr lang="fr-FR" dirty="0"/>
              <a:t>Révolutionner le domaine de l'optimisation des performances sportives.</a:t>
            </a:r>
          </a:p>
          <a:p>
            <a:pPr>
              <a:buFont typeface="Arial" panose="020B0604020202020204" pitchFamily="34" charset="0"/>
              <a:buChar char="•"/>
            </a:pPr>
            <a:r>
              <a:rPr lang="fr-FR" dirty="0"/>
              <a:t>Succès démontré du projet et potentiel immense des technologies de pointe.</a:t>
            </a:r>
          </a:p>
          <a:p>
            <a:pPr>
              <a:buFont typeface="Arial" panose="020B0604020202020204" pitchFamily="34" charset="0"/>
              <a:buChar char="•"/>
            </a:pPr>
            <a:r>
              <a:rPr lang="fr-FR" dirty="0"/>
              <a:t>Engagement continu à développer et améliorer la plateforme pour répondre aux besoins changeants du secteur sportif.</a:t>
            </a:r>
          </a:p>
          <a:p>
            <a:endParaRPr lang="fr-FR" dirty="0"/>
          </a:p>
        </p:txBody>
      </p:sp>
      <p:sp>
        <p:nvSpPr>
          <p:cNvPr id="4" name="Espace réservé du numéro de diapositive 3"/>
          <p:cNvSpPr>
            <a:spLocks noGrp="1"/>
          </p:cNvSpPr>
          <p:nvPr>
            <p:ph type="sldNum" sz="quarter" idx="10"/>
          </p:nvPr>
        </p:nvSpPr>
        <p:spPr/>
        <p:txBody>
          <a:bodyPr/>
          <a:lstStyle/>
          <a:p>
            <a:fld id="{A16B0C89-6576-445B-BD72-0F576E138C97}" type="slidenum">
              <a:rPr lang="en-US" smtClean="0"/>
              <a:t>22</a:t>
            </a:fld>
            <a:endParaRPr lang="en-US"/>
          </a:p>
        </p:txBody>
      </p:sp>
    </p:spTree>
    <p:extLst>
      <p:ext uri="{BB962C8B-B14F-4D97-AF65-F5344CB8AC3E}">
        <p14:creationId xmlns:p14="http://schemas.microsoft.com/office/powerpoint/2010/main" val="234655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DEACF3-936E-44AD-9493-1EE911685873}" type="slidenum">
              <a:rPr lang="fr-FR" smtClean="0"/>
              <a:t>23</a:t>
            </a:fld>
            <a:endParaRPr lang="fr-FR"/>
          </a:p>
        </p:txBody>
      </p:sp>
    </p:spTree>
    <p:extLst>
      <p:ext uri="{BB962C8B-B14F-4D97-AF65-F5344CB8AC3E}">
        <p14:creationId xmlns:p14="http://schemas.microsoft.com/office/powerpoint/2010/main" val="16821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16B0C89-6576-445B-BD72-0F576E138C97}" type="slidenum">
              <a:rPr lang="en-US" smtClean="0"/>
              <a:t>3</a:t>
            </a:fld>
            <a:endParaRPr lang="en-US"/>
          </a:p>
        </p:txBody>
      </p:sp>
    </p:spTree>
    <p:extLst>
      <p:ext uri="{BB962C8B-B14F-4D97-AF65-F5344CB8AC3E}">
        <p14:creationId xmlns:p14="http://schemas.microsoft.com/office/powerpoint/2010/main" val="2508656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16B0C89-6576-445B-BD72-0F576E138C97}" type="slidenum">
              <a:rPr lang="en-US" smtClean="0"/>
              <a:t>4</a:t>
            </a:fld>
            <a:endParaRPr lang="en-US"/>
          </a:p>
        </p:txBody>
      </p:sp>
    </p:spTree>
    <p:extLst>
      <p:ext uri="{BB962C8B-B14F-4D97-AF65-F5344CB8AC3E}">
        <p14:creationId xmlns:p14="http://schemas.microsoft.com/office/powerpoint/2010/main" val="234825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16B0C89-6576-445B-BD72-0F576E138C97}" type="slidenum">
              <a:rPr lang="en-US" smtClean="0"/>
              <a:t>5</a:t>
            </a:fld>
            <a:endParaRPr lang="en-US"/>
          </a:p>
        </p:txBody>
      </p:sp>
    </p:spTree>
    <p:extLst>
      <p:ext uri="{BB962C8B-B14F-4D97-AF65-F5344CB8AC3E}">
        <p14:creationId xmlns:p14="http://schemas.microsoft.com/office/powerpoint/2010/main" val="1659723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YOLOv8 (You </a:t>
            </a:r>
            <a:r>
              <a:rPr lang="fr-FR" dirty="0" err="1"/>
              <a:t>Only</a:t>
            </a:r>
            <a:r>
              <a:rPr lang="fr-FR" dirty="0"/>
              <a:t> Look Once version 8) est un algorithme de détection d'objets en temps réel capable de localiser et de classifier plusieurs objets dans une seule image.</a:t>
            </a:r>
            <a:endParaRPr lang="en-US" dirty="0"/>
          </a:p>
        </p:txBody>
      </p:sp>
      <p:sp>
        <p:nvSpPr>
          <p:cNvPr id="4" name="Slide Number Placeholder 3"/>
          <p:cNvSpPr>
            <a:spLocks noGrp="1"/>
          </p:cNvSpPr>
          <p:nvPr>
            <p:ph type="sldNum" sz="quarter" idx="10"/>
          </p:nvPr>
        </p:nvSpPr>
        <p:spPr/>
        <p:txBody>
          <a:bodyPr/>
          <a:lstStyle/>
          <a:p>
            <a:fld id="{A16B0C89-6576-445B-BD72-0F576E138C97}" type="slidenum">
              <a:rPr lang="en-US" smtClean="0"/>
              <a:t>6</a:t>
            </a:fld>
            <a:endParaRPr lang="en-US"/>
          </a:p>
        </p:txBody>
      </p:sp>
    </p:spTree>
    <p:extLst>
      <p:ext uri="{BB962C8B-B14F-4D97-AF65-F5344CB8AC3E}">
        <p14:creationId xmlns:p14="http://schemas.microsoft.com/office/powerpoint/2010/main" val="243404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16B0C89-6576-445B-BD72-0F576E138C97}" type="slidenum">
              <a:rPr lang="en-US" smtClean="0"/>
              <a:t>7</a:t>
            </a:fld>
            <a:endParaRPr lang="en-US"/>
          </a:p>
        </p:txBody>
      </p:sp>
    </p:spTree>
    <p:extLst>
      <p:ext uri="{BB962C8B-B14F-4D97-AF65-F5344CB8AC3E}">
        <p14:creationId xmlns:p14="http://schemas.microsoft.com/office/powerpoint/2010/main" val="846822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B0C89-6576-445B-BD72-0F576E138C97}" type="slidenum">
              <a:rPr lang="en-US" smtClean="0"/>
              <a:t>8</a:t>
            </a:fld>
            <a:endParaRPr lang="en-US"/>
          </a:p>
        </p:txBody>
      </p:sp>
    </p:spTree>
    <p:extLst>
      <p:ext uri="{BB962C8B-B14F-4D97-AF65-F5344CB8AC3E}">
        <p14:creationId xmlns:p14="http://schemas.microsoft.com/office/powerpoint/2010/main" val="329823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16B0C89-6576-445B-BD72-0F576E138C97}" type="slidenum">
              <a:rPr lang="en-US" smtClean="0"/>
              <a:t>9</a:t>
            </a:fld>
            <a:endParaRPr lang="en-US"/>
          </a:p>
        </p:txBody>
      </p:sp>
    </p:spTree>
    <p:extLst>
      <p:ext uri="{BB962C8B-B14F-4D97-AF65-F5344CB8AC3E}">
        <p14:creationId xmlns:p14="http://schemas.microsoft.com/office/powerpoint/2010/main" val="46021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A945D1-546A-443C-9D19-20AC31B20895}"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93C7-53D4-4A5B-8F6C-F6B276757F3C}" type="slidenum">
              <a:rPr lang="en-US" smtClean="0"/>
              <a:t>‹N°›</a:t>
            </a:fld>
            <a:endParaRPr lang="en-US"/>
          </a:p>
        </p:txBody>
      </p:sp>
    </p:spTree>
    <p:extLst>
      <p:ext uri="{BB962C8B-B14F-4D97-AF65-F5344CB8AC3E}">
        <p14:creationId xmlns:p14="http://schemas.microsoft.com/office/powerpoint/2010/main" val="96810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A945D1-546A-443C-9D19-20AC31B20895}"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93C7-53D4-4A5B-8F6C-F6B276757F3C}" type="slidenum">
              <a:rPr lang="en-US" smtClean="0"/>
              <a:t>‹N°›</a:t>
            </a:fld>
            <a:endParaRPr lang="en-US"/>
          </a:p>
        </p:txBody>
      </p:sp>
    </p:spTree>
    <p:extLst>
      <p:ext uri="{BB962C8B-B14F-4D97-AF65-F5344CB8AC3E}">
        <p14:creationId xmlns:p14="http://schemas.microsoft.com/office/powerpoint/2010/main" val="312477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A945D1-546A-443C-9D19-20AC31B20895}"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93C7-53D4-4A5B-8F6C-F6B276757F3C}" type="slidenum">
              <a:rPr lang="en-US" smtClean="0"/>
              <a:t>‹N°›</a:t>
            </a:fld>
            <a:endParaRPr lang="en-US"/>
          </a:p>
        </p:txBody>
      </p:sp>
    </p:spTree>
    <p:extLst>
      <p:ext uri="{BB962C8B-B14F-4D97-AF65-F5344CB8AC3E}">
        <p14:creationId xmlns:p14="http://schemas.microsoft.com/office/powerpoint/2010/main" val="341606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12192000" cy="685800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3905089426"/>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A945D1-546A-443C-9D19-20AC31B20895}"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93C7-53D4-4A5B-8F6C-F6B276757F3C}" type="slidenum">
              <a:rPr lang="en-US" smtClean="0"/>
              <a:t>‹N°›</a:t>
            </a:fld>
            <a:endParaRPr lang="en-US"/>
          </a:p>
        </p:txBody>
      </p:sp>
    </p:spTree>
    <p:extLst>
      <p:ext uri="{BB962C8B-B14F-4D97-AF65-F5344CB8AC3E}">
        <p14:creationId xmlns:p14="http://schemas.microsoft.com/office/powerpoint/2010/main" val="3574149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945D1-546A-443C-9D19-20AC31B20895}"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E93C7-53D4-4A5B-8F6C-F6B276757F3C}" type="slidenum">
              <a:rPr lang="en-US" smtClean="0"/>
              <a:t>‹N°›</a:t>
            </a:fld>
            <a:endParaRPr lang="en-US"/>
          </a:p>
        </p:txBody>
      </p:sp>
    </p:spTree>
    <p:extLst>
      <p:ext uri="{BB962C8B-B14F-4D97-AF65-F5344CB8AC3E}">
        <p14:creationId xmlns:p14="http://schemas.microsoft.com/office/powerpoint/2010/main" val="37137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A945D1-546A-443C-9D19-20AC31B20895}"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E93C7-53D4-4A5B-8F6C-F6B276757F3C}" type="slidenum">
              <a:rPr lang="en-US" smtClean="0"/>
              <a:t>‹N°›</a:t>
            </a:fld>
            <a:endParaRPr lang="en-US"/>
          </a:p>
        </p:txBody>
      </p:sp>
    </p:spTree>
    <p:extLst>
      <p:ext uri="{BB962C8B-B14F-4D97-AF65-F5344CB8AC3E}">
        <p14:creationId xmlns:p14="http://schemas.microsoft.com/office/powerpoint/2010/main" val="282426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A945D1-546A-443C-9D19-20AC31B20895}"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DE93C7-53D4-4A5B-8F6C-F6B276757F3C}" type="slidenum">
              <a:rPr lang="en-US" smtClean="0"/>
              <a:t>‹N°›</a:t>
            </a:fld>
            <a:endParaRPr lang="en-US"/>
          </a:p>
        </p:txBody>
      </p:sp>
    </p:spTree>
    <p:extLst>
      <p:ext uri="{BB962C8B-B14F-4D97-AF65-F5344CB8AC3E}">
        <p14:creationId xmlns:p14="http://schemas.microsoft.com/office/powerpoint/2010/main" val="1710037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A945D1-546A-443C-9D19-20AC31B20895}"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DE93C7-53D4-4A5B-8F6C-F6B276757F3C}" type="slidenum">
              <a:rPr lang="en-US" smtClean="0"/>
              <a:t>‹N°›</a:t>
            </a:fld>
            <a:endParaRPr lang="en-US"/>
          </a:p>
        </p:txBody>
      </p:sp>
    </p:spTree>
    <p:extLst>
      <p:ext uri="{BB962C8B-B14F-4D97-AF65-F5344CB8AC3E}">
        <p14:creationId xmlns:p14="http://schemas.microsoft.com/office/powerpoint/2010/main" val="380345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945D1-546A-443C-9D19-20AC31B20895}"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DE93C7-53D4-4A5B-8F6C-F6B276757F3C}" type="slidenum">
              <a:rPr lang="en-US" smtClean="0"/>
              <a:t>‹N°›</a:t>
            </a:fld>
            <a:endParaRPr lang="en-US"/>
          </a:p>
        </p:txBody>
      </p:sp>
    </p:spTree>
    <p:extLst>
      <p:ext uri="{BB962C8B-B14F-4D97-AF65-F5344CB8AC3E}">
        <p14:creationId xmlns:p14="http://schemas.microsoft.com/office/powerpoint/2010/main" val="101508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A945D1-546A-443C-9D19-20AC31B20895}"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E93C7-53D4-4A5B-8F6C-F6B276757F3C}" type="slidenum">
              <a:rPr lang="en-US" smtClean="0"/>
              <a:t>‹N°›</a:t>
            </a:fld>
            <a:endParaRPr lang="en-US"/>
          </a:p>
        </p:txBody>
      </p:sp>
    </p:spTree>
    <p:extLst>
      <p:ext uri="{BB962C8B-B14F-4D97-AF65-F5344CB8AC3E}">
        <p14:creationId xmlns:p14="http://schemas.microsoft.com/office/powerpoint/2010/main" val="169419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A945D1-546A-443C-9D19-20AC31B20895}"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E93C7-53D4-4A5B-8F6C-F6B276757F3C}" type="slidenum">
              <a:rPr lang="en-US" smtClean="0"/>
              <a:t>‹N°›</a:t>
            </a:fld>
            <a:endParaRPr lang="en-US"/>
          </a:p>
        </p:txBody>
      </p:sp>
    </p:spTree>
    <p:extLst>
      <p:ext uri="{BB962C8B-B14F-4D97-AF65-F5344CB8AC3E}">
        <p14:creationId xmlns:p14="http://schemas.microsoft.com/office/powerpoint/2010/main" val="137931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945D1-546A-443C-9D19-20AC31B20895}" type="datetimeFigureOut">
              <a:rPr lang="en-US" smtClean="0"/>
              <a:t>12/10/2024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E93C7-53D4-4A5B-8F6C-F6B276757F3C}" type="slidenum">
              <a:rPr lang="en-US" smtClean="0"/>
              <a:t>‹N°›</a:t>
            </a:fld>
            <a:endParaRPr lang="en-US"/>
          </a:p>
        </p:txBody>
      </p:sp>
    </p:spTree>
    <p:extLst>
      <p:ext uri="{BB962C8B-B14F-4D97-AF65-F5344CB8AC3E}">
        <p14:creationId xmlns:p14="http://schemas.microsoft.com/office/powerpoint/2010/main" val="3021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1.png"/><Relationship Id="rId2" Type="http://schemas.openxmlformats.org/officeDocument/2006/relationships/notesSlide" Target="../notesSlides/notesSlide11.xml"/><Relationship Id="rId16"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6.jpeg"/><Relationship Id="rId11" Type="http://schemas.openxmlformats.org/officeDocument/2006/relationships/image" Target="../media/image20.png"/><Relationship Id="rId5" Type="http://schemas.openxmlformats.org/officeDocument/2006/relationships/image" Target="../media/image15.png"/><Relationship Id="rId15" Type="http://schemas.openxmlformats.org/officeDocument/2006/relationships/image" Target="../media/image24.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1588" y="0"/>
            <a:ext cx="12188825" cy="6858000"/>
          </a:xfrm>
          <a:prstGeom prst="rect">
            <a:avLst/>
          </a:prstGeom>
        </p:spPr>
      </p:pic>
      <p:pic>
        <p:nvPicPr>
          <p:cNvPr id="4" name="Picture 3"/>
          <p:cNvPicPr>
            <a:picLocks noChangeAspect="1"/>
          </p:cNvPicPr>
          <p:nvPr/>
        </p:nvPicPr>
        <p:blipFill>
          <a:blip r:embed="rId4" cstate="email">
            <a:duotone>
              <a:prstClr val="black"/>
              <a:srgbClr val="00D05E">
                <a:tint val="45000"/>
                <a:satMod val="400000"/>
              </a:srgbClr>
            </a:duotone>
            <a:extLst>
              <a:ext uri="{28A0092B-C50C-407E-A947-70E740481C1C}">
                <a14:useLocalDpi xmlns:a14="http://schemas.microsoft.com/office/drawing/2010/main" val="0"/>
              </a:ext>
            </a:extLst>
          </a:blip>
          <a:stretch>
            <a:fillRect/>
          </a:stretch>
        </p:blipFill>
        <p:spPr>
          <a:xfrm>
            <a:off x="-40946" y="6554"/>
            <a:ext cx="12188825" cy="6858000"/>
          </a:xfrm>
          <a:prstGeom prst="rect">
            <a:avLst/>
          </a:prstGeom>
        </p:spPr>
      </p:pic>
      <p:pic>
        <p:nvPicPr>
          <p:cNvPr id="5" name="Picture 4"/>
          <p:cNvPicPr>
            <a:picLocks noChangeAspect="1"/>
          </p:cNvPicPr>
          <p:nvPr/>
        </p:nvPicPr>
        <p:blipFill>
          <a:blip r:embed="rId5" cstate="email">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40946" y="16109"/>
            <a:ext cx="12188825" cy="6858000"/>
          </a:xfrm>
          <a:prstGeom prst="rect">
            <a:avLst/>
          </a:prstGeom>
        </p:spPr>
      </p:pic>
      <p:pic>
        <p:nvPicPr>
          <p:cNvPr id="6" name="Picture 5"/>
          <p:cNvPicPr>
            <a:picLocks noChangeAspect="1"/>
          </p:cNvPicPr>
          <p:nvPr/>
        </p:nvPicPr>
        <p:blipFill>
          <a:blip r:embed="rId6" cstate="email">
            <a:biLevel thresh="50000"/>
            <a:extLst>
              <a:ext uri="{28A0092B-C50C-407E-A947-70E740481C1C}">
                <a14:useLocalDpi xmlns:a14="http://schemas.microsoft.com/office/drawing/2010/main" val="0"/>
              </a:ext>
            </a:extLst>
          </a:blip>
          <a:stretch>
            <a:fillRect/>
          </a:stretch>
        </p:blipFill>
        <p:spPr>
          <a:xfrm>
            <a:off x="3175" y="8066"/>
            <a:ext cx="12188825" cy="6858000"/>
          </a:xfrm>
          <a:prstGeom prst="rect">
            <a:avLst/>
          </a:prstGeom>
        </p:spPr>
      </p:pic>
      <p:sp>
        <p:nvSpPr>
          <p:cNvPr id="10" name="Rounded Rectangle 9"/>
          <p:cNvSpPr/>
          <p:nvPr/>
        </p:nvSpPr>
        <p:spPr>
          <a:xfrm>
            <a:off x="4069080" y="670203"/>
            <a:ext cx="4053840" cy="6096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1371594" y="1260900"/>
            <a:ext cx="9286857" cy="1498231"/>
          </a:xfrm>
          <a:prstGeom prst="rect">
            <a:avLst/>
          </a:prstGeom>
          <a:ln>
            <a:noFill/>
          </a:ln>
          <a:effectLst>
            <a:outerShdw blurRad="184150" dist="241300" dir="11520000" sx="110000" sy="110000" algn="ctr">
              <a:srgbClr val="000000">
                <a:alpha val="18000"/>
              </a:srgbClr>
            </a:outerShdw>
          </a:effectLst>
        </p:spPr>
        <p:txBody>
          <a:bodyPr wrap="square">
            <a:spAutoFit/>
          </a:bodyPr>
          <a:lstStyle/>
          <a:p>
            <a:pPr algn="ctr">
              <a:lnSpc>
                <a:spcPct val="200000"/>
              </a:lnSpc>
              <a:spcBef>
                <a:spcPts val="600"/>
              </a:spcBef>
              <a:spcAft>
                <a:spcPts val="1200"/>
              </a:spcAft>
            </a:pPr>
            <a:r>
              <a:rPr lang="fr-FR" dirty="0">
                <a:ln w="18415" cmpd="sng">
                  <a:noFill/>
                  <a:prstDash val="solid"/>
                </a:ln>
                <a:solidFill>
                  <a:sysClr val="windowText" lastClr="000000"/>
                </a:solidFill>
                <a:latin typeface="Century Gothic" pitchFamily="34" charset="0"/>
              </a:rPr>
              <a:t>8INF804 : Vision artificielle et traitement des images Automne 2024</a:t>
            </a:r>
          </a:p>
          <a:p>
            <a:pPr algn="ctr">
              <a:lnSpc>
                <a:spcPct val="200000"/>
              </a:lnSpc>
              <a:spcBef>
                <a:spcPts val="600"/>
              </a:spcBef>
              <a:spcAft>
                <a:spcPts val="1200"/>
              </a:spcAft>
            </a:pPr>
            <a:r>
              <a:rPr lang="fr-FR" sz="2400" b="1" dirty="0">
                <a:ln w="18415" cmpd="sng">
                  <a:noFill/>
                  <a:prstDash val="solid"/>
                </a:ln>
                <a:solidFill>
                  <a:sysClr val="windowText" lastClr="000000"/>
                </a:solidFill>
                <a:latin typeface="Century Gothic" pitchFamily="34" charset="0"/>
              </a:rPr>
              <a:t>UQAC Smart System For Sport</a:t>
            </a:r>
          </a:p>
        </p:txBody>
      </p:sp>
      <p:sp>
        <p:nvSpPr>
          <p:cNvPr id="12" name="Round Diagonal Corner Rectangle 28"/>
          <p:cNvSpPr/>
          <p:nvPr/>
        </p:nvSpPr>
        <p:spPr>
          <a:xfrm>
            <a:off x="1371594" y="2933914"/>
            <a:ext cx="9547726" cy="1237076"/>
          </a:xfrm>
          <a:prstGeom prst="flowChartAlternateProcess">
            <a:avLst/>
          </a:prstGeom>
          <a:noFill/>
          <a:ln w="38100">
            <a:solidFill>
              <a:srgbClr val="00B050"/>
            </a:solidFill>
          </a:ln>
        </p:spPr>
        <p:style>
          <a:lnRef idx="1">
            <a:schemeClr val="accent5"/>
          </a:lnRef>
          <a:fillRef idx="2">
            <a:schemeClr val="accent5"/>
          </a:fillRef>
          <a:effectRef idx="1">
            <a:schemeClr val="accent5"/>
          </a:effectRef>
          <a:fontRef idx="minor">
            <a:schemeClr val="dk1"/>
          </a:fontRef>
        </p:style>
        <p:txBody>
          <a:bodyPr numCol="1" rtlCol="0" anchor="ctr"/>
          <a:lstStyle/>
          <a:p>
            <a:pPr algn="ctr">
              <a:lnSpc>
                <a:spcPct val="150000"/>
              </a:lnSpc>
            </a:pPr>
            <a:endParaRPr lang="en-US" sz="2200" b="1" dirty="0">
              <a:solidFill>
                <a:srgbClr val="000000"/>
              </a:solidFill>
              <a:latin typeface="Century Gothic" panose="020B0502020202020204" pitchFamily="34" charset="0"/>
              <a:cs typeface="Times New Roman" panose="02020603050405020304" pitchFamily="18" charset="0"/>
            </a:endParaRPr>
          </a:p>
        </p:txBody>
      </p:sp>
      <p:sp>
        <p:nvSpPr>
          <p:cNvPr id="15" name="Rectangle 14"/>
          <p:cNvSpPr/>
          <p:nvPr/>
        </p:nvSpPr>
        <p:spPr>
          <a:xfrm>
            <a:off x="2777821" y="4794730"/>
            <a:ext cx="6636357" cy="1477328"/>
          </a:xfrm>
          <a:prstGeom prst="rect">
            <a:avLst/>
          </a:prstGeom>
        </p:spPr>
        <p:txBody>
          <a:bodyPr wrap="square">
            <a:spAutoFit/>
          </a:bodyPr>
          <a:lstStyle/>
          <a:p>
            <a:pPr algn="ctr"/>
            <a:r>
              <a:rPr lang="fr-FR" b="1" dirty="0"/>
              <a:t>Mouhamed Ndiaye / NDIM20089600 </a:t>
            </a:r>
            <a:r>
              <a:rPr lang="fr-FR" b="1" u="sng" dirty="0"/>
              <a:t>Groupe 01 (Mardi)</a:t>
            </a:r>
            <a:endParaRPr lang="fr-FR" dirty="0"/>
          </a:p>
          <a:p>
            <a:pPr algn="ctr"/>
            <a:r>
              <a:rPr lang="fr-FR" b="1" dirty="0"/>
              <a:t>Florent </a:t>
            </a:r>
            <a:r>
              <a:rPr lang="fr-FR" b="1" dirty="0" err="1"/>
              <a:t>Gotliebe</a:t>
            </a:r>
            <a:r>
              <a:rPr lang="fr-FR" b="1" dirty="0"/>
              <a:t> </a:t>
            </a:r>
            <a:r>
              <a:rPr lang="fr-FR" b="1" dirty="0" err="1"/>
              <a:t>Komla</a:t>
            </a:r>
            <a:r>
              <a:rPr lang="fr-FR" b="1" dirty="0"/>
              <a:t> Akpa / AKPK04070000 </a:t>
            </a:r>
            <a:r>
              <a:rPr lang="fr-FR" b="1" u="sng" dirty="0"/>
              <a:t>Groupe 01 (Mardi)</a:t>
            </a:r>
            <a:endParaRPr lang="fr-FR" dirty="0"/>
          </a:p>
          <a:p>
            <a:pPr algn="ctr"/>
            <a:r>
              <a:rPr lang="fr-FR" b="1" dirty="0"/>
              <a:t>Moise </a:t>
            </a:r>
            <a:r>
              <a:rPr lang="fr-FR" b="1" dirty="0" err="1"/>
              <a:t>Tsomanya</a:t>
            </a:r>
            <a:r>
              <a:rPr lang="fr-FR" b="1" dirty="0"/>
              <a:t> </a:t>
            </a:r>
            <a:r>
              <a:rPr lang="fr-FR" b="1" dirty="0" err="1"/>
              <a:t>Kumavi</a:t>
            </a:r>
            <a:r>
              <a:rPr lang="fr-FR" b="1" dirty="0"/>
              <a:t> / KUMM06100000 </a:t>
            </a:r>
            <a:r>
              <a:rPr lang="fr-FR" b="1" u="sng" dirty="0"/>
              <a:t>Groupe 11 (Mercredi)</a:t>
            </a:r>
            <a:endParaRPr lang="fr-FR" dirty="0"/>
          </a:p>
          <a:p>
            <a:pPr algn="ctr"/>
            <a:r>
              <a:rPr lang="fr-FR" b="1" dirty="0"/>
              <a:t>Souleymane Bah / BAHS21069300 </a:t>
            </a:r>
            <a:r>
              <a:rPr lang="fr-FR" b="1" u="sng" dirty="0"/>
              <a:t>Groupe 11 (Mercredi)</a:t>
            </a:r>
            <a:endParaRPr lang="fr-FR" dirty="0"/>
          </a:p>
          <a:p>
            <a:pPr algn="ctr"/>
            <a:r>
              <a:rPr lang="en-US" b="1" dirty="0"/>
              <a:t>Mohamed Cissé / CISM17040000 </a:t>
            </a:r>
            <a:r>
              <a:rPr lang="fr-FR" b="1" u="sng" dirty="0"/>
              <a:t>Groupe </a:t>
            </a:r>
            <a:r>
              <a:rPr lang="en-US" b="1" u="sng" dirty="0"/>
              <a:t>11 (</a:t>
            </a:r>
            <a:r>
              <a:rPr lang="en-US" b="1" u="sng" dirty="0" err="1"/>
              <a:t>Mercredi</a:t>
            </a:r>
            <a:r>
              <a:rPr lang="en-US" b="1" u="sng" dirty="0"/>
              <a:t>)</a:t>
            </a:r>
            <a:endParaRPr lang="fr-FR" dirty="0"/>
          </a:p>
        </p:txBody>
      </p:sp>
      <p:sp>
        <p:nvSpPr>
          <p:cNvPr id="16" name="Rectangle 15"/>
          <p:cNvSpPr/>
          <p:nvPr/>
        </p:nvSpPr>
        <p:spPr>
          <a:xfrm>
            <a:off x="5431381" y="4444215"/>
            <a:ext cx="1524776" cy="338554"/>
          </a:xfrm>
          <a:prstGeom prst="rect">
            <a:avLst/>
          </a:prstGeom>
        </p:spPr>
        <p:txBody>
          <a:bodyPr wrap="none">
            <a:spAutoFit/>
          </a:bodyPr>
          <a:lstStyle/>
          <a:p>
            <a:pPr>
              <a:spcBef>
                <a:spcPts val="600"/>
              </a:spcBef>
            </a:pPr>
            <a:r>
              <a:rPr lang="fr-FR" sz="1600" b="1" dirty="0">
                <a:ln w="18415" cmpd="sng">
                  <a:noFill/>
                  <a:prstDash val="solid"/>
                </a:ln>
                <a:solidFill>
                  <a:srgbClr val="00B050"/>
                </a:solidFill>
                <a:latin typeface="Century Gothic" pitchFamily="34" charset="0"/>
              </a:rPr>
              <a:t>Présenté Par :</a:t>
            </a:r>
          </a:p>
        </p:txBody>
      </p:sp>
      <p:sp>
        <p:nvSpPr>
          <p:cNvPr id="21" name="Subtitle 2">
            <a:extLst>
              <a:ext uri="{FF2B5EF4-FFF2-40B4-BE49-F238E27FC236}">
                <a16:creationId xmlns:a16="http://schemas.microsoft.com/office/drawing/2014/main" id="{5421E358-6CB9-4429-AB87-55EC82C17DBE}"/>
              </a:ext>
            </a:extLst>
          </p:cNvPr>
          <p:cNvSpPr txBox="1">
            <a:spLocks/>
          </p:cNvSpPr>
          <p:nvPr/>
        </p:nvSpPr>
        <p:spPr>
          <a:xfrm>
            <a:off x="4516868" y="6436225"/>
            <a:ext cx="3353803" cy="338554"/>
          </a:xfrm>
          <a:prstGeom prst="rect">
            <a:avLst/>
          </a:prstGeom>
        </p:spPr>
        <p:txBody>
          <a:bodyPr wrap="none">
            <a:spAutoFit/>
          </a:bodyPr>
          <a:lstStyle>
            <a:defPPr>
              <a:defRPr lang="en-US"/>
            </a:defPPr>
            <a:lvl1pPr>
              <a:spcBef>
                <a:spcPts val="600"/>
              </a:spcBef>
              <a:defRPr sz="1600" b="1">
                <a:ln w="18415" cmpd="sng">
                  <a:noFill/>
                  <a:prstDash val="solid"/>
                </a:ln>
                <a:solidFill>
                  <a:srgbClr val="0859C4"/>
                </a:solidFill>
                <a:latin typeface="Century Gothic" pitchFamily="34" charset="0"/>
              </a:defRPr>
            </a:lvl1pPr>
          </a:lstStyle>
          <a:p>
            <a:r>
              <a:rPr lang="fr-FR" dirty="0">
                <a:solidFill>
                  <a:srgbClr val="00B050"/>
                </a:solidFill>
              </a:rPr>
              <a:t>Année Universitaire : 2023/ 2024</a:t>
            </a:r>
            <a:endParaRPr lang="id-ID" dirty="0">
              <a:solidFill>
                <a:srgbClr val="00B050"/>
              </a:solidFill>
            </a:endParaRPr>
          </a:p>
        </p:txBody>
      </p:sp>
      <p:sp>
        <p:nvSpPr>
          <p:cNvPr id="13" name="ZoneTexte 12">
            <a:extLst>
              <a:ext uri="{FF2B5EF4-FFF2-40B4-BE49-F238E27FC236}">
                <a16:creationId xmlns:a16="http://schemas.microsoft.com/office/drawing/2014/main" id="{A31EF3B5-F38C-9186-D9BF-344E2ACFE591}"/>
              </a:ext>
            </a:extLst>
          </p:cNvPr>
          <p:cNvSpPr txBox="1"/>
          <p:nvPr/>
        </p:nvSpPr>
        <p:spPr>
          <a:xfrm>
            <a:off x="1626099" y="3088226"/>
            <a:ext cx="9038715" cy="954107"/>
          </a:xfrm>
          <a:prstGeom prst="rect">
            <a:avLst/>
          </a:prstGeom>
          <a:noFill/>
        </p:spPr>
        <p:txBody>
          <a:bodyPr wrap="square" rtlCol="0">
            <a:spAutoFit/>
          </a:bodyPr>
          <a:lstStyle/>
          <a:p>
            <a:pPr algn="ctr"/>
            <a:r>
              <a:rPr lang="fr-FR" sz="2800" b="1" kern="1400" spc="-50" dirty="0">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endParaRPr lang="fr-FR" sz="2800" kern="1400" spc="-5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pic>
        <p:nvPicPr>
          <p:cNvPr id="8" name="Image 7" descr="Une image contenant Police, Graphique, logo, texte&#10;&#10;Description générée automatiquement">
            <a:extLst>
              <a:ext uri="{FF2B5EF4-FFF2-40B4-BE49-F238E27FC236}">
                <a16:creationId xmlns:a16="http://schemas.microsoft.com/office/drawing/2014/main" id="{24198B0F-21DD-C7EA-BC82-CC58DF8FC28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4001" y="104930"/>
            <a:ext cx="1849528" cy="1109015"/>
          </a:xfrm>
          <a:prstGeom prst="rect">
            <a:avLst/>
          </a:prstGeom>
        </p:spPr>
      </p:pic>
      <p:pic>
        <p:nvPicPr>
          <p:cNvPr id="22" name="Image 21" descr="Une image contenant Graphique, graphisme&#10;&#10;Description générée automatiquement">
            <a:extLst>
              <a:ext uri="{FF2B5EF4-FFF2-40B4-BE49-F238E27FC236}">
                <a16:creationId xmlns:a16="http://schemas.microsoft.com/office/drawing/2014/main" id="{5B0761E7-B22E-9BE7-832F-EEB1F6E239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32975" y="113762"/>
            <a:ext cx="1100183" cy="1100183"/>
          </a:xfrm>
          <a:prstGeom prst="rect">
            <a:avLst/>
          </a:prstGeom>
        </p:spPr>
      </p:pic>
    </p:spTree>
    <p:extLst>
      <p:ext uri="{BB962C8B-B14F-4D97-AF65-F5344CB8AC3E}">
        <p14:creationId xmlns:p14="http://schemas.microsoft.com/office/powerpoint/2010/main" val="14924408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749"/>
                                          </p:stCondLst>
                                        </p:cTn>
                                        <p:tgtEl>
                                          <p:spTgt spid="3"/>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51901 -0.5 L 0 0 " pathEditMode="relative" rAng="0" ptsTypes="AA">
                                      <p:cBhvr>
                                        <p:cTn id="8" dur="750" fill="hold"/>
                                        <p:tgtEl>
                                          <p:spTgt spid="3"/>
                                        </p:tgtEl>
                                        <p:attrNameLst>
                                          <p:attrName>ppt_x</p:attrName>
                                          <p:attrName>ppt_y</p:attrName>
                                        </p:attrNameLst>
                                      </p:cBhvr>
                                      <p:rCtr x="-25951" y="25000"/>
                                    </p:animMotion>
                                  </p:childTnLst>
                                </p:cTn>
                              </p:par>
                            </p:childTnLst>
                          </p:cTn>
                        </p:par>
                        <p:par>
                          <p:cTn id="9" fill="hold">
                            <p:stCondLst>
                              <p:cond delay="750"/>
                            </p:stCondLst>
                            <p:childTnLst>
                              <p:par>
                                <p:cTn id="10" presetID="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250"/>
                            </p:stCondLst>
                            <p:childTnLst>
                              <p:par>
                                <p:cTn id="15" presetID="2" presetClass="entr" presetSubtype="1"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par>
                          <p:cTn id="19" fill="hold">
                            <p:stCondLst>
                              <p:cond delay="1750"/>
                            </p:stCondLst>
                            <p:childTnLst>
                              <p:par>
                                <p:cTn id="20" presetID="2" presetClass="entr" presetSubtype="1"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750"/>
                                        <p:tgtEl>
                                          <p:spTgt spid="10"/>
                                        </p:tgtEl>
                                      </p:cBhvr>
                                    </p:animEffect>
                                  </p:childTnLst>
                                </p:cTn>
                              </p:par>
                            </p:childTnLst>
                          </p:cTn>
                        </p:par>
                        <p:par>
                          <p:cTn id="27" fill="hold">
                            <p:stCondLst>
                              <p:cond delay="2500"/>
                            </p:stCondLst>
                            <p:childTnLst>
                              <p:par>
                                <p:cTn id="28" presetID="6"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ircle(in)">
                                      <p:cBhvr>
                                        <p:cTn id="30" dur="1000"/>
                                        <p:tgtEl>
                                          <p:spTgt spid="13"/>
                                        </p:tgtEl>
                                      </p:cBhvr>
                                    </p:animEffect>
                                  </p:childTnLst>
                                </p:cTn>
                              </p:par>
                            </p:childTnLst>
                          </p:cTn>
                        </p:par>
                        <p:par>
                          <p:cTn id="31" fill="hold">
                            <p:stCondLst>
                              <p:cond delay="3500"/>
                            </p:stCondLst>
                            <p:childTnLst>
                              <p:par>
                                <p:cTn id="32" presetID="22" presetClass="entr" presetSubtype="1"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1000"/>
                                        <p:tgtEl>
                                          <p:spTgt spid="11"/>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heel(1)">
                                      <p:cBhvr>
                                        <p:cTn id="37" dur="750"/>
                                        <p:tgtEl>
                                          <p:spTgt spid="12"/>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750"/>
                                        <p:tgtEl>
                                          <p:spTgt spid="16"/>
                                        </p:tgtEl>
                                      </p:cBhvr>
                                    </p:animEffect>
                                  </p:childTnLst>
                                </p:cTn>
                              </p:par>
                            </p:childTnLst>
                          </p:cTn>
                        </p:par>
                        <p:par>
                          <p:cTn id="42" fill="hold">
                            <p:stCondLst>
                              <p:cond delay="5250"/>
                            </p:stCondLst>
                            <p:childTnLst>
                              <p:par>
                                <p:cTn id="43" presetID="22" presetClass="entr" presetSubtype="8"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750"/>
                                        <p:tgtEl>
                                          <p:spTgt spid="1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5" grpId="0"/>
      <p:bldP spid="16" grpId="0"/>
      <p:bldP spid="21"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hidden="1"/>
          <p:cNvSpPr/>
          <p:nvPr/>
        </p:nvSpPr>
        <p:spPr>
          <a:xfrm>
            <a:off x="278479" y="84841"/>
            <a:ext cx="4298602" cy="599406"/>
          </a:xfrm>
          <a:prstGeom prst="roundRect">
            <a:avLst/>
          </a:prstGeom>
          <a:solidFill>
            <a:srgbClr val="0D7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Contexte</a:t>
            </a:r>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Général</a:t>
            </a:r>
            <a:r>
              <a:rPr lang="en-US" sz="2000" b="1" dirty="0">
                <a:solidFill>
                  <a:schemeClr val="bg1"/>
                </a:solidFill>
                <a:latin typeface="Century Gothic" panose="020B0502020202020204" pitchFamily="34" charset="0"/>
              </a:rPr>
              <a:t> Du </a:t>
            </a:r>
            <a:r>
              <a:rPr lang="en-US" sz="2000" b="1" dirty="0" err="1">
                <a:solidFill>
                  <a:schemeClr val="bg1"/>
                </a:solidFill>
                <a:latin typeface="Century Gothic" panose="020B0502020202020204" pitchFamily="34" charset="0"/>
              </a:rPr>
              <a:t>Projet</a:t>
            </a:r>
            <a:endParaRPr lang="en-US" sz="2000" b="1" dirty="0">
              <a:solidFill>
                <a:schemeClr val="bg1"/>
              </a:solidFill>
              <a:latin typeface="Century Gothic" panose="020B0502020202020204" pitchFamily="34" charset="0"/>
            </a:endParaRPr>
          </a:p>
        </p:txBody>
      </p:sp>
      <p:cxnSp>
        <p:nvCxnSpPr>
          <p:cNvPr id="19" name="Straight Connector 18"/>
          <p:cNvCxnSpPr/>
          <p:nvPr/>
        </p:nvCxnSpPr>
        <p:spPr>
          <a:xfrm>
            <a:off x="-434340" y="737802"/>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2106592" y="6462218"/>
            <a:ext cx="14940094" cy="609128"/>
            <a:chOff x="-43971" y="13081481"/>
            <a:chExt cx="25281411" cy="1030759"/>
          </a:xfrm>
        </p:grpSpPr>
        <p:grpSp>
          <p:nvGrpSpPr>
            <p:cNvPr id="90" name="Group 89"/>
            <p:cNvGrpSpPr/>
            <p:nvPr/>
          </p:nvGrpSpPr>
          <p:grpSpPr>
            <a:xfrm>
              <a:off x="-43971" y="13081481"/>
              <a:ext cx="25281411" cy="1030759"/>
              <a:chOff x="-43971" y="13081481"/>
              <a:chExt cx="25281411" cy="1030759"/>
            </a:xfrm>
          </p:grpSpPr>
          <p:sp>
            <p:nvSpPr>
              <p:cNvPr id="92" name="Freeform 91"/>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3" name="Freeform 92"/>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4" name="TextBox 93"/>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10</a:t>
                </a:r>
              </a:p>
            </p:txBody>
          </p:sp>
        </p:grpSp>
        <p:sp>
          <p:nvSpPr>
            <p:cNvPr id="91" name="TextBox 90"/>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sp>
        <p:nvSpPr>
          <p:cNvPr id="18" name="Rounded Rectangle 28"/>
          <p:cNvSpPr/>
          <p:nvPr/>
        </p:nvSpPr>
        <p:spPr>
          <a:xfrm>
            <a:off x="1065210" y="81932"/>
            <a:ext cx="4895324"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bg1"/>
                </a:solidFill>
                <a:latin typeface="Century Gothic" panose="020B0502020202020204" pitchFamily="34" charset="0"/>
              </a:rPr>
              <a:t>        Méthode et approche de réalisation</a:t>
            </a:r>
          </a:p>
        </p:txBody>
      </p:sp>
      <p:grpSp>
        <p:nvGrpSpPr>
          <p:cNvPr id="20" name="Group 30"/>
          <p:cNvGrpSpPr/>
          <p:nvPr/>
        </p:nvGrpSpPr>
        <p:grpSpPr>
          <a:xfrm rot="2700000">
            <a:off x="888128" y="129789"/>
            <a:ext cx="503695" cy="503694"/>
            <a:chOff x="4985162" y="5175876"/>
            <a:chExt cx="1194318" cy="1194318"/>
          </a:xfrm>
          <a:solidFill>
            <a:srgbClr val="09FF78"/>
          </a:solidFill>
        </p:grpSpPr>
        <p:sp>
          <p:nvSpPr>
            <p:cNvPr id="21" name="Rounded Rectangle 31"/>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32"/>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9"/>
          <p:cNvSpPr txBox="1"/>
          <p:nvPr/>
        </p:nvSpPr>
        <p:spPr>
          <a:xfrm>
            <a:off x="884154" y="150623"/>
            <a:ext cx="615811"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2</a:t>
            </a:r>
          </a:p>
        </p:txBody>
      </p:sp>
      <p:grpSp>
        <p:nvGrpSpPr>
          <p:cNvPr id="24" name="Group 4"/>
          <p:cNvGrpSpPr/>
          <p:nvPr/>
        </p:nvGrpSpPr>
        <p:grpSpPr>
          <a:xfrm rot="2700000">
            <a:off x="121658" y="129789"/>
            <a:ext cx="503695" cy="503694"/>
            <a:chOff x="4985162" y="5175876"/>
            <a:chExt cx="1194318" cy="1194318"/>
          </a:xfrm>
          <a:solidFill>
            <a:srgbClr val="09FF78"/>
          </a:solidFill>
        </p:grpSpPr>
        <p:sp>
          <p:nvSpPr>
            <p:cNvPr id="25" name="Rounded Rectangle 6"/>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7"/>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5"/>
          <p:cNvSpPr txBox="1"/>
          <p:nvPr/>
        </p:nvSpPr>
        <p:spPr>
          <a:xfrm>
            <a:off x="99955" y="150803"/>
            <a:ext cx="615811"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sp>
        <p:nvSpPr>
          <p:cNvPr id="13" name="ZoneTexte 34">
            <a:extLst>
              <a:ext uri="{FF2B5EF4-FFF2-40B4-BE49-F238E27FC236}">
                <a16:creationId xmlns:a16="http://schemas.microsoft.com/office/drawing/2014/main" id="{4ABB41D1-6267-F79F-5322-AEF25806EBFD}"/>
              </a:ext>
            </a:extLst>
          </p:cNvPr>
          <p:cNvSpPr txBox="1"/>
          <p:nvPr/>
        </p:nvSpPr>
        <p:spPr>
          <a:xfrm>
            <a:off x="7633791" y="903806"/>
            <a:ext cx="3541961" cy="369332"/>
          </a:xfrm>
          <a:prstGeom prst="rect">
            <a:avLst/>
          </a:prstGeom>
          <a:noFill/>
        </p:spPr>
        <p:txBody>
          <a:bodyPr wrap="square" rtlCol="0">
            <a:spAutoFit/>
          </a:bodyPr>
          <a:lstStyle/>
          <a:p>
            <a:pPr algn="ctr"/>
            <a:r>
              <a:rPr lang="fr-FR" b="1" dirty="0">
                <a:latin typeface="Century Gothic" panose="020B0502020202020204" pitchFamily="34" charset="0"/>
              </a:rPr>
              <a:t>Méthodologie de réalisation</a:t>
            </a:r>
          </a:p>
        </p:txBody>
      </p:sp>
      <p:sp>
        <p:nvSpPr>
          <p:cNvPr id="28" name="Rounded Rectangle 70">
            <a:extLst>
              <a:ext uri="{FF2B5EF4-FFF2-40B4-BE49-F238E27FC236}">
                <a16:creationId xmlns:a16="http://schemas.microsoft.com/office/drawing/2014/main" id="{946DE222-5317-CFC1-A0E2-DA26465FD56C}"/>
              </a:ext>
            </a:extLst>
          </p:cNvPr>
          <p:cNvSpPr/>
          <p:nvPr/>
        </p:nvSpPr>
        <p:spPr>
          <a:xfrm>
            <a:off x="7606275" y="1266219"/>
            <a:ext cx="3541961" cy="487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9" name="ZoneTexte 36">
            <a:extLst>
              <a:ext uri="{FF2B5EF4-FFF2-40B4-BE49-F238E27FC236}">
                <a16:creationId xmlns:a16="http://schemas.microsoft.com/office/drawing/2014/main" id="{06095445-629D-A6AC-3421-FEE6F9EC2274}"/>
              </a:ext>
            </a:extLst>
          </p:cNvPr>
          <p:cNvSpPr txBox="1"/>
          <p:nvPr/>
        </p:nvSpPr>
        <p:spPr>
          <a:xfrm>
            <a:off x="982178" y="901620"/>
            <a:ext cx="1851597" cy="369332"/>
          </a:xfrm>
          <a:prstGeom prst="rect">
            <a:avLst/>
          </a:prstGeom>
          <a:noFill/>
        </p:spPr>
        <p:txBody>
          <a:bodyPr wrap="square" rtlCol="0">
            <a:spAutoFit/>
          </a:bodyPr>
          <a:lstStyle/>
          <a:p>
            <a:pPr algn="ctr"/>
            <a:r>
              <a:rPr lang="fr-FR" b="1" dirty="0">
                <a:solidFill>
                  <a:schemeClr val="bg1">
                    <a:lumMod val="50000"/>
                  </a:schemeClr>
                </a:solidFill>
                <a:latin typeface="Century Gothic" panose="020B0502020202020204" pitchFamily="34" charset="0"/>
              </a:rPr>
              <a:t>Problématique</a:t>
            </a:r>
          </a:p>
        </p:txBody>
      </p:sp>
      <p:sp>
        <p:nvSpPr>
          <p:cNvPr id="30" name="Rounded Rectangle 72">
            <a:extLst>
              <a:ext uri="{FF2B5EF4-FFF2-40B4-BE49-F238E27FC236}">
                <a16:creationId xmlns:a16="http://schemas.microsoft.com/office/drawing/2014/main" id="{38AADD4F-92C6-541C-A475-8BD2FD7D5C6A}"/>
              </a:ext>
            </a:extLst>
          </p:cNvPr>
          <p:cNvSpPr/>
          <p:nvPr/>
        </p:nvSpPr>
        <p:spPr>
          <a:xfrm flipV="1">
            <a:off x="1043764" y="1295005"/>
            <a:ext cx="1737360" cy="5206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rgbClr val="0D73F5"/>
              </a:solidFill>
            </a:endParaRPr>
          </a:p>
        </p:txBody>
      </p:sp>
      <p:sp>
        <p:nvSpPr>
          <p:cNvPr id="31" name="Rounded Rectangle 42">
            <a:extLst>
              <a:ext uri="{FF2B5EF4-FFF2-40B4-BE49-F238E27FC236}">
                <a16:creationId xmlns:a16="http://schemas.microsoft.com/office/drawing/2014/main" id="{F08E74E2-E69B-12BC-0884-E809E9ED699E}"/>
              </a:ext>
            </a:extLst>
          </p:cNvPr>
          <p:cNvSpPr/>
          <p:nvPr/>
        </p:nvSpPr>
        <p:spPr>
          <a:xfrm flipV="1">
            <a:off x="4203646" y="1295005"/>
            <a:ext cx="2479852" cy="48733"/>
          </a:xfrm>
          <a:prstGeom prst="roundRect">
            <a:avLst/>
          </a:prstGeom>
          <a:solidFill>
            <a:srgbClr val="C5C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2" name="ZoneTexte 38">
            <a:extLst>
              <a:ext uri="{FF2B5EF4-FFF2-40B4-BE49-F238E27FC236}">
                <a16:creationId xmlns:a16="http://schemas.microsoft.com/office/drawing/2014/main" id="{4E4747BB-DA22-B614-F7FB-848BAFFD27F1}"/>
              </a:ext>
            </a:extLst>
          </p:cNvPr>
          <p:cNvSpPr txBox="1"/>
          <p:nvPr/>
        </p:nvSpPr>
        <p:spPr>
          <a:xfrm>
            <a:off x="3429280" y="908742"/>
            <a:ext cx="4209188" cy="369332"/>
          </a:xfrm>
          <a:prstGeom prst="rect">
            <a:avLst/>
          </a:prstGeom>
          <a:noFill/>
        </p:spPr>
        <p:txBody>
          <a:bodyPr wrap="square" rtlCol="0">
            <a:spAutoFit/>
          </a:bodyPr>
          <a:lstStyle/>
          <a:p>
            <a:pPr algn="ctr"/>
            <a:r>
              <a:rPr lang="fr-FR" b="1" dirty="0">
                <a:solidFill>
                  <a:schemeClr val="bg1">
                    <a:lumMod val="50000"/>
                  </a:schemeClr>
                </a:solidFill>
                <a:latin typeface="Century Gothic" panose="020B0502020202020204" pitchFamily="34" charset="0"/>
              </a:rPr>
              <a:t>Architecture de l’App</a:t>
            </a:r>
          </a:p>
        </p:txBody>
      </p:sp>
      <p:pic>
        <p:nvPicPr>
          <p:cNvPr id="4" name="Image 3" descr="Une image contenant Graphique, graphisme&#10;&#10;Description générée automatiquement">
            <a:extLst>
              <a:ext uri="{FF2B5EF4-FFF2-40B4-BE49-F238E27FC236}">
                <a16:creationId xmlns:a16="http://schemas.microsoft.com/office/drawing/2014/main" id="{7026BB79-E4A1-7137-05D3-440B208848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graphicFrame>
        <p:nvGraphicFramePr>
          <p:cNvPr id="2" name="Graphique 1">
            <a:extLst>
              <a:ext uri="{FF2B5EF4-FFF2-40B4-BE49-F238E27FC236}">
                <a16:creationId xmlns:a16="http://schemas.microsoft.com/office/drawing/2014/main" id="{C03DD2E4-3D27-32A0-BDDE-A3E0756B479E}"/>
              </a:ext>
            </a:extLst>
          </p:cNvPr>
          <p:cNvGraphicFramePr>
            <a:graphicFrameLocks/>
          </p:cNvGraphicFramePr>
          <p:nvPr>
            <p:extLst>
              <p:ext uri="{D42A27DB-BD31-4B8C-83A1-F6EECF244321}">
                <p14:modId xmlns:p14="http://schemas.microsoft.com/office/powerpoint/2010/main" val="2058143265"/>
              </p:ext>
            </p:extLst>
          </p:nvPr>
        </p:nvGraphicFramePr>
        <p:xfrm>
          <a:off x="1627043" y="1393671"/>
          <a:ext cx="8158641" cy="50276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3731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0-#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animBg="1"/>
      <p:bldP spid="29" grpId="0"/>
      <p:bldP spid="30" grpId="0" animBg="1"/>
      <p:bldP spid="31" grpId="0" animBg="1"/>
      <p:bldP spid="32" grpId="0"/>
      <p:bldGraphic spid="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hidden="1"/>
          <p:cNvSpPr/>
          <p:nvPr/>
        </p:nvSpPr>
        <p:spPr>
          <a:xfrm>
            <a:off x="278479" y="84841"/>
            <a:ext cx="4298602" cy="599406"/>
          </a:xfrm>
          <a:prstGeom prst="roundRect">
            <a:avLst/>
          </a:prstGeom>
          <a:solidFill>
            <a:srgbClr val="0D7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Contexte</a:t>
            </a:r>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Général</a:t>
            </a:r>
            <a:r>
              <a:rPr lang="en-US" sz="2000" b="1" dirty="0">
                <a:solidFill>
                  <a:schemeClr val="bg1"/>
                </a:solidFill>
                <a:latin typeface="Century Gothic" panose="020B0502020202020204" pitchFamily="34" charset="0"/>
              </a:rPr>
              <a:t> Du </a:t>
            </a:r>
            <a:r>
              <a:rPr lang="en-US" sz="2000" b="1" dirty="0" err="1">
                <a:solidFill>
                  <a:schemeClr val="bg1"/>
                </a:solidFill>
                <a:latin typeface="Century Gothic" panose="020B0502020202020204" pitchFamily="34" charset="0"/>
              </a:rPr>
              <a:t>Projet</a:t>
            </a:r>
            <a:endParaRPr lang="en-US" sz="2000" b="1" dirty="0">
              <a:solidFill>
                <a:schemeClr val="bg1"/>
              </a:solidFill>
              <a:latin typeface="Century Gothic" panose="020B0502020202020204" pitchFamily="34" charset="0"/>
            </a:endParaRPr>
          </a:p>
        </p:txBody>
      </p:sp>
      <p:cxnSp>
        <p:nvCxnSpPr>
          <p:cNvPr id="19" name="Straight Connector 18"/>
          <p:cNvCxnSpPr/>
          <p:nvPr/>
        </p:nvCxnSpPr>
        <p:spPr>
          <a:xfrm>
            <a:off x="-434340" y="737802"/>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2106592" y="6462218"/>
            <a:ext cx="14940094" cy="609128"/>
            <a:chOff x="-43971" y="13081481"/>
            <a:chExt cx="25281411" cy="1030759"/>
          </a:xfrm>
        </p:grpSpPr>
        <p:grpSp>
          <p:nvGrpSpPr>
            <p:cNvPr id="90" name="Group 89"/>
            <p:cNvGrpSpPr/>
            <p:nvPr/>
          </p:nvGrpSpPr>
          <p:grpSpPr>
            <a:xfrm>
              <a:off x="-43971" y="13081481"/>
              <a:ext cx="25281411" cy="1030759"/>
              <a:chOff x="-43971" y="13081481"/>
              <a:chExt cx="25281411" cy="1030759"/>
            </a:xfrm>
          </p:grpSpPr>
          <p:sp>
            <p:nvSpPr>
              <p:cNvPr id="92" name="Freeform 91"/>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3" name="Freeform 92"/>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4" name="TextBox 93"/>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11</a:t>
                </a:r>
              </a:p>
            </p:txBody>
          </p:sp>
        </p:grpSp>
        <p:sp>
          <p:nvSpPr>
            <p:cNvPr id="91" name="TextBox 90"/>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sp>
        <p:nvSpPr>
          <p:cNvPr id="18" name="Rounded Rectangle 28"/>
          <p:cNvSpPr/>
          <p:nvPr/>
        </p:nvSpPr>
        <p:spPr>
          <a:xfrm>
            <a:off x="1065210" y="81932"/>
            <a:ext cx="4895324"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bg1"/>
                </a:solidFill>
                <a:latin typeface="Century Gothic" panose="020B0502020202020204" pitchFamily="34" charset="0"/>
              </a:rPr>
              <a:t>        Méthode et approche de réalisation</a:t>
            </a:r>
          </a:p>
        </p:txBody>
      </p:sp>
      <p:grpSp>
        <p:nvGrpSpPr>
          <p:cNvPr id="20" name="Group 30"/>
          <p:cNvGrpSpPr/>
          <p:nvPr/>
        </p:nvGrpSpPr>
        <p:grpSpPr>
          <a:xfrm rot="2700000">
            <a:off x="888128" y="129789"/>
            <a:ext cx="503695" cy="503694"/>
            <a:chOff x="4985162" y="5175876"/>
            <a:chExt cx="1194318" cy="1194318"/>
          </a:xfrm>
          <a:solidFill>
            <a:srgbClr val="09FF78"/>
          </a:solidFill>
        </p:grpSpPr>
        <p:sp>
          <p:nvSpPr>
            <p:cNvPr id="21" name="Rounded Rectangle 31"/>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32"/>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9"/>
          <p:cNvSpPr txBox="1"/>
          <p:nvPr/>
        </p:nvSpPr>
        <p:spPr>
          <a:xfrm>
            <a:off x="884154" y="150623"/>
            <a:ext cx="615811"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2</a:t>
            </a:r>
          </a:p>
        </p:txBody>
      </p:sp>
      <p:grpSp>
        <p:nvGrpSpPr>
          <p:cNvPr id="24" name="Group 4"/>
          <p:cNvGrpSpPr/>
          <p:nvPr/>
        </p:nvGrpSpPr>
        <p:grpSpPr>
          <a:xfrm rot="2700000">
            <a:off x="121658" y="129789"/>
            <a:ext cx="503695" cy="503694"/>
            <a:chOff x="4985162" y="5175876"/>
            <a:chExt cx="1194318" cy="1194318"/>
          </a:xfrm>
          <a:solidFill>
            <a:srgbClr val="09FF78"/>
          </a:solidFill>
        </p:grpSpPr>
        <p:sp>
          <p:nvSpPr>
            <p:cNvPr id="25" name="Rounded Rectangle 6"/>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7"/>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5"/>
          <p:cNvSpPr txBox="1"/>
          <p:nvPr/>
        </p:nvSpPr>
        <p:spPr>
          <a:xfrm>
            <a:off x="99955" y="150803"/>
            <a:ext cx="615811"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sp>
        <p:nvSpPr>
          <p:cNvPr id="13" name="ZoneTexte 34">
            <a:extLst>
              <a:ext uri="{FF2B5EF4-FFF2-40B4-BE49-F238E27FC236}">
                <a16:creationId xmlns:a16="http://schemas.microsoft.com/office/drawing/2014/main" id="{4ABB41D1-6267-F79F-5322-AEF25806EBFD}"/>
              </a:ext>
            </a:extLst>
          </p:cNvPr>
          <p:cNvSpPr txBox="1"/>
          <p:nvPr/>
        </p:nvSpPr>
        <p:spPr>
          <a:xfrm>
            <a:off x="7633791" y="903806"/>
            <a:ext cx="3541961" cy="369332"/>
          </a:xfrm>
          <a:prstGeom prst="rect">
            <a:avLst/>
          </a:prstGeom>
          <a:noFill/>
        </p:spPr>
        <p:txBody>
          <a:bodyPr wrap="square" rtlCol="0">
            <a:spAutoFit/>
          </a:bodyPr>
          <a:lstStyle/>
          <a:p>
            <a:pPr algn="ctr"/>
            <a:r>
              <a:rPr lang="fr-FR" b="1" dirty="0">
                <a:latin typeface="Century Gothic" panose="020B0502020202020204" pitchFamily="34" charset="0"/>
              </a:rPr>
              <a:t>Méthodologie de réalisation</a:t>
            </a:r>
          </a:p>
        </p:txBody>
      </p:sp>
      <p:sp>
        <p:nvSpPr>
          <p:cNvPr id="28" name="Rounded Rectangle 70">
            <a:extLst>
              <a:ext uri="{FF2B5EF4-FFF2-40B4-BE49-F238E27FC236}">
                <a16:creationId xmlns:a16="http://schemas.microsoft.com/office/drawing/2014/main" id="{946DE222-5317-CFC1-A0E2-DA26465FD56C}"/>
              </a:ext>
            </a:extLst>
          </p:cNvPr>
          <p:cNvSpPr/>
          <p:nvPr/>
        </p:nvSpPr>
        <p:spPr>
          <a:xfrm>
            <a:off x="7606275" y="1266219"/>
            <a:ext cx="3541961" cy="487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9" name="ZoneTexte 36">
            <a:extLst>
              <a:ext uri="{FF2B5EF4-FFF2-40B4-BE49-F238E27FC236}">
                <a16:creationId xmlns:a16="http://schemas.microsoft.com/office/drawing/2014/main" id="{06095445-629D-A6AC-3421-FEE6F9EC2274}"/>
              </a:ext>
            </a:extLst>
          </p:cNvPr>
          <p:cNvSpPr txBox="1"/>
          <p:nvPr/>
        </p:nvSpPr>
        <p:spPr>
          <a:xfrm>
            <a:off x="982178" y="901620"/>
            <a:ext cx="1851597" cy="369332"/>
          </a:xfrm>
          <a:prstGeom prst="rect">
            <a:avLst/>
          </a:prstGeom>
          <a:noFill/>
        </p:spPr>
        <p:txBody>
          <a:bodyPr wrap="square" rtlCol="0">
            <a:spAutoFit/>
          </a:bodyPr>
          <a:lstStyle/>
          <a:p>
            <a:pPr algn="ctr"/>
            <a:r>
              <a:rPr lang="fr-FR" b="1" dirty="0">
                <a:solidFill>
                  <a:schemeClr val="bg1">
                    <a:lumMod val="50000"/>
                  </a:schemeClr>
                </a:solidFill>
                <a:latin typeface="Century Gothic" panose="020B0502020202020204" pitchFamily="34" charset="0"/>
              </a:rPr>
              <a:t>Problématique</a:t>
            </a:r>
          </a:p>
        </p:txBody>
      </p:sp>
      <p:sp>
        <p:nvSpPr>
          <p:cNvPr id="30" name="Rounded Rectangle 72">
            <a:extLst>
              <a:ext uri="{FF2B5EF4-FFF2-40B4-BE49-F238E27FC236}">
                <a16:creationId xmlns:a16="http://schemas.microsoft.com/office/drawing/2014/main" id="{38AADD4F-92C6-541C-A475-8BD2FD7D5C6A}"/>
              </a:ext>
            </a:extLst>
          </p:cNvPr>
          <p:cNvSpPr/>
          <p:nvPr/>
        </p:nvSpPr>
        <p:spPr>
          <a:xfrm flipV="1">
            <a:off x="1043764" y="1295005"/>
            <a:ext cx="1737360" cy="5206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rgbClr val="0D73F5"/>
              </a:solidFill>
            </a:endParaRPr>
          </a:p>
        </p:txBody>
      </p:sp>
      <p:sp>
        <p:nvSpPr>
          <p:cNvPr id="31" name="Rounded Rectangle 42">
            <a:extLst>
              <a:ext uri="{FF2B5EF4-FFF2-40B4-BE49-F238E27FC236}">
                <a16:creationId xmlns:a16="http://schemas.microsoft.com/office/drawing/2014/main" id="{F08E74E2-E69B-12BC-0884-E809E9ED699E}"/>
              </a:ext>
            </a:extLst>
          </p:cNvPr>
          <p:cNvSpPr/>
          <p:nvPr/>
        </p:nvSpPr>
        <p:spPr>
          <a:xfrm flipV="1">
            <a:off x="4203646" y="1295005"/>
            <a:ext cx="2479852" cy="48733"/>
          </a:xfrm>
          <a:prstGeom prst="roundRect">
            <a:avLst/>
          </a:prstGeom>
          <a:solidFill>
            <a:srgbClr val="C5C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2" name="ZoneTexte 38">
            <a:extLst>
              <a:ext uri="{FF2B5EF4-FFF2-40B4-BE49-F238E27FC236}">
                <a16:creationId xmlns:a16="http://schemas.microsoft.com/office/drawing/2014/main" id="{4E4747BB-DA22-B614-F7FB-848BAFFD27F1}"/>
              </a:ext>
            </a:extLst>
          </p:cNvPr>
          <p:cNvSpPr txBox="1"/>
          <p:nvPr/>
        </p:nvSpPr>
        <p:spPr>
          <a:xfrm>
            <a:off x="3429280" y="908742"/>
            <a:ext cx="4209188" cy="369332"/>
          </a:xfrm>
          <a:prstGeom prst="rect">
            <a:avLst/>
          </a:prstGeom>
          <a:noFill/>
        </p:spPr>
        <p:txBody>
          <a:bodyPr wrap="square" rtlCol="0">
            <a:spAutoFit/>
          </a:bodyPr>
          <a:lstStyle/>
          <a:p>
            <a:pPr algn="ctr"/>
            <a:r>
              <a:rPr lang="fr-FR" b="1" dirty="0">
                <a:solidFill>
                  <a:schemeClr val="bg1">
                    <a:lumMod val="50000"/>
                  </a:schemeClr>
                </a:solidFill>
                <a:latin typeface="Century Gothic" panose="020B0502020202020204" pitchFamily="34" charset="0"/>
              </a:rPr>
              <a:t>Architecture de l’App</a:t>
            </a:r>
          </a:p>
        </p:txBody>
      </p:sp>
      <p:grpSp>
        <p:nvGrpSpPr>
          <p:cNvPr id="41" name="Groupe 40">
            <a:extLst>
              <a:ext uri="{FF2B5EF4-FFF2-40B4-BE49-F238E27FC236}">
                <a16:creationId xmlns:a16="http://schemas.microsoft.com/office/drawing/2014/main" id="{DABBA7FE-A4F2-3B65-DE83-E5743CD8B50B}"/>
              </a:ext>
            </a:extLst>
          </p:cNvPr>
          <p:cNvGrpSpPr/>
          <p:nvPr/>
        </p:nvGrpSpPr>
        <p:grpSpPr>
          <a:xfrm>
            <a:off x="6683498" y="3259745"/>
            <a:ext cx="3291890" cy="1170013"/>
            <a:chOff x="35139" y="4398692"/>
            <a:chExt cx="3291890" cy="1170013"/>
          </a:xfrm>
        </p:grpSpPr>
        <p:pic>
          <p:nvPicPr>
            <p:cNvPr id="7" name="Image 6" descr="Une image contenant logo, Graphique, conception, Police&#10;&#10;Description générée automatiquement">
              <a:extLst>
                <a:ext uri="{FF2B5EF4-FFF2-40B4-BE49-F238E27FC236}">
                  <a16:creationId xmlns:a16="http://schemas.microsoft.com/office/drawing/2014/main" id="{7F8B4272-0B8B-B80F-E55C-A6A16B932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9" y="4411784"/>
              <a:ext cx="1156921" cy="1156921"/>
            </a:xfrm>
            <a:prstGeom prst="rect">
              <a:avLst/>
            </a:prstGeom>
            <a:ln>
              <a:noFill/>
            </a:ln>
            <a:effectLst>
              <a:outerShdw blurRad="292100" dist="139700" dir="2700000" algn="tl" rotWithShape="0">
                <a:srgbClr val="333333">
                  <a:alpha val="65000"/>
                </a:srgbClr>
              </a:outerShdw>
            </a:effectLst>
          </p:spPr>
        </p:pic>
        <p:pic>
          <p:nvPicPr>
            <p:cNvPr id="8" name="Image 7" descr="Une image contenant Graphique, capture d’écran, Bleu électrique, graphisme&#10;&#10;Description générée automatiquement">
              <a:extLst>
                <a:ext uri="{FF2B5EF4-FFF2-40B4-BE49-F238E27FC236}">
                  <a16:creationId xmlns:a16="http://schemas.microsoft.com/office/drawing/2014/main" id="{7B07CD4A-AE51-485F-BD20-E3F32BAE65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2981" y="4437624"/>
              <a:ext cx="775937" cy="1087029"/>
            </a:xfrm>
            <a:prstGeom prst="rect">
              <a:avLst/>
            </a:prstGeom>
            <a:ln>
              <a:noFill/>
            </a:ln>
            <a:effectLst>
              <a:outerShdw blurRad="292100" dist="139700" dir="2700000" algn="tl" rotWithShape="0">
                <a:srgbClr val="333333">
                  <a:alpha val="65000"/>
                </a:srgbClr>
              </a:outerShdw>
            </a:effectLst>
          </p:spPr>
        </p:pic>
        <p:pic>
          <p:nvPicPr>
            <p:cNvPr id="9" name="Image 8" descr="Une image contenant Graphique, capture d’écran, Rectangle, jaune&#10;&#10;Description générée automatiquement">
              <a:extLst>
                <a:ext uri="{FF2B5EF4-FFF2-40B4-BE49-F238E27FC236}">
                  <a16:creationId xmlns:a16="http://schemas.microsoft.com/office/drawing/2014/main" id="{DE05F176-66E7-42E3-EEA6-B55CBBD94B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22913" y="4398692"/>
              <a:ext cx="1004116" cy="1087029"/>
            </a:xfrm>
            <a:prstGeom prst="rect">
              <a:avLst/>
            </a:prstGeom>
            <a:ln>
              <a:noFill/>
            </a:ln>
            <a:effectLst>
              <a:outerShdw blurRad="292100" dist="139700" dir="2700000" algn="tl" rotWithShape="0">
                <a:srgbClr val="333333">
                  <a:alpha val="65000"/>
                </a:srgbClr>
              </a:outerShdw>
            </a:effectLst>
          </p:spPr>
        </p:pic>
      </p:grpSp>
      <p:grpSp>
        <p:nvGrpSpPr>
          <p:cNvPr id="40" name="Groupe 39">
            <a:extLst>
              <a:ext uri="{FF2B5EF4-FFF2-40B4-BE49-F238E27FC236}">
                <a16:creationId xmlns:a16="http://schemas.microsoft.com/office/drawing/2014/main" id="{57DB93B0-0DCD-0764-8B4D-DD1C8AD62006}"/>
              </a:ext>
            </a:extLst>
          </p:cNvPr>
          <p:cNvGrpSpPr/>
          <p:nvPr/>
        </p:nvGrpSpPr>
        <p:grpSpPr>
          <a:xfrm>
            <a:off x="3069722" y="5084603"/>
            <a:ext cx="4959837" cy="1197414"/>
            <a:chOff x="-394666" y="1814944"/>
            <a:chExt cx="3612813" cy="863836"/>
          </a:xfrm>
        </p:grpSpPr>
        <p:pic>
          <p:nvPicPr>
            <p:cNvPr id="5" name="Image 4" descr="Une image contenant Police, logo, Graphique, texte&#10;&#10;Description générée automatiquement">
              <a:extLst>
                <a:ext uri="{FF2B5EF4-FFF2-40B4-BE49-F238E27FC236}">
                  <a16:creationId xmlns:a16="http://schemas.microsoft.com/office/drawing/2014/main" id="{88C851AC-AF17-8D7A-2A57-BDF77EE8113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7200" b="18155"/>
            <a:stretch/>
          </p:blipFill>
          <p:spPr bwMode="auto">
            <a:xfrm>
              <a:off x="1108617" y="1814944"/>
              <a:ext cx="1002241" cy="863836"/>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Image 5" descr="Une image contenant Graphique, capture d’écran, symbole, ligne&#10;&#10;Description générée automatiquement">
              <a:extLst>
                <a:ext uri="{FF2B5EF4-FFF2-40B4-BE49-F238E27FC236}">
                  <a16:creationId xmlns:a16="http://schemas.microsoft.com/office/drawing/2014/main" id="{AECBFC43-EB35-EC19-D0B0-B66FF3DB9C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8495" y="1817036"/>
              <a:ext cx="859652" cy="859652"/>
            </a:xfrm>
            <a:prstGeom prst="rect">
              <a:avLst/>
            </a:prstGeom>
            <a:ln>
              <a:noFill/>
            </a:ln>
            <a:effectLst>
              <a:outerShdw blurRad="292100" dist="139700" dir="2700000" algn="tl" rotWithShape="0">
                <a:srgbClr val="333333">
                  <a:alpha val="65000"/>
                </a:srgbClr>
              </a:outerShdw>
            </a:effectLst>
          </p:spPr>
        </p:pic>
        <p:pic>
          <p:nvPicPr>
            <p:cNvPr id="39" name="Image 38" descr="Une image contenant Graphique, cercle, Caractère coloré, obscurité&#10;&#10;Description générée automatiquement">
              <a:extLst>
                <a:ext uri="{FF2B5EF4-FFF2-40B4-BE49-F238E27FC236}">
                  <a16:creationId xmlns:a16="http://schemas.microsoft.com/office/drawing/2014/main" id="{EC69C034-C0A8-9D67-7653-396D6869E4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666" y="1900272"/>
              <a:ext cx="1428578" cy="771432"/>
            </a:xfrm>
            <a:prstGeom prst="rect">
              <a:avLst/>
            </a:prstGeom>
            <a:ln>
              <a:noFill/>
            </a:ln>
            <a:effectLst>
              <a:outerShdw blurRad="292100" dist="139700" dir="2700000" algn="tl" rotWithShape="0">
                <a:srgbClr val="333333">
                  <a:alpha val="65000"/>
                </a:srgbClr>
              </a:outerShdw>
            </a:effectLst>
          </p:spPr>
        </p:pic>
      </p:grpSp>
      <p:pic>
        <p:nvPicPr>
          <p:cNvPr id="43" name="Image 42">
            <a:extLst>
              <a:ext uri="{FF2B5EF4-FFF2-40B4-BE49-F238E27FC236}">
                <a16:creationId xmlns:a16="http://schemas.microsoft.com/office/drawing/2014/main" id="{28B96F13-F72F-545A-B0F5-01BACE1EA4B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99616" y="2980450"/>
            <a:ext cx="3140212" cy="1765802"/>
          </a:xfrm>
          <a:prstGeom prst="rect">
            <a:avLst/>
          </a:prstGeom>
          <a:ln>
            <a:noFill/>
          </a:ln>
          <a:effectLst>
            <a:outerShdw blurRad="292100" dist="139700" dir="2700000" algn="tl" rotWithShape="0">
              <a:srgbClr val="333333">
                <a:alpha val="65000"/>
              </a:srgbClr>
            </a:outerShdw>
          </a:effectLst>
        </p:spPr>
      </p:pic>
      <p:pic>
        <p:nvPicPr>
          <p:cNvPr id="4" name="Image 3" descr="Une image contenant Graphique, graphisme&#10;&#10;Description générée automatiquement">
            <a:extLst>
              <a:ext uri="{FF2B5EF4-FFF2-40B4-BE49-F238E27FC236}">
                <a16:creationId xmlns:a16="http://schemas.microsoft.com/office/drawing/2014/main" id="{7026BB79-E4A1-7137-05D3-440B208848A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grpSp>
        <p:nvGrpSpPr>
          <p:cNvPr id="33" name="Groupe 32">
            <a:extLst>
              <a:ext uri="{FF2B5EF4-FFF2-40B4-BE49-F238E27FC236}">
                <a16:creationId xmlns:a16="http://schemas.microsoft.com/office/drawing/2014/main" id="{3C1A9AEB-FA0D-4920-A9CC-31FD11C1132C}"/>
              </a:ext>
            </a:extLst>
          </p:cNvPr>
          <p:cNvGrpSpPr/>
          <p:nvPr/>
        </p:nvGrpSpPr>
        <p:grpSpPr>
          <a:xfrm>
            <a:off x="159278" y="1525128"/>
            <a:ext cx="11876645" cy="1323342"/>
            <a:chOff x="159278" y="1525128"/>
            <a:chExt cx="11876645" cy="1323342"/>
          </a:xfrm>
        </p:grpSpPr>
        <p:pic>
          <p:nvPicPr>
            <p:cNvPr id="10" name="Image 9" descr="Une image contenant capture d’écran, Graphique, graphisme, Police&#10;&#10;Description générée automatiquement">
              <a:extLst>
                <a:ext uri="{FF2B5EF4-FFF2-40B4-BE49-F238E27FC236}">
                  <a16:creationId xmlns:a16="http://schemas.microsoft.com/office/drawing/2014/main" id="{C5BB4A17-8320-057E-F9FA-98FB3531F73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9278" y="1652301"/>
              <a:ext cx="2621846" cy="1060098"/>
            </a:xfrm>
            <a:prstGeom prst="rect">
              <a:avLst/>
            </a:prstGeom>
            <a:ln>
              <a:noFill/>
            </a:ln>
            <a:effectLst>
              <a:outerShdw blurRad="292100" dist="139700" dir="2700000" algn="tl" rotWithShape="0">
                <a:srgbClr val="333333">
                  <a:alpha val="65000"/>
                </a:srgbClr>
              </a:outerShdw>
            </a:effectLst>
          </p:spPr>
        </p:pic>
        <p:pic>
          <p:nvPicPr>
            <p:cNvPr id="11" name="Image 10" descr="Une image contenant Graphique, Police, graphisme, logo&#10;&#10;Description générée automatiquement">
              <a:extLst>
                <a:ext uri="{FF2B5EF4-FFF2-40B4-BE49-F238E27FC236}">
                  <a16:creationId xmlns:a16="http://schemas.microsoft.com/office/drawing/2014/main" id="{75D7C89D-0389-0DBD-3825-06973A9AE11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207905" y="1615449"/>
              <a:ext cx="1828018" cy="822608"/>
            </a:xfrm>
            <a:prstGeom prst="rect">
              <a:avLst/>
            </a:prstGeom>
            <a:ln>
              <a:noFill/>
            </a:ln>
            <a:effectLst>
              <a:outerShdw blurRad="292100" dist="139700" dir="2700000" algn="tl" rotWithShape="0">
                <a:srgbClr val="333333">
                  <a:alpha val="65000"/>
                </a:srgbClr>
              </a:outerShdw>
            </a:effectLst>
          </p:spPr>
        </p:pic>
        <p:pic>
          <p:nvPicPr>
            <p:cNvPr id="12" name="Image 11" descr="Une image contenant Police, Graphique, cercle, logo&#10;&#10;Description générée automatiquement">
              <a:extLst>
                <a:ext uri="{FF2B5EF4-FFF2-40B4-BE49-F238E27FC236}">
                  <a16:creationId xmlns:a16="http://schemas.microsoft.com/office/drawing/2014/main" id="{CFA85F88-896E-175C-56E1-8CA6A26FAB5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493246" y="1604908"/>
              <a:ext cx="1714659" cy="923218"/>
            </a:xfrm>
            <a:prstGeom prst="rect">
              <a:avLst/>
            </a:prstGeom>
            <a:ln>
              <a:noFill/>
            </a:ln>
            <a:effectLst>
              <a:outerShdw blurRad="292100" dist="139700" dir="2700000" algn="tl" rotWithShape="0">
                <a:srgbClr val="333333">
                  <a:alpha val="65000"/>
                </a:srgbClr>
              </a:outerShdw>
            </a:effectLst>
          </p:spPr>
        </p:pic>
        <p:pic>
          <p:nvPicPr>
            <p:cNvPr id="14" name="Image 13">
              <a:extLst>
                <a:ext uri="{FF2B5EF4-FFF2-40B4-BE49-F238E27FC236}">
                  <a16:creationId xmlns:a16="http://schemas.microsoft.com/office/drawing/2014/main" id="{F2F001A5-5624-D5F4-F9C4-04C10B2A3DCF}"/>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p:blipFill>
          <p:spPr>
            <a:xfrm>
              <a:off x="2887753" y="1742194"/>
              <a:ext cx="1382450" cy="734136"/>
            </a:xfrm>
            <a:prstGeom prst="rect">
              <a:avLst/>
            </a:prstGeom>
            <a:ln>
              <a:noFill/>
            </a:ln>
            <a:effectLst>
              <a:outerShdw blurRad="292100" dist="139700" dir="2700000" algn="tl" rotWithShape="0">
                <a:srgbClr val="333333">
                  <a:alpha val="65000"/>
                </a:srgbClr>
              </a:outerShdw>
            </a:effectLst>
          </p:spPr>
        </p:pic>
        <p:pic>
          <p:nvPicPr>
            <p:cNvPr id="15" name="Image 14" descr="Une image contenant noir, obscurité&#10;&#10;Description générée automatiquement">
              <a:extLst>
                <a:ext uri="{FF2B5EF4-FFF2-40B4-BE49-F238E27FC236}">
                  <a16:creationId xmlns:a16="http://schemas.microsoft.com/office/drawing/2014/main" id="{F9A83985-0182-6D94-7F93-BECA045E10E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85909" y="1636343"/>
              <a:ext cx="2483399" cy="971892"/>
            </a:xfrm>
            <a:prstGeom prst="rect">
              <a:avLst/>
            </a:prstGeom>
            <a:ln>
              <a:noFill/>
            </a:ln>
            <a:effectLst>
              <a:outerShdw blurRad="292100" dist="139700" dir="2700000" algn="tl" rotWithShape="0">
                <a:srgbClr val="333333">
                  <a:alpha val="65000"/>
                </a:srgbClr>
              </a:outerShdw>
            </a:effectLst>
          </p:spPr>
        </p:pic>
        <p:pic>
          <p:nvPicPr>
            <p:cNvPr id="2" name="Image 1">
              <a:extLst>
                <a:ext uri="{FF2B5EF4-FFF2-40B4-BE49-F238E27FC236}">
                  <a16:creationId xmlns:a16="http://schemas.microsoft.com/office/drawing/2014/main" id="{69D85CF4-BDDE-AB46-518E-9AF7D24FCD10}"/>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p:blipFill>
          <p:spPr>
            <a:xfrm>
              <a:off x="4561012" y="1525128"/>
              <a:ext cx="1074571" cy="1323342"/>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337046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0-#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barn(inVertical)">
                                      <p:cBhvr>
                                        <p:cTn id="33" dur="500"/>
                                        <p:tgtEl>
                                          <p:spTgt spid="40"/>
                                        </p:tgtEl>
                                      </p:cBhvr>
                                    </p:animEffect>
                                  </p:childTnLst>
                                </p:cTn>
                              </p:par>
                              <p:par>
                                <p:cTn id="34" presetID="16" presetClass="entr" presetSubtype="21"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barn(inVertical)">
                                      <p:cBhvr>
                                        <p:cTn id="36" dur="500"/>
                                        <p:tgtEl>
                                          <p:spTgt spid="41"/>
                                        </p:tgtEl>
                                      </p:cBhvr>
                                    </p:animEffect>
                                  </p:childTnLst>
                                </p:cTn>
                              </p:par>
                              <p:par>
                                <p:cTn id="37" presetID="16" presetClass="entr" presetSubtype="21"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arn(inVertical)">
                                      <p:cBhvr>
                                        <p:cTn id="39" dur="500"/>
                                        <p:tgtEl>
                                          <p:spTgt spid="43"/>
                                        </p:tgtEl>
                                      </p:cBhvr>
                                    </p:animEffect>
                                  </p:childTnLst>
                                </p:cTn>
                              </p:par>
                              <p:par>
                                <p:cTn id="40" presetID="16" presetClass="entr" presetSubtype="21"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barn(inVertical)">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animBg="1"/>
      <p:bldP spid="29" grpId="0"/>
      <p:bldP spid="30" grpId="0" animBg="1"/>
      <p:bldP spid="31" grpId="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E71B2-88FE-4B5F-B1DD-EBAD8C8CD465}"/>
              </a:ext>
            </a:extLst>
          </p:cNvPr>
          <p:cNvSpPr txBox="1"/>
          <p:nvPr/>
        </p:nvSpPr>
        <p:spPr>
          <a:xfrm>
            <a:off x="1023101" y="2969299"/>
            <a:ext cx="10145797" cy="919401"/>
          </a:xfrm>
          <a:prstGeom prst="round2DiagRect">
            <a:avLst/>
          </a:prstGeom>
          <a:noFill/>
          <a:ln w="57150">
            <a:solidFill>
              <a:schemeClr val="bg1"/>
            </a:solidFill>
          </a:ln>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800" b="1" dirty="0">
                <a:solidFill>
                  <a:schemeClr val="bg1"/>
                </a:solidFill>
                <a:latin typeface="Century Gothic" panose="020B0502020202020204" pitchFamily="34" charset="0"/>
              </a:rPr>
              <a:t>Conception et modélisation UML</a:t>
            </a:r>
            <a:endParaRPr lang="en-US" sz="48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5186125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821112" y="81932"/>
            <a:ext cx="4656696"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latin typeface="Century Gothic" panose="020B0502020202020204" pitchFamily="34" charset="0"/>
              </a:rPr>
              <a:t>    Conception et modélisation UML</a:t>
            </a:r>
            <a:endParaRPr lang="fr-FR" sz="2000" dirty="0">
              <a:effectLst/>
              <a:latin typeface="Century Gothic" panose="020B0502020202020204" pitchFamily="34" charset="0"/>
            </a:endParaRPr>
          </a:p>
        </p:txBody>
      </p:sp>
      <p:grpSp>
        <p:nvGrpSpPr>
          <p:cNvPr id="13" name="Group 12"/>
          <p:cNvGrpSpPr/>
          <p:nvPr/>
        </p:nvGrpSpPr>
        <p:grpSpPr>
          <a:xfrm rot="2700000">
            <a:off x="882031" y="129789"/>
            <a:ext cx="503695" cy="503694"/>
            <a:chOff x="4985162" y="5175876"/>
            <a:chExt cx="1194318" cy="1194318"/>
          </a:xfrm>
          <a:solidFill>
            <a:srgbClr val="09FF78"/>
          </a:solidFill>
        </p:grpSpPr>
        <p:sp>
          <p:nvSpPr>
            <p:cNvPr id="14" name="Rounded Rectangle 13"/>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858609" y="129827"/>
            <a:ext cx="615811"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3</a:t>
            </a:r>
          </a:p>
        </p:txBody>
      </p:sp>
      <p:sp>
        <p:nvSpPr>
          <p:cNvPr id="29" name="Rounded Rectangle 28"/>
          <p:cNvSpPr/>
          <p:nvPr/>
        </p:nvSpPr>
        <p:spPr>
          <a:xfrm>
            <a:off x="1131132" y="69244"/>
            <a:ext cx="5337401"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Méthode et approche de réalisation</a:t>
            </a:r>
            <a:endParaRPr lang="en-US" sz="2400" b="1" dirty="0">
              <a:solidFill>
                <a:schemeClr val="bg1"/>
              </a:solidFill>
              <a:latin typeface="Century Gothic" panose="020B0502020202020204" pitchFamily="34" charset="0"/>
            </a:endParaRPr>
          </a:p>
        </p:txBody>
      </p:sp>
      <p:grpSp>
        <p:nvGrpSpPr>
          <p:cNvPr id="31" name="2"/>
          <p:cNvGrpSpPr/>
          <p:nvPr/>
        </p:nvGrpSpPr>
        <p:grpSpPr>
          <a:xfrm rot="2700000">
            <a:off x="884453" y="129876"/>
            <a:ext cx="503695" cy="503694"/>
            <a:chOff x="4985162" y="5175876"/>
            <a:chExt cx="1194318" cy="1194318"/>
          </a:xfrm>
          <a:solidFill>
            <a:srgbClr val="09FF78"/>
          </a:solidFill>
        </p:grpSpPr>
        <p:sp>
          <p:nvSpPr>
            <p:cNvPr id="32" name="Rounded Rectangle 31"/>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2"/>
          <p:cNvSpPr txBox="1"/>
          <p:nvPr/>
        </p:nvSpPr>
        <p:spPr>
          <a:xfrm>
            <a:off x="858609" y="121079"/>
            <a:ext cx="615811"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2</a:t>
            </a:r>
          </a:p>
        </p:txBody>
      </p:sp>
      <p:grpSp>
        <p:nvGrpSpPr>
          <p:cNvPr id="5" name="1"/>
          <p:cNvGrpSpPr/>
          <p:nvPr/>
        </p:nvGrpSpPr>
        <p:grpSpPr>
          <a:xfrm rot="2700000">
            <a:off x="121658" y="129789"/>
            <a:ext cx="503695" cy="503694"/>
            <a:chOff x="4985162" y="5175876"/>
            <a:chExt cx="1194318" cy="1194318"/>
          </a:xfrm>
          <a:solidFill>
            <a:srgbClr val="09FF78"/>
          </a:solidFill>
        </p:grpSpPr>
        <p:sp>
          <p:nvSpPr>
            <p:cNvPr id="7" name="Rounded Rectangle 6"/>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1"/>
          <p:cNvSpPr txBox="1"/>
          <p:nvPr/>
        </p:nvSpPr>
        <p:spPr>
          <a:xfrm>
            <a:off x="125974" y="149525"/>
            <a:ext cx="585651"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cxnSp>
        <p:nvCxnSpPr>
          <p:cNvPr id="23" name="Straight Connector 22"/>
          <p:cNvCxnSpPr/>
          <p:nvPr/>
        </p:nvCxnSpPr>
        <p:spPr>
          <a:xfrm>
            <a:off x="-457200" y="797170"/>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92" name="Rounded Rectangle 91">
            <a:extLst>
              <a:ext uri="{FF2B5EF4-FFF2-40B4-BE49-F238E27FC236}">
                <a16:creationId xmlns:a16="http://schemas.microsoft.com/office/drawing/2014/main" id="{C0A1AFA6-4091-4213-92E2-27FB05E1540B}"/>
              </a:ext>
            </a:extLst>
          </p:cNvPr>
          <p:cNvSpPr/>
          <p:nvPr/>
        </p:nvSpPr>
        <p:spPr>
          <a:xfrm flipV="1">
            <a:off x="700766" y="1282550"/>
            <a:ext cx="1264581" cy="756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rgbClr val="0D73F5"/>
              </a:solidFill>
            </a:endParaRPr>
          </a:p>
        </p:txBody>
      </p:sp>
      <p:sp>
        <p:nvSpPr>
          <p:cNvPr id="93" name="Rounded Rectangle 42">
            <a:extLst>
              <a:ext uri="{FF2B5EF4-FFF2-40B4-BE49-F238E27FC236}">
                <a16:creationId xmlns:a16="http://schemas.microsoft.com/office/drawing/2014/main" id="{D0EE0605-6944-4A41-BF5B-E2C7185C5CEB}"/>
              </a:ext>
            </a:extLst>
          </p:cNvPr>
          <p:cNvSpPr/>
          <p:nvPr/>
        </p:nvSpPr>
        <p:spPr>
          <a:xfrm flipV="1">
            <a:off x="2616609" y="1285179"/>
            <a:ext cx="2463545" cy="74833"/>
          </a:xfrm>
          <a:prstGeom prst="roundRect">
            <a:avLst/>
          </a:prstGeom>
          <a:solidFill>
            <a:srgbClr val="C5C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96" name="Group 95"/>
          <p:cNvGrpSpPr/>
          <p:nvPr/>
        </p:nvGrpSpPr>
        <p:grpSpPr>
          <a:xfrm>
            <a:off x="-2106592" y="6462218"/>
            <a:ext cx="14940094" cy="609128"/>
            <a:chOff x="-43971" y="13081481"/>
            <a:chExt cx="25281411" cy="1030759"/>
          </a:xfrm>
        </p:grpSpPr>
        <p:grpSp>
          <p:nvGrpSpPr>
            <p:cNvPr id="97" name="Group 96"/>
            <p:cNvGrpSpPr/>
            <p:nvPr/>
          </p:nvGrpSpPr>
          <p:grpSpPr>
            <a:xfrm>
              <a:off x="-43971" y="13081481"/>
              <a:ext cx="25281411" cy="1030759"/>
              <a:chOff x="-43971" y="13081481"/>
              <a:chExt cx="25281411" cy="1030759"/>
            </a:xfrm>
          </p:grpSpPr>
          <p:sp>
            <p:nvSpPr>
              <p:cNvPr id="99" name="Freeform 98"/>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00" name="Freeform 99"/>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01" name="TextBox 100"/>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13</a:t>
                </a:r>
              </a:p>
            </p:txBody>
          </p:sp>
        </p:grpSp>
        <p:sp>
          <p:nvSpPr>
            <p:cNvPr id="98" name="TextBox 97"/>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sp>
        <p:nvSpPr>
          <p:cNvPr id="89" name="ZoneTexte 34">
            <a:extLst>
              <a:ext uri="{FF2B5EF4-FFF2-40B4-BE49-F238E27FC236}">
                <a16:creationId xmlns:a16="http://schemas.microsoft.com/office/drawing/2014/main" id="{B77E041A-D345-45E8-B667-C5398E13B20D}"/>
              </a:ext>
            </a:extLst>
          </p:cNvPr>
          <p:cNvSpPr txBox="1"/>
          <p:nvPr/>
        </p:nvSpPr>
        <p:spPr>
          <a:xfrm>
            <a:off x="5771794" y="913710"/>
            <a:ext cx="2572676" cy="307777"/>
          </a:xfrm>
          <a:prstGeom prst="rect">
            <a:avLst/>
          </a:prstGeom>
          <a:noFill/>
        </p:spPr>
        <p:txBody>
          <a:bodyPr wrap="square" rtlCol="0">
            <a:spAutoFit/>
          </a:bodyPr>
          <a:lstStyle/>
          <a:p>
            <a:pPr algn="ctr"/>
            <a:r>
              <a:rPr lang="fr-FR" sz="1400" b="1" dirty="0">
                <a:solidFill>
                  <a:srgbClr val="858585"/>
                </a:solidFill>
                <a:latin typeface="Century Gothic" panose="020B0502020202020204" pitchFamily="34" charset="0"/>
              </a:rPr>
              <a:t>Diagramme de séquence</a:t>
            </a:r>
          </a:p>
        </p:txBody>
      </p:sp>
      <p:sp>
        <p:nvSpPr>
          <p:cNvPr id="90" name="ZoneTexte 36">
            <a:extLst>
              <a:ext uri="{FF2B5EF4-FFF2-40B4-BE49-F238E27FC236}">
                <a16:creationId xmlns:a16="http://schemas.microsoft.com/office/drawing/2014/main" id="{EC90FF2A-B678-4F6A-A468-3C8FEA86A18C}"/>
              </a:ext>
            </a:extLst>
          </p:cNvPr>
          <p:cNvSpPr txBox="1"/>
          <p:nvPr/>
        </p:nvSpPr>
        <p:spPr>
          <a:xfrm>
            <a:off x="663585" y="932945"/>
            <a:ext cx="1301762" cy="307777"/>
          </a:xfrm>
          <a:prstGeom prst="rect">
            <a:avLst/>
          </a:prstGeom>
          <a:noFill/>
        </p:spPr>
        <p:txBody>
          <a:bodyPr wrap="square" rtlCol="0">
            <a:spAutoFit/>
          </a:bodyPr>
          <a:lstStyle/>
          <a:p>
            <a:pPr algn="ctr"/>
            <a:r>
              <a:rPr lang="fr-FR" sz="1400" b="1" dirty="0">
                <a:latin typeface="Century Gothic" panose="020B0502020202020204" pitchFamily="34" charset="0"/>
              </a:rPr>
              <a:t>Introduction</a:t>
            </a:r>
          </a:p>
        </p:txBody>
      </p:sp>
      <p:sp>
        <p:nvSpPr>
          <p:cNvPr id="95" name="ZoneTexte 38">
            <a:extLst>
              <a:ext uri="{FF2B5EF4-FFF2-40B4-BE49-F238E27FC236}">
                <a16:creationId xmlns:a16="http://schemas.microsoft.com/office/drawing/2014/main" id="{E3A2FB62-B20C-45BF-BFA5-6F496911EE91}"/>
              </a:ext>
            </a:extLst>
          </p:cNvPr>
          <p:cNvSpPr txBox="1"/>
          <p:nvPr/>
        </p:nvSpPr>
        <p:spPr>
          <a:xfrm>
            <a:off x="2616609" y="924118"/>
            <a:ext cx="2335337" cy="307777"/>
          </a:xfrm>
          <a:prstGeom prst="rect">
            <a:avLst/>
          </a:prstGeom>
          <a:noFill/>
        </p:spPr>
        <p:txBody>
          <a:bodyPr wrap="square" rtlCol="0">
            <a:spAutoFit/>
          </a:bodyPr>
          <a:lstStyle/>
          <a:p>
            <a:pPr algn="ctr"/>
            <a:r>
              <a:rPr lang="fr-FR" sz="1400" b="1" dirty="0">
                <a:solidFill>
                  <a:schemeClr val="tx1">
                    <a:lumMod val="50000"/>
                    <a:lumOff val="50000"/>
                  </a:schemeClr>
                </a:solidFill>
                <a:latin typeface="Century Gothic" panose="020B0502020202020204" pitchFamily="34" charset="0"/>
              </a:rPr>
              <a:t>Diagramme de use case</a:t>
            </a:r>
          </a:p>
        </p:txBody>
      </p:sp>
      <p:sp>
        <p:nvSpPr>
          <p:cNvPr id="107" name="ZoneTexte 34">
            <a:extLst>
              <a:ext uri="{FF2B5EF4-FFF2-40B4-BE49-F238E27FC236}">
                <a16:creationId xmlns:a16="http://schemas.microsoft.com/office/drawing/2014/main" id="{B77E041A-D345-45E8-B667-C5398E13B20D}"/>
              </a:ext>
            </a:extLst>
          </p:cNvPr>
          <p:cNvSpPr txBox="1"/>
          <p:nvPr/>
        </p:nvSpPr>
        <p:spPr>
          <a:xfrm>
            <a:off x="9214588" y="871872"/>
            <a:ext cx="2268522" cy="307777"/>
          </a:xfrm>
          <a:prstGeom prst="rect">
            <a:avLst/>
          </a:prstGeom>
          <a:noFill/>
        </p:spPr>
        <p:txBody>
          <a:bodyPr wrap="square" rtlCol="0">
            <a:spAutoFit/>
          </a:bodyPr>
          <a:lstStyle/>
          <a:p>
            <a:pPr algn="ctr"/>
            <a:r>
              <a:rPr lang="fr-FR" sz="1400" b="1" dirty="0">
                <a:solidFill>
                  <a:srgbClr val="858585"/>
                </a:solidFill>
                <a:latin typeface="Century Gothic" panose="020B0502020202020204" pitchFamily="34" charset="0"/>
              </a:rPr>
              <a:t>Diagramme de classe</a:t>
            </a:r>
          </a:p>
        </p:txBody>
      </p:sp>
      <p:sp>
        <p:nvSpPr>
          <p:cNvPr id="112" name="Rounded Rectangle 42">
            <a:extLst>
              <a:ext uri="{FF2B5EF4-FFF2-40B4-BE49-F238E27FC236}">
                <a16:creationId xmlns:a16="http://schemas.microsoft.com/office/drawing/2014/main" id="{D0EE0605-6944-4A41-BF5B-E2C7185C5CEB}"/>
              </a:ext>
            </a:extLst>
          </p:cNvPr>
          <p:cNvSpPr/>
          <p:nvPr/>
        </p:nvSpPr>
        <p:spPr>
          <a:xfrm flipV="1">
            <a:off x="5603207" y="1267672"/>
            <a:ext cx="2831982" cy="74833"/>
          </a:xfrm>
          <a:prstGeom prst="roundRect">
            <a:avLst/>
          </a:prstGeom>
          <a:solidFill>
            <a:srgbClr val="C5C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13" name="Rounded Rectangle 42">
            <a:extLst>
              <a:ext uri="{FF2B5EF4-FFF2-40B4-BE49-F238E27FC236}">
                <a16:creationId xmlns:a16="http://schemas.microsoft.com/office/drawing/2014/main" id="{D0EE0605-6944-4A41-BF5B-E2C7185C5CEB}"/>
              </a:ext>
            </a:extLst>
          </p:cNvPr>
          <p:cNvSpPr/>
          <p:nvPr/>
        </p:nvSpPr>
        <p:spPr>
          <a:xfrm flipV="1">
            <a:off x="9130537" y="1231895"/>
            <a:ext cx="2436623" cy="75687"/>
          </a:xfrm>
          <a:prstGeom prst="roundRect">
            <a:avLst/>
          </a:prstGeom>
          <a:solidFill>
            <a:srgbClr val="C5C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54" name="Group 53"/>
          <p:cNvGrpSpPr/>
          <p:nvPr/>
        </p:nvGrpSpPr>
        <p:grpSpPr>
          <a:xfrm flipH="1">
            <a:off x="2526915" y="4366352"/>
            <a:ext cx="4247081" cy="742402"/>
            <a:chOff x="6817360" y="3734291"/>
            <a:chExt cx="3976296" cy="677868"/>
          </a:xfrm>
          <a:solidFill>
            <a:srgbClr val="09FF78"/>
          </a:solidFill>
        </p:grpSpPr>
        <p:sp>
          <p:nvSpPr>
            <p:cNvPr id="55" name="Freeform 54"/>
            <p:cNvSpPr/>
            <p:nvPr/>
          </p:nvSpPr>
          <p:spPr>
            <a:xfrm>
              <a:off x="6817360" y="3734291"/>
              <a:ext cx="3976296" cy="677868"/>
            </a:xfrm>
            <a:custGeom>
              <a:avLst/>
              <a:gdLst>
                <a:gd name="connsiteX0" fmla="*/ 0 w 4777499"/>
                <a:gd name="connsiteY0" fmla="*/ 0 h 677868"/>
                <a:gd name="connsiteX1" fmla="*/ 4439090 w 4777499"/>
                <a:gd name="connsiteY1" fmla="*/ 0 h 677868"/>
                <a:gd name="connsiteX2" fmla="*/ 4777499 w 4777499"/>
                <a:gd name="connsiteY2" fmla="*/ 338410 h 677868"/>
                <a:gd name="connsiteX3" fmla="*/ 4438042 w 4777499"/>
                <a:gd name="connsiteY3" fmla="*/ 677868 h 677868"/>
                <a:gd name="connsiteX4" fmla="*/ 0 w 4777499"/>
                <a:gd name="connsiteY4" fmla="*/ 677868 h 677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499" h="677868">
                  <a:moveTo>
                    <a:pt x="0" y="0"/>
                  </a:moveTo>
                  <a:lnTo>
                    <a:pt x="4439090" y="0"/>
                  </a:lnTo>
                  <a:lnTo>
                    <a:pt x="4777499" y="338410"/>
                  </a:lnTo>
                  <a:lnTo>
                    <a:pt x="4438042" y="677868"/>
                  </a:lnTo>
                  <a:lnTo>
                    <a:pt x="0" y="6778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b="1" dirty="0">
                <a:solidFill>
                  <a:schemeClr val="bg1"/>
                </a:solidFill>
                <a:latin typeface="Century Gothic" panose="020B0502020202020204" pitchFamily="34" charset="0"/>
              </a:endParaRPr>
            </a:p>
          </p:txBody>
        </p:sp>
        <p:sp>
          <p:nvSpPr>
            <p:cNvPr id="56" name="Rectangle 55"/>
            <p:cNvSpPr/>
            <p:nvPr/>
          </p:nvSpPr>
          <p:spPr>
            <a:xfrm>
              <a:off x="7247396" y="3921681"/>
              <a:ext cx="3323482" cy="309125"/>
            </a:xfrm>
            <a:prstGeom prst="rect">
              <a:avLst/>
            </a:prstGeom>
            <a:grpFill/>
          </p:spPr>
          <p:txBody>
            <a:bodyPr wrap="square" anchor="ctr">
              <a:spAutoFit/>
            </a:bodyPr>
            <a:lstStyle/>
            <a:p>
              <a:pPr algn="ctr"/>
              <a:r>
                <a:rPr lang="fr-FR" sz="1600" b="1" dirty="0">
                  <a:solidFill>
                    <a:schemeClr val="bg1"/>
                  </a:solidFill>
                  <a:latin typeface="Century Gothic" panose="020B0502020202020204" pitchFamily="34" charset="0"/>
                </a:rPr>
                <a:t>Application à la Plateforme</a:t>
              </a:r>
            </a:p>
          </p:txBody>
        </p:sp>
      </p:grpSp>
      <p:grpSp>
        <p:nvGrpSpPr>
          <p:cNvPr id="57" name="Group 56"/>
          <p:cNvGrpSpPr/>
          <p:nvPr/>
        </p:nvGrpSpPr>
        <p:grpSpPr>
          <a:xfrm flipH="1">
            <a:off x="1407025" y="2793960"/>
            <a:ext cx="4247081" cy="742401"/>
            <a:chOff x="6817360" y="3734291"/>
            <a:chExt cx="3976296" cy="677868"/>
          </a:xfrm>
          <a:solidFill>
            <a:srgbClr val="09FF78"/>
          </a:solidFill>
        </p:grpSpPr>
        <p:sp>
          <p:nvSpPr>
            <p:cNvPr id="58" name="Freeform 57"/>
            <p:cNvSpPr/>
            <p:nvPr/>
          </p:nvSpPr>
          <p:spPr>
            <a:xfrm>
              <a:off x="6817360" y="3734291"/>
              <a:ext cx="3976296" cy="677868"/>
            </a:xfrm>
            <a:custGeom>
              <a:avLst/>
              <a:gdLst>
                <a:gd name="connsiteX0" fmla="*/ 0 w 4777499"/>
                <a:gd name="connsiteY0" fmla="*/ 0 h 677868"/>
                <a:gd name="connsiteX1" fmla="*/ 4439090 w 4777499"/>
                <a:gd name="connsiteY1" fmla="*/ 0 h 677868"/>
                <a:gd name="connsiteX2" fmla="*/ 4777499 w 4777499"/>
                <a:gd name="connsiteY2" fmla="*/ 338410 h 677868"/>
                <a:gd name="connsiteX3" fmla="*/ 4438042 w 4777499"/>
                <a:gd name="connsiteY3" fmla="*/ 677868 h 677868"/>
                <a:gd name="connsiteX4" fmla="*/ 0 w 4777499"/>
                <a:gd name="connsiteY4" fmla="*/ 677868 h 677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499" h="677868">
                  <a:moveTo>
                    <a:pt x="0" y="0"/>
                  </a:moveTo>
                  <a:lnTo>
                    <a:pt x="4439090" y="0"/>
                  </a:lnTo>
                  <a:lnTo>
                    <a:pt x="4777499" y="338410"/>
                  </a:lnTo>
                  <a:lnTo>
                    <a:pt x="4438042" y="677868"/>
                  </a:lnTo>
                  <a:lnTo>
                    <a:pt x="0" y="6778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b="1" dirty="0">
                <a:solidFill>
                  <a:schemeClr val="bg1"/>
                </a:solidFill>
                <a:latin typeface="Century Gothic" panose="020B0502020202020204" pitchFamily="34" charset="0"/>
              </a:endParaRPr>
            </a:p>
          </p:txBody>
        </p:sp>
        <p:sp>
          <p:nvSpPr>
            <p:cNvPr id="59" name="Rectangle 58"/>
            <p:cNvSpPr/>
            <p:nvPr/>
          </p:nvSpPr>
          <p:spPr>
            <a:xfrm>
              <a:off x="7398710" y="3919246"/>
              <a:ext cx="3008936" cy="309125"/>
            </a:xfrm>
            <a:prstGeom prst="rect">
              <a:avLst/>
            </a:prstGeom>
            <a:grpFill/>
          </p:spPr>
          <p:txBody>
            <a:bodyPr wrap="square" anchor="ctr">
              <a:spAutoFit/>
            </a:bodyPr>
            <a:lstStyle/>
            <a:p>
              <a:pPr algn="ctr"/>
              <a:r>
                <a:rPr lang="fr-FR" sz="1600" b="1" dirty="0">
                  <a:solidFill>
                    <a:schemeClr val="bg1"/>
                  </a:solidFill>
                  <a:latin typeface="Century Gothic" panose="020B0502020202020204" pitchFamily="34" charset="0"/>
                </a:rPr>
                <a:t>Avantages de l'UML</a:t>
              </a:r>
            </a:p>
          </p:txBody>
        </p:sp>
      </p:grpSp>
      <p:grpSp>
        <p:nvGrpSpPr>
          <p:cNvPr id="60" name="Group 59"/>
          <p:cNvGrpSpPr/>
          <p:nvPr/>
        </p:nvGrpSpPr>
        <p:grpSpPr>
          <a:xfrm>
            <a:off x="4966198" y="1752434"/>
            <a:ext cx="5136445" cy="830844"/>
            <a:chOff x="6817360" y="3734291"/>
            <a:chExt cx="3997082" cy="677868"/>
          </a:xfrm>
        </p:grpSpPr>
        <p:sp>
          <p:nvSpPr>
            <p:cNvPr id="61" name="Freeform 60"/>
            <p:cNvSpPr/>
            <p:nvPr/>
          </p:nvSpPr>
          <p:spPr>
            <a:xfrm>
              <a:off x="6817360" y="3734291"/>
              <a:ext cx="3976296" cy="677868"/>
            </a:xfrm>
            <a:custGeom>
              <a:avLst/>
              <a:gdLst>
                <a:gd name="connsiteX0" fmla="*/ 0 w 4777499"/>
                <a:gd name="connsiteY0" fmla="*/ 0 h 677868"/>
                <a:gd name="connsiteX1" fmla="*/ 4439090 w 4777499"/>
                <a:gd name="connsiteY1" fmla="*/ 0 h 677868"/>
                <a:gd name="connsiteX2" fmla="*/ 4777499 w 4777499"/>
                <a:gd name="connsiteY2" fmla="*/ 338410 h 677868"/>
                <a:gd name="connsiteX3" fmla="*/ 4438042 w 4777499"/>
                <a:gd name="connsiteY3" fmla="*/ 677868 h 677868"/>
                <a:gd name="connsiteX4" fmla="*/ 0 w 4777499"/>
                <a:gd name="connsiteY4" fmla="*/ 677868 h 677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499" h="677868">
                  <a:moveTo>
                    <a:pt x="0" y="0"/>
                  </a:moveTo>
                  <a:lnTo>
                    <a:pt x="4439090" y="0"/>
                  </a:lnTo>
                  <a:lnTo>
                    <a:pt x="4777499" y="338410"/>
                  </a:lnTo>
                  <a:lnTo>
                    <a:pt x="4438042" y="677868"/>
                  </a:lnTo>
                  <a:lnTo>
                    <a:pt x="0" y="677868"/>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b="1" dirty="0">
                <a:solidFill>
                  <a:schemeClr val="bg1"/>
                </a:solidFill>
                <a:latin typeface="Century Gothic" panose="020B0502020202020204" pitchFamily="34" charset="0"/>
              </a:endParaRPr>
            </a:p>
          </p:txBody>
        </p:sp>
        <p:sp>
          <p:nvSpPr>
            <p:cNvPr id="62" name="Rectangle 61"/>
            <p:cNvSpPr/>
            <p:nvPr/>
          </p:nvSpPr>
          <p:spPr>
            <a:xfrm>
              <a:off x="6983673" y="3938086"/>
              <a:ext cx="3830769" cy="251109"/>
            </a:xfrm>
            <a:prstGeom prst="rect">
              <a:avLst/>
            </a:prstGeom>
          </p:spPr>
          <p:txBody>
            <a:bodyPr wrap="square" anchor="ctr">
              <a:spAutoFit/>
            </a:bodyPr>
            <a:lstStyle/>
            <a:p>
              <a:pPr algn="ctr"/>
              <a:r>
                <a:rPr lang="fr-FR" sz="1400" b="1" dirty="0">
                  <a:solidFill>
                    <a:schemeClr val="bg1"/>
                  </a:solidFill>
                  <a:latin typeface="Century Gothic" panose="020B0502020202020204" pitchFamily="34" charset="0"/>
                </a:rPr>
                <a:t>Importance de la Conception et de l'UML</a:t>
              </a:r>
            </a:p>
          </p:txBody>
        </p:sp>
      </p:grpSp>
      <p:grpSp>
        <p:nvGrpSpPr>
          <p:cNvPr id="63" name="Group 62"/>
          <p:cNvGrpSpPr/>
          <p:nvPr/>
        </p:nvGrpSpPr>
        <p:grpSpPr>
          <a:xfrm>
            <a:off x="6032623" y="3292133"/>
            <a:ext cx="4247081" cy="742402"/>
            <a:chOff x="6817360" y="3734291"/>
            <a:chExt cx="3976296" cy="677868"/>
          </a:xfrm>
        </p:grpSpPr>
        <p:sp>
          <p:nvSpPr>
            <p:cNvPr id="64" name="Freeform 63"/>
            <p:cNvSpPr/>
            <p:nvPr/>
          </p:nvSpPr>
          <p:spPr>
            <a:xfrm>
              <a:off x="6817360" y="3734291"/>
              <a:ext cx="3976296" cy="677868"/>
            </a:xfrm>
            <a:custGeom>
              <a:avLst/>
              <a:gdLst>
                <a:gd name="connsiteX0" fmla="*/ 0 w 4777499"/>
                <a:gd name="connsiteY0" fmla="*/ 0 h 677868"/>
                <a:gd name="connsiteX1" fmla="*/ 4439090 w 4777499"/>
                <a:gd name="connsiteY1" fmla="*/ 0 h 677868"/>
                <a:gd name="connsiteX2" fmla="*/ 4777499 w 4777499"/>
                <a:gd name="connsiteY2" fmla="*/ 338410 h 677868"/>
                <a:gd name="connsiteX3" fmla="*/ 4438042 w 4777499"/>
                <a:gd name="connsiteY3" fmla="*/ 677868 h 677868"/>
                <a:gd name="connsiteX4" fmla="*/ 0 w 4777499"/>
                <a:gd name="connsiteY4" fmla="*/ 677868 h 677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499" h="677868">
                  <a:moveTo>
                    <a:pt x="0" y="0"/>
                  </a:moveTo>
                  <a:lnTo>
                    <a:pt x="4439090" y="0"/>
                  </a:lnTo>
                  <a:lnTo>
                    <a:pt x="4777499" y="338410"/>
                  </a:lnTo>
                  <a:lnTo>
                    <a:pt x="4438042" y="677868"/>
                  </a:lnTo>
                  <a:lnTo>
                    <a:pt x="0" y="677868"/>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b="1" dirty="0">
                <a:solidFill>
                  <a:schemeClr val="bg1"/>
                </a:solidFill>
                <a:latin typeface="Century Gothic" panose="020B0502020202020204" pitchFamily="34" charset="0"/>
              </a:endParaRPr>
            </a:p>
          </p:txBody>
        </p:sp>
        <p:sp>
          <p:nvSpPr>
            <p:cNvPr id="65" name="Rectangle 64"/>
            <p:cNvSpPr/>
            <p:nvPr/>
          </p:nvSpPr>
          <p:spPr>
            <a:xfrm>
              <a:off x="7114152" y="3932824"/>
              <a:ext cx="3553870" cy="281023"/>
            </a:xfrm>
            <a:prstGeom prst="rect">
              <a:avLst/>
            </a:prstGeom>
          </p:spPr>
          <p:txBody>
            <a:bodyPr wrap="square" anchor="ctr">
              <a:spAutoFit/>
            </a:bodyPr>
            <a:lstStyle/>
            <a:p>
              <a:pPr algn="ctr"/>
              <a:r>
                <a:rPr lang="fr-FR" sz="1400" b="1" dirty="0">
                  <a:solidFill>
                    <a:schemeClr val="bg1"/>
                  </a:solidFill>
                  <a:latin typeface="Century Gothic" panose="020B0502020202020204" pitchFamily="34" charset="0"/>
                </a:rPr>
                <a:t>Types de Diagrammes UML Utilisés</a:t>
              </a:r>
            </a:p>
          </p:txBody>
        </p:sp>
      </p:grpSp>
      <p:grpSp>
        <p:nvGrpSpPr>
          <p:cNvPr id="66" name="Group 65"/>
          <p:cNvGrpSpPr/>
          <p:nvPr/>
        </p:nvGrpSpPr>
        <p:grpSpPr>
          <a:xfrm rot="3311612" flipH="1">
            <a:off x="3799499" y="3381896"/>
            <a:ext cx="4523829" cy="584714"/>
            <a:chOff x="3488292" y="2396188"/>
            <a:chExt cx="5507458" cy="729912"/>
          </a:xfrm>
          <a:effectLst>
            <a:outerShdw blurRad="63500" sx="102000" sy="102000" algn="ctr" rotWithShape="0">
              <a:prstClr val="black">
                <a:alpha val="40000"/>
              </a:prstClr>
            </a:outerShdw>
          </a:effectLst>
        </p:grpSpPr>
        <p:grpSp>
          <p:nvGrpSpPr>
            <p:cNvPr id="67" name="Group 66"/>
            <p:cNvGrpSpPr/>
            <p:nvPr/>
          </p:nvGrpSpPr>
          <p:grpSpPr>
            <a:xfrm>
              <a:off x="3488292" y="2398510"/>
              <a:ext cx="1039057" cy="722303"/>
              <a:chOff x="3488292" y="2398510"/>
              <a:chExt cx="1039057" cy="722303"/>
            </a:xfrm>
          </p:grpSpPr>
          <p:sp>
            <p:nvSpPr>
              <p:cNvPr id="82" name="Freeform 8"/>
              <p:cNvSpPr>
                <a:spLocks/>
              </p:cNvSpPr>
              <p:nvPr/>
            </p:nvSpPr>
            <p:spPr bwMode="auto">
              <a:xfrm rot="15366">
                <a:off x="3488292" y="2398510"/>
                <a:ext cx="1039057" cy="722303"/>
              </a:xfrm>
              <a:custGeom>
                <a:avLst/>
                <a:gdLst>
                  <a:gd name="T0" fmla="*/ 793 w 939"/>
                  <a:gd name="T1" fmla="*/ 650 h 650"/>
                  <a:gd name="T2" fmla="*/ 0 w 939"/>
                  <a:gd name="T3" fmla="*/ 326 h 650"/>
                  <a:gd name="T4" fmla="*/ 793 w 939"/>
                  <a:gd name="T5" fmla="*/ 0 h 650"/>
                  <a:gd name="T6" fmla="*/ 939 w 939"/>
                  <a:gd name="T7" fmla="*/ 0 h 650"/>
                  <a:gd name="T8" fmla="*/ 939 w 939"/>
                  <a:gd name="T9" fmla="*/ 650 h 650"/>
                  <a:gd name="T10" fmla="*/ 793 w 939"/>
                  <a:gd name="T11" fmla="*/ 650 h 650"/>
                  <a:gd name="connsiteX0" fmla="*/ 8445 w 10000"/>
                  <a:gd name="connsiteY0" fmla="*/ 10000 h 10000"/>
                  <a:gd name="connsiteX1" fmla="*/ 0 w 10000"/>
                  <a:gd name="connsiteY1" fmla="*/ 5015 h 10000"/>
                  <a:gd name="connsiteX2" fmla="*/ 7986 w 10000"/>
                  <a:gd name="connsiteY2" fmla="*/ 167 h 10000"/>
                  <a:gd name="connsiteX3" fmla="*/ 10000 w 10000"/>
                  <a:gd name="connsiteY3" fmla="*/ 0 h 10000"/>
                  <a:gd name="connsiteX4" fmla="*/ 10000 w 10000"/>
                  <a:gd name="connsiteY4" fmla="*/ 10000 h 10000"/>
                  <a:gd name="connsiteX5" fmla="*/ 8445 w 10000"/>
                  <a:gd name="connsiteY5" fmla="*/ 10000 h 10000"/>
                  <a:gd name="connsiteX0" fmla="*/ 8445 w 10000"/>
                  <a:gd name="connsiteY0" fmla="*/ 10000 h 10000"/>
                  <a:gd name="connsiteX1" fmla="*/ 0 w 10000"/>
                  <a:gd name="connsiteY1" fmla="*/ 5015 h 10000"/>
                  <a:gd name="connsiteX2" fmla="*/ 8032 w 10000"/>
                  <a:gd name="connsiteY2" fmla="*/ 101 h 10000"/>
                  <a:gd name="connsiteX3" fmla="*/ 10000 w 10000"/>
                  <a:gd name="connsiteY3" fmla="*/ 0 h 10000"/>
                  <a:gd name="connsiteX4" fmla="*/ 10000 w 10000"/>
                  <a:gd name="connsiteY4" fmla="*/ 10000 h 10000"/>
                  <a:gd name="connsiteX5" fmla="*/ 8445 w 10000"/>
                  <a:gd name="connsiteY5" fmla="*/ 10000 h 10000"/>
                  <a:gd name="connsiteX0" fmla="*/ 8445 w 10000"/>
                  <a:gd name="connsiteY0" fmla="*/ 10000 h 10000"/>
                  <a:gd name="connsiteX1" fmla="*/ 0 w 10000"/>
                  <a:gd name="connsiteY1" fmla="*/ 5015 h 10000"/>
                  <a:gd name="connsiteX2" fmla="*/ 7963 w 10000"/>
                  <a:gd name="connsiteY2" fmla="*/ 69 h 10000"/>
                  <a:gd name="connsiteX3" fmla="*/ 10000 w 10000"/>
                  <a:gd name="connsiteY3" fmla="*/ 0 h 10000"/>
                  <a:gd name="connsiteX4" fmla="*/ 10000 w 10000"/>
                  <a:gd name="connsiteY4" fmla="*/ 10000 h 10000"/>
                  <a:gd name="connsiteX5" fmla="*/ 8445 w 10000"/>
                  <a:gd name="connsiteY5" fmla="*/ 10000 h 10000"/>
                  <a:gd name="connsiteX0" fmla="*/ 8445 w 10023"/>
                  <a:gd name="connsiteY0" fmla="*/ 9931 h 9931"/>
                  <a:gd name="connsiteX1" fmla="*/ 0 w 10023"/>
                  <a:gd name="connsiteY1" fmla="*/ 4946 h 9931"/>
                  <a:gd name="connsiteX2" fmla="*/ 7963 w 10023"/>
                  <a:gd name="connsiteY2" fmla="*/ 0 h 9931"/>
                  <a:gd name="connsiteX3" fmla="*/ 10023 w 10023"/>
                  <a:gd name="connsiteY3" fmla="*/ 62 h 9931"/>
                  <a:gd name="connsiteX4" fmla="*/ 10000 w 10023"/>
                  <a:gd name="connsiteY4" fmla="*/ 9931 h 9931"/>
                  <a:gd name="connsiteX5" fmla="*/ 8445 w 10023"/>
                  <a:gd name="connsiteY5" fmla="*/ 9931 h 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3" h="9931">
                    <a:moveTo>
                      <a:pt x="8445" y="9931"/>
                    </a:moveTo>
                    <a:lnTo>
                      <a:pt x="0" y="4946"/>
                    </a:lnTo>
                    <a:lnTo>
                      <a:pt x="7963" y="0"/>
                    </a:lnTo>
                    <a:lnTo>
                      <a:pt x="10023" y="62"/>
                    </a:lnTo>
                    <a:cubicBezTo>
                      <a:pt x="10015" y="3352"/>
                      <a:pt x="10008" y="6641"/>
                      <a:pt x="10000" y="9931"/>
                    </a:cubicBezTo>
                    <a:lnTo>
                      <a:pt x="8445" y="9931"/>
                    </a:lnTo>
                    <a:close/>
                  </a:path>
                </a:pathLst>
              </a:custGeom>
              <a:solidFill>
                <a:srgbClr val="D4AC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dirty="0">
                  <a:latin typeface="Roboto Thin" charset="0"/>
                </a:endParaRPr>
              </a:p>
            </p:txBody>
          </p:sp>
          <p:sp>
            <p:nvSpPr>
              <p:cNvPr id="83" name="Freeform 82"/>
              <p:cNvSpPr>
                <a:spLocks/>
              </p:cNvSpPr>
              <p:nvPr/>
            </p:nvSpPr>
            <p:spPr bwMode="auto">
              <a:xfrm rot="15366">
                <a:off x="3488309" y="2638056"/>
                <a:ext cx="298085" cy="233977"/>
              </a:xfrm>
              <a:custGeom>
                <a:avLst/>
                <a:gdLst>
                  <a:gd name="T0" fmla="*/ 114 w 114"/>
                  <a:gd name="T1" fmla="*/ 49 h 88"/>
                  <a:gd name="T2" fmla="*/ 107 w 114"/>
                  <a:gd name="T3" fmla="*/ 0 h 88"/>
                  <a:gd name="T4" fmla="*/ 0 w 114"/>
                  <a:gd name="T5" fmla="*/ 44 h 88"/>
                  <a:gd name="T6" fmla="*/ 109 w 114"/>
                  <a:gd name="T7" fmla="*/ 88 h 88"/>
                  <a:gd name="T8" fmla="*/ 114 w 114"/>
                  <a:gd name="T9" fmla="*/ 49 h 88"/>
                </a:gdLst>
                <a:ahLst/>
                <a:cxnLst>
                  <a:cxn ang="0">
                    <a:pos x="T0" y="T1"/>
                  </a:cxn>
                  <a:cxn ang="0">
                    <a:pos x="T2" y="T3"/>
                  </a:cxn>
                  <a:cxn ang="0">
                    <a:pos x="T4" y="T5"/>
                  </a:cxn>
                  <a:cxn ang="0">
                    <a:pos x="T6" y="T7"/>
                  </a:cxn>
                  <a:cxn ang="0">
                    <a:pos x="T8" y="T9"/>
                  </a:cxn>
                </a:cxnLst>
                <a:rect l="0" t="0" r="r" b="b"/>
                <a:pathLst>
                  <a:path w="114" h="88">
                    <a:moveTo>
                      <a:pt x="114" y="49"/>
                    </a:moveTo>
                    <a:cubicBezTo>
                      <a:pt x="114" y="32"/>
                      <a:pt x="111" y="15"/>
                      <a:pt x="107" y="0"/>
                    </a:cubicBezTo>
                    <a:cubicBezTo>
                      <a:pt x="0" y="44"/>
                      <a:pt x="0" y="44"/>
                      <a:pt x="0" y="44"/>
                    </a:cubicBezTo>
                    <a:cubicBezTo>
                      <a:pt x="109" y="88"/>
                      <a:pt x="109" y="88"/>
                      <a:pt x="109" y="88"/>
                    </a:cubicBezTo>
                    <a:cubicBezTo>
                      <a:pt x="112" y="76"/>
                      <a:pt x="114" y="63"/>
                      <a:pt x="114" y="49"/>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dirty="0">
                  <a:latin typeface="Roboto Thin" charset="0"/>
                </a:endParaRPr>
              </a:p>
            </p:txBody>
          </p:sp>
        </p:grpSp>
        <p:sp>
          <p:nvSpPr>
            <p:cNvPr id="68" name="Freeform 67"/>
            <p:cNvSpPr>
              <a:spLocks noChangeArrowheads="1"/>
            </p:cNvSpPr>
            <p:nvPr/>
          </p:nvSpPr>
          <p:spPr bwMode="auto">
            <a:xfrm rot="15366">
              <a:off x="5475366" y="2396382"/>
              <a:ext cx="1122786" cy="232089"/>
            </a:xfrm>
            <a:custGeom>
              <a:avLst/>
              <a:gdLst>
                <a:gd name="connsiteX0" fmla="*/ 0 w 1122786"/>
                <a:gd name="connsiteY0" fmla="*/ 5018 h 232089"/>
                <a:gd name="connsiteX1" fmla="*/ 1122786 w 1122786"/>
                <a:gd name="connsiteY1" fmla="*/ 0 h 232089"/>
                <a:gd name="connsiteX2" fmla="*/ 1122786 w 1122786"/>
                <a:gd name="connsiteY2" fmla="*/ 232089 h 232089"/>
                <a:gd name="connsiteX3" fmla="*/ 0 w 1122786"/>
                <a:gd name="connsiteY3" fmla="*/ 232089 h 232089"/>
              </a:gdLst>
              <a:ahLst/>
              <a:cxnLst>
                <a:cxn ang="0">
                  <a:pos x="connsiteX0" y="connsiteY0"/>
                </a:cxn>
                <a:cxn ang="0">
                  <a:pos x="connsiteX1" y="connsiteY1"/>
                </a:cxn>
                <a:cxn ang="0">
                  <a:pos x="connsiteX2" y="connsiteY2"/>
                </a:cxn>
                <a:cxn ang="0">
                  <a:pos x="connsiteX3" y="connsiteY3"/>
                </a:cxn>
              </a:cxnLst>
              <a:rect l="l" t="t" r="r" b="b"/>
              <a:pathLst>
                <a:path w="1122786" h="232089">
                  <a:moveTo>
                    <a:pt x="0" y="5018"/>
                  </a:moveTo>
                  <a:lnTo>
                    <a:pt x="1122786" y="0"/>
                  </a:lnTo>
                  <a:lnTo>
                    <a:pt x="1122786" y="232089"/>
                  </a:lnTo>
                  <a:lnTo>
                    <a:pt x="0" y="232089"/>
                  </a:lnTo>
                  <a:close/>
                </a:path>
              </a:pathLst>
            </a:custGeom>
            <a:solidFill>
              <a:srgbClr val="00B050"/>
            </a:solidFill>
            <a:ln>
              <a:noFill/>
            </a:ln>
          </p:spPr>
          <p:txBody>
            <a:bodyPr vert="horz" wrap="square" lIns="68580" tIns="34290" rIns="68580" bIns="34290" numCol="1" anchor="t" anchorCtr="0" compatLnSpc="1">
              <a:prstTxWarp prst="textNoShape">
                <a:avLst/>
              </a:prstTxWarp>
              <a:noAutofit/>
            </a:bodyPr>
            <a:lstStyle/>
            <a:p>
              <a:endParaRPr lang="id-ID" sz="1350" dirty="0">
                <a:latin typeface="Roboto Thin" charset="0"/>
              </a:endParaRPr>
            </a:p>
          </p:txBody>
        </p:sp>
        <p:sp>
          <p:nvSpPr>
            <p:cNvPr id="3" name="Rectangle 13"/>
            <p:cNvSpPr>
              <a:spLocks noChangeArrowheads="1"/>
            </p:cNvSpPr>
            <p:nvPr/>
          </p:nvSpPr>
          <p:spPr bwMode="auto">
            <a:xfrm rot="15366">
              <a:off x="5474327" y="2625328"/>
              <a:ext cx="1122787" cy="246303"/>
            </a:xfrm>
            <a:prstGeom prst="rect">
              <a:avLst/>
            </a:prstGeom>
            <a:solidFill>
              <a:srgbClr val="00B050"/>
            </a:solidFill>
            <a:ln>
              <a:noFill/>
            </a:ln>
          </p:spPr>
          <p:txBody>
            <a:bodyPr vert="horz" wrap="square" lIns="68580" tIns="34290" rIns="68580" bIns="34290" numCol="1" anchor="t" anchorCtr="0" compatLnSpc="1">
              <a:prstTxWarp prst="textNoShape">
                <a:avLst/>
              </a:prstTxWarp>
            </a:bodyPr>
            <a:lstStyle/>
            <a:p>
              <a:endParaRPr lang="id-ID" sz="1350" dirty="0">
                <a:latin typeface="Roboto Thin" charset="0"/>
              </a:endParaRPr>
            </a:p>
          </p:txBody>
        </p:sp>
        <p:sp>
          <p:nvSpPr>
            <p:cNvPr id="4" name="Freeform 69"/>
            <p:cNvSpPr>
              <a:spLocks noChangeArrowheads="1"/>
            </p:cNvSpPr>
            <p:nvPr/>
          </p:nvSpPr>
          <p:spPr bwMode="auto">
            <a:xfrm rot="15366">
              <a:off x="5473200" y="2868035"/>
              <a:ext cx="1122786" cy="257870"/>
            </a:xfrm>
            <a:custGeom>
              <a:avLst/>
              <a:gdLst>
                <a:gd name="connsiteX0" fmla="*/ 0 w 1122786"/>
                <a:gd name="connsiteY0" fmla="*/ 0 h 257870"/>
                <a:gd name="connsiteX1" fmla="*/ 1122786 w 1122786"/>
                <a:gd name="connsiteY1" fmla="*/ 0 h 257870"/>
                <a:gd name="connsiteX2" fmla="*/ 1122786 w 1122786"/>
                <a:gd name="connsiteY2" fmla="*/ 252852 h 257870"/>
                <a:gd name="connsiteX3" fmla="*/ 0 w 1122786"/>
                <a:gd name="connsiteY3" fmla="*/ 257870 h 257870"/>
              </a:gdLst>
              <a:ahLst/>
              <a:cxnLst>
                <a:cxn ang="0">
                  <a:pos x="connsiteX0" y="connsiteY0"/>
                </a:cxn>
                <a:cxn ang="0">
                  <a:pos x="connsiteX1" y="connsiteY1"/>
                </a:cxn>
                <a:cxn ang="0">
                  <a:pos x="connsiteX2" y="connsiteY2"/>
                </a:cxn>
                <a:cxn ang="0">
                  <a:pos x="connsiteX3" y="connsiteY3"/>
                </a:cxn>
              </a:cxnLst>
              <a:rect l="l" t="t" r="r" b="b"/>
              <a:pathLst>
                <a:path w="1122786" h="257870">
                  <a:moveTo>
                    <a:pt x="0" y="0"/>
                  </a:moveTo>
                  <a:lnTo>
                    <a:pt x="1122786" y="0"/>
                  </a:lnTo>
                  <a:lnTo>
                    <a:pt x="1122786" y="252852"/>
                  </a:lnTo>
                  <a:lnTo>
                    <a:pt x="0" y="257870"/>
                  </a:lnTo>
                  <a:close/>
                </a:path>
              </a:pathLst>
            </a:custGeom>
            <a:solidFill>
              <a:srgbClr val="00B050"/>
            </a:solidFill>
            <a:ln>
              <a:noFill/>
            </a:ln>
          </p:spPr>
          <p:txBody>
            <a:bodyPr vert="horz" wrap="square" lIns="68580" tIns="34290" rIns="68580" bIns="34290" numCol="1" anchor="t" anchorCtr="0" compatLnSpc="1">
              <a:prstTxWarp prst="textNoShape">
                <a:avLst/>
              </a:prstTxWarp>
              <a:noAutofit/>
            </a:bodyPr>
            <a:lstStyle/>
            <a:p>
              <a:endParaRPr lang="id-ID" sz="1350" dirty="0">
                <a:latin typeface="Roboto Thin" charset="0"/>
              </a:endParaRPr>
            </a:p>
          </p:txBody>
        </p:sp>
        <p:sp>
          <p:nvSpPr>
            <p:cNvPr id="71" name="Freeform 70"/>
            <p:cNvSpPr>
              <a:spLocks noChangeArrowheads="1"/>
            </p:cNvSpPr>
            <p:nvPr/>
          </p:nvSpPr>
          <p:spPr bwMode="auto">
            <a:xfrm rot="15366">
              <a:off x="6595026" y="2396382"/>
              <a:ext cx="1122786" cy="238341"/>
            </a:xfrm>
            <a:custGeom>
              <a:avLst/>
              <a:gdLst>
                <a:gd name="connsiteX0" fmla="*/ 0 w 1122786"/>
                <a:gd name="connsiteY0" fmla="*/ 5018 h 238341"/>
                <a:gd name="connsiteX1" fmla="*/ 1122786 w 1122786"/>
                <a:gd name="connsiteY1" fmla="*/ 0 h 238341"/>
                <a:gd name="connsiteX2" fmla="*/ 1122786 w 1122786"/>
                <a:gd name="connsiteY2" fmla="*/ 238341 h 238341"/>
                <a:gd name="connsiteX3" fmla="*/ 0 w 1122786"/>
                <a:gd name="connsiteY3" fmla="*/ 238341 h 238341"/>
              </a:gdLst>
              <a:ahLst/>
              <a:cxnLst>
                <a:cxn ang="0">
                  <a:pos x="connsiteX0" y="connsiteY0"/>
                </a:cxn>
                <a:cxn ang="0">
                  <a:pos x="connsiteX1" y="connsiteY1"/>
                </a:cxn>
                <a:cxn ang="0">
                  <a:pos x="connsiteX2" y="connsiteY2"/>
                </a:cxn>
                <a:cxn ang="0">
                  <a:pos x="connsiteX3" y="connsiteY3"/>
                </a:cxn>
              </a:cxnLst>
              <a:rect l="l" t="t" r="r" b="b"/>
              <a:pathLst>
                <a:path w="1122786" h="238341">
                  <a:moveTo>
                    <a:pt x="0" y="5018"/>
                  </a:moveTo>
                  <a:lnTo>
                    <a:pt x="1122786" y="0"/>
                  </a:lnTo>
                  <a:lnTo>
                    <a:pt x="1122786" y="238341"/>
                  </a:lnTo>
                  <a:lnTo>
                    <a:pt x="0" y="238341"/>
                  </a:lnTo>
                  <a:close/>
                </a:path>
              </a:pathLst>
            </a:custGeom>
            <a:solidFill>
              <a:srgbClr val="09FF78"/>
            </a:solidFill>
            <a:ln>
              <a:noFill/>
            </a:ln>
          </p:spPr>
          <p:txBody>
            <a:bodyPr vert="horz" wrap="square" lIns="68580" tIns="34290" rIns="68580" bIns="34290" numCol="1" anchor="t" anchorCtr="0" compatLnSpc="1">
              <a:prstTxWarp prst="textNoShape">
                <a:avLst/>
              </a:prstTxWarp>
              <a:noAutofit/>
            </a:bodyPr>
            <a:lstStyle/>
            <a:p>
              <a:endParaRPr lang="id-ID" sz="1350" dirty="0">
                <a:latin typeface="Roboto Thin" charset="0"/>
              </a:endParaRPr>
            </a:p>
          </p:txBody>
        </p:sp>
        <p:sp>
          <p:nvSpPr>
            <p:cNvPr id="72" name="Rectangle 16"/>
            <p:cNvSpPr>
              <a:spLocks noChangeArrowheads="1"/>
            </p:cNvSpPr>
            <p:nvPr/>
          </p:nvSpPr>
          <p:spPr bwMode="auto">
            <a:xfrm rot="15366">
              <a:off x="6593995" y="2623916"/>
              <a:ext cx="1122787" cy="252867"/>
            </a:xfrm>
            <a:prstGeom prst="rect">
              <a:avLst/>
            </a:prstGeom>
            <a:solidFill>
              <a:srgbClr val="09FF78"/>
            </a:solidFill>
            <a:ln>
              <a:noFill/>
            </a:ln>
          </p:spPr>
          <p:txBody>
            <a:bodyPr vert="horz" wrap="square" lIns="68580" tIns="34290" rIns="68580" bIns="34290" numCol="1" anchor="t" anchorCtr="0" compatLnSpc="1">
              <a:prstTxWarp prst="textNoShape">
                <a:avLst/>
              </a:prstTxWarp>
            </a:bodyPr>
            <a:lstStyle/>
            <a:p>
              <a:endParaRPr lang="id-ID" sz="1350" dirty="0">
                <a:latin typeface="Roboto Thin" charset="0"/>
              </a:endParaRPr>
            </a:p>
          </p:txBody>
        </p:sp>
        <p:sp>
          <p:nvSpPr>
            <p:cNvPr id="73" name="Freeform 72"/>
            <p:cNvSpPr>
              <a:spLocks noChangeArrowheads="1"/>
            </p:cNvSpPr>
            <p:nvPr/>
          </p:nvSpPr>
          <p:spPr bwMode="auto">
            <a:xfrm rot="15366">
              <a:off x="6592865" y="2873184"/>
              <a:ext cx="1122786" cy="252722"/>
            </a:xfrm>
            <a:custGeom>
              <a:avLst/>
              <a:gdLst>
                <a:gd name="connsiteX0" fmla="*/ 0 w 1122786"/>
                <a:gd name="connsiteY0" fmla="*/ 0 h 252722"/>
                <a:gd name="connsiteX1" fmla="*/ 1122786 w 1122786"/>
                <a:gd name="connsiteY1" fmla="*/ 0 h 252722"/>
                <a:gd name="connsiteX2" fmla="*/ 1122786 w 1122786"/>
                <a:gd name="connsiteY2" fmla="*/ 247703 h 252722"/>
                <a:gd name="connsiteX3" fmla="*/ 0 w 1122786"/>
                <a:gd name="connsiteY3" fmla="*/ 252722 h 252722"/>
              </a:gdLst>
              <a:ahLst/>
              <a:cxnLst>
                <a:cxn ang="0">
                  <a:pos x="connsiteX0" y="connsiteY0"/>
                </a:cxn>
                <a:cxn ang="0">
                  <a:pos x="connsiteX1" y="connsiteY1"/>
                </a:cxn>
                <a:cxn ang="0">
                  <a:pos x="connsiteX2" y="connsiteY2"/>
                </a:cxn>
                <a:cxn ang="0">
                  <a:pos x="connsiteX3" y="connsiteY3"/>
                </a:cxn>
              </a:cxnLst>
              <a:rect l="l" t="t" r="r" b="b"/>
              <a:pathLst>
                <a:path w="1122786" h="252722">
                  <a:moveTo>
                    <a:pt x="0" y="0"/>
                  </a:moveTo>
                  <a:lnTo>
                    <a:pt x="1122786" y="0"/>
                  </a:lnTo>
                  <a:lnTo>
                    <a:pt x="1122786" y="247703"/>
                  </a:lnTo>
                  <a:lnTo>
                    <a:pt x="0" y="252722"/>
                  </a:lnTo>
                  <a:close/>
                </a:path>
              </a:pathLst>
            </a:custGeom>
            <a:solidFill>
              <a:srgbClr val="09FF78"/>
            </a:solidFill>
            <a:ln>
              <a:noFill/>
            </a:ln>
          </p:spPr>
          <p:txBody>
            <a:bodyPr vert="horz" wrap="square" lIns="68580" tIns="34290" rIns="68580" bIns="34290" numCol="1" anchor="t" anchorCtr="0" compatLnSpc="1">
              <a:prstTxWarp prst="textNoShape">
                <a:avLst/>
              </a:prstTxWarp>
              <a:noAutofit/>
            </a:bodyPr>
            <a:lstStyle/>
            <a:p>
              <a:endParaRPr lang="id-ID" sz="1350" dirty="0">
                <a:latin typeface="Roboto Thin" charset="0"/>
              </a:endParaRPr>
            </a:p>
          </p:txBody>
        </p:sp>
        <p:sp>
          <p:nvSpPr>
            <p:cNvPr id="74" name="Freeform 7"/>
            <p:cNvSpPr>
              <a:spLocks/>
            </p:cNvSpPr>
            <p:nvPr/>
          </p:nvSpPr>
          <p:spPr bwMode="auto">
            <a:xfrm rot="15366">
              <a:off x="8765011" y="2399371"/>
              <a:ext cx="230739" cy="723727"/>
            </a:xfrm>
            <a:custGeom>
              <a:avLst/>
              <a:gdLst>
                <a:gd name="T0" fmla="*/ 0 w 209"/>
                <a:gd name="T1" fmla="*/ 162 h 653"/>
                <a:gd name="T2" fmla="*/ 135 w 209"/>
                <a:gd name="T3" fmla="*/ 0 h 653"/>
                <a:gd name="T4" fmla="*/ 209 w 209"/>
                <a:gd name="T5" fmla="*/ 210 h 653"/>
                <a:gd name="T6" fmla="*/ 209 w 209"/>
                <a:gd name="T7" fmla="*/ 443 h 653"/>
                <a:gd name="T8" fmla="*/ 135 w 209"/>
                <a:gd name="T9" fmla="*/ 653 h 653"/>
                <a:gd name="T10" fmla="*/ 0 w 209"/>
                <a:gd name="T11" fmla="*/ 488 h 653"/>
                <a:gd name="T12" fmla="*/ 0 w 209"/>
                <a:gd name="T13" fmla="*/ 162 h 653"/>
              </a:gdLst>
              <a:ahLst/>
              <a:cxnLst>
                <a:cxn ang="0">
                  <a:pos x="T0" y="T1"/>
                </a:cxn>
                <a:cxn ang="0">
                  <a:pos x="T2" y="T3"/>
                </a:cxn>
                <a:cxn ang="0">
                  <a:pos x="T4" y="T5"/>
                </a:cxn>
                <a:cxn ang="0">
                  <a:pos x="T6" y="T7"/>
                </a:cxn>
                <a:cxn ang="0">
                  <a:pos x="T8" y="T9"/>
                </a:cxn>
                <a:cxn ang="0">
                  <a:pos x="T10" y="T11"/>
                </a:cxn>
                <a:cxn ang="0">
                  <a:pos x="T12" y="T13"/>
                </a:cxn>
              </a:cxnLst>
              <a:rect l="0" t="0" r="r" b="b"/>
              <a:pathLst>
                <a:path w="209" h="653">
                  <a:moveTo>
                    <a:pt x="0" y="162"/>
                  </a:moveTo>
                  <a:lnTo>
                    <a:pt x="135" y="0"/>
                  </a:lnTo>
                  <a:lnTo>
                    <a:pt x="209" y="210"/>
                  </a:lnTo>
                  <a:lnTo>
                    <a:pt x="209" y="443"/>
                  </a:lnTo>
                  <a:lnTo>
                    <a:pt x="135" y="653"/>
                  </a:lnTo>
                  <a:lnTo>
                    <a:pt x="0" y="488"/>
                  </a:lnTo>
                  <a:lnTo>
                    <a:pt x="0" y="162"/>
                  </a:lnTo>
                  <a:close/>
                </a:path>
              </a:pathLst>
            </a:custGeom>
            <a:solidFill>
              <a:srgbClr val="BBA1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dirty="0">
                <a:latin typeface="Roboto Thin" charset="0"/>
              </a:endParaRPr>
            </a:p>
          </p:txBody>
        </p:sp>
        <p:sp>
          <p:nvSpPr>
            <p:cNvPr id="75" name="Freeform 74"/>
            <p:cNvSpPr>
              <a:spLocks/>
            </p:cNvSpPr>
            <p:nvPr/>
          </p:nvSpPr>
          <p:spPr bwMode="auto">
            <a:xfrm rot="15366">
              <a:off x="7701724" y="2396823"/>
              <a:ext cx="1208900" cy="239572"/>
            </a:xfrm>
            <a:custGeom>
              <a:avLst/>
              <a:gdLst>
                <a:gd name="connsiteX0" fmla="*/ 0 w 1208900"/>
                <a:gd name="connsiteY0" fmla="*/ 4769 h 239572"/>
                <a:gd name="connsiteX1" fmla="*/ 1066833 w 1208900"/>
                <a:gd name="connsiteY1" fmla="*/ 0 h 239572"/>
                <a:gd name="connsiteX2" fmla="*/ 1208900 w 1208900"/>
                <a:gd name="connsiteY2" fmla="*/ 0 h 239572"/>
                <a:gd name="connsiteX3" fmla="*/ 1126099 w 1208900"/>
                <a:gd name="connsiteY3" fmla="*/ 239572 h 239572"/>
                <a:gd name="connsiteX4" fmla="*/ 0 w 1208900"/>
                <a:gd name="connsiteY4" fmla="*/ 239572 h 23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8900" h="239572">
                  <a:moveTo>
                    <a:pt x="0" y="4769"/>
                  </a:moveTo>
                  <a:lnTo>
                    <a:pt x="1066833" y="0"/>
                  </a:lnTo>
                  <a:lnTo>
                    <a:pt x="1208900" y="0"/>
                  </a:lnTo>
                  <a:lnTo>
                    <a:pt x="1126099" y="239572"/>
                  </a:lnTo>
                  <a:lnTo>
                    <a:pt x="0" y="239572"/>
                  </a:lnTo>
                  <a:close/>
                </a:path>
              </a:pathLst>
            </a:custGeom>
            <a:solidFill>
              <a:srgbClr val="00B050"/>
            </a:solidFill>
            <a:ln>
              <a:noFill/>
            </a:ln>
          </p:spPr>
          <p:txBody>
            <a:bodyPr vert="horz" wrap="square" lIns="68580" tIns="34290" rIns="68580" bIns="34290" numCol="1" anchor="t" anchorCtr="0" compatLnSpc="1">
              <a:prstTxWarp prst="textNoShape">
                <a:avLst/>
              </a:prstTxWarp>
              <a:noAutofit/>
            </a:bodyPr>
            <a:lstStyle/>
            <a:p>
              <a:endParaRPr lang="id-ID" sz="1350" dirty="0">
                <a:latin typeface="Roboto Thin" charset="0"/>
              </a:endParaRPr>
            </a:p>
          </p:txBody>
        </p:sp>
        <p:sp>
          <p:nvSpPr>
            <p:cNvPr id="76" name="Rectangle 19"/>
            <p:cNvSpPr>
              <a:spLocks noChangeArrowheads="1"/>
            </p:cNvSpPr>
            <p:nvPr/>
          </p:nvSpPr>
          <p:spPr bwMode="auto">
            <a:xfrm rot="15366">
              <a:off x="7700768" y="2595249"/>
              <a:ext cx="1126099" cy="290111"/>
            </a:xfrm>
            <a:prstGeom prst="rect">
              <a:avLst/>
            </a:prstGeom>
            <a:solidFill>
              <a:srgbClr val="00B050"/>
            </a:solidFill>
            <a:ln>
              <a:noFill/>
            </a:ln>
          </p:spPr>
          <p:txBody>
            <a:bodyPr vert="horz" wrap="square" lIns="68580" tIns="34290" rIns="68580" bIns="34290" numCol="1" anchor="t" anchorCtr="0" compatLnSpc="1">
              <a:prstTxWarp prst="textNoShape">
                <a:avLst/>
              </a:prstTxWarp>
            </a:bodyPr>
            <a:lstStyle/>
            <a:p>
              <a:endParaRPr lang="id-ID" sz="1350" dirty="0">
                <a:latin typeface="Roboto Thin" charset="0"/>
              </a:endParaRPr>
            </a:p>
          </p:txBody>
        </p:sp>
        <p:sp>
          <p:nvSpPr>
            <p:cNvPr id="77" name="Oval 21"/>
            <p:cNvSpPr>
              <a:spLocks noChangeArrowheads="1"/>
            </p:cNvSpPr>
            <p:nvPr/>
          </p:nvSpPr>
          <p:spPr bwMode="auto">
            <a:xfrm rot="15366">
              <a:off x="8880838" y="2657862"/>
              <a:ext cx="57409" cy="204244"/>
            </a:xfrm>
            <a:prstGeom prst="ellipse">
              <a:avLst/>
            </a:pr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dirty="0">
                <a:latin typeface="Roboto Thin" charset="0"/>
              </a:endParaRPr>
            </a:p>
          </p:txBody>
        </p:sp>
        <p:sp>
          <p:nvSpPr>
            <p:cNvPr id="78" name="Freeform 77"/>
            <p:cNvSpPr>
              <a:spLocks/>
            </p:cNvSpPr>
            <p:nvPr/>
          </p:nvSpPr>
          <p:spPr bwMode="auto">
            <a:xfrm rot="15366">
              <a:off x="4278688" y="2396188"/>
              <a:ext cx="1208947" cy="234759"/>
            </a:xfrm>
            <a:custGeom>
              <a:avLst/>
              <a:gdLst>
                <a:gd name="connsiteX0" fmla="*/ 37261 w 1208947"/>
                <a:gd name="connsiteY0" fmla="*/ 5237 h 234758"/>
                <a:gd name="connsiteX1" fmla="*/ 1208947 w 1208947"/>
                <a:gd name="connsiteY1" fmla="*/ 0 h 234758"/>
                <a:gd name="connsiteX2" fmla="*/ 1208947 w 1208947"/>
                <a:gd name="connsiteY2" fmla="*/ 234758 h 234758"/>
                <a:gd name="connsiteX3" fmla="*/ 103849 w 1208947"/>
                <a:gd name="connsiteY3" fmla="*/ 234758 h 234758"/>
                <a:gd name="connsiteX4" fmla="*/ 38535 w 1208947"/>
                <a:gd name="connsiteY4" fmla="*/ 192614 h 234758"/>
                <a:gd name="connsiteX5" fmla="*/ 9798 w 1208947"/>
                <a:gd name="connsiteY5" fmla="*/ 138430 h 234758"/>
                <a:gd name="connsiteX6" fmla="*/ 9798 w 1208947"/>
                <a:gd name="connsiteY6" fmla="*/ 54142 h 234758"/>
                <a:gd name="connsiteX7" fmla="*/ 21922 w 1208947"/>
                <a:gd name="connsiteY7" fmla="*/ 32553 h 23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8947" h="234758">
                  <a:moveTo>
                    <a:pt x="37261" y="5237"/>
                  </a:moveTo>
                  <a:lnTo>
                    <a:pt x="1208947" y="0"/>
                  </a:lnTo>
                  <a:lnTo>
                    <a:pt x="1208947" y="234758"/>
                  </a:lnTo>
                  <a:cubicBezTo>
                    <a:pt x="1208947" y="234758"/>
                    <a:pt x="1208947" y="234758"/>
                    <a:pt x="103849" y="234758"/>
                  </a:cubicBezTo>
                  <a:cubicBezTo>
                    <a:pt x="80336" y="234758"/>
                    <a:pt x="51598" y="216696"/>
                    <a:pt x="38535" y="192614"/>
                  </a:cubicBezTo>
                  <a:cubicBezTo>
                    <a:pt x="38535" y="192614"/>
                    <a:pt x="38535" y="192614"/>
                    <a:pt x="9798" y="138430"/>
                  </a:cubicBezTo>
                  <a:cubicBezTo>
                    <a:pt x="-3265" y="117358"/>
                    <a:pt x="-3265" y="78224"/>
                    <a:pt x="9798" y="54142"/>
                  </a:cubicBezTo>
                  <a:cubicBezTo>
                    <a:pt x="9798" y="54142"/>
                    <a:pt x="9798" y="54142"/>
                    <a:pt x="21922" y="32553"/>
                  </a:cubicBezTo>
                  <a:close/>
                </a:path>
              </a:pathLst>
            </a:custGeom>
            <a:solidFill>
              <a:srgbClr val="09FF78"/>
            </a:solidFill>
            <a:ln>
              <a:noFill/>
            </a:ln>
          </p:spPr>
          <p:txBody>
            <a:bodyPr vert="horz" wrap="square" lIns="68580" tIns="34290" rIns="68580" bIns="34290" numCol="1" anchor="t" anchorCtr="0" compatLnSpc="1">
              <a:prstTxWarp prst="textNoShape">
                <a:avLst/>
              </a:prstTxWarp>
              <a:noAutofit/>
            </a:bodyPr>
            <a:lstStyle/>
            <a:p>
              <a:endParaRPr lang="id-ID" sz="1350" dirty="0">
                <a:latin typeface="Roboto Thin" charset="0"/>
              </a:endParaRPr>
            </a:p>
          </p:txBody>
        </p:sp>
        <p:sp>
          <p:nvSpPr>
            <p:cNvPr id="79" name="Freeform 10"/>
            <p:cNvSpPr>
              <a:spLocks/>
            </p:cNvSpPr>
            <p:nvPr/>
          </p:nvSpPr>
          <p:spPr bwMode="auto">
            <a:xfrm rot="15366">
              <a:off x="4274426" y="2610952"/>
              <a:ext cx="1212212" cy="266409"/>
            </a:xfrm>
            <a:custGeom>
              <a:avLst/>
              <a:gdLst>
                <a:gd name="T0" fmla="*/ 464 w 464"/>
                <a:gd name="T1" fmla="*/ 0 h 91"/>
                <a:gd name="T2" fmla="*/ 41 w 464"/>
                <a:gd name="T3" fmla="*/ 0 h 91"/>
                <a:gd name="T4" fmla="*/ 16 w 464"/>
                <a:gd name="T5" fmla="*/ 14 h 91"/>
                <a:gd name="T6" fmla="*/ 5 w 464"/>
                <a:gd name="T7" fmla="*/ 32 h 91"/>
                <a:gd name="T8" fmla="*/ 5 w 464"/>
                <a:gd name="T9" fmla="*/ 60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2"/>
                    <a:pt x="5" y="32"/>
                    <a:pt x="5" y="32"/>
                  </a:cubicBezTo>
                  <a:cubicBezTo>
                    <a:pt x="0" y="39"/>
                    <a:pt x="0" y="52"/>
                    <a:pt x="5" y="60"/>
                  </a:cubicBezTo>
                  <a:cubicBezTo>
                    <a:pt x="16" y="77"/>
                    <a:pt x="16" y="77"/>
                    <a:pt x="16" y="77"/>
                  </a:cubicBezTo>
                  <a:cubicBezTo>
                    <a:pt x="21" y="85"/>
                    <a:pt x="32" y="91"/>
                    <a:pt x="41" y="91"/>
                  </a:cubicBezTo>
                  <a:cubicBezTo>
                    <a:pt x="464" y="91"/>
                    <a:pt x="464" y="91"/>
                    <a:pt x="464" y="91"/>
                  </a:cubicBezTo>
                  <a:lnTo>
                    <a:pt x="464" y="0"/>
                  </a:lnTo>
                  <a:close/>
                </a:path>
              </a:pathLst>
            </a:custGeom>
            <a:solidFill>
              <a:srgbClr val="09FF78"/>
            </a:solidFill>
            <a:ln>
              <a:noFill/>
            </a:ln>
          </p:spPr>
          <p:txBody>
            <a:bodyPr vert="horz" wrap="square" lIns="68580" tIns="34290" rIns="68580" bIns="34290" numCol="1" anchor="t" anchorCtr="0" compatLnSpc="1">
              <a:prstTxWarp prst="textNoShape">
                <a:avLst/>
              </a:prstTxWarp>
            </a:bodyPr>
            <a:lstStyle/>
            <a:p>
              <a:endParaRPr lang="id-ID" sz="1350" dirty="0">
                <a:latin typeface="Roboto Thin" charset="0"/>
              </a:endParaRPr>
            </a:p>
          </p:txBody>
        </p:sp>
        <p:sp>
          <p:nvSpPr>
            <p:cNvPr id="80" name="Freeform 79"/>
            <p:cNvSpPr>
              <a:spLocks/>
            </p:cNvSpPr>
            <p:nvPr/>
          </p:nvSpPr>
          <p:spPr bwMode="auto">
            <a:xfrm rot="15366">
              <a:off x="4276529" y="2867754"/>
              <a:ext cx="1208947" cy="257853"/>
            </a:xfrm>
            <a:custGeom>
              <a:avLst/>
              <a:gdLst>
                <a:gd name="connsiteX0" fmla="*/ 103849 w 1208947"/>
                <a:gd name="connsiteY0" fmla="*/ 0 h 257853"/>
                <a:gd name="connsiteX1" fmla="*/ 1208947 w 1208947"/>
                <a:gd name="connsiteY1" fmla="*/ 0 h 257853"/>
                <a:gd name="connsiteX2" fmla="*/ 1208947 w 1208947"/>
                <a:gd name="connsiteY2" fmla="*/ 252941 h 257853"/>
                <a:gd name="connsiteX3" fmla="*/ 110032 w 1208947"/>
                <a:gd name="connsiteY3" fmla="*/ 257853 h 257853"/>
                <a:gd name="connsiteX4" fmla="*/ 103849 w 1208947"/>
                <a:gd name="connsiteY4" fmla="*/ 257853 h 257853"/>
                <a:gd name="connsiteX5" fmla="*/ 38535 w 1208947"/>
                <a:gd name="connsiteY5" fmla="*/ 218183 h 257853"/>
                <a:gd name="connsiteX6" fmla="*/ 9798 w 1208947"/>
                <a:gd name="connsiteY6" fmla="*/ 170013 h 257853"/>
                <a:gd name="connsiteX7" fmla="*/ 9798 w 1208947"/>
                <a:gd name="connsiteY7" fmla="*/ 90674 h 257853"/>
                <a:gd name="connsiteX8" fmla="*/ 38535 w 1208947"/>
                <a:gd name="connsiteY8" fmla="*/ 39670 h 257853"/>
                <a:gd name="connsiteX9" fmla="*/ 103849 w 1208947"/>
                <a:gd name="connsiteY9" fmla="*/ 0 h 25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8947" h="257853">
                  <a:moveTo>
                    <a:pt x="103849" y="0"/>
                  </a:moveTo>
                  <a:cubicBezTo>
                    <a:pt x="103849" y="0"/>
                    <a:pt x="103849" y="0"/>
                    <a:pt x="1208947" y="0"/>
                  </a:cubicBezTo>
                  <a:lnTo>
                    <a:pt x="1208947" y="252941"/>
                  </a:lnTo>
                  <a:lnTo>
                    <a:pt x="110032" y="257853"/>
                  </a:lnTo>
                  <a:lnTo>
                    <a:pt x="103849" y="257853"/>
                  </a:lnTo>
                  <a:cubicBezTo>
                    <a:pt x="80336" y="257853"/>
                    <a:pt x="51598" y="240852"/>
                    <a:pt x="38535" y="218183"/>
                  </a:cubicBezTo>
                  <a:cubicBezTo>
                    <a:pt x="38535" y="218183"/>
                    <a:pt x="38535" y="218183"/>
                    <a:pt x="9798" y="170013"/>
                  </a:cubicBezTo>
                  <a:cubicBezTo>
                    <a:pt x="-3265" y="147345"/>
                    <a:pt x="-3265" y="113342"/>
                    <a:pt x="9798" y="90674"/>
                  </a:cubicBezTo>
                  <a:cubicBezTo>
                    <a:pt x="9798" y="90674"/>
                    <a:pt x="9798" y="90674"/>
                    <a:pt x="38535" y="39670"/>
                  </a:cubicBezTo>
                  <a:cubicBezTo>
                    <a:pt x="51598" y="17001"/>
                    <a:pt x="80336" y="0"/>
                    <a:pt x="103849" y="0"/>
                  </a:cubicBezTo>
                  <a:close/>
                </a:path>
              </a:pathLst>
            </a:custGeom>
            <a:solidFill>
              <a:srgbClr val="09FF78"/>
            </a:solidFill>
            <a:ln>
              <a:noFill/>
            </a:ln>
          </p:spPr>
          <p:txBody>
            <a:bodyPr vert="horz" wrap="square" lIns="68580" tIns="34290" rIns="68580" bIns="34290" numCol="1" anchor="t" anchorCtr="0" compatLnSpc="1">
              <a:prstTxWarp prst="textNoShape">
                <a:avLst/>
              </a:prstTxWarp>
              <a:noAutofit/>
            </a:bodyPr>
            <a:lstStyle/>
            <a:p>
              <a:endParaRPr lang="id-ID" sz="1350" dirty="0">
                <a:latin typeface="Roboto Thin" charset="0"/>
              </a:endParaRPr>
            </a:p>
          </p:txBody>
        </p:sp>
        <p:sp>
          <p:nvSpPr>
            <p:cNvPr id="81" name="Freeform 80"/>
            <p:cNvSpPr>
              <a:spLocks/>
            </p:cNvSpPr>
            <p:nvPr/>
          </p:nvSpPr>
          <p:spPr bwMode="auto">
            <a:xfrm rot="15366">
              <a:off x="7699559" y="2875967"/>
              <a:ext cx="1211381" cy="250133"/>
            </a:xfrm>
            <a:custGeom>
              <a:avLst/>
              <a:gdLst>
                <a:gd name="connsiteX0" fmla="*/ 0 w 1211381"/>
                <a:gd name="connsiteY0" fmla="*/ 0 h 250133"/>
                <a:gd name="connsiteX1" fmla="*/ 1126099 w 1211381"/>
                <a:gd name="connsiteY1" fmla="*/ 0 h 250133"/>
                <a:gd name="connsiteX2" fmla="*/ 1182552 w 1211381"/>
                <a:gd name="connsiteY2" fmla="*/ 164843 h 250133"/>
                <a:gd name="connsiteX3" fmla="*/ 1184025 w 1211381"/>
                <a:gd name="connsiteY3" fmla="*/ 164843 h 250133"/>
                <a:gd name="connsiteX4" fmla="*/ 1211381 w 1211381"/>
                <a:gd name="connsiteY4" fmla="*/ 244722 h 250133"/>
                <a:gd name="connsiteX5" fmla="*/ 727 w 1211381"/>
                <a:gd name="connsiteY5" fmla="*/ 250133 h 250133"/>
                <a:gd name="connsiteX6" fmla="*/ 727 w 1211381"/>
                <a:gd name="connsiteY6" fmla="*/ 241780 h 250133"/>
                <a:gd name="connsiteX7" fmla="*/ 0 w 1211381"/>
                <a:gd name="connsiteY7" fmla="*/ 241780 h 25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1381" h="250133">
                  <a:moveTo>
                    <a:pt x="0" y="0"/>
                  </a:moveTo>
                  <a:lnTo>
                    <a:pt x="1126099" y="0"/>
                  </a:lnTo>
                  <a:lnTo>
                    <a:pt x="1182552" y="164843"/>
                  </a:lnTo>
                  <a:lnTo>
                    <a:pt x="1184025" y="164843"/>
                  </a:lnTo>
                  <a:lnTo>
                    <a:pt x="1211381" y="244722"/>
                  </a:lnTo>
                  <a:lnTo>
                    <a:pt x="727" y="250133"/>
                  </a:lnTo>
                  <a:lnTo>
                    <a:pt x="727" y="241780"/>
                  </a:lnTo>
                  <a:lnTo>
                    <a:pt x="0" y="241780"/>
                  </a:lnTo>
                  <a:close/>
                </a:path>
              </a:pathLst>
            </a:custGeom>
            <a:solidFill>
              <a:srgbClr val="00B050"/>
            </a:solidFill>
            <a:ln>
              <a:noFill/>
            </a:ln>
          </p:spPr>
          <p:txBody>
            <a:bodyPr vert="horz" wrap="square" lIns="68580" tIns="34290" rIns="68580" bIns="34290" numCol="1" anchor="t" anchorCtr="0" compatLnSpc="1">
              <a:prstTxWarp prst="textNoShape">
                <a:avLst/>
              </a:prstTxWarp>
              <a:noAutofit/>
            </a:bodyPr>
            <a:lstStyle/>
            <a:p>
              <a:endParaRPr lang="id-ID" sz="1350" dirty="0">
                <a:latin typeface="Roboto Thin" charset="0"/>
              </a:endParaRPr>
            </a:p>
          </p:txBody>
        </p:sp>
      </p:grpSp>
      <p:pic>
        <p:nvPicPr>
          <p:cNvPr id="4100" name="Picture 4" descr="Draw io Vector Logo - Download Free SVG Icon | Worldvectorlogo">
            <a:extLst>
              <a:ext uri="{FF2B5EF4-FFF2-40B4-BE49-F238E27FC236}">
                <a16:creationId xmlns:a16="http://schemas.microsoft.com/office/drawing/2014/main" id="{6224E8B3-4D90-59A9-F037-2FC4B55390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1215" y="5585501"/>
            <a:ext cx="603367" cy="8086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 name="Image 8" descr="Une image contenant Graphique, graphisme&#10;&#10;Description générée automatiquement">
            <a:extLst>
              <a:ext uri="{FF2B5EF4-FFF2-40B4-BE49-F238E27FC236}">
                <a16:creationId xmlns:a16="http://schemas.microsoft.com/office/drawing/2014/main" id="{A4ECD39A-26FC-5221-D7BC-A8DDEE3927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spTree>
    <p:extLst>
      <p:ext uri="{BB962C8B-B14F-4D97-AF65-F5344CB8AC3E}">
        <p14:creationId xmlns:p14="http://schemas.microsoft.com/office/powerpoint/2010/main" val="14187172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750" fill="hold"/>
                                        <p:tgtEl>
                                          <p:spTgt spid="31"/>
                                        </p:tgtEl>
                                        <p:attrNameLst>
                                          <p:attrName>r</p:attrName>
                                        </p:attrNameLst>
                                      </p:cBhvr>
                                    </p:animRot>
                                  </p:childTnLst>
                                </p:cTn>
                              </p:par>
                            </p:childTnLst>
                          </p:cTn>
                        </p:par>
                        <p:par>
                          <p:cTn id="7" fill="hold">
                            <p:stCondLst>
                              <p:cond delay="750"/>
                            </p:stCondLst>
                            <p:childTnLst>
                              <p:par>
                                <p:cTn id="8" presetID="22" presetClass="exit" presetSubtype="2" fill="hold" grpId="0" nodeType="afterEffect">
                                  <p:stCondLst>
                                    <p:cond delay="0"/>
                                  </p:stCondLst>
                                  <p:childTnLst>
                                    <p:animEffect transition="out" filter="wipe(right)">
                                      <p:cBhvr>
                                        <p:cTn id="9" dur="500"/>
                                        <p:tgtEl>
                                          <p:spTgt spid="29"/>
                                        </p:tgtEl>
                                      </p:cBhvr>
                                    </p:animEffect>
                                    <p:set>
                                      <p:cBhvr>
                                        <p:cTn id="10" dur="1" fill="hold">
                                          <p:stCondLst>
                                            <p:cond delay="499"/>
                                          </p:stCondLst>
                                        </p:cTn>
                                        <p:tgtEl>
                                          <p:spTgt spid="29"/>
                                        </p:tgtEl>
                                        <p:attrNameLst>
                                          <p:attrName>style.visibility</p:attrName>
                                        </p:attrNameLst>
                                      </p:cBhvr>
                                      <p:to>
                                        <p:strVal val="hidden"/>
                                      </p:to>
                                    </p:set>
                                  </p:childTnLst>
                                </p:cTn>
                              </p:par>
                            </p:childTnLst>
                          </p:cTn>
                        </p:par>
                        <p:par>
                          <p:cTn id="11" fill="hold">
                            <p:stCondLst>
                              <p:cond delay="125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63" presetClass="path" presetSubtype="0" accel="50000" decel="50000" fill="hold" nodeType="withEffect">
                                  <p:stCondLst>
                                    <p:cond delay="0"/>
                                  </p:stCondLst>
                                  <p:childTnLst>
                                    <p:animMotion origin="layout" path="M 1.25E-6 4.44444E-6 L 0.06302 4.44444E-6 " pathEditMode="relative" rAng="0" ptsTypes="AA">
                                      <p:cBhvr>
                                        <p:cTn id="16" dur="500" fill="hold"/>
                                        <p:tgtEl>
                                          <p:spTgt spid="13"/>
                                        </p:tgtEl>
                                        <p:attrNameLst>
                                          <p:attrName>ppt_x</p:attrName>
                                          <p:attrName>ppt_y</p:attrName>
                                        </p:attrNameLst>
                                      </p:cBhvr>
                                      <p:rCtr x="3151" y="0"/>
                                    </p:animMotion>
                                  </p:childTnLst>
                                </p:cTn>
                              </p:par>
                              <p:par>
                                <p:cTn id="17" presetID="10" presetClass="entr"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63" presetClass="path" presetSubtype="0" accel="50000" decel="50000" fill="hold" grpId="0" nodeType="withEffect">
                                  <p:stCondLst>
                                    <p:cond delay="0"/>
                                  </p:stCondLst>
                                  <p:childTnLst>
                                    <p:animMotion origin="layout" path="M -2.91667E-6 4.44444E-6 L 0.06289 4.44444E-6 " pathEditMode="relative" rAng="0" ptsTypes="AA">
                                      <p:cBhvr>
                                        <p:cTn id="21" dur="500" fill="hold"/>
                                        <p:tgtEl>
                                          <p:spTgt spid="16"/>
                                        </p:tgtEl>
                                        <p:attrNameLst>
                                          <p:attrName>ppt_x</p:attrName>
                                          <p:attrName>ppt_y</p:attrName>
                                        </p:attrNameLst>
                                      </p:cBhvr>
                                      <p:rCtr x="3138" y="0"/>
                                    </p:animMotion>
                                  </p:childTnLst>
                                </p:cTn>
                              </p:par>
                            </p:childTnLst>
                          </p:cTn>
                        </p:par>
                        <p:par>
                          <p:cTn id="22" fill="hold">
                            <p:stCondLst>
                              <p:cond delay="1750"/>
                            </p:stCondLst>
                            <p:childTnLst>
                              <p:par>
                                <p:cTn id="23" presetID="8" presetClass="emph" presetSubtype="0" fill="hold" nodeType="afterEffect">
                                  <p:stCondLst>
                                    <p:cond delay="0"/>
                                  </p:stCondLst>
                                  <p:childTnLst>
                                    <p:animRot by="21600000">
                                      <p:cBhvr>
                                        <p:cTn id="24" dur="500" fill="hold"/>
                                        <p:tgtEl>
                                          <p:spTgt spid="13"/>
                                        </p:tgtEl>
                                        <p:attrNameLst>
                                          <p:attrName>r</p:attrName>
                                        </p:attrNameLst>
                                      </p:cBhvr>
                                    </p:animRot>
                                  </p:childTnLst>
                                </p:cTn>
                              </p:par>
                            </p:childTnLst>
                          </p:cTn>
                        </p:par>
                        <p:par>
                          <p:cTn id="25" fill="hold">
                            <p:stCondLst>
                              <p:cond delay="225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250"/>
                                        <p:tgtEl>
                                          <p:spTgt spid="12"/>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additive="base">
                                        <p:cTn id="31" dur="250" fill="hold"/>
                                        <p:tgtEl>
                                          <p:spTgt spid="92"/>
                                        </p:tgtEl>
                                        <p:attrNameLst>
                                          <p:attrName>ppt_x</p:attrName>
                                        </p:attrNameLst>
                                      </p:cBhvr>
                                      <p:tavLst>
                                        <p:tav tm="0">
                                          <p:val>
                                            <p:strVal val="0-#ppt_w/2"/>
                                          </p:val>
                                        </p:tav>
                                        <p:tav tm="100000">
                                          <p:val>
                                            <p:strVal val="#ppt_x"/>
                                          </p:val>
                                        </p:tav>
                                      </p:tavLst>
                                    </p:anim>
                                    <p:anim calcmode="lin" valueType="num">
                                      <p:cBhvr additive="base">
                                        <p:cTn id="32" dur="250" fill="hold"/>
                                        <p:tgtEl>
                                          <p:spTgt spid="9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anim calcmode="lin" valueType="num">
                                      <p:cBhvr additive="base">
                                        <p:cTn id="35" dur="250" fill="hold"/>
                                        <p:tgtEl>
                                          <p:spTgt spid="93"/>
                                        </p:tgtEl>
                                        <p:attrNameLst>
                                          <p:attrName>ppt_x</p:attrName>
                                        </p:attrNameLst>
                                      </p:cBhvr>
                                      <p:tavLst>
                                        <p:tav tm="0">
                                          <p:val>
                                            <p:strVal val="0-#ppt_w/2"/>
                                          </p:val>
                                        </p:tav>
                                        <p:tav tm="100000">
                                          <p:val>
                                            <p:strVal val="#ppt_x"/>
                                          </p:val>
                                        </p:tav>
                                      </p:tavLst>
                                    </p:anim>
                                    <p:anim calcmode="lin" valueType="num">
                                      <p:cBhvr additive="base">
                                        <p:cTn id="36" dur="250" fill="hold"/>
                                        <p:tgtEl>
                                          <p:spTgt spid="9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 calcmode="lin" valueType="num">
                                      <p:cBhvr additive="base">
                                        <p:cTn id="39" dur="250" fill="hold"/>
                                        <p:tgtEl>
                                          <p:spTgt spid="112"/>
                                        </p:tgtEl>
                                        <p:attrNameLst>
                                          <p:attrName>ppt_x</p:attrName>
                                        </p:attrNameLst>
                                      </p:cBhvr>
                                      <p:tavLst>
                                        <p:tav tm="0">
                                          <p:val>
                                            <p:strVal val="0-#ppt_w/2"/>
                                          </p:val>
                                        </p:tav>
                                        <p:tav tm="100000">
                                          <p:val>
                                            <p:strVal val="#ppt_x"/>
                                          </p:val>
                                        </p:tav>
                                      </p:tavLst>
                                    </p:anim>
                                    <p:anim calcmode="lin" valueType="num">
                                      <p:cBhvr additive="base">
                                        <p:cTn id="40" dur="250" fill="hold"/>
                                        <p:tgtEl>
                                          <p:spTgt spid="11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13"/>
                                        </p:tgtEl>
                                        <p:attrNameLst>
                                          <p:attrName>style.visibility</p:attrName>
                                        </p:attrNameLst>
                                      </p:cBhvr>
                                      <p:to>
                                        <p:strVal val="visible"/>
                                      </p:to>
                                    </p:set>
                                    <p:anim calcmode="lin" valueType="num">
                                      <p:cBhvr additive="base">
                                        <p:cTn id="43" dur="250" fill="hold"/>
                                        <p:tgtEl>
                                          <p:spTgt spid="113"/>
                                        </p:tgtEl>
                                        <p:attrNameLst>
                                          <p:attrName>ppt_x</p:attrName>
                                        </p:attrNameLst>
                                      </p:cBhvr>
                                      <p:tavLst>
                                        <p:tav tm="0">
                                          <p:val>
                                            <p:strVal val="0-#ppt_w/2"/>
                                          </p:val>
                                        </p:tav>
                                        <p:tav tm="100000">
                                          <p:val>
                                            <p:strVal val="#ppt_x"/>
                                          </p:val>
                                        </p:tav>
                                      </p:tavLst>
                                    </p:anim>
                                    <p:anim calcmode="lin" valueType="num">
                                      <p:cBhvr additive="base">
                                        <p:cTn id="44" dur="250" fill="hold"/>
                                        <p:tgtEl>
                                          <p:spTgt spid="11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250" fill="hold"/>
                                        <p:tgtEl>
                                          <p:spTgt spid="89"/>
                                        </p:tgtEl>
                                        <p:attrNameLst>
                                          <p:attrName>ppt_x</p:attrName>
                                        </p:attrNameLst>
                                      </p:cBhvr>
                                      <p:tavLst>
                                        <p:tav tm="0">
                                          <p:val>
                                            <p:strVal val="0-#ppt_w/2"/>
                                          </p:val>
                                        </p:tav>
                                        <p:tav tm="100000">
                                          <p:val>
                                            <p:strVal val="#ppt_x"/>
                                          </p:val>
                                        </p:tav>
                                      </p:tavLst>
                                    </p:anim>
                                    <p:anim calcmode="lin" valueType="num">
                                      <p:cBhvr additive="base">
                                        <p:cTn id="48" dur="2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anim calcmode="lin" valueType="num">
                                      <p:cBhvr additive="base">
                                        <p:cTn id="51" dur="250" fill="hold"/>
                                        <p:tgtEl>
                                          <p:spTgt spid="90"/>
                                        </p:tgtEl>
                                        <p:attrNameLst>
                                          <p:attrName>ppt_x</p:attrName>
                                        </p:attrNameLst>
                                      </p:cBhvr>
                                      <p:tavLst>
                                        <p:tav tm="0">
                                          <p:val>
                                            <p:strVal val="0-#ppt_w/2"/>
                                          </p:val>
                                        </p:tav>
                                        <p:tav tm="100000">
                                          <p:val>
                                            <p:strVal val="#ppt_x"/>
                                          </p:val>
                                        </p:tav>
                                      </p:tavLst>
                                    </p:anim>
                                    <p:anim calcmode="lin" valueType="num">
                                      <p:cBhvr additive="base">
                                        <p:cTn id="52" dur="250" fill="hold"/>
                                        <p:tgtEl>
                                          <p:spTgt spid="90"/>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95"/>
                                        </p:tgtEl>
                                        <p:attrNameLst>
                                          <p:attrName>style.visibility</p:attrName>
                                        </p:attrNameLst>
                                      </p:cBhvr>
                                      <p:to>
                                        <p:strVal val="visible"/>
                                      </p:to>
                                    </p:set>
                                    <p:anim calcmode="lin" valueType="num">
                                      <p:cBhvr additive="base">
                                        <p:cTn id="55" dur="250" fill="hold"/>
                                        <p:tgtEl>
                                          <p:spTgt spid="95"/>
                                        </p:tgtEl>
                                        <p:attrNameLst>
                                          <p:attrName>ppt_x</p:attrName>
                                        </p:attrNameLst>
                                      </p:cBhvr>
                                      <p:tavLst>
                                        <p:tav tm="0">
                                          <p:val>
                                            <p:strVal val="0-#ppt_w/2"/>
                                          </p:val>
                                        </p:tav>
                                        <p:tav tm="100000">
                                          <p:val>
                                            <p:strVal val="#ppt_x"/>
                                          </p:val>
                                        </p:tav>
                                      </p:tavLst>
                                    </p:anim>
                                    <p:anim calcmode="lin" valueType="num">
                                      <p:cBhvr additive="base">
                                        <p:cTn id="56" dur="250" fill="hold"/>
                                        <p:tgtEl>
                                          <p:spTgt spid="9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07"/>
                                        </p:tgtEl>
                                        <p:attrNameLst>
                                          <p:attrName>style.visibility</p:attrName>
                                        </p:attrNameLst>
                                      </p:cBhvr>
                                      <p:to>
                                        <p:strVal val="visible"/>
                                      </p:to>
                                    </p:set>
                                    <p:anim calcmode="lin" valueType="num">
                                      <p:cBhvr additive="base">
                                        <p:cTn id="59" dur="250" fill="hold"/>
                                        <p:tgtEl>
                                          <p:spTgt spid="107"/>
                                        </p:tgtEl>
                                        <p:attrNameLst>
                                          <p:attrName>ppt_x</p:attrName>
                                        </p:attrNameLst>
                                      </p:cBhvr>
                                      <p:tavLst>
                                        <p:tav tm="0">
                                          <p:val>
                                            <p:strVal val="0-#ppt_w/2"/>
                                          </p:val>
                                        </p:tav>
                                        <p:tav tm="100000">
                                          <p:val>
                                            <p:strVal val="#ppt_x"/>
                                          </p:val>
                                        </p:tav>
                                      </p:tavLst>
                                    </p:anim>
                                    <p:anim calcmode="lin" valueType="num">
                                      <p:cBhvr additive="base">
                                        <p:cTn id="60" dur="25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randombar(horizontal)">
                                      <p:cBhvr>
                                        <p:cTn id="65" dur="500"/>
                                        <p:tgtEl>
                                          <p:spTgt spid="66"/>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wipe(left)">
                                      <p:cBhvr>
                                        <p:cTn id="69" dur="500"/>
                                        <p:tgtEl>
                                          <p:spTgt spid="60"/>
                                        </p:tgtEl>
                                      </p:cBhvr>
                                    </p:animEffect>
                                  </p:childTnLst>
                                </p:cTn>
                              </p:par>
                            </p:childTnLst>
                          </p:cTn>
                        </p:par>
                        <p:par>
                          <p:cTn id="70" fill="hold">
                            <p:stCondLst>
                              <p:cond delay="1000"/>
                            </p:stCondLst>
                            <p:childTnLst>
                              <p:par>
                                <p:cTn id="71" presetID="22" presetClass="entr" presetSubtype="2" fill="hold" nodeType="after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wipe(right)">
                                      <p:cBhvr>
                                        <p:cTn id="73" dur="500"/>
                                        <p:tgtEl>
                                          <p:spTgt spid="57"/>
                                        </p:tgtEl>
                                      </p:cBhvr>
                                    </p:animEffect>
                                  </p:childTnLst>
                                </p:cTn>
                              </p:par>
                            </p:childTnLst>
                          </p:cTn>
                        </p:par>
                        <p:par>
                          <p:cTn id="74" fill="hold">
                            <p:stCondLst>
                              <p:cond delay="1500"/>
                            </p:stCondLst>
                            <p:childTnLst>
                              <p:par>
                                <p:cTn id="75" presetID="22" presetClass="entr" presetSubtype="8" fill="hold" nodeType="after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ipe(left)">
                                      <p:cBhvr>
                                        <p:cTn id="77" dur="500"/>
                                        <p:tgtEl>
                                          <p:spTgt spid="63"/>
                                        </p:tgtEl>
                                      </p:cBhvr>
                                    </p:animEffect>
                                  </p:childTnLst>
                                </p:cTn>
                              </p:par>
                            </p:childTnLst>
                          </p:cTn>
                        </p:par>
                        <p:par>
                          <p:cTn id="78" fill="hold">
                            <p:stCondLst>
                              <p:cond delay="2000"/>
                            </p:stCondLst>
                            <p:childTnLst>
                              <p:par>
                                <p:cTn id="79" presetID="22" presetClass="entr" presetSubtype="2" fill="hold" nodeType="after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right)">
                                      <p:cBhvr>
                                        <p:cTn id="81" dur="500"/>
                                        <p:tgtEl>
                                          <p:spTgt spid="54"/>
                                        </p:tgtEl>
                                      </p:cBhvr>
                                    </p:animEffect>
                                  </p:childTnLst>
                                </p:cTn>
                              </p:par>
                            </p:childTnLst>
                          </p:cTn>
                        </p:par>
                        <p:par>
                          <p:cTn id="82" fill="hold">
                            <p:stCondLst>
                              <p:cond delay="2500"/>
                            </p:stCondLst>
                            <p:childTnLst>
                              <p:par>
                                <p:cTn id="83" presetID="16" presetClass="entr" presetSubtype="21" fill="hold" nodeType="afterEffect">
                                  <p:stCondLst>
                                    <p:cond delay="0"/>
                                  </p:stCondLst>
                                  <p:childTnLst>
                                    <p:set>
                                      <p:cBhvr>
                                        <p:cTn id="84" dur="1" fill="hold">
                                          <p:stCondLst>
                                            <p:cond delay="0"/>
                                          </p:stCondLst>
                                        </p:cTn>
                                        <p:tgtEl>
                                          <p:spTgt spid="4100"/>
                                        </p:tgtEl>
                                        <p:attrNameLst>
                                          <p:attrName>style.visibility</p:attrName>
                                        </p:attrNameLst>
                                      </p:cBhvr>
                                      <p:to>
                                        <p:strVal val="visible"/>
                                      </p:to>
                                    </p:set>
                                    <p:animEffect transition="in" filter="barn(inVertical)">
                                      <p:cBhvr>
                                        <p:cTn id="85"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16" grpId="1"/>
      <p:bldP spid="29" grpId="0" animBg="1"/>
      <p:bldP spid="92" grpId="0" animBg="1"/>
      <p:bldP spid="93" grpId="0" animBg="1"/>
      <p:bldP spid="89" grpId="0"/>
      <p:bldP spid="90" grpId="0"/>
      <p:bldP spid="95" grpId="0"/>
      <p:bldP spid="107" grpId="0"/>
      <p:bldP spid="112" grpId="0" animBg="1"/>
      <p:bldP spid="1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hidden="1"/>
          <p:cNvSpPr/>
          <p:nvPr/>
        </p:nvSpPr>
        <p:spPr>
          <a:xfrm>
            <a:off x="278479" y="84841"/>
            <a:ext cx="4298602" cy="599406"/>
          </a:xfrm>
          <a:prstGeom prst="roundRect">
            <a:avLst/>
          </a:prstGeom>
          <a:solidFill>
            <a:srgbClr val="0D7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Contexte</a:t>
            </a:r>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Général</a:t>
            </a:r>
            <a:r>
              <a:rPr lang="en-US" sz="2000" b="1" dirty="0">
                <a:solidFill>
                  <a:schemeClr val="bg1"/>
                </a:solidFill>
                <a:latin typeface="Century Gothic" panose="020B0502020202020204" pitchFamily="34" charset="0"/>
              </a:rPr>
              <a:t> Du </a:t>
            </a:r>
            <a:r>
              <a:rPr lang="en-US" sz="2000" b="1" dirty="0" err="1">
                <a:solidFill>
                  <a:schemeClr val="bg1"/>
                </a:solidFill>
                <a:latin typeface="Century Gothic" panose="020B0502020202020204" pitchFamily="34" charset="0"/>
              </a:rPr>
              <a:t>Projet</a:t>
            </a:r>
            <a:endParaRPr lang="en-US" sz="2000" b="1" dirty="0">
              <a:solidFill>
                <a:schemeClr val="bg1"/>
              </a:solidFill>
              <a:latin typeface="Century Gothic" panose="020B0502020202020204" pitchFamily="34" charset="0"/>
            </a:endParaRPr>
          </a:p>
        </p:txBody>
      </p:sp>
      <p:grpSp>
        <p:nvGrpSpPr>
          <p:cNvPr id="89" name="Group 88"/>
          <p:cNvGrpSpPr/>
          <p:nvPr/>
        </p:nvGrpSpPr>
        <p:grpSpPr>
          <a:xfrm>
            <a:off x="-2106592" y="6462218"/>
            <a:ext cx="14940094" cy="609128"/>
            <a:chOff x="-43971" y="13081481"/>
            <a:chExt cx="25281411" cy="1030759"/>
          </a:xfrm>
        </p:grpSpPr>
        <p:grpSp>
          <p:nvGrpSpPr>
            <p:cNvPr id="90" name="Group 89"/>
            <p:cNvGrpSpPr/>
            <p:nvPr/>
          </p:nvGrpSpPr>
          <p:grpSpPr>
            <a:xfrm>
              <a:off x="-43971" y="13081481"/>
              <a:ext cx="25281411" cy="1030759"/>
              <a:chOff x="-43971" y="13081481"/>
              <a:chExt cx="25281411" cy="1030759"/>
            </a:xfrm>
          </p:grpSpPr>
          <p:sp>
            <p:nvSpPr>
              <p:cNvPr id="92" name="Freeform 91"/>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3" name="Freeform 92"/>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4" name="TextBox 93"/>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14</a:t>
                </a:r>
              </a:p>
            </p:txBody>
          </p:sp>
        </p:grpSp>
        <p:sp>
          <p:nvSpPr>
            <p:cNvPr id="91" name="TextBox 90"/>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sp>
        <p:nvSpPr>
          <p:cNvPr id="4" name="Rounded Rectangle 91">
            <a:extLst>
              <a:ext uri="{FF2B5EF4-FFF2-40B4-BE49-F238E27FC236}">
                <a16:creationId xmlns:a16="http://schemas.microsoft.com/office/drawing/2014/main" id="{C0A1AFA6-4091-4213-92E2-27FB05E1540B}"/>
              </a:ext>
            </a:extLst>
          </p:cNvPr>
          <p:cNvSpPr/>
          <p:nvPr/>
        </p:nvSpPr>
        <p:spPr>
          <a:xfrm flipV="1">
            <a:off x="700766" y="1282550"/>
            <a:ext cx="1264581" cy="756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chemeClr val="bg2">
                  <a:lumMod val="90000"/>
                </a:schemeClr>
              </a:solidFill>
            </a:endParaRPr>
          </a:p>
        </p:txBody>
      </p:sp>
      <p:sp>
        <p:nvSpPr>
          <p:cNvPr id="9" name="Rounded Rectangle 42">
            <a:extLst>
              <a:ext uri="{FF2B5EF4-FFF2-40B4-BE49-F238E27FC236}">
                <a16:creationId xmlns:a16="http://schemas.microsoft.com/office/drawing/2014/main" id="{D0EE0605-6944-4A41-BF5B-E2C7185C5CEB}"/>
              </a:ext>
            </a:extLst>
          </p:cNvPr>
          <p:cNvSpPr/>
          <p:nvPr/>
        </p:nvSpPr>
        <p:spPr>
          <a:xfrm flipV="1">
            <a:off x="2616609" y="1285179"/>
            <a:ext cx="2463545" cy="7483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0" name="ZoneTexte 34">
            <a:extLst>
              <a:ext uri="{FF2B5EF4-FFF2-40B4-BE49-F238E27FC236}">
                <a16:creationId xmlns:a16="http://schemas.microsoft.com/office/drawing/2014/main" id="{B77E041A-D345-45E8-B667-C5398E13B20D}"/>
              </a:ext>
            </a:extLst>
          </p:cNvPr>
          <p:cNvSpPr txBox="1"/>
          <p:nvPr/>
        </p:nvSpPr>
        <p:spPr>
          <a:xfrm>
            <a:off x="5754903" y="878533"/>
            <a:ext cx="2572676" cy="307777"/>
          </a:xfrm>
          <a:prstGeom prst="rect">
            <a:avLst/>
          </a:prstGeom>
          <a:noFill/>
        </p:spPr>
        <p:txBody>
          <a:bodyPr wrap="square" rtlCol="0">
            <a:spAutoFit/>
          </a:bodyPr>
          <a:lstStyle/>
          <a:p>
            <a:pPr algn="ctr"/>
            <a:r>
              <a:rPr lang="fr-FR" sz="1400" b="1" dirty="0">
                <a:solidFill>
                  <a:srgbClr val="858585"/>
                </a:solidFill>
                <a:latin typeface="Century Gothic" panose="020B0502020202020204" pitchFamily="34" charset="0"/>
              </a:rPr>
              <a:t>Diagramme de séquence</a:t>
            </a:r>
          </a:p>
        </p:txBody>
      </p:sp>
      <p:sp>
        <p:nvSpPr>
          <p:cNvPr id="11" name="ZoneTexte 36">
            <a:extLst>
              <a:ext uri="{FF2B5EF4-FFF2-40B4-BE49-F238E27FC236}">
                <a16:creationId xmlns:a16="http://schemas.microsoft.com/office/drawing/2014/main" id="{EC90FF2A-B678-4F6A-A468-3C8FEA86A18C}"/>
              </a:ext>
            </a:extLst>
          </p:cNvPr>
          <p:cNvSpPr txBox="1"/>
          <p:nvPr/>
        </p:nvSpPr>
        <p:spPr>
          <a:xfrm>
            <a:off x="663585" y="932945"/>
            <a:ext cx="1301762" cy="307777"/>
          </a:xfrm>
          <a:prstGeom prst="rect">
            <a:avLst/>
          </a:prstGeom>
          <a:noFill/>
        </p:spPr>
        <p:txBody>
          <a:bodyPr wrap="square" rtlCol="0">
            <a:spAutoFit/>
          </a:bodyPr>
          <a:lstStyle/>
          <a:p>
            <a:pPr algn="ctr"/>
            <a:r>
              <a:rPr lang="fr-FR" sz="1400" b="1" dirty="0">
                <a:solidFill>
                  <a:schemeClr val="bg1">
                    <a:lumMod val="50000"/>
                  </a:schemeClr>
                </a:solidFill>
                <a:latin typeface="Century Gothic" panose="020B0502020202020204" pitchFamily="34" charset="0"/>
              </a:rPr>
              <a:t>Introduction</a:t>
            </a:r>
          </a:p>
        </p:txBody>
      </p:sp>
      <p:sp>
        <p:nvSpPr>
          <p:cNvPr id="95" name="ZoneTexte 38">
            <a:extLst>
              <a:ext uri="{FF2B5EF4-FFF2-40B4-BE49-F238E27FC236}">
                <a16:creationId xmlns:a16="http://schemas.microsoft.com/office/drawing/2014/main" id="{E3A2FB62-B20C-45BF-BFA5-6F496911EE91}"/>
              </a:ext>
            </a:extLst>
          </p:cNvPr>
          <p:cNvSpPr txBox="1"/>
          <p:nvPr/>
        </p:nvSpPr>
        <p:spPr>
          <a:xfrm>
            <a:off x="2616609" y="924118"/>
            <a:ext cx="2335337" cy="307777"/>
          </a:xfrm>
          <a:prstGeom prst="rect">
            <a:avLst/>
          </a:prstGeom>
          <a:noFill/>
        </p:spPr>
        <p:txBody>
          <a:bodyPr wrap="square" rtlCol="0">
            <a:spAutoFit/>
          </a:bodyPr>
          <a:lstStyle/>
          <a:p>
            <a:pPr algn="ctr"/>
            <a:r>
              <a:rPr lang="fr-FR" sz="1400" b="1" dirty="0">
                <a:latin typeface="Century Gothic" panose="020B0502020202020204" pitchFamily="34" charset="0"/>
              </a:rPr>
              <a:t>Diagramme de use case</a:t>
            </a:r>
          </a:p>
        </p:txBody>
      </p:sp>
      <p:sp>
        <p:nvSpPr>
          <p:cNvPr id="107" name="ZoneTexte 34">
            <a:extLst>
              <a:ext uri="{FF2B5EF4-FFF2-40B4-BE49-F238E27FC236}">
                <a16:creationId xmlns:a16="http://schemas.microsoft.com/office/drawing/2014/main" id="{B77E041A-D345-45E8-B667-C5398E13B20D}"/>
              </a:ext>
            </a:extLst>
          </p:cNvPr>
          <p:cNvSpPr txBox="1"/>
          <p:nvPr/>
        </p:nvSpPr>
        <p:spPr>
          <a:xfrm>
            <a:off x="9214588" y="871872"/>
            <a:ext cx="2268522" cy="307777"/>
          </a:xfrm>
          <a:prstGeom prst="rect">
            <a:avLst/>
          </a:prstGeom>
          <a:noFill/>
        </p:spPr>
        <p:txBody>
          <a:bodyPr wrap="square" rtlCol="0">
            <a:spAutoFit/>
          </a:bodyPr>
          <a:lstStyle/>
          <a:p>
            <a:pPr algn="ctr"/>
            <a:r>
              <a:rPr lang="fr-FR" sz="1400" b="1" dirty="0">
                <a:solidFill>
                  <a:srgbClr val="858585"/>
                </a:solidFill>
                <a:latin typeface="Century Gothic" panose="020B0502020202020204" pitchFamily="34" charset="0"/>
              </a:rPr>
              <a:t>Diagramme de classe</a:t>
            </a:r>
          </a:p>
        </p:txBody>
      </p:sp>
      <p:sp>
        <p:nvSpPr>
          <p:cNvPr id="112" name="Rounded Rectangle 42">
            <a:extLst>
              <a:ext uri="{FF2B5EF4-FFF2-40B4-BE49-F238E27FC236}">
                <a16:creationId xmlns:a16="http://schemas.microsoft.com/office/drawing/2014/main" id="{D0EE0605-6944-4A41-BF5B-E2C7185C5CEB}"/>
              </a:ext>
            </a:extLst>
          </p:cNvPr>
          <p:cNvSpPr/>
          <p:nvPr/>
        </p:nvSpPr>
        <p:spPr>
          <a:xfrm flipV="1">
            <a:off x="5603207" y="1267672"/>
            <a:ext cx="2831982" cy="74833"/>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13" name="Rounded Rectangle 42">
            <a:extLst>
              <a:ext uri="{FF2B5EF4-FFF2-40B4-BE49-F238E27FC236}">
                <a16:creationId xmlns:a16="http://schemas.microsoft.com/office/drawing/2014/main" id="{D0EE0605-6944-4A41-BF5B-E2C7185C5CEB}"/>
              </a:ext>
            </a:extLst>
          </p:cNvPr>
          <p:cNvSpPr/>
          <p:nvPr/>
        </p:nvSpPr>
        <p:spPr>
          <a:xfrm flipV="1">
            <a:off x="9130537" y="1231895"/>
            <a:ext cx="2436623" cy="75687"/>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cxnSp>
        <p:nvCxnSpPr>
          <p:cNvPr id="27" name="Straight Connector 22">
            <a:extLst>
              <a:ext uri="{FF2B5EF4-FFF2-40B4-BE49-F238E27FC236}">
                <a16:creationId xmlns:a16="http://schemas.microsoft.com/office/drawing/2014/main" id="{0676CE4A-1F69-5ACD-99FB-15B3A0CAA9B4}"/>
              </a:ext>
            </a:extLst>
          </p:cNvPr>
          <p:cNvCxnSpPr/>
          <p:nvPr/>
        </p:nvCxnSpPr>
        <p:spPr>
          <a:xfrm>
            <a:off x="-457200" y="797170"/>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20" name="Image 19" descr="Une image contenant Graphique, graphisme&#10;&#10;Description générée automatiquement">
            <a:extLst>
              <a:ext uri="{FF2B5EF4-FFF2-40B4-BE49-F238E27FC236}">
                <a16:creationId xmlns:a16="http://schemas.microsoft.com/office/drawing/2014/main" id="{35EDC248-7E27-7AC0-99BB-4B9831FB8E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sp>
        <p:nvSpPr>
          <p:cNvPr id="21" name="3">
            <a:extLst>
              <a:ext uri="{FF2B5EF4-FFF2-40B4-BE49-F238E27FC236}">
                <a16:creationId xmlns:a16="http://schemas.microsoft.com/office/drawing/2014/main" id="{FED195D0-4951-5636-CE51-C2A036E67080}"/>
              </a:ext>
            </a:extLst>
          </p:cNvPr>
          <p:cNvSpPr/>
          <p:nvPr/>
        </p:nvSpPr>
        <p:spPr>
          <a:xfrm>
            <a:off x="1846313" y="94544"/>
            <a:ext cx="4882019"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Conception et modélisation UML</a:t>
            </a:r>
            <a:endParaRPr lang="en-US" sz="2000" b="1" dirty="0">
              <a:solidFill>
                <a:schemeClr val="bg1"/>
              </a:solidFill>
              <a:latin typeface="Century Gothic" panose="020B0502020202020204" pitchFamily="34" charset="0"/>
            </a:endParaRPr>
          </a:p>
        </p:txBody>
      </p:sp>
      <p:grpSp>
        <p:nvGrpSpPr>
          <p:cNvPr id="22" name="3">
            <a:extLst>
              <a:ext uri="{FF2B5EF4-FFF2-40B4-BE49-F238E27FC236}">
                <a16:creationId xmlns:a16="http://schemas.microsoft.com/office/drawing/2014/main" id="{CDBA3458-6F32-0759-7C7E-59AE5C1ADCE0}"/>
              </a:ext>
            </a:extLst>
          </p:cNvPr>
          <p:cNvGrpSpPr/>
          <p:nvPr/>
        </p:nvGrpSpPr>
        <p:grpSpPr>
          <a:xfrm rot="2700000">
            <a:off x="1695075" y="109201"/>
            <a:ext cx="503695" cy="509578"/>
            <a:chOff x="4985162" y="5175876"/>
            <a:chExt cx="1194318" cy="1194318"/>
          </a:xfrm>
          <a:solidFill>
            <a:srgbClr val="09FF78"/>
          </a:solidFill>
        </p:grpSpPr>
        <p:sp>
          <p:nvSpPr>
            <p:cNvPr id="23" name="Rounded Rectangle 13">
              <a:extLst>
                <a:ext uri="{FF2B5EF4-FFF2-40B4-BE49-F238E27FC236}">
                  <a16:creationId xmlns:a16="http://schemas.microsoft.com/office/drawing/2014/main" id="{DC131C91-CB38-AA53-A6DD-943EF6252AE7}"/>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4">
              <a:extLst>
                <a:ext uri="{FF2B5EF4-FFF2-40B4-BE49-F238E27FC236}">
                  <a16:creationId xmlns:a16="http://schemas.microsoft.com/office/drawing/2014/main" id="{61EEB6B4-5378-BD32-3E6A-B5D33E07F5CB}"/>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15">
            <a:extLst>
              <a:ext uri="{FF2B5EF4-FFF2-40B4-BE49-F238E27FC236}">
                <a16:creationId xmlns:a16="http://schemas.microsoft.com/office/drawing/2014/main" id="{E1EA8886-22DA-134B-4C28-A99C999CC1D8}"/>
              </a:ext>
            </a:extLst>
          </p:cNvPr>
          <p:cNvSpPr txBox="1"/>
          <p:nvPr/>
        </p:nvSpPr>
        <p:spPr>
          <a:xfrm>
            <a:off x="1676622" y="142385"/>
            <a:ext cx="623005"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3</a:t>
            </a:r>
          </a:p>
        </p:txBody>
      </p:sp>
      <p:grpSp>
        <p:nvGrpSpPr>
          <p:cNvPr id="26" name="2">
            <a:extLst>
              <a:ext uri="{FF2B5EF4-FFF2-40B4-BE49-F238E27FC236}">
                <a16:creationId xmlns:a16="http://schemas.microsoft.com/office/drawing/2014/main" id="{E59A1E97-1AE2-0653-5ABE-4C5E98303024}"/>
              </a:ext>
            </a:extLst>
          </p:cNvPr>
          <p:cNvGrpSpPr/>
          <p:nvPr/>
        </p:nvGrpSpPr>
        <p:grpSpPr>
          <a:xfrm rot="2700000">
            <a:off x="912097" y="132524"/>
            <a:ext cx="503695" cy="509578"/>
            <a:chOff x="4985162" y="5175876"/>
            <a:chExt cx="1194318" cy="1194318"/>
          </a:xfrm>
          <a:solidFill>
            <a:srgbClr val="09FF78"/>
          </a:solidFill>
        </p:grpSpPr>
        <p:sp>
          <p:nvSpPr>
            <p:cNvPr id="29" name="Rounded Rectangle 31">
              <a:extLst>
                <a:ext uri="{FF2B5EF4-FFF2-40B4-BE49-F238E27FC236}">
                  <a16:creationId xmlns:a16="http://schemas.microsoft.com/office/drawing/2014/main" id="{A746FC78-9ECF-E268-1FA4-4D6039BB6DE2}"/>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32">
              <a:extLst>
                <a:ext uri="{FF2B5EF4-FFF2-40B4-BE49-F238E27FC236}">
                  <a16:creationId xmlns:a16="http://schemas.microsoft.com/office/drawing/2014/main" id="{926DBB39-FEDB-11FE-7AEB-D2D3EC803FDA}"/>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29">
            <a:extLst>
              <a:ext uri="{FF2B5EF4-FFF2-40B4-BE49-F238E27FC236}">
                <a16:creationId xmlns:a16="http://schemas.microsoft.com/office/drawing/2014/main" id="{83661C91-6020-5AE1-D6F1-19C718FC957B}"/>
              </a:ext>
            </a:extLst>
          </p:cNvPr>
          <p:cNvSpPr txBox="1"/>
          <p:nvPr/>
        </p:nvSpPr>
        <p:spPr>
          <a:xfrm>
            <a:off x="901957" y="149281"/>
            <a:ext cx="623005"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2</a:t>
            </a:r>
          </a:p>
        </p:txBody>
      </p:sp>
      <p:grpSp>
        <p:nvGrpSpPr>
          <p:cNvPr id="64" name="1">
            <a:extLst>
              <a:ext uri="{FF2B5EF4-FFF2-40B4-BE49-F238E27FC236}">
                <a16:creationId xmlns:a16="http://schemas.microsoft.com/office/drawing/2014/main" id="{BA570733-7A88-7D91-F42F-2D9AE631E939}"/>
              </a:ext>
            </a:extLst>
          </p:cNvPr>
          <p:cNvGrpSpPr/>
          <p:nvPr/>
        </p:nvGrpSpPr>
        <p:grpSpPr>
          <a:xfrm rot="2700000">
            <a:off x="127731" y="114671"/>
            <a:ext cx="503695" cy="509578"/>
            <a:chOff x="4985162" y="5175876"/>
            <a:chExt cx="1194318" cy="1194318"/>
          </a:xfrm>
          <a:solidFill>
            <a:srgbClr val="09FF78"/>
          </a:solidFill>
        </p:grpSpPr>
        <p:sp>
          <p:nvSpPr>
            <p:cNvPr id="65" name="Rounded Rectangle 6">
              <a:extLst>
                <a:ext uri="{FF2B5EF4-FFF2-40B4-BE49-F238E27FC236}">
                  <a16:creationId xmlns:a16="http://schemas.microsoft.com/office/drawing/2014/main" id="{6584F833-D92B-DFE7-4734-C0EDF402E027}"/>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7">
              <a:extLst>
                <a:ext uri="{FF2B5EF4-FFF2-40B4-BE49-F238E27FC236}">
                  <a16:creationId xmlns:a16="http://schemas.microsoft.com/office/drawing/2014/main" id="{7766F6FC-21A3-66A2-16EA-00A186395444}"/>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5">
            <a:extLst>
              <a:ext uri="{FF2B5EF4-FFF2-40B4-BE49-F238E27FC236}">
                <a16:creationId xmlns:a16="http://schemas.microsoft.com/office/drawing/2014/main" id="{7112E29C-044D-BADF-8FA2-8F2E2C0B345C}"/>
              </a:ext>
            </a:extLst>
          </p:cNvPr>
          <p:cNvSpPr txBox="1"/>
          <p:nvPr/>
        </p:nvSpPr>
        <p:spPr>
          <a:xfrm>
            <a:off x="114267" y="163317"/>
            <a:ext cx="623005"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pic>
        <p:nvPicPr>
          <p:cNvPr id="8" name="Image 7" descr="Une image contenant texte, capture d’écran&#10;&#10;Description générée automatiquement">
            <a:extLst>
              <a:ext uri="{FF2B5EF4-FFF2-40B4-BE49-F238E27FC236}">
                <a16:creationId xmlns:a16="http://schemas.microsoft.com/office/drawing/2014/main" id="{9B7EA7F7-E22B-3F65-870F-780C48B061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6313" y="1397688"/>
            <a:ext cx="8304502" cy="5034093"/>
          </a:xfrm>
          <a:prstGeom prst="rect">
            <a:avLst/>
          </a:prstGeom>
        </p:spPr>
      </p:pic>
    </p:spTree>
    <p:extLst>
      <p:ext uri="{BB962C8B-B14F-4D97-AF65-F5344CB8AC3E}">
        <p14:creationId xmlns:p14="http://schemas.microsoft.com/office/powerpoint/2010/main" val="409953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0-#ppt_w/2"/>
                                          </p:val>
                                        </p:tav>
                                        <p:tav tm="100000">
                                          <p:val>
                                            <p:strVal val="#ppt_x"/>
                                          </p:val>
                                        </p:tav>
                                      </p:tavLst>
                                    </p:anim>
                                    <p:anim calcmode="lin" valueType="num">
                                      <p:cBhvr additive="base">
                                        <p:cTn id="12" dur="2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cBhvr additive="base">
                                        <p:cTn id="15" dur="250" fill="hold"/>
                                        <p:tgtEl>
                                          <p:spTgt spid="112"/>
                                        </p:tgtEl>
                                        <p:attrNameLst>
                                          <p:attrName>ppt_x</p:attrName>
                                        </p:attrNameLst>
                                      </p:cBhvr>
                                      <p:tavLst>
                                        <p:tav tm="0">
                                          <p:val>
                                            <p:strVal val="0-#ppt_w/2"/>
                                          </p:val>
                                        </p:tav>
                                        <p:tav tm="100000">
                                          <p:val>
                                            <p:strVal val="#ppt_x"/>
                                          </p:val>
                                        </p:tav>
                                      </p:tavLst>
                                    </p:anim>
                                    <p:anim calcmode="lin" valueType="num">
                                      <p:cBhvr additive="base">
                                        <p:cTn id="16" dur="250" fill="hold"/>
                                        <p:tgtEl>
                                          <p:spTgt spid="1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250" fill="hold"/>
                                        <p:tgtEl>
                                          <p:spTgt spid="113"/>
                                        </p:tgtEl>
                                        <p:attrNameLst>
                                          <p:attrName>ppt_x</p:attrName>
                                        </p:attrNameLst>
                                      </p:cBhvr>
                                      <p:tavLst>
                                        <p:tav tm="0">
                                          <p:val>
                                            <p:strVal val="0-#ppt_w/2"/>
                                          </p:val>
                                        </p:tav>
                                        <p:tav tm="100000">
                                          <p:val>
                                            <p:strVal val="#ppt_x"/>
                                          </p:val>
                                        </p:tav>
                                      </p:tavLst>
                                    </p:anim>
                                    <p:anim calcmode="lin" valueType="num">
                                      <p:cBhvr additive="base">
                                        <p:cTn id="20" dur="250" fill="hold"/>
                                        <p:tgtEl>
                                          <p:spTgt spid="11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0-#ppt_w/2"/>
                                          </p:val>
                                        </p:tav>
                                        <p:tav tm="100000">
                                          <p:val>
                                            <p:strVal val="#ppt_x"/>
                                          </p:val>
                                        </p:tav>
                                      </p:tavLst>
                                    </p:anim>
                                    <p:anim calcmode="lin" valueType="num">
                                      <p:cBhvr additive="base">
                                        <p:cTn id="24" dur="2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0-#ppt_w/2"/>
                                          </p:val>
                                        </p:tav>
                                        <p:tav tm="100000">
                                          <p:val>
                                            <p:strVal val="#ppt_x"/>
                                          </p:val>
                                        </p:tav>
                                      </p:tavLst>
                                    </p:anim>
                                    <p:anim calcmode="lin" valueType="num">
                                      <p:cBhvr additive="base">
                                        <p:cTn id="28" dur="25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 calcmode="lin" valueType="num">
                                      <p:cBhvr additive="base">
                                        <p:cTn id="31" dur="250" fill="hold"/>
                                        <p:tgtEl>
                                          <p:spTgt spid="95"/>
                                        </p:tgtEl>
                                        <p:attrNameLst>
                                          <p:attrName>ppt_x</p:attrName>
                                        </p:attrNameLst>
                                      </p:cBhvr>
                                      <p:tavLst>
                                        <p:tav tm="0">
                                          <p:val>
                                            <p:strVal val="0-#ppt_w/2"/>
                                          </p:val>
                                        </p:tav>
                                        <p:tav tm="100000">
                                          <p:val>
                                            <p:strVal val="#ppt_x"/>
                                          </p:val>
                                        </p:tav>
                                      </p:tavLst>
                                    </p:anim>
                                    <p:anim calcmode="lin" valueType="num">
                                      <p:cBhvr additive="base">
                                        <p:cTn id="32" dur="250" fill="hold"/>
                                        <p:tgtEl>
                                          <p:spTgt spid="9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anim calcmode="lin" valueType="num">
                                      <p:cBhvr additive="base">
                                        <p:cTn id="35" dur="250" fill="hold"/>
                                        <p:tgtEl>
                                          <p:spTgt spid="107"/>
                                        </p:tgtEl>
                                        <p:attrNameLst>
                                          <p:attrName>ppt_x</p:attrName>
                                        </p:attrNameLst>
                                      </p:cBhvr>
                                      <p:tavLst>
                                        <p:tav tm="0">
                                          <p:val>
                                            <p:strVal val="0-#ppt_w/2"/>
                                          </p:val>
                                        </p:tav>
                                        <p:tav tm="100000">
                                          <p:val>
                                            <p:strVal val="#ppt_x"/>
                                          </p:val>
                                        </p:tav>
                                      </p:tavLst>
                                    </p:anim>
                                    <p:anim calcmode="lin" valueType="num">
                                      <p:cBhvr additive="base">
                                        <p:cTn id="36" dur="250" fill="hold"/>
                                        <p:tgtEl>
                                          <p:spTgt spid="107"/>
                                        </p:tgtEl>
                                        <p:attrNameLst>
                                          <p:attrName>ppt_y</p:attrName>
                                        </p:attrNameLst>
                                      </p:cBhvr>
                                      <p:tavLst>
                                        <p:tav tm="0">
                                          <p:val>
                                            <p:strVal val="#ppt_y"/>
                                          </p:val>
                                        </p:tav>
                                        <p:tav tm="100000">
                                          <p:val>
                                            <p:strVal val="#ppt_y"/>
                                          </p:val>
                                        </p:tav>
                                      </p:tavLst>
                                    </p:anim>
                                  </p:childTnLst>
                                </p:cTn>
                              </p:par>
                              <p:par>
                                <p:cTn id="37" presetID="16" presetClass="entr" presetSubtype="21"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p:bldP spid="11" grpId="0"/>
      <p:bldP spid="95" grpId="0"/>
      <p:bldP spid="107" grpId="0"/>
      <p:bldP spid="112" grpId="0" animBg="1"/>
      <p:bldP spid="1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hidden="1"/>
          <p:cNvSpPr/>
          <p:nvPr/>
        </p:nvSpPr>
        <p:spPr>
          <a:xfrm>
            <a:off x="278479" y="84841"/>
            <a:ext cx="4298602" cy="599406"/>
          </a:xfrm>
          <a:prstGeom prst="roundRect">
            <a:avLst/>
          </a:prstGeom>
          <a:solidFill>
            <a:srgbClr val="0D7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Contexte</a:t>
            </a:r>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Général</a:t>
            </a:r>
            <a:r>
              <a:rPr lang="en-US" sz="2000" b="1" dirty="0">
                <a:solidFill>
                  <a:schemeClr val="bg1"/>
                </a:solidFill>
                <a:latin typeface="Century Gothic" panose="020B0502020202020204" pitchFamily="34" charset="0"/>
              </a:rPr>
              <a:t> Du </a:t>
            </a:r>
            <a:r>
              <a:rPr lang="en-US" sz="2000" b="1" dirty="0" err="1">
                <a:solidFill>
                  <a:schemeClr val="bg1"/>
                </a:solidFill>
                <a:latin typeface="Century Gothic" panose="020B0502020202020204" pitchFamily="34" charset="0"/>
              </a:rPr>
              <a:t>Projet</a:t>
            </a:r>
            <a:endParaRPr lang="en-US" sz="2000" b="1" dirty="0">
              <a:solidFill>
                <a:schemeClr val="bg1"/>
              </a:solidFill>
              <a:latin typeface="Century Gothic" panose="020B0502020202020204" pitchFamily="34" charset="0"/>
            </a:endParaRPr>
          </a:p>
        </p:txBody>
      </p:sp>
      <p:grpSp>
        <p:nvGrpSpPr>
          <p:cNvPr id="89" name="Group 88"/>
          <p:cNvGrpSpPr/>
          <p:nvPr/>
        </p:nvGrpSpPr>
        <p:grpSpPr>
          <a:xfrm>
            <a:off x="-2106592" y="6462218"/>
            <a:ext cx="14940094" cy="609128"/>
            <a:chOff x="-43971" y="13081481"/>
            <a:chExt cx="25281411" cy="1030759"/>
          </a:xfrm>
        </p:grpSpPr>
        <p:grpSp>
          <p:nvGrpSpPr>
            <p:cNvPr id="90" name="Group 89"/>
            <p:cNvGrpSpPr/>
            <p:nvPr/>
          </p:nvGrpSpPr>
          <p:grpSpPr>
            <a:xfrm>
              <a:off x="-43971" y="13081481"/>
              <a:ext cx="25281411" cy="1030759"/>
              <a:chOff x="-43971" y="13081481"/>
              <a:chExt cx="25281411" cy="1030759"/>
            </a:xfrm>
          </p:grpSpPr>
          <p:sp>
            <p:nvSpPr>
              <p:cNvPr id="92" name="Freeform 91"/>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3" name="Freeform 92"/>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4" name="TextBox 93"/>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15</a:t>
                </a:r>
              </a:p>
            </p:txBody>
          </p:sp>
        </p:grpSp>
        <p:sp>
          <p:nvSpPr>
            <p:cNvPr id="91" name="TextBox 90"/>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sp>
        <p:nvSpPr>
          <p:cNvPr id="4" name="Rounded Rectangle 91">
            <a:extLst>
              <a:ext uri="{FF2B5EF4-FFF2-40B4-BE49-F238E27FC236}">
                <a16:creationId xmlns:a16="http://schemas.microsoft.com/office/drawing/2014/main" id="{C0A1AFA6-4091-4213-92E2-27FB05E1540B}"/>
              </a:ext>
            </a:extLst>
          </p:cNvPr>
          <p:cNvSpPr/>
          <p:nvPr/>
        </p:nvSpPr>
        <p:spPr>
          <a:xfrm flipV="1">
            <a:off x="700766" y="1282550"/>
            <a:ext cx="1264581" cy="756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chemeClr val="bg2">
                  <a:lumMod val="90000"/>
                </a:schemeClr>
              </a:solidFill>
            </a:endParaRPr>
          </a:p>
        </p:txBody>
      </p:sp>
      <p:sp>
        <p:nvSpPr>
          <p:cNvPr id="9" name="Rounded Rectangle 42">
            <a:extLst>
              <a:ext uri="{FF2B5EF4-FFF2-40B4-BE49-F238E27FC236}">
                <a16:creationId xmlns:a16="http://schemas.microsoft.com/office/drawing/2014/main" id="{D0EE0605-6944-4A41-BF5B-E2C7185C5CEB}"/>
              </a:ext>
            </a:extLst>
          </p:cNvPr>
          <p:cNvSpPr/>
          <p:nvPr/>
        </p:nvSpPr>
        <p:spPr>
          <a:xfrm flipV="1">
            <a:off x="2616609" y="1285179"/>
            <a:ext cx="2463545" cy="74833"/>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0" name="ZoneTexte 34">
            <a:extLst>
              <a:ext uri="{FF2B5EF4-FFF2-40B4-BE49-F238E27FC236}">
                <a16:creationId xmlns:a16="http://schemas.microsoft.com/office/drawing/2014/main" id="{B77E041A-D345-45E8-B667-C5398E13B20D}"/>
              </a:ext>
            </a:extLst>
          </p:cNvPr>
          <p:cNvSpPr txBox="1"/>
          <p:nvPr/>
        </p:nvSpPr>
        <p:spPr>
          <a:xfrm>
            <a:off x="5731861" y="871872"/>
            <a:ext cx="2572676" cy="307777"/>
          </a:xfrm>
          <a:prstGeom prst="rect">
            <a:avLst/>
          </a:prstGeom>
          <a:noFill/>
        </p:spPr>
        <p:txBody>
          <a:bodyPr wrap="square" rtlCol="0">
            <a:spAutoFit/>
          </a:bodyPr>
          <a:lstStyle/>
          <a:p>
            <a:pPr algn="ctr"/>
            <a:r>
              <a:rPr lang="fr-FR" sz="1400" b="1" dirty="0">
                <a:latin typeface="Century Gothic" panose="020B0502020202020204" pitchFamily="34" charset="0"/>
              </a:rPr>
              <a:t>Diagramme de séquence</a:t>
            </a:r>
          </a:p>
        </p:txBody>
      </p:sp>
      <p:sp>
        <p:nvSpPr>
          <p:cNvPr id="11" name="ZoneTexte 36">
            <a:extLst>
              <a:ext uri="{FF2B5EF4-FFF2-40B4-BE49-F238E27FC236}">
                <a16:creationId xmlns:a16="http://schemas.microsoft.com/office/drawing/2014/main" id="{EC90FF2A-B678-4F6A-A468-3C8FEA86A18C}"/>
              </a:ext>
            </a:extLst>
          </p:cNvPr>
          <p:cNvSpPr txBox="1"/>
          <p:nvPr/>
        </p:nvSpPr>
        <p:spPr>
          <a:xfrm>
            <a:off x="663585" y="932945"/>
            <a:ext cx="1301762" cy="307777"/>
          </a:xfrm>
          <a:prstGeom prst="rect">
            <a:avLst/>
          </a:prstGeom>
          <a:noFill/>
        </p:spPr>
        <p:txBody>
          <a:bodyPr wrap="square" rtlCol="0">
            <a:spAutoFit/>
          </a:bodyPr>
          <a:lstStyle/>
          <a:p>
            <a:pPr algn="ctr"/>
            <a:r>
              <a:rPr lang="fr-FR" sz="1400" b="1" dirty="0">
                <a:solidFill>
                  <a:schemeClr val="bg1">
                    <a:lumMod val="50000"/>
                  </a:schemeClr>
                </a:solidFill>
                <a:latin typeface="Century Gothic" panose="020B0502020202020204" pitchFamily="34" charset="0"/>
              </a:rPr>
              <a:t>Introduction</a:t>
            </a:r>
          </a:p>
        </p:txBody>
      </p:sp>
      <p:sp>
        <p:nvSpPr>
          <p:cNvPr id="95" name="ZoneTexte 38">
            <a:extLst>
              <a:ext uri="{FF2B5EF4-FFF2-40B4-BE49-F238E27FC236}">
                <a16:creationId xmlns:a16="http://schemas.microsoft.com/office/drawing/2014/main" id="{E3A2FB62-B20C-45BF-BFA5-6F496911EE91}"/>
              </a:ext>
            </a:extLst>
          </p:cNvPr>
          <p:cNvSpPr txBox="1"/>
          <p:nvPr/>
        </p:nvSpPr>
        <p:spPr>
          <a:xfrm>
            <a:off x="2616609" y="924118"/>
            <a:ext cx="2335337" cy="307777"/>
          </a:xfrm>
          <a:prstGeom prst="rect">
            <a:avLst/>
          </a:prstGeom>
          <a:noFill/>
        </p:spPr>
        <p:txBody>
          <a:bodyPr wrap="square" rtlCol="0">
            <a:spAutoFit/>
          </a:bodyPr>
          <a:lstStyle/>
          <a:p>
            <a:pPr algn="ctr"/>
            <a:r>
              <a:rPr lang="fr-FR" sz="1400" b="1" dirty="0">
                <a:solidFill>
                  <a:schemeClr val="bg1">
                    <a:lumMod val="50000"/>
                  </a:schemeClr>
                </a:solidFill>
                <a:latin typeface="Century Gothic" panose="020B0502020202020204" pitchFamily="34" charset="0"/>
              </a:rPr>
              <a:t>Diagramme de use case</a:t>
            </a:r>
          </a:p>
        </p:txBody>
      </p:sp>
      <p:sp>
        <p:nvSpPr>
          <p:cNvPr id="107" name="ZoneTexte 34">
            <a:extLst>
              <a:ext uri="{FF2B5EF4-FFF2-40B4-BE49-F238E27FC236}">
                <a16:creationId xmlns:a16="http://schemas.microsoft.com/office/drawing/2014/main" id="{B77E041A-D345-45E8-B667-C5398E13B20D}"/>
              </a:ext>
            </a:extLst>
          </p:cNvPr>
          <p:cNvSpPr txBox="1"/>
          <p:nvPr/>
        </p:nvSpPr>
        <p:spPr>
          <a:xfrm>
            <a:off x="9214588" y="871872"/>
            <a:ext cx="2268522" cy="307777"/>
          </a:xfrm>
          <a:prstGeom prst="rect">
            <a:avLst/>
          </a:prstGeom>
          <a:noFill/>
        </p:spPr>
        <p:txBody>
          <a:bodyPr wrap="square" rtlCol="0">
            <a:spAutoFit/>
          </a:bodyPr>
          <a:lstStyle/>
          <a:p>
            <a:pPr algn="ctr"/>
            <a:r>
              <a:rPr lang="fr-FR" sz="1400" b="1" dirty="0">
                <a:solidFill>
                  <a:srgbClr val="858585"/>
                </a:solidFill>
                <a:latin typeface="Century Gothic" panose="020B0502020202020204" pitchFamily="34" charset="0"/>
              </a:rPr>
              <a:t>Diagramme de classe</a:t>
            </a:r>
          </a:p>
        </p:txBody>
      </p:sp>
      <p:sp>
        <p:nvSpPr>
          <p:cNvPr id="112" name="Rounded Rectangle 42">
            <a:extLst>
              <a:ext uri="{FF2B5EF4-FFF2-40B4-BE49-F238E27FC236}">
                <a16:creationId xmlns:a16="http://schemas.microsoft.com/office/drawing/2014/main" id="{D0EE0605-6944-4A41-BF5B-E2C7185C5CEB}"/>
              </a:ext>
            </a:extLst>
          </p:cNvPr>
          <p:cNvSpPr/>
          <p:nvPr/>
        </p:nvSpPr>
        <p:spPr>
          <a:xfrm flipV="1">
            <a:off x="5603207" y="1267672"/>
            <a:ext cx="2831982" cy="7483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13" name="Rounded Rectangle 42">
            <a:extLst>
              <a:ext uri="{FF2B5EF4-FFF2-40B4-BE49-F238E27FC236}">
                <a16:creationId xmlns:a16="http://schemas.microsoft.com/office/drawing/2014/main" id="{D0EE0605-6944-4A41-BF5B-E2C7185C5CEB}"/>
              </a:ext>
            </a:extLst>
          </p:cNvPr>
          <p:cNvSpPr/>
          <p:nvPr/>
        </p:nvSpPr>
        <p:spPr>
          <a:xfrm flipV="1">
            <a:off x="9130537" y="1231895"/>
            <a:ext cx="2436623" cy="75687"/>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cxnSp>
        <p:nvCxnSpPr>
          <p:cNvPr id="27" name="Straight Connector 22">
            <a:extLst>
              <a:ext uri="{FF2B5EF4-FFF2-40B4-BE49-F238E27FC236}">
                <a16:creationId xmlns:a16="http://schemas.microsoft.com/office/drawing/2014/main" id="{0676CE4A-1F69-5ACD-99FB-15B3A0CAA9B4}"/>
              </a:ext>
            </a:extLst>
          </p:cNvPr>
          <p:cNvCxnSpPr/>
          <p:nvPr/>
        </p:nvCxnSpPr>
        <p:spPr>
          <a:xfrm>
            <a:off x="-457200" y="797170"/>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4" name="ZoneTexte 64">
            <a:extLst>
              <a:ext uri="{FF2B5EF4-FFF2-40B4-BE49-F238E27FC236}">
                <a16:creationId xmlns:a16="http://schemas.microsoft.com/office/drawing/2014/main" id="{2D9D2CC6-E3C0-449F-8136-D21A60DF0924}"/>
              </a:ext>
            </a:extLst>
          </p:cNvPr>
          <p:cNvSpPr txBox="1"/>
          <p:nvPr/>
        </p:nvSpPr>
        <p:spPr>
          <a:xfrm>
            <a:off x="1" y="4348819"/>
            <a:ext cx="2422358" cy="647796"/>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400" b="1">
                <a:latin typeface="Century Gothic" panose="020B0502020202020204" pitchFamily="34" charset="0"/>
              </a:defRPr>
            </a:lvl1pPr>
          </a:lstStyle>
          <a:p>
            <a:r>
              <a:rPr lang="fr-FR" dirty="0"/>
              <a:t>Scénario d’utilisation Analyse Vidéo</a:t>
            </a:r>
          </a:p>
        </p:txBody>
      </p:sp>
      <p:sp>
        <p:nvSpPr>
          <p:cNvPr id="13" name="ZoneTexte 66">
            <a:extLst>
              <a:ext uri="{FF2B5EF4-FFF2-40B4-BE49-F238E27FC236}">
                <a16:creationId xmlns:a16="http://schemas.microsoft.com/office/drawing/2014/main" id="{2D9D2CC6-E3C0-449F-8136-D21A60DF0924}"/>
              </a:ext>
            </a:extLst>
          </p:cNvPr>
          <p:cNvSpPr txBox="1"/>
          <p:nvPr/>
        </p:nvSpPr>
        <p:spPr>
          <a:xfrm>
            <a:off x="-1" y="3549832"/>
            <a:ext cx="2422358" cy="64922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400" b="1">
                <a:latin typeface="Century Gothic" panose="020B0502020202020204" pitchFamily="34" charset="0"/>
              </a:defRPr>
            </a:lvl1pPr>
          </a:lstStyle>
          <a:p>
            <a:r>
              <a:rPr lang="fr-FR" sz="1800" dirty="0"/>
              <a:t>Scénario connexion</a:t>
            </a:r>
          </a:p>
        </p:txBody>
      </p:sp>
      <p:sp>
        <p:nvSpPr>
          <p:cNvPr id="14" name="Rectangle 13"/>
          <p:cNvSpPr/>
          <p:nvPr/>
        </p:nvSpPr>
        <p:spPr>
          <a:xfrm>
            <a:off x="0" y="2709395"/>
            <a:ext cx="2422357" cy="64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Century Gothic" panose="020B0502020202020204" pitchFamily="34" charset="0"/>
              </a:rPr>
              <a:t>Scénario inscription</a:t>
            </a:r>
            <a:endParaRPr lang="fr-FR" dirty="0">
              <a:solidFill>
                <a:schemeClr val="bg1"/>
              </a:solidFill>
              <a:latin typeface="Century Gothic" panose="020B0502020202020204" pitchFamily="34" charset="0"/>
            </a:endParaRPr>
          </a:p>
        </p:txBody>
      </p:sp>
      <p:pic>
        <p:nvPicPr>
          <p:cNvPr id="5" name="Image 4">
            <a:extLst>
              <a:ext uri="{FF2B5EF4-FFF2-40B4-BE49-F238E27FC236}">
                <a16:creationId xmlns:a16="http://schemas.microsoft.com/office/drawing/2014/main" id="{03941D4E-C55B-5F2D-93F1-B7FE509DB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2965" y="1461302"/>
            <a:ext cx="6181652" cy="4942916"/>
          </a:xfrm>
          <a:prstGeom prst="rect">
            <a:avLst/>
          </a:prstGeom>
          <a:ln>
            <a:solidFill>
              <a:schemeClr val="tx1"/>
            </a:solidFill>
          </a:ln>
        </p:spPr>
      </p:pic>
      <p:pic>
        <p:nvPicPr>
          <p:cNvPr id="25" name="Image 24" descr="Une image contenant Graphique, graphisme&#10;&#10;Description générée automatiquement">
            <a:extLst>
              <a:ext uri="{FF2B5EF4-FFF2-40B4-BE49-F238E27FC236}">
                <a16:creationId xmlns:a16="http://schemas.microsoft.com/office/drawing/2014/main" id="{8B931048-5E20-2A17-D628-9A84B0E7C7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sp>
        <p:nvSpPr>
          <p:cNvPr id="26" name="3">
            <a:extLst>
              <a:ext uri="{FF2B5EF4-FFF2-40B4-BE49-F238E27FC236}">
                <a16:creationId xmlns:a16="http://schemas.microsoft.com/office/drawing/2014/main" id="{346B996A-1A38-FEDC-C7E2-8110BEB1B524}"/>
              </a:ext>
            </a:extLst>
          </p:cNvPr>
          <p:cNvSpPr/>
          <p:nvPr/>
        </p:nvSpPr>
        <p:spPr>
          <a:xfrm>
            <a:off x="1846313" y="94544"/>
            <a:ext cx="4882019"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Conception et modélisation UML</a:t>
            </a:r>
            <a:endParaRPr lang="en-US" sz="2000" b="1" dirty="0">
              <a:solidFill>
                <a:schemeClr val="bg1"/>
              </a:solidFill>
              <a:latin typeface="Century Gothic" panose="020B0502020202020204" pitchFamily="34" charset="0"/>
            </a:endParaRPr>
          </a:p>
        </p:txBody>
      </p:sp>
      <p:grpSp>
        <p:nvGrpSpPr>
          <p:cNvPr id="29" name="3">
            <a:extLst>
              <a:ext uri="{FF2B5EF4-FFF2-40B4-BE49-F238E27FC236}">
                <a16:creationId xmlns:a16="http://schemas.microsoft.com/office/drawing/2014/main" id="{A458E692-D16A-1299-E888-3E74E13BC4B5}"/>
              </a:ext>
            </a:extLst>
          </p:cNvPr>
          <p:cNvGrpSpPr/>
          <p:nvPr/>
        </p:nvGrpSpPr>
        <p:grpSpPr>
          <a:xfrm rot="2700000">
            <a:off x="1695075" y="109201"/>
            <a:ext cx="503695" cy="509578"/>
            <a:chOff x="4985162" y="5175876"/>
            <a:chExt cx="1194318" cy="1194318"/>
          </a:xfrm>
          <a:solidFill>
            <a:srgbClr val="09FF78"/>
          </a:solidFill>
        </p:grpSpPr>
        <p:sp>
          <p:nvSpPr>
            <p:cNvPr id="30" name="Rounded Rectangle 13">
              <a:extLst>
                <a:ext uri="{FF2B5EF4-FFF2-40B4-BE49-F238E27FC236}">
                  <a16:creationId xmlns:a16="http://schemas.microsoft.com/office/drawing/2014/main" id="{143FD145-2206-C4CE-32D2-62486C9ADF52}"/>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14">
              <a:extLst>
                <a:ext uri="{FF2B5EF4-FFF2-40B4-BE49-F238E27FC236}">
                  <a16:creationId xmlns:a16="http://schemas.microsoft.com/office/drawing/2014/main" id="{E4D55CFC-1C62-C3EE-F5FB-72277B3F6623}"/>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15">
            <a:extLst>
              <a:ext uri="{FF2B5EF4-FFF2-40B4-BE49-F238E27FC236}">
                <a16:creationId xmlns:a16="http://schemas.microsoft.com/office/drawing/2014/main" id="{DBF39C03-07D3-1DE2-6067-ECAE888C430D}"/>
              </a:ext>
            </a:extLst>
          </p:cNvPr>
          <p:cNvSpPr txBox="1"/>
          <p:nvPr/>
        </p:nvSpPr>
        <p:spPr>
          <a:xfrm>
            <a:off x="1676622" y="142385"/>
            <a:ext cx="623005"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3</a:t>
            </a:r>
          </a:p>
        </p:txBody>
      </p:sp>
      <p:grpSp>
        <p:nvGrpSpPr>
          <p:cNvPr id="33" name="2">
            <a:extLst>
              <a:ext uri="{FF2B5EF4-FFF2-40B4-BE49-F238E27FC236}">
                <a16:creationId xmlns:a16="http://schemas.microsoft.com/office/drawing/2014/main" id="{04AA0F8E-6B25-DE8C-3DE5-1F42117B7E61}"/>
              </a:ext>
            </a:extLst>
          </p:cNvPr>
          <p:cNvGrpSpPr/>
          <p:nvPr/>
        </p:nvGrpSpPr>
        <p:grpSpPr>
          <a:xfrm rot="2700000">
            <a:off x="912097" y="132524"/>
            <a:ext cx="503695" cy="509578"/>
            <a:chOff x="4985162" y="5175876"/>
            <a:chExt cx="1194318" cy="1194318"/>
          </a:xfrm>
          <a:solidFill>
            <a:srgbClr val="09FF78"/>
          </a:solidFill>
        </p:grpSpPr>
        <p:sp>
          <p:nvSpPr>
            <p:cNvPr id="34" name="Rounded Rectangle 31">
              <a:extLst>
                <a:ext uri="{FF2B5EF4-FFF2-40B4-BE49-F238E27FC236}">
                  <a16:creationId xmlns:a16="http://schemas.microsoft.com/office/drawing/2014/main" id="{C1A5B62E-2AFD-14F4-C690-8DB796B38576}"/>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2">
              <a:extLst>
                <a:ext uri="{FF2B5EF4-FFF2-40B4-BE49-F238E27FC236}">
                  <a16:creationId xmlns:a16="http://schemas.microsoft.com/office/drawing/2014/main" id="{19CBF89E-8909-C18B-4CB8-8D516958D4DB}"/>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29">
            <a:extLst>
              <a:ext uri="{FF2B5EF4-FFF2-40B4-BE49-F238E27FC236}">
                <a16:creationId xmlns:a16="http://schemas.microsoft.com/office/drawing/2014/main" id="{D27E7331-99AE-7473-5E38-ADB5785F2934}"/>
              </a:ext>
            </a:extLst>
          </p:cNvPr>
          <p:cNvSpPr txBox="1"/>
          <p:nvPr/>
        </p:nvSpPr>
        <p:spPr>
          <a:xfrm>
            <a:off x="901957" y="149281"/>
            <a:ext cx="623005"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2</a:t>
            </a:r>
          </a:p>
        </p:txBody>
      </p:sp>
      <p:grpSp>
        <p:nvGrpSpPr>
          <p:cNvPr id="37" name="1">
            <a:extLst>
              <a:ext uri="{FF2B5EF4-FFF2-40B4-BE49-F238E27FC236}">
                <a16:creationId xmlns:a16="http://schemas.microsoft.com/office/drawing/2014/main" id="{385B71D5-DD67-8138-57F2-8D76D2669DE4}"/>
              </a:ext>
            </a:extLst>
          </p:cNvPr>
          <p:cNvGrpSpPr/>
          <p:nvPr/>
        </p:nvGrpSpPr>
        <p:grpSpPr>
          <a:xfrm rot="2700000">
            <a:off x="127731" y="114671"/>
            <a:ext cx="503695" cy="509578"/>
            <a:chOff x="4985162" y="5175876"/>
            <a:chExt cx="1194318" cy="1194318"/>
          </a:xfrm>
          <a:solidFill>
            <a:srgbClr val="09FF78"/>
          </a:solidFill>
        </p:grpSpPr>
        <p:sp>
          <p:nvSpPr>
            <p:cNvPr id="38" name="Rounded Rectangle 6">
              <a:extLst>
                <a:ext uri="{FF2B5EF4-FFF2-40B4-BE49-F238E27FC236}">
                  <a16:creationId xmlns:a16="http://schemas.microsoft.com/office/drawing/2014/main" id="{257F8D34-2B9D-F90E-E016-1B03B6250542}"/>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7">
              <a:extLst>
                <a:ext uri="{FF2B5EF4-FFF2-40B4-BE49-F238E27FC236}">
                  <a16:creationId xmlns:a16="http://schemas.microsoft.com/office/drawing/2014/main" id="{DDD3210E-32B6-1388-25CF-2BB6E82821D2}"/>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5">
            <a:extLst>
              <a:ext uri="{FF2B5EF4-FFF2-40B4-BE49-F238E27FC236}">
                <a16:creationId xmlns:a16="http://schemas.microsoft.com/office/drawing/2014/main" id="{FBD80039-FBD1-58C8-F02B-95D367C5E377}"/>
              </a:ext>
            </a:extLst>
          </p:cNvPr>
          <p:cNvSpPr txBox="1"/>
          <p:nvPr/>
        </p:nvSpPr>
        <p:spPr>
          <a:xfrm>
            <a:off x="114267" y="163317"/>
            <a:ext cx="623005"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39019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0-#ppt_w/2"/>
                                          </p:val>
                                        </p:tav>
                                        <p:tav tm="100000">
                                          <p:val>
                                            <p:strVal val="#ppt_x"/>
                                          </p:val>
                                        </p:tav>
                                      </p:tavLst>
                                    </p:anim>
                                    <p:anim calcmode="lin" valueType="num">
                                      <p:cBhvr additive="base">
                                        <p:cTn id="12" dur="2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cBhvr additive="base">
                                        <p:cTn id="15" dur="250" fill="hold"/>
                                        <p:tgtEl>
                                          <p:spTgt spid="112"/>
                                        </p:tgtEl>
                                        <p:attrNameLst>
                                          <p:attrName>ppt_x</p:attrName>
                                        </p:attrNameLst>
                                      </p:cBhvr>
                                      <p:tavLst>
                                        <p:tav tm="0">
                                          <p:val>
                                            <p:strVal val="0-#ppt_w/2"/>
                                          </p:val>
                                        </p:tav>
                                        <p:tav tm="100000">
                                          <p:val>
                                            <p:strVal val="#ppt_x"/>
                                          </p:val>
                                        </p:tav>
                                      </p:tavLst>
                                    </p:anim>
                                    <p:anim calcmode="lin" valueType="num">
                                      <p:cBhvr additive="base">
                                        <p:cTn id="16" dur="250" fill="hold"/>
                                        <p:tgtEl>
                                          <p:spTgt spid="1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250" fill="hold"/>
                                        <p:tgtEl>
                                          <p:spTgt spid="113"/>
                                        </p:tgtEl>
                                        <p:attrNameLst>
                                          <p:attrName>ppt_x</p:attrName>
                                        </p:attrNameLst>
                                      </p:cBhvr>
                                      <p:tavLst>
                                        <p:tav tm="0">
                                          <p:val>
                                            <p:strVal val="0-#ppt_w/2"/>
                                          </p:val>
                                        </p:tav>
                                        <p:tav tm="100000">
                                          <p:val>
                                            <p:strVal val="#ppt_x"/>
                                          </p:val>
                                        </p:tav>
                                      </p:tavLst>
                                    </p:anim>
                                    <p:anim calcmode="lin" valueType="num">
                                      <p:cBhvr additive="base">
                                        <p:cTn id="20" dur="250" fill="hold"/>
                                        <p:tgtEl>
                                          <p:spTgt spid="11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0-#ppt_w/2"/>
                                          </p:val>
                                        </p:tav>
                                        <p:tav tm="100000">
                                          <p:val>
                                            <p:strVal val="#ppt_x"/>
                                          </p:val>
                                        </p:tav>
                                      </p:tavLst>
                                    </p:anim>
                                    <p:anim calcmode="lin" valueType="num">
                                      <p:cBhvr additive="base">
                                        <p:cTn id="24" dur="2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0-#ppt_w/2"/>
                                          </p:val>
                                        </p:tav>
                                        <p:tav tm="100000">
                                          <p:val>
                                            <p:strVal val="#ppt_x"/>
                                          </p:val>
                                        </p:tav>
                                      </p:tavLst>
                                    </p:anim>
                                    <p:anim calcmode="lin" valueType="num">
                                      <p:cBhvr additive="base">
                                        <p:cTn id="28" dur="25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 calcmode="lin" valueType="num">
                                      <p:cBhvr additive="base">
                                        <p:cTn id="31" dur="250" fill="hold"/>
                                        <p:tgtEl>
                                          <p:spTgt spid="95"/>
                                        </p:tgtEl>
                                        <p:attrNameLst>
                                          <p:attrName>ppt_x</p:attrName>
                                        </p:attrNameLst>
                                      </p:cBhvr>
                                      <p:tavLst>
                                        <p:tav tm="0">
                                          <p:val>
                                            <p:strVal val="0-#ppt_w/2"/>
                                          </p:val>
                                        </p:tav>
                                        <p:tav tm="100000">
                                          <p:val>
                                            <p:strVal val="#ppt_x"/>
                                          </p:val>
                                        </p:tav>
                                      </p:tavLst>
                                    </p:anim>
                                    <p:anim calcmode="lin" valueType="num">
                                      <p:cBhvr additive="base">
                                        <p:cTn id="32" dur="250" fill="hold"/>
                                        <p:tgtEl>
                                          <p:spTgt spid="9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anim calcmode="lin" valueType="num">
                                      <p:cBhvr additive="base">
                                        <p:cTn id="35" dur="250" fill="hold"/>
                                        <p:tgtEl>
                                          <p:spTgt spid="107"/>
                                        </p:tgtEl>
                                        <p:attrNameLst>
                                          <p:attrName>ppt_x</p:attrName>
                                        </p:attrNameLst>
                                      </p:cBhvr>
                                      <p:tavLst>
                                        <p:tav tm="0">
                                          <p:val>
                                            <p:strVal val="0-#ppt_w/2"/>
                                          </p:val>
                                        </p:tav>
                                        <p:tav tm="100000">
                                          <p:val>
                                            <p:strVal val="#ppt_x"/>
                                          </p:val>
                                        </p:tav>
                                      </p:tavLst>
                                    </p:anim>
                                    <p:anim calcmode="lin" valueType="num">
                                      <p:cBhvr additive="base">
                                        <p:cTn id="36" dur="250" fill="hold"/>
                                        <p:tgtEl>
                                          <p:spTgt spid="107"/>
                                        </p:tgtEl>
                                        <p:attrNameLst>
                                          <p:attrName>ppt_y</p:attrName>
                                        </p:attrNameLst>
                                      </p:cBhvr>
                                      <p:tavLst>
                                        <p:tav tm="0">
                                          <p:val>
                                            <p:strVal val="#ppt_y"/>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p:bldP spid="11" grpId="0"/>
      <p:bldP spid="95" grpId="0"/>
      <p:bldP spid="107" grpId="0"/>
      <p:bldP spid="112" grpId="0" animBg="1"/>
      <p:bldP spid="113"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hidden="1"/>
          <p:cNvSpPr/>
          <p:nvPr/>
        </p:nvSpPr>
        <p:spPr>
          <a:xfrm>
            <a:off x="278479" y="84841"/>
            <a:ext cx="4298602" cy="599406"/>
          </a:xfrm>
          <a:prstGeom prst="roundRect">
            <a:avLst/>
          </a:prstGeom>
          <a:solidFill>
            <a:srgbClr val="0D7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Contexte</a:t>
            </a:r>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Général</a:t>
            </a:r>
            <a:r>
              <a:rPr lang="en-US" sz="2000" b="1" dirty="0">
                <a:solidFill>
                  <a:schemeClr val="bg1"/>
                </a:solidFill>
                <a:latin typeface="Century Gothic" panose="020B0502020202020204" pitchFamily="34" charset="0"/>
              </a:rPr>
              <a:t> Du </a:t>
            </a:r>
            <a:r>
              <a:rPr lang="en-US" sz="2000" b="1" dirty="0" err="1">
                <a:solidFill>
                  <a:schemeClr val="bg1"/>
                </a:solidFill>
                <a:latin typeface="Century Gothic" panose="020B0502020202020204" pitchFamily="34" charset="0"/>
              </a:rPr>
              <a:t>Projet</a:t>
            </a:r>
            <a:endParaRPr lang="en-US" sz="2000" b="1" dirty="0">
              <a:solidFill>
                <a:schemeClr val="bg1"/>
              </a:solidFill>
              <a:latin typeface="Century Gothic" panose="020B0502020202020204" pitchFamily="34" charset="0"/>
            </a:endParaRPr>
          </a:p>
        </p:txBody>
      </p:sp>
      <p:grpSp>
        <p:nvGrpSpPr>
          <p:cNvPr id="89" name="Group 88"/>
          <p:cNvGrpSpPr/>
          <p:nvPr/>
        </p:nvGrpSpPr>
        <p:grpSpPr>
          <a:xfrm>
            <a:off x="-2106592" y="6462218"/>
            <a:ext cx="14940094" cy="609128"/>
            <a:chOff x="-43971" y="13081481"/>
            <a:chExt cx="25281411" cy="1030759"/>
          </a:xfrm>
        </p:grpSpPr>
        <p:grpSp>
          <p:nvGrpSpPr>
            <p:cNvPr id="90" name="Group 89"/>
            <p:cNvGrpSpPr/>
            <p:nvPr/>
          </p:nvGrpSpPr>
          <p:grpSpPr>
            <a:xfrm>
              <a:off x="-43971" y="13081481"/>
              <a:ext cx="25281411" cy="1030759"/>
              <a:chOff x="-43971" y="13081481"/>
              <a:chExt cx="25281411" cy="1030759"/>
            </a:xfrm>
          </p:grpSpPr>
          <p:sp>
            <p:nvSpPr>
              <p:cNvPr id="92" name="Freeform 91"/>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3" name="Freeform 92"/>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4" name="TextBox 93"/>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16</a:t>
                </a:r>
              </a:p>
            </p:txBody>
          </p:sp>
        </p:grpSp>
        <p:sp>
          <p:nvSpPr>
            <p:cNvPr id="91" name="TextBox 90"/>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sp>
        <p:nvSpPr>
          <p:cNvPr id="4" name="Rounded Rectangle 91">
            <a:extLst>
              <a:ext uri="{FF2B5EF4-FFF2-40B4-BE49-F238E27FC236}">
                <a16:creationId xmlns:a16="http://schemas.microsoft.com/office/drawing/2014/main" id="{C0A1AFA6-4091-4213-92E2-27FB05E1540B}"/>
              </a:ext>
            </a:extLst>
          </p:cNvPr>
          <p:cNvSpPr/>
          <p:nvPr/>
        </p:nvSpPr>
        <p:spPr>
          <a:xfrm flipV="1">
            <a:off x="700766" y="1282550"/>
            <a:ext cx="1264581" cy="756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chemeClr val="bg2">
                  <a:lumMod val="90000"/>
                </a:schemeClr>
              </a:solidFill>
            </a:endParaRPr>
          </a:p>
        </p:txBody>
      </p:sp>
      <p:sp>
        <p:nvSpPr>
          <p:cNvPr id="9" name="Rounded Rectangle 42">
            <a:extLst>
              <a:ext uri="{FF2B5EF4-FFF2-40B4-BE49-F238E27FC236}">
                <a16:creationId xmlns:a16="http://schemas.microsoft.com/office/drawing/2014/main" id="{D0EE0605-6944-4A41-BF5B-E2C7185C5CEB}"/>
              </a:ext>
            </a:extLst>
          </p:cNvPr>
          <p:cNvSpPr/>
          <p:nvPr/>
        </p:nvSpPr>
        <p:spPr>
          <a:xfrm flipV="1">
            <a:off x="2616609" y="1285179"/>
            <a:ext cx="2463545" cy="74833"/>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0" name="ZoneTexte 34">
            <a:extLst>
              <a:ext uri="{FF2B5EF4-FFF2-40B4-BE49-F238E27FC236}">
                <a16:creationId xmlns:a16="http://schemas.microsoft.com/office/drawing/2014/main" id="{B77E041A-D345-45E8-B667-C5398E13B20D}"/>
              </a:ext>
            </a:extLst>
          </p:cNvPr>
          <p:cNvSpPr txBox="1"/>
          <p:nvPr/>
        </p:nvSpPr>
        <p:spPr>
          <a:xfrm>
            <a:off x="5731861" y="871872"/>
            <a:ext cx="2572676" cy="307777"/>
          </a:xfrm>
          <a:prstGeom prst="rect">
            <a:avLst/>
          </a:prstGeom>
          <a:noFill/>
        </p:spPr>
        <p:txBody>
          <a:bodyPr wrap="square" rtlCol="0">
            <a:spAutoFit/>
          </a:bodyPr>
          <a:lstStyle/>
          <a:p>
            <a:pPr algn="ctr"/>
            <a:r>
              <a:rPr lang="fr-FR" sz="1400" b="1" dirty="0">
                <a:latin typeface="Century Gothic" panose="020B0502020202020204" pitchFamily="34" charset="0"/>
              </a:rPr>
              <a:t>Diagramme de séquence</a:t>
            </a:r>
          </a:p>
        </p:txBody>
      </p:sp>
      <p:sp>
        <p:nvSpPr>
          <p:cNvPr id="11" name="ZoneTexte 36">
            <a:extLst>
              <a:ext uri="{FF2B5EF4-FFF2-40B4-BE49-F238E27FC236}">
                <a16:creationId xmlns:a16="http://schemas.microsoft.com/office/drawing/2014/main" id="{EC90FF2A-B678-4F6A-A468-3C8FEA86A18C}"/>
              </a:ext>
            </a:extLst>
          </p:cNvPr>
          <p:cNvSpPr txBox="1"/>
          <p:nvPr/>
        </p:nvSpPr>
        <p:spPr>
          <a:xfrm>
            <a:off x="663585" y="932945"/>
            <a:ext cx="1301762" cy="307777"/>
          </a:xfrm>
          <a:prstGeom prst="rect">
            <a:avLst/>
          </a:prstGeom>
          <a:noFill/>
        </p:spPr>
        <p:txBody>
          <a:bodyPr wrap="square" rtlCol="0">
            <a:spAutoFit/>
          </a:bodyPr>
          <a:lstStyle/>
          <a:p>
            <a:pPr algn="ctr"/>
            <a:r>
              <a:rPr lang="fr-FR" sz="1400" b="1" dirty="0">
                <a:solidFill>
                  <a:schemeClr val="bg1">
                    <a:lumMod val="50000"/>
                  </a:schemeClr>
                </a:solidFill>
                <a:latin typeface="Century Gothic" panose="020B0502020202020204" pitchFamily="34" charset="0"/>
              </a:rPr>
              <a:t>Introduction</a:t>
            </a:r>
          </a:p>
        </p:txBody>
      </p:sp>
      <p:sp>
        <p:nvSpPr>
          <p:cNvPr id="95" name="ZoneTexte 38">
            <a:extLst>
              <a:ext uri="{FF2B5EF4-FFF2-40B4-BE49-F238E27FC236}">
                <a16:creationId xmlns:a16="http://schemas.microsoft.com/office/drawing/2014/main" id="{E3A2FB62-B20C-45BF-BFA5-6F496911EE91}"/>
              </a:ext>
            </a:extLst>
          </p:cNvPr>
          <p:cNvSpPr txBox="1"/>
          <p:nvPr/>
        </p:nvSpPr>
        <p:spPr>
          <a:xfrm>
            <a:off x="2616609" y="924118"/>
            <a:ext cx="2335337" cy="307777"/>
          </a:xfrm>
          <a:prstGeom prst="rect">
            <a:avLst/>
          </a:prstGeom>
          <a:noFill/>
        </p:spPr>
        <p:txBody>
          <a:bodyPr wrap="square" rtlCol="0">
            <a:spAutoFit/>
          </a:bodyPr>
          <a:lstStyle/>
          <a:p>
            <a:pPr algn="ctr"/>
            <a:r>
              <a:rPr lang="fr-FR" sz="1400" b="1" dirty="0">
                <a:solidFill>
                  <a:schemeClr val="bg1">
                    <a:lumMod val="50000"/>
                  </a:schemeClr>
                </a:solidFill>
                <a:latin typeface="Century Gothic" panose="020B0502020202020204" pitchFamily="34" charset="0"/>
              </a:rPr>
              <a:t>Diagramme de use case</a:t>
            </a:r>
          </a:p>
        </p:txBody>
      </p:sp>
      <p:sp>
        <p:nvSpPr>
          <p:cNvPr id="107" name="ZoneTexte 34">
            <a:extLst>
              <a:ext uri="{FF2B5EF4-FFF2-40B4-BE49-F238E27FC236}">
                <a16:creationId xmlns:a16="http://schemas.microsoft.com/office/drawing/2014/main" id="{B77E041A-D345-45E8-B667-C5398E13B20D}"/>
              </a:ext>
            </a:extLst>
          </p:cNvPr>
          <p:cNvSpPr txBox="1"/>
          <p:nvPr/>
        </p:nvSpPr>
        <p:spPr>
          <a:xfrm>
            <a:off x="9214588" y="871872"/>
            <a:ext cx="2268522" cy="307777"/>
          </a:xfrm>
          <a:prstGeom prst="rect">
            <a:avLst/>
          </a:prstGeom>
          <a:noFill/>
        </p:spPr>
        <p:txBody>
          <a:bodyPr wrap="square" rtlCol="0">
            <a:spAutoFit/>
          </a:bodyPr>
          <a:lstStyle/>
          <a:p>
            <a:pPr algn="ctr"/>
            <a:r>
              <a:rPr lang="fr-FR" sz="1400" b="1" dirty="0">
                <a:solidFill>
                  <a:srgbClr val="858585"/>
                </a:solidFill>
                <a:latin typeface="Century Gothic" panose="020B0502020202020204" pitchFamily="34" charset="0"/>
              </a:rPr>
              <a:t>Diagramme de classe</a:t>
            </a:r>
          </a:p>
        </p:txBody>
      </p:sp>
      <p:sp>
        <p:nvSpPr>
          <p:cNvPr id="112" name="Rounded Rectangle 42">
            <a:extLst>
              <a:ext uri="{FF2B5EF4-FFF2-40B4-BE49-F238E27FC236}">
                <a16:creationId xmlns:a16="http://schemas.microsoft.com/office/drawing/2014/main" id="{D0EE0605-6944-4A41-BF5B-E2C7185C5CEB}"/>
              </a:ext>
            </a:extLst>
          </p:cNvPr>
          <p:cNvSpPr/>
          <p:nvPr/>
        </p:nvSpPr>
        <p:spPr>
          <a:xfrm flipV="1">
            <a:off x="5603207" y="1267672"/>
            <a:ext cx="2831982" cy="7483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13" name="Rounded Rectangle 42">
            <a:extLst>
              <a:ext uri="{FF2B5EF4-FFF2-40B4-BE49-F238E27FC236}">
                <a16:creationId xmlns:a16="http://schemas.microsoft.com/office/drawing/2014/main" id="{D0EE0605-6944-4A41-BF5B-E2C7185C5CEB}"/>
              </a:ext>
            </a:extLst>
          </p:cNvPr>
          <p:cNvSpPr/>
          <p:nvPr/>
        </p:nvSpPr>
        <p:spPr>
          <a:xfrm flipV="1">
            <a:off x="9130537" y="1231895"/>
            <a:ext cx="2436623" cy="75687"/>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cxnSp>
        <p:nvCxnSpPr>
          <p:cNvPr id="27" name="Straight Connector 22">
            <a:extLst>
              <a:ext uri="{FF2B5EF4-FFF2-40B4-BE49-F238E27FC236}">
                <a16:creationId xmlns:a16="http://schemas.microsoft.com/office/drawing/2014/main" id="{0676CE4A-1F69-5ACD-99FB-15B3A0CAA9B4}"/>
              </a:ext>
            </a:extLst>
          </p:cNvPr>
          <p:cNvCxnSpPr/>
          <p:nvPr/>
        </p:nvCxnSpPr>
        <p:spPr>
          <a:xfrm>
            <a:off x="-457200" y="797170"/>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Image 5" descr="Une image contenant texte, capture d’écran, ligne, Parallèle&#10;&#10;Description générée automatiquement">
            <a:extLst>
              <a:ext uri="{FF2B5EF4-FFF2-40B4-BE49-F238E27FC236}">
                <a16:creationId xmlns:a16="http://schemas.microsoft.com/office/drawing/2014/main" id="{287DE77D-2F5A-DC35-B4F6-FD03D819C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1575" y="1441600"/>
            <a:ext cx="6168616" cy="4948002"/>
          </a:xfrm>
          <a:prstGeom prst="rect">
            <a:avLst/>
          </a:prstGeom>
          <a:ln>
            <a:solidFill>
              <a:schemeClr val="tx1"/>
            </a:solidFill>
          </a:ln>
        </p:spPr>
      </p:pic>
      <p:pic>
        <p:nvPicPr>
          <p:cNvPr id="5" name="Image 4" descr="Une image contenant Graphique, graphisme&#10;&#10;Description générée automatiquement">
            <a:extLst>
              <a:ext uri="{FF2B5EF4-FFF2-40B4-BE49-F238E27FC236}">
                <a16:creationId xmlns:a16="http://schemas.microsoft.com/office/drawing/2014/main" id="{E1626B5D-1C68-7DD1-587B-48AED4461D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sp>
        <p:nvSpPr>
          <p:cNvPr id="7" name="3">
            <a:extLst>
              <a:ext uri="{FF2B5EF4-FFF2-40B4-BE49-F238E27FC236}">
                <a16:creationId xmlns:a16="http://schemas.microsoft.com/office/drawing/2014/main" id="{0F11C872-649F-A959-1141-B3185E567660}"/>
              </a:ext>
            </a:extLst>
          </p:cNvPr>
          <p:cNvSpPr/>
          <p:nvPr/>
        </p:nvSpPr>
        <p:spPr>
          <a:xfrm>
            <a:off x="1846313" y="94544"/>
            <a:ext cx="4882019"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Conception et modélisation UML</a:t>
            </a:r>
            <a:endParaRPr lang="en-US" sz="2000" b="1" dirty="0">
              <a:solidFill>
                <a:schemeClr val="bg1"/>
              </a:solidFill>
              <a:latin typeface="Century Gothic" panose="020B0502020202020204" pitchFamily="34" charset="0"/>
            </a:endParaRPr>
          </a:p>
        </p:txBody>
      </p:sp>
      <p:grpSp>
        <p:nvGrpSpPr>
          <p:cNvPr id="8" name="3">
            <a:extLst>
              <a:ext uri="{FF2B5EF4-FFF2-40B4-BE49-F238E27FC236}">
                <a16:creationId xmlns:a16="http://schemas.microsoft.com/office/drawing/2014/main" id="{756A006F-FF5A-683D-224D-C9A4A8288875}"/>
              </a:ext>
            </a:extLst>
          </p:cNvPr>
          <p:cNvGrpSpPr/>
          <p:nvPr/>
        </p:nvGrpSpPr>
        <p:grpSpPr>
          <a:xfrm rot="2700000">
            <a:off x="1695075" y="109201"/>
            <a:ext cx="503695" cy="509578"/>
            <a:chOff x="4985162" y="5175876"/>
            <a:chExt cx="1194318" cy="1194318"/>
          </a:xfrm>
          <a:solidFill>
            <a:srgbClr val="09FF78"/>
          </a:solidFill>
        </p:grpSpPr>
        <p:sp>
          <p:nvSpPr>
            <p:cNvPr id="12" name="Rounded Rectangle 13">
              <a:extLst>
                <a:ext uri="{FF2B5EF4-FFF2-40B4-BE49-F238E27FC236}">
                  <a16:creationId xmlns:a16="http://schemas.microsoft.com/office/drawing/2014/main" id="{F7227CE8-3584-FD84-DF73-548A1917CF84}"/>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4">
              <a:extLst>
                <a:ext uri="{FF2B5EF4-FFF2-40B4-BE49-F238E27FC236}">
                  <a16:creationId xmlns:a16="http://schemas.microsoft.com/office/drawing/2014/main" id="{73D8C793-B200-42D4-5A1C-435FE14866C1}"/>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5">
            <a:extLst>
              <a:ext uri="{FF2B5EF4-FFF2-40B4-BE49-F238E27FC236}">
                <a16:creationId xmlns:a16="http://schemas.microsoft.com/office/drawing/2014/main" id="{1FB94631-CB61-BD3C-C7DE-1A13188A1EF2}"/>
              </a:ext>
            </a:extLst>
          </p:cNvPr>
          <p:cNvSpPr txBox="1"/>
          <p:nvPr/>
        </p:nvSpPr>
        <p:spPr>
          <a:xfrm>
            <a:off x="1676622" y="142385"/>
            <a:ext cx="623005"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3</a:t>
            </a:r>
          </a:p>
        </p:txBody>
      </p:sp>
      <p:grpSp>
        <p:nvGrpSpPr>
          <p:cNvPr id="18" name="2">
            <a:extLst>
              <a:ext uri="{FF2B5EF4-FFF2-40B4-BE49-F238E27FC236}">
                <a16:creationId xmlns:a16="http://schemas.microsoft.com/office/drawing/2014/main" id="{CC8CB05E-F2CC-7EE8-C3D1-DE161D4919FF}"/>
              </a:ext>
            </a:extLst>
          </p:cNvPr>
          <p:cNvGrpSpPr/>
          <p:nvPr/>
        </p:nvGrpSpPr>
        <p:grpSpPr>
          <a:xfrm rot="2700000">
            <a:off x="912097" y="132524"/>
            <a:ext cx="503695" cy="509578"/>
            <a:chOff x="4985162" y="5175876"/>
            <a:chExt cx="1194318" cy="1194318"/>
          </a:xfrm>
          <a:solidFill>
            <a:srgbClr val="09FF78"/>
          </a:solidFill>
        </p:grpSpPr>
        <p:sp>
          <p:nvSpPr>
            <p:cNvPr id="19" name="Rounded Rectangle 31">
              <a:extLst>
                <a:ext uri="{FF2B5EF4-FFF2-40B4-BE49-F238E27FC236}">
                  <a16:creationId xmlns:a16="http://schemas.microsoft.com/office/drawing/2014/main" id="{DE593E15-2046-1C94-6E64-B5B9D72F6096}"/>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32">
              <a:extLst>
                <a:ext uri="{FF2B5EF4-FFF2-40B4-BE49-F238E27FC236}">
                  <a16:creationId xmlns:a16="http://schemas.microsoft.com/office/drawing/2014/main" id="{0CEFBC63-D6F7-5B0F-AFBD-9A9D58A4AA62}"/>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9">
            <a:extLst>
              <a:ext uri="{FF2B5EF4-FFF2-40B4-BE49-F238E27FC236}">
                <a16:creationId xmlns:a16="http://schemas.microsoft.com/office/drawing/2014/main" id="{AECBF9EE-2CE3-8ACC-3092-A145AA92696B}"/>
              </a:ext>
            </a:extLst>
          </p:cNvPr>
          <p:cNvSpPr txBox="1"/>
          <p:nvPr/>
        </p:nvSpPr>
        <p:spPr>
          <a:xfrm>
            <a:off x="901957" y="149281"/>
            <a:ext cx="623005"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2</a:t>
            </a:r>
          </a:p>
        </p:txBody>
      </p:sp>
      <p:grpSp>
        <p:nvGrpSpPr>
          <p:cNvPr id="22" name="1">
            <a:extLst>
              <a:ext uri="{FF2B5EF4-FFF2-40B4-BE49-F238E27FC236}">
                <a16:creationId xmlns:a16="http://schemas.microsoft.com/office/drawing/2014/main" id="{60DC8352-B673-0EAA-15B4-F3E854ECBE12}"/>
              </a:ext>
            </a:extLst>
          </p:cNvPr>
          <p:cNvGrpSpPr/>
          <p:nvPr/>
        </p:nvGrpSpPr>
        <p:grpSpPr>
          <a:xfrm rot="2700000">
            <a:off x="127731" y="114671"/>
            <a:ext cx="503695" cy="509578"/>
            <a:chOff x="4985162" y="5175876"/>
            <a:chExt cx="1194318" cy="1194318"/>
          </a:xfrm>
          <a:solidFill>
            <a:srgbClr val="09FF78"/>
          </a:solidFill>
        </p:grpSpPr>
        <p:sp>
          <p:nvSpPr>
            <p:cNvPr id="23" name="Rounded Rectangle 6">
              <a:extLst>
                <a:ext uri="{FF2B5EF4-FFF2-40B4-BE49-F238E27FC236}">
                  <a16:creationId xmlns:a16="http://schemas.microsoft.com/office/drawing/2014/main" id="{E345153D-8971-076F-44A7-4576B627E1AC}"/>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7">
              <a:extLst>
                <a:ext uri="{FF2B5EF4-FFF2-40B4-BE49-F238E27FC236}">
                  <a16:creationId xmlns:a16="http://schemas.microsoft.com/office/drawing/2014/main" id="{F8C02906-FBC2-145B-75DF-59C244760AD9}"/>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5">
            <a:extLst>
              <a:ext uri="{FF2B5EF4-FFF2-40B4-BE49-F238E27FC236}">
                <a16:creationId xmlns:a16="http://schemas.microsoft.com/office/drawing/2014/main" id="{50F19055-625F-7336-28A3-8E7CAFC643A6}"/>
              </a:ext>
            </a:extLst>
          </p:cNvPr>
          <p:cNvSpPr txBox="1"/>
          <p:nvPr/>
        </p:nvSpPr>
        <p:spPr>
          <a:xfrm>
            <a:off x="114267" y="163317"/>
            <a:ext cx="623005"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sp>
        <p:nvSpPr>
          <p:cNvPr id="29" name="ZoneTexte 64">
            <a:extLst>
              <a:ext uri="{FF2B5EF4-FFF2-40B4-BE49-F238E27FC236}">
                <a16:creationId xmlns:a16="http://schemas.microsoft.com/office/drawing/2014/main" id="{E02B9DBA-9216-CF5B-345A-1DF2493413EE}"/>
              </a:ext>
            </a:extLst>
          </p:cNvPr>
          <p:cNvSpPr txBox="1"/>
          <p:nvPr/>
        </p:nvSpPr>
        <p:spPr>
          <a:xfrm>
            <a:off x="1" y="4348819"/>
            <a:ext cx="2422358" cy="647796"/>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400" b="1">
                <a:latin typeface="Century Gothic" panose="020B0502020202020204" pitchFamily="34" charset="0"/>
              </a:defRPr>
            </a:lvl1pPr>
          </a:lstStyle>
          <a:p>
            <a:r>
              <a:rPr lang="fr-FR" dirty="0"/>
              <a:t>Scénario d’utilisation Analyse Vidéo</a:t>
            </a:r>
          </a:p>
        </p:txBody>
      </p:sp>
      <p:sp>
        <p:nvSpPr>
          <p:cNvPr id="30" name="ZoneTexte 66">
            <a:extLst>
              <a:ext uri="{FF2B5EF4-FFF2-40B4-BE49-F238E27FC236}">
                <a16:creationId xmlns:a16="http://schemas.microsoft.com/office/drawing/2014/main" id="{11DBA3DD-B01C-BB98-AB09-DB394B4EFB00}"/>
              </a:ext>
            </a:extLst>
          </p:cNvPr>
          <p:cNvSpPr txBox="1"/>
          <p:nvPr/>
        </p:nvSpPr>
        <p:spPr>
          <a:xfrm>
            <a:off x="-1" y="3549832"/>
            <a:ext cx="2422358" cy="649224"/>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400" b="1">
                <a:latin typeface="Century Gothic" panose="020B0502020202020204" pitchFamily="34" charset="0"/>
              </a:defRPr>
            </a:lvl1pPr>
          </a:lstStyle>
          <a:p>
            <a:r>
              <a:rPr lang="fr-FR" sz="1800" dirty="0"/>
              <a:t>Scénario connexion</a:t>
            </a:r>
          </a:p>
        </p:txBody>
      </p:sp>
      <p:sp>
        <p:nvSpPr>
          <p:cNvPr id="31" name="Rectangle 30">
            <a:extLst>
              <a:ext uri="{FF2B5EF4-FFF2-40B4-BE49-F238E27FC236}">
                <a16:creationId xmlns:a16="http://schemas.microsoft.com/office/drawing/2014/main" id="{8B5BE475-A89B-8BE0-0118-5D023C28B287}"/>
              </a:ext>
            </a:extLst>
          </p:cNvPr>
          <p:cNvSpPr/>
          <p:nvPr/>
        </p:nvSpPr>
        <p:spPr>
          <a:xfrm>
            <a:off x="0" y="2709395"/>
            <a:ext cx="2422357" cy="6480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Century Gothic" panose="020B0502020202020204" pitchFamily="34" charset="0"/>
              </a:rPr>
              <a:t>Scénario inscription</a:t>
            </a:r>
            <a:endParaRPr lang="fr-FR"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65958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0-#ppt_w/2"/>
                                          </p:val>
                                        </p:tav>
                                        <p:tav tm="100000">
                                          <p:val>
                                            <p:strVal val="#ppt_x"/>
                                          </p:val>
                                        </p:tav>
                                      </p:tavLst>
                                    </p:anim>
                                    <p:anim calcmode="lin" valueType="num">
                                      <p:cBhvr additive="base">
                                        <p:cTn id="12" dur="2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cBhvr additive="base">
                                        <p:cTn id="15" dur="250" fill="hold"/>
                                        <p:tgtEl>
                                          <p:spTgt spid="112"/>
                                        </p:tgtEl>
                                        <p:attrNameLst>
                                          <p:attrName>ppt_x</p:attrName>
                                        </p:attrNameLst>
                                      </p:cBhvr>
                                      <p:tavLst>
                                        <p:tav tm="0">
                                          <p:val>
                                            <p:strVal val="0-#ppt_w/2"/>
                                          </p:val>
                                        </p:tav>
                                        <p:tav tm="100000">
                                          <p:val>
                                            <p:strVal val="#ppt_x"/>
                                          </p:val>
                                        </p:tav>
                                      </p:tavLst>
                                    </p:anim>
                                    <p:anim calcmode="lin" valueType="num">
                                      <p:cBhvr additive="base">
                                        <p:cTn id="16" dur="250" fill="hold"/>
                                        <p:tgtEl>
                                          <p:spTgt spid="1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250" fill="hold"/>
                                        <p:tgtEl>
                                          <p:spTgt spid="113"/>
                                        </p:tgtEl>
                                        <p:attrNameLst>
                                          <p:attrName>ppt_x</p:attrName>
                                        </p:attrNameLst>
                                      </p:cBhvr>
                                      <p:tavLst>
                                        <p:tav tm="0">
                                          <p:val>
                                            <p:strVal val="0-#ppt_w/2"/>
                                          </p:val>
                                        </p:tav>
                                        <p:tav tm="100000">
                                          <p:val>
                                            <p:strVal val="#ppt_x"/>
                                          </p:val>
                                        </p:tav>
                                      </p:tavLst>
                                    </p:anim>
                                    <p:anim calcmode="lin" valueType="num">
                                      <p:cBhvr additive="base">
                                        <p:cTn id="20" dur="250" fill="hold"/>
                                        <p:tgtEl>
                                          <p:spTgt spid="11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0-#ppt_w/2"/>
                                          </p:val>
                                        </p:tav>
                                        <p:tav tm="100000">
                                          <p:val>
                                            <p:strVal val="#ppt_x"/>
                                          </p:val>
                                        </p:tav>
                                      </p:tavLst>
                                    </p:anim>
                                    <p:anim calcmode="lin" valueType="num">
                                      <p:cBhvr additive="base">
                                        <p:cTn id="24" dur="2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0-#ppt_w/2"/>
                                          </p:val>
                                        </p:tav>
                                        <p:tav tm="100000">
                                          <p:val>
                                            <p:strVal val="#ppt_x"/>
                                          </p:val>
                                        </p:tav>
                                      </p:tavLst>
                                    </p:anim>
                                    <p:anim calcmode="lin" valueType="num">
                                      <p:cBhvr additive="base">
                                        <p:cTn id="28" dur="25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 calcmode="lin" valueType="num">
                                      <p:cBhvr additive="base">
                                        <p:cTn id="31" dur="250" fill="hold"/>
                                        <p:tgtEl>
                                          <p:spTgt spid="95"/>
                                        </p:tgtEl>
                                        <p:attrNameLst>
                                          <p:attrName>ppt_x</p:attrName>
                                        </p:attrNameLst>
                                      </p:cBhvr>
                                      <p:tavLst>
                                        <p:tav tm="0">
                                          <p:val>
                                            <p:strVal val="0-#ppt_w/2"/>
                                          </p:val>
                                        </p:tav>
                                        <p:tav tm="100000">
                                          <p:val>
                                            <p:strVal val="#ppt_x"/>
                                          </p:val>
                                        </p:tav>
                                      </p:tavLst>
                                    </p:anim>
                                    <p:anim calcmode="lin" valueType="num">
                                      <p:cBhvr additive="base">
                                        <p:cTn id="32" dur="250" fill="hold"/>
                                        <p:tgtEl>
                                          <p:spTgt spid="9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anim calcmode="lin" valueType="num">
                                      <p:cBhvr additive="base">
                                        <p:cTn id="35" dur="250" fill="hold"/>
                                        <p:tgtEl>
                                          <p:spTgt spid="107"/>
                                        </p:tgtEl>
                                        <p:attrNameLst>
                                          <p:attrName>ppt_x</p:attrName>
                                        </p:attrNameLst>
                                      </p:cBhvr>
                                      <p:tavLst>
                                        <p:tav tm="0">
                                          <p:val>
                                            <p:strVal val="0-#ppt_w/2"/>
                                          </p:val>
                                        </p:tav>
                                        <p:tav tm="100000">
                                          <p:val>
                                            <p:strVal val="#ppt_x"/>
                                          </p:val>
                                        </p:tav>
                                      </p:tavLst>
                                    </p:anim>
                                    <p:anim calcmode="lin" valueType="num">
                                      <p:cBhvr additive="base">
                                        <p:cTn id="36" dur="250" fill="hold"/>
                                        <p:tgtEl>
                                          <p:spTgt spid="107"/>
                                        </p:tgtEl>
                                        <p:attrNameLst>
                                          <p:attrName>ppt_y</p:attrName>
                                        </p:attrNameLst>
                                      </p:cBhvr>
                                      <p:tavLst>
                                        <p:tav tm="0">
                                          <p:val>
                                            <p:strVal val="#ppt_y"/>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p:bldP spid="11" grpId="0"/>
      <p:bldP spid="95" grpId="0"/>
      <p:bldP spid="107" grpId="0"/>
      <p:bldP spid="112" grpId="0" animBg="1"/>
      <p:bldP spid="113"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hidden="1"/>
          <p:cNvSpPr/>
          <p:nvPr/>
        </p:nvSpPr>
        <p:spPr>
          <a:xfrm>
            <a:off x="278479" y="84841"/>
            <a:ext cx="4298602" cy="599406"/>
          </a:xfrm>
          <a:prstGeom prst="roundRect">
            <a:avLst/>
          </a:prstGeom>
          <a:solidFill>
            <a:srgbClr val="0D7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Contexte</a:t>
            </a:r>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Général</a:t>
            </a:r>
            <a:r>
              <a:rPr lang="en-US" sz="2000" b="1" dirty="0">
                <a:solidFill>
                  <a:schemeClr val="bg1"/>
                </a:solidFill>
                <a:latin typeface="Century Gothic" panose="020B0502020202020204" pitchFamily="34" charset="0"/>
              </a:rPr>
              <a:t> Du </a:t>
            </a:r>
            <a:r>
              <a:rPr lang="en-US" sz="2000" b="1" dirty="0" err="1">
                <a:solidFill>
                  <a:schemeClr val="bg1"/>
                </a:solidFill>
                <a:latin typeface="Century Gothic" panose="020B0502020202020204" pitchFamily="34" charset="0"/>
              </a:rPr>
              <a:t>Projet</a:t>
            </a:r>
            <a:endParaRPr lang="en-US" sz="2000" b="1" dirty="0">
              <a:solidFill>
                <a:schemeClr val="bg1"/>
              </a:solidFill>
              <a:latin typeface="Century Gothic" panose="020B0502020202020204" pitchFamily="34" charset="0"/>
            </a:endParaRPr>
          </a:p>
        </p:txBody>
      </p:sp>
      <p:grpSp>
        <p:nvGrpSpPr>
          <p:cNvPr id="89" name="Group 88"/>
          <p:cNvGrpSpPr/>
          <p:nvPr/>
        </p:nvGrpSpPr>
        <p:grpSpPr>
          <a:xfrm>
            <a:off x="-2106592" y="6462218"/>
            <a:ext cx="14940094" cy="609128"/>
            <a:chOff x="-43971" y="13081481"/>
            <a:chExt cx="25281411" cy="1030759"/>
          </a:xfrm>
        </p:grpSpPr>
        <p:grpSp>
          <p:nvGrpSpPr>
            <p:cNvPr id="90" name="Group 89"/>
            <p:cNvGrpSpPr/>
            <p:nvPr/>
          </p:nvGrpSpPr>
          <p:grpSpPr>
            <a:xfrm>
              <a:off x="-43971" y="13081481"/>
              <a:ext cx="25281411" cy="1030759"/>
              <a:chOff x="-43971" y="13081481"/>
              <a:chExt cx="25281411" cy="1030759"/>
            </a:xfrm>
          </p:grpSpPr>
          <p:sp>
            <p:nvSpPr>
              <p:cNvPr id="92" name="Freeform 91"/>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3" name="Freeform 92"/>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4" name="TextBox 93"/>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17</a:t>
                </a:r>
              </a:p>
            </p:txBody>
          </p:sp>
        </p:grpSp>
        <p:sp>
          <p:nvSpPr>
            <p:cNvPr id="91" name="TextBox 90"/>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sp>
        <p:nvSpPr>
          <p:cNvPr id="4" name="Rounded Rectangle 91">
            <a:extLst>
              <a:ext uri="{FF2B5EF4-FFF2-40B4-BE49-F238E27FC236}">
                <a16:creationId xmlns:a16="http://schemas.microsoft.com/office/drawing/2014/main" id="{C0A1AFA6-4091-4213-92E2-27FB05E1540B}"/>
              </a:ext>
            </a:extLst>
          </p:cNvPr>
          <p:cNvSpPr/>
          <p:nvPr/>
        </p:nvSpPr>
        <p:spPr>
          <a:xfrm flipV="1">
            <a:off x="700766" y="1282550"/>
            <a:ext cx="1264581" cy="756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chemeClr val="bg2">
                  <a:lumMod val="90000"/>
                </a:schemeClr>
              </a:solidFill>
            </a:endParaRPr>
          </a:p>
        </p:txBody>
      </p:sp>
      <p:sp>
        <p:nvSpPr>
          <p:cNvPr id="9" name="Rounded Rectangle 42">
            <a:extLst>
              <a:ext uri="{FF2B5EF4-FFF2-40B4-BE49-F238E27FC236}">
                <a16:creationId xmlns:a16="http://schemas.microsoft.com/office/drawing/2014/main" id="{D0EE0605-6944-4A41-BF5B-E2C7185C5CEB}"/>
              </a:ext>
            </a:extLst>
          </p:cNvPr>
          <p:cNvSpPr/>
          <p:nvPr/>
        </p:nvSpPr>
        <p:spPr>
          <a:xfrm flipV="1">
            <a:off x="2616609" y="1285179"/>
            <a:ext cx="2463545" cy="74833"/>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0" name="ZoneTexte 34">
            <a:extLst>
              <a:ext uri="{FF2B5EF4-FFF2-40B4-BE49-F238E27FC236}">
                <a16:creationId xmlns:a16="http://schemas.microsoft.com/office/drawing/2014/main" id="{B77E041A-D345-45E8-B667-C5398E13B20D}"/>
              </a:ext>
            </a:extLst>
          </p:cNvPr>
          <p:cNvSpPr txBox="1"/>
          <p:nvPr/>
        </p:nvSpPr>
        <p:spPr>
          <a:xfrm>
            <a:off x="5731861" y="871872"/>
            <a:ext cx="2572676" cy="307777"/>
          </a:xfrm>
          <a:prstGeom prst="rect">
            <a:avLst/>
          </a:prstGeom>
          <a:noFill/>
        </p:spPr>
        <p:txBody>
          <a:bodyPr wrap="square" rtlCol="0">
            <a:spAutoFit/>
          </a:bodyPr>
          <a:lstStyle/>
          <a:p>
            <a:pPr algn="ctr"/>
            <a:r>
              <a:rPr lang="fr-FR" sz="1400" b="1" dirty="0">
                <a:latin typeface="Century Gothic" panose="020B0502020202020204" pitchFamily="34" charset="0"/>
              </a:rPr>
              <a:t>Diagramme de séquence</a:t>
            </a:r>
          </a:p>
        </p:txBody>
      </p:sp>
      <p:sp>
        <p:nvSpPr>
          <p:cNvPr id="11" name="ZoneTexte 36">
            <a:extLst>
              <a:ext uri="{FF2B5EF4-FFF2-40B4-BE49-F238E27FC236}">
                <a16:creationId xmlns:a16="http://schemas.microsoft.com/office/drawing/2014/main" id="{EC90FF2A-B678-4F6A-A468-3C8FEA86A18C}"/>
              </a:ext>
            </a:extLst>
          </p:cNvPr>
          <p:cNvSpPr txBox="1"/>
          <p:nvPr/>
        </p:nvSpPr>
        <p:spPr>
          <a:xfrm>
            <a:off x="663585" y="932945"/>
            <a:ext cx="1301762" cy="307777"/>
          </a:xfrm>
          <a:prstGeom prst="rect">
            <a:avLst/>
          </a:prstGeom>
          <a:noFill/>
        </p:spPr>
        <p:txBody>
          <a:bodyPr wrap="square" rtlCol="0">
            <a:spAutoFit/>
          </a:bodyPr>
          <a:lstStyle/>
          <a:p>
            <a:pPr algn="ctr"/>
            <a:r>
              <a:rPr lang="fr-FR" sz="1400" b="1" dirty="0">
                <a:solidFill>
                  <a:schemeClr val="bg1">
                    <a:lumMod val="50000"/>
                  </a:schemeClr>
                </a:solidFill>
                <a:latin typeface="Century Gothic" panose="020B0502020202020204" pitchFamily="34" charset="0"/>
              </a:rPr>
              <a:t>Introduction</a:t>
            </a:r>
          </a:p>
        </p:txBody>
      </p:sp>
      <p:sp>
        <p:nvSpPr>
          <p:cNvPr id="95" name="ZoneTexte 38">
            <a:extLst>
              <a:ext uri="{FF2B5EF4-FFF2-40B4-BE49-F238E27FC236}">
                <a16:creationId xmlns:a16="http://schemas.microsoft.com/office/drawing/2014/main" id="{E3A2FB62-B20C-45BF-BFA5-6F496911EE91}"/>
              </a:ext>
            </a:extLst>
          </p:cNvPr>
          <p:cNvSpPr txBox="1"/>
          <p:nvPr/>
        </p:nvSpPr>
        <p:spPr>
          <a:xfrm>
            <a:off x="2616609" y="924118"/>
            <a:ext cx="2335337" cy="307777"/>
          </a:xfrm>
          <a:prstGeom prst="rect">
            <a:avLst/>
          </a:prstGeom>
          <a:noFill/>
        </p:spPr>
        <p:txBody>
          <a:bodyPr wrap="square" rtlCol="0">
            <a:spAutoFit/>
          </a:bodyPr>
          <a:lstStyle/>
          <a:p>
            <a:pPr algn="ctr"/>
            <a:r>
              <a:rPr lang="fr-FR" sz="1400" b="1" dirty="0">
                <a:solidFill>
                  <a:schemeClr val="bg1">
                    <a:lumMod val="50000"/>
                  </a:schemeClr>
                </a:solidFill>
                <a:latin typeface="Century Gothic" panose="020B0502020202020204" pitchFamily="34" charset="0"/>
              </a:rPr>
              <a:t>Diagramme de use case</a:t>
            </a:r>
          </a:p>
        </p:txBody>
      </p:sp>
      <p:sp>
        <p:nvSpPr>
          <p:cNvPr id="107" name="ZoneTexte 34">
            <a:extLst>
              <a:ext uri="{FF2B5EF4-FFF2-40B4-BE49-F238E27FC236}">
                <a16:creationId xmlns:a16="http://schemas.microsoft.com/office/drawing/2014/main" id="{B77E041A-D345-45E8-B667-C5398E13B20D}"/>
              </a:ext>
            </a:extLst>
          </p:cNvPr>
          <p:cNvSpPr txBox="1"/>
          <p:nvPr/>
        </p:nvSpPr>
        <p:spPr>
          <a:xfrm>
            <a:off x="9214588" y="871872"/>
            <a:ext cx="2268522" cy="307777"/>
          </a:xfrm>
          <a:prstGeom prst="rect">
            <a:avLst/>
          </a:prstGeom>
          <a:noFill/>
        </p:spPr>
        <p:txBody>
          <a:bodyPr wrap="square" rtlCol="0">
            <a:spAutoFit/>
          </a:bodyPr>
          <a:lstStyle/>
          <a:p>
            <a:pPr algn="ctr"/>
            <a:r>
              <a:rPr lang="fr-FR" sz="1400" b="1" dirty="0">
                <a:solidFill>
                  <a:srgbClr val="858585"/>
                </a:solidFill>
                <a:latin typeface="Century Gothic" panose="020B0502020202020204" pitchFamily="34" charset="0"/>
              </a:rPr>
              <a:t>Diagramme de classe</a:t>
            </a:r>
          </a:p>
        </p:txBody>
      </p:sp>
      <p:sp>
        <p:nvSpPr>
          <p:cNvPr id="112" name="Rounded Rectangle 42">
            <a:extLst>
              <a:ext uri="{FF2B5EF4-FFF2-40B4-BE49-F238E27FC236}">
                <a16:creationId xmlns:a16="http://schemas.microsoft.com/office/drawing/2014/main" id="{D0EE0605-6944-4A41-BF5B-E2C7185C5CEB}"/>
              </a:ext>
            </a:extLst>
          </p:cNvPr>
          <p:cNvSpPr/>
          <p:nvPr/>
        </p:nvSpPr>
        <p:spPr>
          <a:xfrm flipV="1">
            <a:off x="5603207" y="1267672"/>
            <a:ext cx="2831982" cy="7483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13" name="Rounded Rectangle 42">
            <a:extLst>
              <a:ext uri="{FF2B5EF4-FFF2-40B4-BE49-F238E27FC236}">
                <a16:creationId xmlns:a16="http://schemas.microsoft.com/office/drawing/2014/main" id="{D0EE0605-6944-4A41-BF5B-E2C7185C5CEB}"/>
              </a:ext>
            </a:extLst>
          </p:cNvPr>
          <p:cNvSpPr/>
          <p:nvPr/>
        </p:nvSpPr>
        <p:spPr>
          <a:xfrm flipV="1">
            <a:off x="9130537" y="1231895"/>
            <a:ext cx="2436623" cy="75687"/>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cxnSp>
        <p:nvCxnSpPr>
          <p:cNvPr id="27" name="Straight Connector 22">
            <a:extLst>
              <a:ext uri="{FF2B5EF4-FFF2-40B4-BE49-F238E27FC236}">
                <a16:creationId xmlns:a16="http://schemas.microsoft.com/office/drawing/2014/main" id="{0676CE4A-1F69-5ACD-99FB-15B3A0CAA9B4}"/>
              </a:ext>
            </a:extLst>
          </p:cNvPr>
          <p:cNvCxnSpPr/>
          <p:nvPr/>
        </p:nvCxnSpPr>
        <p:spPr>
          <a:xfrm>
            <a:off x="-457200" y="797170"/>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3">
            <a:extLst>
              <a:ext uri="{FF2B5EF4-FFF2-40B4-BE49-F238E27FC236}">
                <a16:creationId xmlns:a16="http://schemas.microsoft.com/office/drawing/2014/main" id="{35930BD4-6608-883B-6FDE-00356F2EC975}"/>
              </a:ext>
            </a:extLst>
          </p:cNvPr>
          <p:cNvSpPr/>
          <p:nvPr/>
        </p:nvSpPr>
        <p:spPr>
          <a:xfrm>
            <a:off x="1846313" y="94544"/>
            <a:ext cx="4882019"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Conception et modélisation UML</a:t>
            </a:r>
            <a:endParaRPr lang="en-US" sz="2000" b="1" dirty="0">
              <a:solidFill>
                <a:schemeClr val="bg1"/>
              </a:solidFill>
              <a:latin typeface="Century Gothic" panose="020B0502020202020204" pitchFamily="34" charset="0"/>
            </a:endParaRPr>
          </a:p>
        </p:txBody>
      </p:sp>
      <p:grpSp>
        <p:nvGrpSpPr>
          <p:cNvPr id="7" name="3">
            <a:extLst>
              <a:ext uri="{FF2B5EF4-FFF2-40B4-BE49-F238E27FC236}">
                <a16:creationId xmlns:a16="http://schemas.microsoft.com/office/drawing/2014/main" id="{0F71D65D-B94D-6B61-351A-95C0F176B905}"/>
              </a:ext>
            </a:extLst>
          </p:cNvPr>
          <p:cNvGrpSpPr/>
          <p:nvPr/>
        </p:nvGrpSpPr>
        <p:grpSpPr>
          <a:xfrm rot="2700000">
            <a:off x="1695075" y="109201"/>
            <a:ext cx="503695" cy="509578"/>
            <a:chOff x="4985162" y="5175876"/>
            <a:chExt cx="1194318" cy="1194318"/>
          </a:xfrm>
          <a:solidFill>
            <a:srgbClr val="09FF78"/>
          </a:solidFill>
        </p:grpSpPr>
        <p:sp>
          <p:nvSpPr>
            <p:cNvPr id="8" name="Rounded Rectangle 13">
              <a:extLst>
                <a:ext uri="{FF2B5EF4-FFF2-40B4-BE49-F238E27FC236}">
                  <a16:creationId xmlns:a16="http://schemas.microsoft.com/office/drawing/2014/main" id="{0577B091-67A4-644F-B324-061C79A8ADF6}"/>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4">
              <a:extLst>
                <a:ext uri="{FF2B5EF4-FFF2-40B4-BE49-F238E27FC236}">
                  <a16:creationId xmlns:a16="http://schemas.microsoft.com/office/drawing/2014/main" id="{26199B9D-1233-44A6-0BFA-F061FEEE0404}"/>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6AC70F24-4D0B-7D98-830B-C62458489B87}"/>
              </a:ext>
            </a:extLst>
          </p:cNvPr>
          <p:cNvSpPr txBox="1"/>
          <p:nvPr/>
        </p:nvSpPr>
        <p:spPr>
          <a:xfrm>
            <a:off x="1676622" y="142385"/>
            <a:ext cx="623005"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3</a:t>
            </a:r>
          </a:p>
        </p:txBody>
      </p:sp>
      <p:grpSp>
        <p:nvGrpSpPr>
          <p:cNvPr id="17" name="2">
            <a:extLst>
              <a:ext uri="{FF2B5EF4-FFF2-40B4-BE49-F238E27FC236}">
                <a16:creationId xmlns:a16="http://schemas.microsoft.com/office/drawing/2014/main" id="{ED256E00-9C29-1E78-3F28-4BF63097731D}"/>
              </a:ext>
            </a:extLst>
          </p:cNvPr>
          <p:cNvGrpSpPr/>
          <p:nvPr/>
        </p:nvGrpSpPr>
        <p:grpSpPr>
          <a:xfrm rot="2700000">
            <a:off x="912097" y="132524"/>
            <a:ext cx="503695" cy="509578"/>
            <a:chOff x="4985162" y="5175876"/>
            <a:chExt cx="1194318" cy="1194318"/>
          </a:xfrm>
          <a:solidFill>
            <a:srgbClr val="09FF78"/>
          </a:solidFill>
        </p:grpSpPr>
        <p:sp>
          <p:nvSpPr>
            <p:cNvPr id="18" name="Rounded Rectangle 31">
              <a:extLst>
                <a:ext uri="{FF2B5EF4-FFF2-40B4-BE49-F238E27FC236}">
                  <a16:creationId xmlns:a16="http://schemas.microsoft.com/office/drawing/2014/main" id="{3B6C5898-AC7F-ACFD-6A55-F8B0DA277445}"/>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32">
              <a:extLst>
                <a:ext uri="{FF2B5EF4-FFF2-40B4-BE49-F238E27FC236}">
                  <a16:creationId xmlns:a16="http://schemas.microsoft.com/office/drawing/2014/main" id="{B45C6440-A1B1-D991-4A74-E960C5DEF134}"/>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29">
            <a:extLst>
              <a:ext uri="{FF2B5EF4-FFF2-40B4-BE49-F238E27FC236}">
                <a16:creationId xmlns:a16="http://schemas.microsoft.com/office/drawing/2014/main" id="{C9B68486-2A3F-7AAC-3D0F-AD52C4930B0C}"/>
              </a:ext>
            </a:extLst>
          </p:cNvPr>
          <p:cNvSpPr txBox="1"/>
          <p:nvPr/>
        </p:nvSpPr>
        <p:spPr>
          <a:xfrm>
            <a:off x="901957" y="149281"/>
            <a:ext cx="623005"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2</a:t>
            </a:r>
          </a:p>
        </p:txBody>
      </p:sp>
      <p:grpSp>
        <p:nvGrpSpPr>
          <p:cNvPr id="21" name="1">
            <a:extLst>
              <a:ext uri="{FF2B5EF4-FFF2-40B4-BE49-F238E27FC236}">
                <a16:creationId xmlns:a16="http://schemas.microsoft.com/office/drawing/2014/main" id="{E3D4B709-BD6B-1361-925F-EC43F6F6E39C}"/>
              </a:ext>
            </a:extLst>
          </p:cNvPr>
          <p:cNvGrpSpPr/>
          <p:nvPr/>
        </p:nvGrpSpPr>
        <p:grpSpPr>
          <a:xfrm rot="2700000">
            <a:off x="127731" y="114671"/>
            <a:ext cx="503695" cy="509578"/>
            <a:chOff x="4985162" y="5175876"/>
            <a:chExt cx="1194318" cy="1194318"/>
          </a:xfrm>
          <a:solidFill>
            <a:srgbClr val="09FF78"/>
          </a:solidFill>
        </p:grpSpPr>
        <p:sp>
          <p:nvSpPr>
            <p:cNvPr id="22" name="Rounded Rectangle 6">
              <a:extLst>
                <a:ext uri="{FF2B5EF4-FFF2-40B4-BE49-F238E27FC236}">
                  <a16:creationId xmlns:a16="http://schemas.microsoft.com/office/drawing/2014/main" id="{03421DB0-FAC2-1BC8-6932-7AC00F7C43A8}"/>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7">
              <a:extLst>
                <a:ext uri="{FF2B5EF4-FFF2-40B4-BE49-F238E27FC236}">
                  <a16:creationId xmlns:a16="http://schemas.microsoft.com/office/drawing/2014/main" id="{94885D88-691F-022B-C3AE-B1817FBD3D1E}"/>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5">
            <a:extLst>
              <a:ext uri="{FF2B5EF4-FFF2-40B4-BE49-F238E27FC236}">
                <a16:creationId xmlns:a16="http://schemas.microsoft.com/office/drawing/2014/main" id="{5B12A806-2A94-B3F1-2F26-F9495473101B}"/>
              </a:ext>
            </a:extLst>
          </p:cNvPr>
          <p:cNvSpPr txBox="1"/>
          <p:nvPr/>
        </p:nvSpPr>
        <p:spPr>
          <a:xfrm>
            <a:off x="114267" y="163317"/>
            <a:ext cx="623005"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pic>
        <p:nvPicPr>
          <p:cNvPr id="25" name="Image 24" descr="Une image contenant Graphique, graphisme&#10;&#10;Description générée automatiquement">
            <a:extLst>
              <a:ext uri="{FF2B5EF4-FFF2-40B4-BE49-F238E27FC236}">
                <a16:creationId xmlns:a16="http://schemas.microsoft.com/office/drawing/2014/main" id="{30154053-459D-C442-9FD8-AB9C8D4E58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sp>
        <p:nvSpPr>
          <p:cNvPr id="29" name="ZoneTexte 64">
            <a:extLst>
              <a:ext uri="{FF2B5EF4-FFF2-40B4-BE49-F238E27FC236}">
                <a16:creationId xmlns:a16="http://schemas.microsoft.com/office/drawing/2014/main" id="{C13DA6F1-12CA-7F97-5C53-1792D5E29959}"/>
              </a:ext>
            </a:extLst>
          </p:cNvPr>
          <p:cNvSpPr txBox="1"/>
          <p:nvPr/>
        </p:nvSpPr>
        <p:spPr>
          <a:xfrm>
            <a:off x="1" y="4348819"/>
            <a:ext cx="2422358" cy="647796"/>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400" b="1">
                <a:latin typeface="Century Gothic" panose="020B0502020202020204" pitchFamily="34" charset="0"/>
              </a:defRPr>
            </a:lvl1pPr>
          </a:lstStyle>
          <a:p>
            <a:r>
              <a:rPr lang="fr-FR" dirty="0"/>
              <a:t>Scénario d’utilisation Analyse Vidéo</a:t>
            </a:r>
          </a:p>
        </p:txBody>
      </p:sp>
      <p:sp>
        <p:nvSpPr>
          <p:cNvPr id="30" name="ZoneTexte 66">
            <a:extLst>
              <a:ext uri="{FF2B5EF4-FFF2-40B4-BE49-F238E27FC236}">
                <a16:creationId xmlns:a16="http://schemas.microsoft.com/office/drawing/2014/main" id="{9C02CFB3-EABF-FE5E-C78A-821E8447A57C}"/>
              </a:ext>
            </a:extLst>
          </p:cNvPr>
          <p:cNvSpPr txBox="1"/>
          <p:nvPr/>
        </p:nvSpPr>
        <p:spPr>
          <a:xfrm>
            <a:off x="-1" y="3549832"/>
            <a:ext cx="2422358" cy="64922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400" b="1">
                <a:latin typeface="Century Gothic" panose="020B0502020202020204" pitchFamily="34" charset="0"/>
              </a:defRPr>
            </a:lvl1pPr>
          </a:lstStyle>
          <a:p>
            <a:r>
              <a:rPr lang="fr-FR" sz="1800" dirty="0"/>
              <a:t>Scénario connexion</a:t>
            </a:r>
          </a:p>
        </p:txBody>
      </p:sp>
      <p:sp>
        <p:nvSpPr>
          <p:cNvPr id="31" name="Rectangle 30">
            <a:extLst>
              <a:ext uri="{FF2B5EF4-FFF2-40B4-BE49-F238E27FC236}">
                <a16:creationId xmlns:a16="http://schemas.microsoft.com/office/drawing/2014/main" id="{1277FC4E-800C-317F-E4B9-3D48F208E50A}"/>
              </a:ext>
            </a:extLst>
          </p:cNvPr>
          <p:cNvSpPr/>
          <p:nvPr/>
        </p:nvSpPr>
        <p:spPr>
          <a:xfrm>
            <a:off x="0" y="2709395"/>
            <a:ext cx="2422357" cy="6480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Century Gothic" panose="020B0502020202020204" pitchFamily="34" charset="0"/>
              </a:rPr>
              <a:t>Scénario inscription</a:t>
            </a:r>
            <a:endParaRPr lang="fr-FR" dirty="0">
              <a:solidFill>
                <a:schemeClr val="bg1"/>
              </a:solidFill>
              <a:latin typeface="Century Gothic" panose="020B0502020202020204" pitchFamily="34" charset="0"/>
            </a:endParaRPr>
          </a:p>
        </p:txBody>
      </p:sp>
      <p:pic>
        <p:nvPicPr>
          <p:cNvPr id="2" name="Image 1" descr="Une image contenant capture d’écran, texte, ligne, Parallèle&#10;&#10;Description générée automatiquement">
            <a:extLst>
              <a:ext uri="{FF2B5EF4-FFF2-40B4-BE49-F238E27FC236}">
                <a16:creationId xmlns:a16="http://schemas.microsoft.com/office/drawing/2014/main" id="{655CE30B-27F4-D9C2-59BC-4326A49AE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2965" y="1437999"/>
            <a:ext cx="4827799" cy="4961550"/>
          </a:xfrm>
          <a:prstGeom prst="rect">
            <a:avLst/>
          </a:prstGeom>
          <a:ln>
            <a:solidFill>
              <a:schemeClr val="tx1"/>
            </a:solidFill>
          </a:ln>
        </p:spPr>
      </p:pic>
    </p:spTree>
    <p:extLst>
      <p:ext uri="{BB962C8B-B14F-4D97-AF65-F5344CB8AC3E}">
        <p14:creationId xmlns:p14="http://schemas.microsoft.com/office/powerpoint/2010/main" val="394685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0-#ppt_w/2"/>
                                          </p:val>
                                        </p:tav>
                                        <p:tav tm="100000">
                                          <p:val>
                                            <p:strVal val="#ppt_x"/>
                                          </p:val>
                                        </p:tav>
                                      </p:tavLst>
                                    </p:anim>
                                    <p:anim calcmode="lin" valueType="num">
                                      <p:cBhvr additive="base">
                                        <p:cTn id="12" dur="2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cBhvr additive="base">
                                        <p:cTn id="15" dur="250" fill="hold"/>
                                        <p:tgtEl>
                                          <p:spTgt spid="112"/>
                                        </p:tgtEl>
                                        <p:attrNameLst>
                                          <p:attrName>ppt_x</p:attrName>
                                        </p:attrNameLst>
                                      </p:cBhvr>
                                      <p:tavLst>
                                        <p:tav tm="0">
                                          <p:val>
                                            <p:strVal val="0-#ppt_w/2"/>
                                          </p:val>
                                        </p:tav>
                                        <p:tav tm="100000">
                                          <p:val>
                                            <p:strVal val="#ppt_x"/>
                                          </p:val>
                                        </p:tav>
                                      </p:tavLst>
                                    </p:anim>
                                    <p:anim calcmode="lin" valueType="num">
                                      <p:cBhvr additive="base">
                                        <p:cTn id="16" dur="250" fill="hold"/>
                                        <p:tgtEl>
                                          <p:spTgt spid="1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250" fill="hold"/>
                                        <p:tgtEl>
                                          <p:spTgt spid="113"/>
                                        </p:tgtEl>
                                        <p:attrNameLst>
                                          <p:attrName>ppt_x</p:attrName>
                                        </p:attrNameLst>
                                      </p:cBhvr>
                                      <p:tavLst>
                                        <p:tav tm="0">
                                          <p:val>
                                            <p:strVal val="0-#ppt_w/2"/>
                                          </p:val>
                                        </p:tav>
                                        <p:tav tm="100000">
                                          <p:val>
                                            <p:strVal val="#ppt_x"/>
                                          </p:val>
                                        </p:tav>
                                      </p:tavLst>
                                    </p:anim>
                                    <p:anim calcmode="lin" valueType="num">
                                      <p:cBhvr additive="base">
                                        <p:cTn id="20" dur="250" fill="hold"/>
                                        <p:tgtEl>
                                          <p:spTgt spid="11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0-#ppt_w/2"/>
                                          </p:val>
                                        </p:tav>
                                        <p:tav tm="100000">
                                          <p:val>
                                            <p:strVal val="#ppt_x"/>
                                          </p:val>
                                        </p:tav>
                                      </p:tavLst>
                                    </p:anim>
                                    <p:anim calcmode="lin" valueType="num">
                                      <p:cBhvr additive="base">
                                        <p:cTn id="24" dur="2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0-#ppt_w/2"/>
                                          </p:val>
                                        </p:tav>
                                        <p:tav tm="100000">
                                          <p:val>
                                            <p:strVal val="#ppt_x"/>
                                          </p:val>
                                        </p:tav>
                                      </p:tavLst>
                                    </p:anim>
                                    <p:anim calcmode="lin" valueType="num">
                                      <p:cBhvr additive="base">
                                        <p:cTn id="28" dur="25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 calcmode="lin" valueType="num">
                                      <p:cBhvr additive="base">
                                        <p:cTn id="31" dur="250" fill="hold"/>
                                        <p:tgtEl>
                                          <p:spTgt spid="95"/>
                                        </p:tgtEl>
                                        <p:attrNameLst>
                                          <p:attrName>ppt_x</p:attrName>
                                        </p:attrNameLst>
                                      </p:cBhvr>
                                      <p:tavLst>
                                        <p:tav tm="0">
                                          <p:val>
                                            <p:strVal val="0-#ppt_w/2"/>
                                          </p:val>
                                        </p:tav>
                                        <p:tav tm="100000">
                                          <p:val>
                                            <p:strVal val="#ppt_x"/>
                                          </p:val>
                                        </p:tav>
                                      </p:tavLst>
                                    </p:anim>
                                    <p:anim calcmode="lin" valueType="num">
                                      <p:cBhvr additive="base">
                                        <p:cTn id="32" dur="250" fill="hold"/>
                                        <p:tgtEl>
                                          <p:spTgt spid="9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anim calcmode="lin" valueType="num">
                                      <p:cBhvr additive="base">
                                        <p:cTn id="35" dur="250" fill="hold"/>
                                        <p:tgtEl>
                                          <p:spTgt spid="107"/>
                                        </p:tgtEl>
                                        <p:attrNameLst>
                                          <p:attrName>ppt_x</p:attrName>
                                        </p:attrNameLst>
                                      </p:cBhvr>
                                      <p:tavLst>
                                        <p:tav tm="0">
                                          <p:val>
                                            <p:strVal val="0-#ppt_w/2"/>
                                          </p:val>
                                        </p:tav>
                                        <p:tav tm="100000">
                                          <p:val>
                                            <p:strVal val="#ppt_x"/>
                                          </p:val>
                                        </p:tav>
                                      </p:tavLst>
                                    </p:anim>
                                    <p:anim calcmode="lin" valueType="num">
                                      <p:cBhvr additive="base">
                                        <p:cTn id="36" dur="250" fill="hold"/>
                                        <p:tgtEl>
                                          <p:spTgt spid="107"/>
                                        </p:tgtEl>
                                        <p:attrNameLst>
                                          <p:attrName>ppt_y</p:attrName>
                                        </p:attrNameLst>
                                      </p:cBhvr>
                                      <p:tavLst>
                                        <p:tav tm="0">
                                          <p:val>
                                            <p:strVal val="#ppt_y"/>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p:bldP spid="11" grpId="0"/>
      <p:bldP spid="95" grpId="0"/>
      <p:bldP spid="107" grpId="0"/>
      <p:bldP spid="112" grpId="0" animBg="1"/>
      <p:bldP spid="113" grpId="0" animBg="1"/>
      <p:bldP spid="30"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hidden="1"/>
          <p:cNvSpPr/>
          <p:nvPr/>
        </p:nvSpPr>
        <p:spPr>
          <a:xfrm>
            <a:off x="278479" y="84841"/>
            <a:ext cx="4298602" cy="599406"/>
          </a:xfrm>
          <a:prstGeom prst="roundRect">
            <a:avLst/>
          </a:prstGeom>
          <a:solidFill>
            <a:srgbClr val="0D7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Contexte</a:t>
            </a:r>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Général</a:t>
            </a:r>
            <a:r>
              <a:rPr lang="en-US" sz="2000" b="1" dirty="0">
                <a:solidFill>
                  <a:schemeClr val="bg1"/>
                </a:solidFill>
                <a:latin typeface="Century Gothic" panose="020B0502020202020204" pitchFamily="34" charset="0"/>
              </a:rPr>
              <a:t> Du </a:t>
            </a:r>
            <a:r>
              <a:rPr lang="en-US" sz="2000" b="1" dirty="0" err="1">
                <a:solidFill>
                  <a:schemeClr val="bg1"/>
                </a:solidFill>
                <a:latin typeface="Century Gothic" panose="020B0502020202020204" pitchFamily="34" charset="0"/>
              </a:rPr>
              <a:t>Projet</a:t>
            </a:r>
            <a:endParaRPr lang="en-US" sz="2000" b="1" dirty="0">
              <a:solidFill>
                <a:schemeClr val="bg1"/>
              </a:solidFill>
              <a:latin typeface="Century Gothic" panose="020B0502020202020204" pitchFamily="34" charset="0"/>
            </a:endParaRPr>
          </a:p>
        </p:txBody>
      </p:sp>
      <p:grpSp>
        <p:nvGrpSpPr>
          <p:cNvPr id="89" name="Group 88"/>
          <p:cNvGrpSpPr/>
          <p:nvPr/>
        </p:nvGrpSpPr>
        <p:grpSpPr>
          <a:xfrm>
            <a:off x="-2106592" y="6462218"/>
            <a:ext cx="14940094" cy="609128"/>
            <a:chOff x="-43971" y="13081481"/>
            <a:chExt cx="25281411" cy="1030759"/>
          </a:xfrm>
        </p:grpSpPr>
        <p:grpSp>
          <p:nvGrpSpPr>
            <p:cNvPr id="90" name="Group 89"/>
            <p:cNvGrpSpPr/>
            <p:nvPr/>
          </p:nvGrpSpPr>
          <p:grpSpPr>
            <a:xfrm>
              <a:off x="-43971" y="13081481"/>
              <a:ext cx="25281411" cy="1030759"/>
              <a:chOff x="-43971" y="13081481"/>
              <a:chExt cx="25281411" cy="1030759"/>
            </a:xfrm>
          </p:grpSpPr>
          <p:sp>
            <p:nvSpPr>
              <p:cNvPr id="92" name="Freeform 91"/>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3" name="Freeform 92"/>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4" name="TextBox 93"/>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18</a:t>
                </a:r>
              </a:p>
            </p:txBody>
          </p:sp>
        </p:grpSp>
        <p:sp>
          <p:nvSpPr>
            <p:cNvPr id="91" name="TextBox 90"/>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sp>
        <p:nvSpPr>
          <p:cNvPr id="4" name="Rounded Rectangle 91">
            <a:extLst>
              <a:ext uri="{FF2B5EF4-FFF2-40B4-BE49-F238E27FC236}">
                <a16:creationId xmlns:a16="http://schemas.microsoft.com/office/drawing/2014/main" id="{C0A1AFA6-4091-4213-92E2-27FB05E1540B}"/>
              </a:ext>
            </a:extLst>
          </p:cNvPr>
          <p:cNvSpPr/>
          <p:nvPr/>
        </p:nvSpPr>
        <p:spPr>
          <a:xfrm flipV="1">
            <a:off x="700766" y="1282550"/>
            <a:ext cx="1264581" cy="756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chemeClr val="bg2">
                  <a:lumMod val="90000"/>
                </a:schemeClr>
              </a:solidFill>
            </a:endParaRPr>
          </a:p>
        </p:txBody>
      </p:sp>
      <p:sp>
        <p:nvSpPr>
          <p:cNvPr id="9" name="Rounded Rectangle 42">
            <a:extLst>
              <a:ext uri="{FF2B5EF4-FFF2-40B4-BE49-F238E27FC236}">
                <a16:creationId xmlns:a16="http://schemas.microsoft.com/office/drawing/2014/main" id="{D0EE0605-6944-4A41-BF5B-E2C7185C5CEB}"/>
              </a:ext>
            </a:extLst>
          </p:cNvPr>
          <p:cNvSpPr/>
          <p:nvPr/>
        </p:nvSpPr>
        <p:spPr>
          <a:xfrm flipV="1">
            <a:off x="2616609" y="1285179"/>
            <a:ext cx="2463545" cy="74833"/>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0" name="ZoneTexte 34">
            <a:extLst>
              <a:ext uri="{FF2B5EF4-FFF2-40B4-BE49-F238E27FC236}">
                <a16:creationId xmlns:a16="http://schemas.microsoft.com/office/drawing/2014/main" id="{B77E041A-D345-45E8-B667-C5398E13B20D}"/>
              </a:ext>
            </a:extLst>
          </p:cNvPr>
          <p:cNvSpPr txBox="1"/>
          <p:nvPr/>
        </p:nvSpPr>
        <p:spPr>
          <a:xfrm>
            <a:off x="5731861" y="871872"/>
            <a:ext cx="2572676" cy="307777"/>
          </a:xfrm>
          <a:prstGeom prst="rect">
            <a:avLst/>
          </a:prstGeom>
          <a:noFill/>
        </p:spPr>
        <p:txBody>
          <a:bodyPr wrap="square" rtlCol="0">
            <a:spAutoFit/>
          </a:bodyPr>
          <a:lstStyle/>
          <a:p>
            <a:pPr algn="ctr"/>
            <a:r>
              <a:rPr lang="fr-FR" sz="1400" b="1" dirty="0">
                <a:latin typeface="Century Gothic" panose="020B0502020202020204" pitchFamily="34" charset="0"/>
              </a:rPr>
              <a:t>Diagramme de séquence</a:t>
            </a:r>
          </a:p>
        </p:txBody>
      </p:sp>
      <p:sp>
        <p:nvSpPr>
          <p:cNvPr id="11" name="ZoneTexte 36">
            <a:extLst>
              <a:ext uri="{FF2B5EF4-FFF2-40B4-BE49-F238E27FC236}">
                <a16:creationId xmlns:a16="http://schemas.microsoft.com/office/drawing/2014/main" id="{EC90FF2A-B678-4F6A-A468-3C8FEA86A18C}"/>
              </a:ext>
            </a:extLst>
          </p:cNvPr>
          <p:cNvSpPr txBox="1"/>
          <p:nvPr/>
        </p:nvSpPr>
        <p:spPr>
          <a:xfrm>
            <a:off x="663585" y="932945"/>
            <a:ext cx="1301762" cy="307777"/>
          </a:xfrm>
          <a:prstGeom prst="rect">
            <a:avLst/>
          </a:prstGeom>
          <a:noFill/>
        </p:spPr>
        <p:txBody>
          <a:bodyPr wrap="square" rtlCol="0">
            <a:spAutoFit/>
          </a:bodyPr>
          <a:lstStyle/>
          <a:p>
            <a:pPr algn="ctr"/>
            <a:r>
              <a:rPr lang="fr-FR" sz="1400" b="1" dirty="0">
                <a:solidFill>
                  <a:schemeClr val="bg1">
                    <a:lumMod val="50000"/>
                  </a:schemeClr>
                </a:solidFill>
                <a:latin typeface="Century Gothic" panose="020B0502020202020204" pitchFamily="34" charset="0"/>
              </a:rPr>
              <a:t>Introduction</a:t>
            </a:r>
          </a:p>
        </p:txBody>
      </p:sp>
      <p:sp>
        <p:nvSpPr>
          <p:cNvPr id="95" name="ZoneTexte 38">
            <a:extLst>
              <a:ext uri="{FF2B5EF4-FFF2-40B4-BE49-F238E27FC236}">
                <a16:creationId xmlns:a16="http://schemas.microsoft.com/office/drawing/2014/main" id="{E3A2FB62-B20C-45BF-BFA5-6F496911EE91}"/>
              </a:ext>
            </a:extLst>
          </p:cNvPr>
          <p:cNvSpPr txBox="1"/>
          <p:nvPr/>
        </p:nvSpPr>
        <p:spPr>
          <a:xfrm>
            <a:off x="2616609" y="924118"/>
            <a:ext cx="2335337" cy="307777"/>
          </a:xfrm>
          <a:prstGeom prst="rect">
            <a:avLst/>
          </a:prstGeom>
          <a:noFill/>
        </p:spPr>
        <p:txBody>
          <a:bodyPr wrap="square" rtlCol="0">
            <a:spAutoFit/>
          </a:bodyPr>
          <a:lstStyle/>
          <a:p>
            <a:pPr algn="ctr"/>
            <a:r>
              <a:rPr lang="fr-FR" sz="1400" b="1" dirty="0">
                <a:solidFill>
                  <a:schemeClr val="bg1">
                    <a:lumMod val="50000"/>
                  </a:schemeClr>
                </a:solidFill>
                <a:latin typeface="Century Gothic" panose="020B0502020202020204" pitchFamily="34" charset="0"/>
              </a:rPr>
              <a:t>Diagramme de use case</a:t>
            </a:r>
          </a:p>
        </p:txBody>
      </p:sp>
      <p:sp>
        <p:nvSpPr>
          <p:cNvPr id="107" name="ZoneTexte 34">
            <a:extLst>
              <a:ext uri="{FF2B5EF4-FFF2-40B4-BE49-F238E27FC236}">
                <a16:creationId xmlns:a16="http://schemas.microsoft.com/office/drawing/2014/main" id="{B77E041A-D345-45E8-B667-C5398E13B20D}"/>
              </a:ext>
            </a:extLst>
          </p:cNvPr>
          <p:cNvSpPr txBox="1"/>
          <p:nvPr/>
        </p:nvSpPr>
        <p:spPr>
          <a:xfrm>
            <a:off x="9214588" y="871872"/>
            <a:ext cx="2268522" cy="307777"/>
          </a:xfrm>
          <a:prstGeom prst="rect">
            <a:avLst/>
          </a:prstGeom>
          <a:noFill/>
        </p:spPr>
        <p:txBody>
          <a:bodyPr wrap="square" rtlCol="0">
            <a:spAutoFit/>
          </a:bodyPr>
          <a:lstStyle/>
          <a:p>
            <a:pPr algn="ctr"/>
            <a:r>
              <a:rPr lang="fr-FR" sz="1400" b="1" dirty="0">
                <a:solidFill>
                  <a:srgbClr val="858585"/>
                </a:solidFill>
                <a:latin typeface="Century Gothic" panose="020B0502020202020204" pitchFamily="34" charset="0"/>
              </a:rPr>
              <a:t>Diagramme de classe</a:t>
            </a:r>
          </a:p>
        </p:txBody>
      </p:sp>
      <p:sp>
        <p:nvSpPr>
          <p:cNvPr id="112" name="Rounded Rectangle 42">
            <a:extLst>
              <a:ext uri="{FF2B5EF4-FFF2-40B4-BE49-F238E27FC236}">
                <a16:creationId xmlns:a16="http://schemas.microsoft.com/office/drawing/2014/main" id="{D0EE0605-6944-4A41-BF5B-E2C7185C5CEB}"/>
              </a:ext>
            </a:extLst>
          </p:cNvPr>
          <p:cNvSpPr/>
          <p:nvPr/>
        </p:nvSpPr>
        <p:spPr>
          <a:xfrm flipV="1">
            <a:off x="5603207" y="1267672"/>
            <a:ext cx="2831982" cy="74833"/>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13" name="Rounded Rectangle 42">
            <a:extLst>
              <a:ext uri="{FF2B5EF4-FFF2-40B4-BE49-F238E27FC236}">
                <a16:creationId xmlns:a16="http://schemas.microsoft.com/office/drawing/2014/main" id="{D0EE0605-6944-4A41-BF5B-E2C7185C5CEB}"/>
              </a:ext>
            </a:extLst>
          </p:cNvPr>
          <p:cNvSpPr/>
          <p:nvPr/>
        </p:nvSpPr>
        <p:spPr>
          <a:xfrm flipV="1">
            <a:off x="9130537" y="1231895"/>
            <a:ext cx="2436623" cy="7568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cxnSp>
        <p:nvCxnSpPr>
          <p:cNvPr id="27" name="Straight Connector 22">
            <a:extLst>
              <a:ext uri="{FF2B5EF4-FFF2-40B4-BE49-F238E27FC236}">
                <a16:creationId xmlns:a16="http://schemas.microsoft.com/office/drawing/2014/main" id="{0676CE4A-1F69-5ACD-99FB-15B3A0CAA9B4}"/>
              </a:ext>
            </a:extLst>
          </p:cNvPr>
          <p:cNvCxnSpPr/>
          <p:nvPr/>
        </p:nvCxnSpPr>
        <p:spPr>
          <a:xfrm>
            <a:off x="-457200" y="797170"/>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3">
            <a:extLst>
              <a:ext uri="{FF2B5EF4-FFF2-40B4-BE49-F238E27FC236}">
                <a16:creationId xmlns:a16="http://schemas.microsoft.com/office/drawing/2014/main" id="{35930BD4-6608-883B-6FDE-00356F2EC975}"/>
              </a:ext>
            </a:extLst>
          </p:cNvPr>
          <p:cNvSpPr/>
          <p:nvPr/>
        </p:nvSpPr>
        <p:spPr>
          <a:xfrm>
            <a:off x="1846313" y="94544"/>
            <a:ext cx="4882019"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Conception et modélisation UML</a:t>
            </a:r>
            <a:endParaRPr lang="en-US" sz="2000" b="1" dirty="0">
              <a:solidFill>
                <a:schemeClr val="bg1"/>
              </a:solidFill>
              <a:latin typeface="Century Gothic" panose="020B0502020202020204" pitchFamily="34" charset="0"/>
            </a:endParaRPr>
          </a:p>
        </p:txBody>
      </p:sp>
      <p:grpSp>
        <p:nvGrpSpPr>
          <p:cNvPr id="7" name="3">
            <a:extLst>
              <a:ext uri="{FF2B5EF4-FFF2-40B4-BE49-F238E27FC236}">
                <a16:creationId xmlns:a16="http://schemas.microsoft.com/office/drawing/2014/main" id="{0F71D65D-B94D-6B61-351A-95C0F176B905}"/>
              </a:ext>
            </a:extLst>
          </p:cNvPr>
          <p:cNvGrpSpPr/>
          <p:nvPr/>
        </p:nvGrpSpPr>
        <p:grpSpPr>
          <a:xfrm rot="2700000">
            <a:off x="1695075" y="109201"/>
            <a:ext cx="503695" cy="509578"/>
            <a:chOff x="4985162" y="5175876"/>
            <a:chExt cx="1194318" cy="1194318"/>
          </a:xfrm>
          <a:solidFill>
            <a:srgbClr val="09FF78"/>
          </a:solidFill>
        </p:grpSpPr>
        <p:sp>
          <p:nvSpPr>
            <p:cNvPr id="8" name="Rounded Rectangle 13">
              <a:extLst>
                <a:ext uri="{FF2B5EF4-FFF2-40B4-BE49-F238E27FC236}">
                  <a16:creationId xmlns:a16="http://schemas.microsoft.com/office/drawing/2014/main" id="{0577B091-67A4-644F-B324-061C79A8ADF6}"/>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4">
              <a:extLst>
                <a:ext uri="{FF2B5EF4-FFF2-40B4-BE49-F238E27FC236}">
                  <a16:creationId xmlns:a16="http://schemas.microsoft.com/office/drawing/2014/main" id="{26199B9D-1233-44A6-0BFA-F061FEEE0404}"/>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6AC70F24-4D0B-7D98-830B-C62458489B87}"/>
              </a:ext>
            </a:extLst>
          </p:cNvPr>
          <p:cNvSpPr txBox="1"/>
          <p:nvPr/>
        </p:nvSpPr>
        <p:spPr>
          <a:xfrm>
            <a:off x="1676622" y="142385"/>
            <a:ext cx="623005"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3</a:t>
            </a:r>
          </a:p>
        </p:txBody>
      </p:sp>
      <p:grpSp>
        <p:nvGrpSpPr>
          <p:cNvPr id="17" name="2">
            <a:extLst>
              <a:ext uri="{FF2B5EF4-FFF2-40B4-BE49-F238E27FC236}">
                <a16:creationId xmlns:a16="http://schemas.microsoft.com/office/drawing/2014/main" id="{ED256E00-9C29-1E78-3F28-4BF63097731D}"/>
              </a:ext>
            </a:extLst>
          </p:cNvPr>
          <p:cNvGrpSpPr/>
          <p:nvPr/>
        </p:nvGrpSpPr>
        <p:grpSpPr>
          <a:xfrm rot="2700000">
            <a:off x="912097" y="132524"/>
            <a:ext cx="503695" cy="509578"/>
            <a:chOff x="4985162" y="5175876"/>
            <a:chExt cx="1194318" cy="1194318"/>
          </a:xfrm>
          <a:solidFill>
            <a:srgbClr val="09FF78"/>
          </a:solidFill>
        </p:grpSpPr>
        <p:sp>
          <p:nvSpPr>
            <p:cNvPr id="18" name="Rounded Rectangle 31">
              <a:extLst>
                <a:ext uri="{FF2B5EF4-FFF2-40B4-BE49-F238E27FC236}">
                  <a16:creationId xmlns:a16="http://schemas.microsoft.com/office/drawing/2014/main" id="{3B6C5898-AC7F-ACFD-6A55-F8B0DA277445}"/>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32">
              <a:extLst>
                <a:ext uri="{FF2B5EF4-FFF2-40B4-BE49-F238E27FC236}">
                  <a16:creationId xmlns:a16="http://schemas.microsoft.com/office/drawing/2014/main" id="{B45C6440-A1B1-D991-4A74-E960C5DEF134}"/>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29">
            <a:extLst>
              <a:ext uri="{FF2B5EF4-FFF2-40B4-BE49-F238E27FC236}">
                <a16:creationId xmlns:a16="http://schemas.microsoft.com/office/drawing/2014/main" id="{C9B68486-2A3F-7AAC-3D0F-AD52C4930B0C}"/>
              </a:ext>
            </a:extLst>
          </p:cNvPr>
          <p:cNvSpPr txBox="1"/>
          <p:nvPr/>
        </p:nvSpPr>
        <p:spPr>
          <a:xfrm>
            <a:off x="901957" y="149281"/>
            <a:ext cx="623005"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2</a:t>
            </a:r>
          </a:p>
        </p:txBody>
      </p:sp>
      <p:grpSp>
        <p:nvGrpSpPr>
          <p:cNvPr id="21" name="1">
            <a:extLst>
              <a:ext uri="{FF2B5EF4-FFF2-40B4-BE49-F238E27FC236}">
                <a16:creationId xmlns:a16="http://schemas.microsoft.com/office/drawing/2014/main" id="{E3D4B709-BD6B-1361-925F-EC43F6F6E39C}"/>
              </a:ext>
            </a:extLst>
          </p:cNvPr>
          <p:cNvGrpSpPr/>
          <p:nvPr/>
        </p:nvGrpSpPr>
        <p:grpSpPr>
          <a:xfrm rot="2700000">
            <a:off x="127731" y="114671"/>
            <a:ext cx="503695" cy="509578"/>
            <a:chOff x="4985162" y="5175876"/>
            <a:chExt cx="1194318" cy="1194318"/>
          </a:xfrm>
          <a:solidFill>
            <a:srgbClr val="09FF78"/>
          </a:solidFill>
        </p:grpSpPr>
        <p:sp>
          <p:nvSpPr>
            <p:cNvPr id="22" name="Rounded Rectangle 6">
              <a:extLst>
                <a:ext uri="{FF2B5EF4-FFF2-40B4-BE49-F238E27FC236}">
                  <a16:creationId xmlns:a16="http://schemas.microsoft.com/office/drawing/2014/main" id="{03421DB0-FAC2-1BC8-6932-7AC00F7C43A8}"/>
                </a:ext>
              </a:extLst>
            </p:cNvPr>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7">
              <a:extLst>
                <a:ext uri="{FF2B5EF4-FFF2-40B4-BE49-F238E27FC236}">
                  <a16:creationId xmlns:a16="http://schemas.microsoft.com/office/drawing/2014/main" id="{94885D88-691F-022B-C3AE-B1817FBD3D1E}"/>
                </a:ext>
              </a:extLst>
            </p:cNvPr>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5">
            <a:extLst>
              <a:ext uri="{FF2B5EF4-FFF2-40B4-BE49-F238E27FC236}">
                <a16:creationId xmlns:a16="http://schemas.microsoft.com/office/drawing/2014/main" id="{5B12A806-2A94-B3F1-2F26-F9495473101B}"/>
              </a:ext>
            </a:extLst>
          </p:cNvPr>
          <p:cNvSpPr txBox="1"/>
          <p:nvPr/>
        </p:nvSpPr>
        <p:spPr>
          <a:xfrm>
            <a:off x="114267" y="163317"/>
            <a:ext cx="623005"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pic>
        <p:nvPicPr>
          <p:cNvPr id="25" name="Image 24" descr="Une image contenant Graphique, graphisme&#10;&#10;Description générée automatiquement">
            <a:extLst>
              <a:ext uri="{FF2B5EF4-FFF2-40B4-BE49-F238E27FC236}">
                <a16:creationId xmlns:a16="http://schemas.microsoft.com/office/drawing/2014/main" id="{30154053-459D-C442-9FD8-AB9C8D4E58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pic>
        <p:nvPicPr>
          <p:cNvPr id="2" name="Image 1" descr="Une image contenant capture d’écran, texte&#10;&#10;Description générée automatiquement">
            <a:extLst>
              <a:ext uri="{FF2B5EF4-FFF2-40B4-BE49-F238E27FC236}">
                <a16:creationId xmlns:a16="http://schemas.microsoft.com/office/drawing/2014/main" id="{FA60B51E-2CC2-F384-3C69-9B68CF547A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5705" y="1472848"/>
            <a:ext cx="9223037" cy="4916754"/>
          </a:xfrm>
          <a:prstGeom prst="rect">
            <a:avLst/>
          </a:prstGeom>
        </p:spPr>
      </p:pic>
    </p:spTree>
    <p:extLst>
      <p:ext uri="{BB962C8B-B14F-4D97-AF65-F5344CB8AC3E}">
        <p14:creationId xmlns:p14="http://schemas.microsoft.com/office/powerpoint/2010/main" val="371373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0-#ppt_w/2"/>
                                          </p:val>
                                        </p:tav>
                                        <p:tav tm="100000">
                                          <p:val>
                                            <p:strVal val="#ppt_x"/>
                                          </p:val>
                                        </p:tav>
                                      </p:tavLst>
                                    </p:anim>
                                    <p:anim calcmode="lin" valueType="num">
                                      <p:cBhvr additive="base">
                                        <p:cTn id="12" dur="2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cBhvr additive="base">
                                        <p:cTn id="15" dur="250" fill="hold"/>
                                        <p:tgtEl>
                                          <p:spTgt spid="112"/>
                                        </p:tgtEl>
                                        <p:attrNameLst>
                                          <p:attrName>ppt_x</p:attrName>
                                        </p:attrNameLst>
                                      </p:cBhvr>
                                      <p:tavLst>
                                        <p:tav tm="0">
                                          <p:val>
                                            <p:strVal val="0-#ppt_w/2"/>
                                          </p:val>
                                        </p:tav>
                                        <p:tav tm="100000">
                                          <p:val>
                                            <p:strVal val="#ppt_x"/>
                                          </p:val>
                                        </p:tav>
                                      </p:tavLst>
                                    </p:anim>
                                    <p:anim calcmode="lin" valueType="num">
                                      <p:cBhvr additive="base">
                                        <p:cTn id="16" dur="250" fill="hold"/>
                                        <p:tgtEl>
                                          <p:spTgt spid="1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250" fill="hold"/>
                                        <p:tgtEl>
                                          <p:spTgt spid="113"/>
                                        </p:tgtEl>
                                        <p:attrNameLst>
                                          <p:attrName>ppt_x</p:attrName>
                                        </p:attrNameLst>
                                      </p:cBhvr>
                                      <p:tavLst>
                                        <p:tav tm="0">
                                          <p:val>
                                            <p:strVal val="0-#ppt_w/2"/>
                                          </p:val>
                                        </p:tav>
                                        <p:tav tm="100000">
                                          <p:val>
                                            <p:strVal val="#ppt_x"/>
                                          </p:val>
                                        </p:tav>
                                      </p:tavLst>
                                    </p:anim>
                                    <p:anim calcmode="lin" valueType="num">
                                      <p:cBhvr additive="base">
                                        <p:cTn id="20" dur="250" fill="hold"/>
                                        <p:tgtEl>
                                          <p:spTgt spid="11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0-#ppt_w/2"/>
                                          </p:val>
                                        </p:tav>
                                        <p:tav tm="100000">
                                          <p:val>
                                            <p:strVal val="#ppt_x"/>
                                          </p:val>
                                        </p:tav>
                                      </p:tavLst>
                                    </p:anim>
                                    <p:anim calcmode="lin" valueType="num">
                                      <p:cBhvr additive="base">
                                        <p:cTn id="24" dur="2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0-#ppt_w/2"/>
                                          </p:val>
                                        </p:tav>
                                        <p:tav tm="100000">
                                          <p:val>
                                            <p:strVal val="#ppt_x"/>
                                          </p:val>
                                        </p:tav>
                                      </p:tavLst>
                                    </p:anim>
                                    <p:anim calcmode="lin" valueType="num">
                                      <p:cBhvr additive="base">
                                        <p:cTn id="28" dur="25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 calcmode="lin" valueType="num">
                                      <p:cBhvr additive="base">
                                        <p:cTn id="31" dur="250" fill="hold"/>
                                        <p:tgtEl>
                                          <p:spTgt spid="95"/>
                                        </p:tgtEl>
                                        <p:attrNameLst>
                                          <p:attrName>ppt_x</p:attrName>
                                        </p:attrNameLst>
                                      </p:cBhvr>
                                      <p:tavLst>
                                        <p:tav tm="0">
                                          <p:val>
                                            <p:strVal val="0-#ppt_w/2"/>
                                          </p:val>
                                        </p:tav>
                                        <p:tav tm="100000">
                                          <p:val>
                                            <p:strVal val="#ppt_x"/>
                                          </p:val>
                                        </p:tav>
                                      </p:tavLst>
                                    </p:anim>
                                    <p:anim calcmode="lin" valueType="num">
                                      <p:cBhvr additive="base">
                                        <p:cTn id="32" dur="250" fill="hold"/>
                                        <p:tgtEl>
                                          <p:spTgt spid="9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anim calcmode="lin" valueType="num">
                                      <p:cBhvr additive="base">
                                        <p:cTn id="35" dur="250" fill="hold"/>
                                        <p:tgtEl>
                                          <p:spTgt spid="107"/>
                                        </p:tgtEl>
                                        <p:attrNameLst>
                                          <p:attrName>ppt_x</p:attrName>
                                        </p:attrNameLst>
                                      </p:cBhvr>
                                      <p:tavLst>
                                        <p:tav tm="0">
                                          <p:val>
                                            <p:strVal val="0-#ppt_w/2"/>
                                          </p:val>
                                        </p:tav>
                                        <p:tav tm="100000">
                                          <p:val>
                                            <p:strVal val="#ppt_x"/>
                                          </p:val>
                                        </p:tav>
                                      </p:tavLst>
                                    </p:anim>
                                    <p:anim calcmode="lin" valueType="num">
                                      <p:cBhvr additive="base">
                                        <p:cTn id="36" dur="250" fill="hold"/>
                                        <p:tgtEl>
                                          <p:spTgt spid="107"/>
                                        </p:tgtEl>
                                        <p:attrNameLst>
                                          <p:attrName>ppt_y</p:attrName>
                                        </p:attrNameLst>
                                      </p:cBhvr>
                                      <p:tavLst>
                                        <p:tav tm="0">
                                          <p:val>
                                            <p:strVal val="#ppt_y"/>
                                          </p:val>
                                        </p:tav>
                                        <p:tav tm="100000">
                                          <p:val>
                                            <p:strVal val="#ppt_y"/>
                                          </p:val>
                                        </p:tav>
                                      </p:tavLst>
                                    </p:anim>
                                  </p:childTnLst>
                                </p:cTn>
                              </p:par>
                              <p:par>
                                <p:cTn id="37" presetID="16" presetClass="entr" presetSubtype="21"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arn(inVertical)">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p:bldP spid="11" grpId="0"/>
      <p:bldP spid="95" grpId="0"/>
      <p:bldP spid="107" grpId="0"/>
      <p:bldP spid="112" grpId="0" animBg="1"/>
      <p:bldP spid="1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E71B2-88FE-4B5F-B1DD-EBAD8C8CD465}"/>
              </a:ext>
            </a:extLst>
          </p:cNvPr>
          <p:cNvSpPr txBox="1"/>
          <p:nvPr/>
        </p:nvSpPr>
        <p:spPr>
          <a:xfrm>
            <a:off x="2596444" y="2969299"/>
            <a:ext cx="6999110" cy="919401"/>
          </a:xfrm>
          <a:prstGeom prst="round2DiagRect">
            <a:avLst/>
          </a:prstGeom>
          <a:noFill/>
          <a:ln w="57150">
            <a:solidFill>
              <a:schemeClr val="bg1"/>
            </a:solidFill>
          </a:ln>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800" b="1" dirty="0">
                <a:solidFill>
                  <a:schemeClr val="bg1"/>
                </a:solidFill>
                <a:latin typeface="Century Gothic" panose="020B0502020202020204" pitchFamily="34" charset="0"/>
              </a:rPr>
              <a:t>Implémentation</a:t>
            </a:r>
          </a:p>
        </p:txBody>
      </p:sp>
    </p:spTree>
    <p:extLst>
      <p:ext uri="{BB962C8B-B14F-4D97-AF65-F5344CB8AC3E}">
        <p14:creationId xmlns:p14="http://schemas.microsoft.com/office/powerpoint/2010/main" val="1048507960"/>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2476" y="290758"/>
            <a:ext cx="6397991" cy="400110"/>
          </a:xfrm>
          <a:prstGeom prst="rect">
            <a:avLst/>
          </a:prstGeom>
          <a:ln>
            <a:noFill/>
          </a:ln>
          <a:effectLst>
            <a:outerShdw blurRad="184150" dist="241300" dir="11520000" sx="110000" sy="110000" algn="ctr">
              <a:srgbClr val="000000">
                <a:alpha val="18000"/>
              </a:srgbClr>
            </a:outerShdw>
          </a:effectLst>
        </p:spPr>
        <p:txBody>
          <a:bodyPr wrap="square">
            <a:spAutoFit/>
          </a:bodyPr>
          <a:lstStyle/>
          <a:p>
            <a:pPr algn="ctr">
              <a:spcBef>
                <a:spcPts val="600"/>
              </a:spcBef>
            </a:pPr>
            <a:r>
              <a:rPr lang="fr-FR" sz="2000" b="1" dirty="0">
                <a:ln w="18415" cmpd="sng">
                  <a:noFill/>
                  <a:prstDash val="solid"/>
                </a:ln>
                <a:solidFill>
                  <a:sysClr val="windowText" lastClr="000000"/>
                </a:solidFill>
                <a:latin typeface="Century Gothic" pitchFamily="34" charset="0"/>
              </a:rPr>
              <a:t>UQAC Smart System For Sport</a:t>
            </a:r>
          </a:p>
        </p:txBody>
      </p:sp>
      <p:sp>
        <p:nvSpPr>
          <p:cNvPr id="8" name="Rectangle 7"/>
          <p:cNvSpPr/>
          <p:nvPr/>
        </p:nvSpPr>
        <p:spPr>
          <a:xfrm>
            <a:off x="150125" y="82641"/>
            <a:ext cx="11873553" cy="77810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0" name="Pentagon 18"/>
          <p:cNvSpPr/>
          <p:nvPr/>
        </p:nvSpPr>
        <p:spPr>
          <a:xfrm>
            <a:off x="1343472" y="1271624"/>
            <a:ext cx="4788000" cy="108000"/>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Chevron 10"/>
          <p:cNvSpPr/>
          <p:nvPr/>
        </p:nvSpPr>
        <p:spPr>
          <a:xfrm>
            <a:off x="6096000" y="1271624"/>
            <a:ext cx="4752000" cy="108000"/>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2" name="TextBox 29"/>
          <p:cNvSpPr txBox="1"/>
          <p:nvPr/>
        </p:nvSpPr>
        <p:spPr>
          <a:xfrm>
            <a:off x="5015880" y="784334"/>
            <a:ext cx="2160240" cy="523220"/>
          </a:xfrm>
          <a:prstGeom prst="rect">
            <a:avLst/>
          </a:prstGeom>
          <a:noFill/>
        </p:spPr>
        <p:txBody>
          <a:bodyPr wrap="square" rtlCol="0">
            <a:spAutoFit/>
          </a:bodyPr>
          <a:lstStyle/>
          <a:p>
            <a:pPr algn="ctr"/>
            <a:r>
              <a:rPr lang="fr-FR" sz="2800" b="1" kern="1300" cap="small" spc="150" dirty="0">
                <a:solidFill>
                  <a:srgbClr val="00B050"/>
                </a:solidFill>
                <a:latin typeface="Century Gothic" panose="020B0502020202020204" pitchFamily="34" charset="0"/>
              </a:rPr>
              <a:t>PLAN</a:t>
            </a:r>
            <a:endParaRPr lang="en-US" sz="2800" b="1" kern="1300" cap="small" spc="150" dirty="0">
              <a:solidFill>
                <a:srgbClr val="00B050"/>
              </a:solidFill>
              <a:latin typeface="Century Gothic" panose="020B0502020202020204" pitchFamily="34" charset="0"/>
            </a:endParaRPr>
          </a:p>
        </p:txBody>
      </p:sp>
      <p:sp>
        <p:nvSpPr>
          <p:cNvPr id="26" name="Rounded Rectangle 25"/>
          <p:cNvSpPr/>
          <p:nvPr/>
        </p:nvSpPr>
        <p:spPr>
          <a:xfrm>
            <a:off x="1075307" y="1815189"/>
            <a:ext cx="8378082" cy="639114"/>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entury Gothic" panose="020B0502020202020204" pitchFamily="34" charset="0"/>
              </a:rPr>
              <a:t>       </a:t>
            </a:r>
            <a:r>
              <a:rPr lang="fr-FR" b="1" dirty="0">
                <a:solidFill>
                  <a:schemeClr val="tx1"/>
                </a:solidFill>
                <a:latin typeface="Century Gothic" panose="020B0502020202020204" pitchFamily="34" charset="0"/>
              </a:rPr>
              <a:t>Contexte</a:t>
            </a:r>
            <a:r>
              <a:rPr lang="en-US" b="1" dirty="0">
                <a:solidFill>
                  <a:schemeClr val="tx1"/>
                </a:solidFill>
                <a:latin typeface="Century Gothic" panose="020B0502020202020204" pitchFamily="34" charset="0"/>
              </a:rPr>
              <a:t> </a:t>
            </a:r>
            <a:r>
              <a:rPr lang="fr-FR" b="1" dirty="0">
                <a:solidFill>
                  <a:schemeClr val="tx1"/>
                </a:solidFill>
                <a:latin typeface="Century Gothic" panose="020B0502020202020204" pitchFamily="34" charset="0"/>
              </a:rPr>
              <a:t>général</a:t>
            </a:r>
            <a:r>
              <a:rPr lang="en-US" b="1" dirty="0">
                <a:solidFill>
                  <a:schemeClr val="tx1"/>
                </a:solidFill>
                <a:latin typeface="Century Gothic" panose="020B0502020202020204" pitchFamily="34" charset="0"/>
              </a:rPr>
              <a:t> du </a:t>
            </a:r>
            <a:r>
              <a:rPr lang="fr-FR" b="1" dirty="0">
                <a:solidFill>
                  <a:schemeClr val="tx1"/>
                </a:solidFill>
                <a:latin typeface="Century Gothic" panose="020B0502020202020204" pitchFamily="34" charset="0"/>
              </a:rPr>
              <a:t>projet</a:t>
            </a:r>
          </a:p>
        </p:txBody>
      </p:sp>
      <p:sp>
        <p:nvSpPr>
          <p:cNvPr id="25" name="Oval 24"/>
          <p:cNvSpPr/>
          <p:nvPr/>
        </p:nvSpPr>
        <p:spPr>
          <a:xfrm>
            <a:off x="686255" y="1758703"/>
            <a:ext cx="778107" cy="778107"/>
          </a:xfrm>
          <a:prstGeom prst="ellipse">
            <a:avLst/>
          </a:prstGeom>
          <a:solidFill>
            <a:schemeClr val="bg1"/>
          </a:solidFill>
          <a:ln w="28575">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B050"/>
                </a:solidFill>
                <a:latin typeface="Century Gothic" panose="020B0502020202020204" pitchFamily="34" charset="0"/>
              </a:rPr>
              <a:t>1</a:t>
            </a:r>
            <a:endParaRPr lang="fr-MA" sz="4000" b="1" dirty="0">
              <a:solidFill>
                <a:srgbClr val="00B050"/>
              </a:solidFill>
              <a:latin typeface="Century Gothic" panose="020B0502020202020204" pitchFamily="34" charset="0"/>
            </a:endParaRPr>
          </a:p>
        </p:txBody>
      </p:sp>
      <p:sp>
        <p:nvSpPr>
          <p:cNvPr id="30" name="Rounded Rectangle 29"/>
          <p:cNvSpPr/>
          <p:nvPr/>
        </p:nvSpPr>
        <p:spPr>
          <a:xfrm>
            <a:off x="1670005" y="2824493"/>
            <a:ext cx="8418421" cy="639114"/>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latin typeface="Century Gothic" panose="020B0502020202020204" pitchFamily="34" charset="0"/>
              </a:rPr>
              <a:t>      Méthode et approche de réalisation</a:t>
            </a:r>
          </a:p>
        </p:txBody>
      </p:sp>
      <p:sp>
        <p:nvSpPr>
          <p:cNvPr id="31" name="Oval 30"/>
          <p:cNvSpPr/>
          <p:nvPr/>
        </p:nvSpPr>
        <p:spPr>
          <a:xfrm>
            <a:off x="1238085" y="2799603"/>
            <a:ext cx="778107" cy="778107"/>
          </a:xfrm>
          <a:prstGeom prst="ellipse">
            <a:avLst/>
          </a:prstGeom>
          <a:solidFill>
            <a:schemeClr val="bg1"/>
          </a:solidFill>
          <a:ln w="28575">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B050"/>
                </a:solidFill>
                <a:latin typeface="Century Gothic" panose="020B0502020202020204" pitchFamily="34" charset="0"/>
              </a:rPr>
              <a:t>2</a:t>
            </a:r>
            <a:endParaRPr lang="fr-MA" sz="4000" b="1" dirty="0">
              <a:solidFill>
                <a:srgbClr val="00B050"/>
              </a:solidFill>
              <a:latin typeface="Century Gothic" panose="020B0502020202020204" pitchFamily="34" charset="0"/>
            </a:endParaRPr>
          </a:p>
        </p:txBody>
      </p:sp>
      <p:sp>
        <p:nvSpPr>
          <p:cNvPr id="33" name="Rounded Rectangle 32"/>
          <p:cNvSpPr/>
          <p:nvPr/>
        </p:nvSpPr>
        <p:spPr>
          <a:xfrm>
            <a:off x="2331274" y="3896748"/>
            <a:ext cx="8218998" cy="620661"/>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latin typeface="Century Gothic" panose="020B0502020202020204" pitchFamily="34" charset="0"/>
              </a:rPr>
              <a:t>      Conception et modélisation UML</a:t>
            </a:r>
          </a:p>
        </p:txBody>
      </p:sp>
      <p:sp>
        <p:nvSpPr>
          <p:cNvPr id="34" name="Oval 33"/>
          <p:cNvSpPr/>
          <p:nvPr/>
        </p:nvSpPr>
        <p:spPr>
          <a:xfrm>
            <a:off x="1902348" y="3827251"/>
            <a:ext cx="778107" cy="778107"/>
          </a:xfrm>
          <a:prstGeom prst="ellipse">
            <a:avLst/>
          </a:prstGeom>
          <a:solidFill>
            <a:schemeClr val="bg1"/>
          </a:solidFill>
          <a:ln w="28575">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B050"/>
                </a:solidFill>
                <a:latin typeface="Century Gothic" panose="020B0502020202020204" pitchFamily="34" charset="0"/>
              </a:rPr>
              <a:t>3</a:t>
            </a:r>
            <a:endParaRPr lang="fr-MA" sz="4000" b="1" dirty="0">
              <a:solidFill>
                <a:srgbClr val="00B050"/>
              </a:solidFill>
              <a:latin typeface="Century Gothic" panose="020B0502020202020204" pitchFamily="34" charset="0"/>
            </a:endParaRPr>
          </a:p>
        </p:txBody>
      </p:sp>
      <p:sp>
        <p:nvSpPr>
          <p:cNvPr id="36" name="Rounded Rectangle 35"/>
          <p:cNvSpPr/>
          <p:nvPr/>
        </p:nvSpPr>
        <p:spPr>
          <a:xfrm>
            <a:off x="3207224" y="4962108"/>
            <a:ext cx="7862624" cy="639114"/>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latin typeface="Century Gothic" panose="020B0502020202020204" pitchFamily="34" charset="0"/>
              </a:rPr>
              <a:t>    Implémentation</a:t>
            </a:r>
          </a:p>
        </p:txBody>
      </p:sp>
      <p:sp>
        <p:nvSpPr>
          <p:cNvPr id="37" name="Oval 36"/>
          <p:cNvSpPr/>
          <p:nvPr/>
        </p:nvSpPr>
        <p:spPr>
          <a:xfrm>
            <a:off x="2652089" y="4892611"/>
            <a:ext cx="778107" cy="778107"/>
          </a:xfrm>
          <a:prstGeom prst="ellipse">
            <a:avLst/>
          </a:prstGeom>
          <a:solidFill>
            <a:schemeClr val="bg1"/>
          </a:solidFill>
          <a:ln w="28575">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B050"/>
                </a:solidFill>
                <a:latin typeface="Century Gothic" panose="020B0502020202020204" pitchFamily="34" charset="0"/>
              </a:rPr>
              <a:t>4</a:t>
            </a:r>
            <a:endParaRPr lang="fr-MA" sz="4000" b="1" dirty="0">
              <a:solidFill>
                <a:srgbClr val="00B050"/>
              </a:solidFill>
              <a:latin typeface="Century Gothic" panose="020B0502020202020204" pitchFamily="34" charset="0"/>
            </a:endParaRPr>
          </a:p>
        </p:txBody>
      </p:sp>
      <p:sp>
        <p:nvSpPr>
          <p:cNvPr id="20" name="Rounded Rectangle 35"/>
          <p:cNvSpPr/>
          <p:nvPr/>
        </p:nvSpPr>
        <p:spPr>
          <a:xfrm>
            <a:off x="3865329" y="5991485"/>
            <a:ext cx="7637499" cy="639114"/>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latin typeface="Century Gothic" panose="020B0502020202020204" pitchFamily="34" charset="0"/>
              </a:rPr>
              <a:t>    Conclusion et perspectives</a:t>
            </a:r>
          </a:p>
        </p:txBody>
      </p:sp>
      <p:sp>
        <p:nvSpPr>
          <p:cNvPr id="21" name="Oval 36"/>
          <p:cNvSpPr/>
          <p:nvPr/>
        </p:nvSpPr>
        <p:spPr>
          <a:xfrm>
            <a:off x="3317035" y="5921988"/>
            <a:ext cx="778107" cy="778107"/>
          </a:xfrm>
          <a:prstGeom prst="ellipse">
            <a:avLst/>
          </a:prstGeom>
          <a:solidFill>
            <a:schemeClr val="bg1"/>
          </a:solidFill>
          <a:ln w="28575">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B050"/>
                </a:solidFill>
                <a:latin typeface="Century Gothic" panose="020B0502020202020204" pitchFamily="34" charset="0"/>
              </a:rPr>
              <a:t>5</a:t>
            </a:r>
            <a:endParaRPr lang="fr-MA" sz="4000" b="1" dirty="0">
              <a:solidFill>
                <a:srgbClr val="00B050"/>
              </a:solidFill>
              <a:latin typeface="Century Gothic" panose="020B0502020202020204" pitchFamily="34" charset="0"/>
            </a:endParaRPr>
          </a:p>
        </p:txBody>
      </p:sp>
      <p:pic>
        <p:nvPicPr>
          <p:cNvPr id="5" name="Image 4" descr="Une image contenant Police, Graphique, logo, texte&#10;&#10;Description générée automatiquement">
            <a:extLst>
              <a:ext uri="{FF2B5EF4-FFF2-40B4-BE49-F238E27FC236}">
                <a16:creationId xmlns:a16="http://schemas.microsoft.com/office/drawing/2014/main" id="{09ADCA51-7598-811C-0F08-8481306B08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088" y="95989"/>
            <a:ext cx="1316914" cy="789649"/>
          </a:xfrm>
          <a:prstGeom prst="rect">
            <a:avLst/>
          </a:prstGeom>
        </p:spPr>
      </p:pic>
      <p:pic>
        <p:nvPicPr>
          <p:cNvPr id="7" name="Image 6" descr="Une image contenant Graphique, graphisme&#10;&#10;Description générée automatiquement">
            <a:extLst>
              <a:ext uri="{FF2B5EF4-FFF2-40B4-BE49-F238E27FC236}">
                <a16:creationId xmlns:a16="http://schemas.microsoft.com/office/drawing/2014/main" id="{23E15153-6B7C-05C8-465D-88B27BD945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1429" y="72394"/>
            <a:ext cx="836838" cy="836838"/>
          </a:xfrm>
          <a:prstGeom prst="rect">
            <a:avLst/>
          </a:prstGeom>
        </p:spPr>
      </p:pic>
    </p:spTree>
    <p:extLst>
      <p:ext uri="{BB962C8B-B14F-4D97-AF65-F5344CB8AC3E}">
        <p14:creationId xmlns:p14="http://schemas.microsoft.com/office/powerpoint/2010/main" val="3502334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0" presetClass="path" presetSubtype="0" accel="50000" decel="50000" fill="hold" grpId="0" nodeType="withEffect">
                                  <p:stCondLst>
                                    <p:cond delay="0"/>
                                  </p:stCondLst>
                                  <p:childTnLst>
                                    <p:animMotion origin="layout" path="M 0.00742 2.96296E-6 L 0.11771 2.96296E-6 " pathEditMode="relative" rAng="0" ptsTypes="AA">
                                      <p:cBhvr>
                                        <p:cTn id="9" dur="1000" fill="hold"/>
                                        <p:tgtEl>
                                          <p:spTgt spid="11"/>
                                        </p:tgtEl>
                                        <p:attrNameLst>
                                          <p:attrName>ppt_x</p:attrName>
                                          <p:attrName>ppt_y</p:attrName>
                                        </p:attrNameLst>
                                      </p:cBhvr>
                                      <p:rCtr x="5508" y="0"/>
                                    </p:animMotion>
                                  </p:childTnLst>
                                </p:cTn>
                              </p:par>
                              <p:par>
                                <p:cTn id="10" presetID="0" presetClass="path" presetSubtype="0" accel="50000" decel="50000" fill="hold" grpId="0" nodeType="withEffect">
                                  <p:stCondLst>
                                    <p:cond delay="0"/>
                                  </p:stCondLst>
                                  <p:childTnLst>
                                    <p:animMotion origin="layout" path="M -4.16667E-7 2.96296E-6 L -0.11706 2.96296E-6 " pathEditMode="relative" rAng="0" ptsTypes="AA">
                                      <p:cBhvr>
                                        <p:cTn id="11" dur="1000" fill="hold"/>
                                        <p:tgtEl>
                                          <p:spTgt spid="10"/>
                                        </p:tgtEl>
                                        <p:attrNameLst>
                                          <p:attrName>ppt_x</p:attrName>
                                          <p:attrName>ppt_y</p:attrName>
                                        </p:attrNameLst>
                                      </p:cBhvr>
                                      <p:rCtr x="-5859"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250"/>
                                        <p:tgtEl>
                                          <p:spTgt spid="25"/>
                                        </p:tgtEl>
                                      </p:cBhvr>
                                    </p:animEffect>
                                  </p:childTnLst>
                                </p:cTn>
                              </p:par>
                            </p:childTnLst>
                          </p:cTn>
                        </p:par>
                        <p:par>
                          <p:cTn id="17" fill="hold">
                            <p:stCondLst>
                              <p:cond delay="25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250"/>
                                        <p:tgtEl>
                                          <p:spTgt spid="31"/>
                                        </p:tgtEl>
                                      </p:cBhvr>
                                    </p:animEffect>
                                  </p:childTnLst>
                                </p:cTn>
                              </p:par>
                            </p:childTnLst>
                          </p:cTn>
                        </p:par>
                        <p:par>
                          <p:cTn id="26" fill="hold">
                            <p:stCondLst>
                              <p:cond delay="250"/>
                            </p:stCondLst>
                            <p:childTnLst>
                              <p:par>
                                <p:cTn id="27" presetID="22" presetClass="entr" presetSubtype="8"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250"/>
                                        <p:tgtEl>
                                          <p:spTgt spid="34"/>
                                        </p:tgtEl>
                                      </p:cBhvr>
                                    </p:animEffect>
                                  </p:childTnLst>
                                </p:cTn>
                              </p:par>
                            </p:childTnLst>
                          </p:cTn>
                        </p:par>
                        <p:par>
                          <p:cTn id="35" fill="hold">
                            <p:stCondLst>
                              <p:cond delay="250"/>
                            </p:stCondLst>
                            <p:childTnLst>
                              <p:par>
                                <p:cTn id="36" presetID="22" presetClass="entr" presetSubtype="8"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250"/>
                                        <p:tgtEl>
                                          <p:spTgt spid="37"/>
                                        </p:tgtEl>
                                      </p:cBhvr>
                                    </p:animEffect>
                                  </p:childTnLst>
                                </p:cTn>
                              </p:par>
                            </p:childTnLst>
                          </p:cTn>
                        </p:par>
                        <p:par>
                          <p:cTn id="44" fill="hold">
                            <p:stCondLst>
                              <p:cond delay="250"/>
                            </p:stCondLst>
                            <p:childTnLst>
                              <p:par>
                                <p:cTn id="45" presetID="22" presetClass="entr" presetSubtype="8"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250"/>
                                        <p:tgtEl>
                                          <p:spTgt spid="21"/>
                                        </p:tgtEl>
                                      </p:cBhvr>
                                    </p:animEffect>
                                  </p:childTnLst>
                                </p:cTn>
                              </p:par>
                            </p:childTnLst>
                          </p:cTn>
                        </p:par>
                        <p:par>
                          <p:cTn id="53" fill="hold">
                            <p:stCondLst>
                              <p:cond delay="250"/>
                            </p:stCondLst>
                            <p:childTnLst>
                              <p:par>
                                <p:cTn id="54" presetID="22" presetClass="entr" presetSubtype="8"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26" grpId="0" animBg="1"/>
      <p:bldP spid="25" grpId="0" animBg="1"/>
      <p:bldP spid="30" grpId="0" animBg="1"/>
      <p:bldP spid="31" grpId="0" animBg="1"/>
      <p:bldP spid="33" grpId="0" animBg="1"/>
      <p:bldP spid="34" grpId="0" animBg="1"/>
      <p:bldP spid="36" grpId="0" animBg="1"/>
      <p:bldP spid="37"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p:cNvSpPr/>
          <p:nvPr/>
        </p:nvSpPr>
        <p:spPr>
          <a:xfrm>
            <a:off x="1842852" y="83531"/>
            <a:ext cx="4611630"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Conception et modélisation UML</a:t>
            </a:r>
            <a:endParaRPr lang="en-US" sz="2000" b="1" dirty="0">
              <a:solidFill>
                <a:schemeClr val="bg1"/>
              </a:solidFill>
              <a:latin typeface="Century Gothic" panose="020B0502020202020204" pitchFamily="34" charset="0"/>
            </a:endParaRPr>
          </a:p>
        </p:txBody>
      </p:sp>
      <p:sp>
        <p:nvSpPr>
          <p:cNvPr id="17" name="title 4"/>
          <p:cNvSpPr/>
          <p:nvPr/>
        </p:nvSpPr>
        <p:spPr>
          <a:xfrm>
            <a:off x="2661048" y="76654"/>
            <a:ext cx="2503619"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Implémentation</a:t>
            </a:r>
          </a:p>
        </p:txBody>
      </p:sp>
      <p:grpSp>
        <p:nvGrpSpPr>
          <p:cNvPr id="18" name="4"/>
          <p:cNvGrpSpPr/>
          <p:nvPr/>
        </p:nvGrpSpPr>
        <p:grpSpPr>
          <a:xfrm rot="2700000">
            <a:off x="1647677" y="129789"/>
            <a:ext cx="503695" cy="503694"/>
            <a:chOff x="4985162" y="5175876"/>
            <a:chExt cx="1194318" cy="1194318"/>
          </a:xfrm>
          <a:solidFill>
            <a:srgbClr val="09FF78"/>
          </a:solidFill>
        </p:grpSpPr>
        <p:sp>
          <p:nvSpPr>
            <p:cNvPr id="19" name="Rounded Rectangle 18"/>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 4"/>
          <p:cNvSpPr txBox="1"/>
          <p:nvPr/>
        </p:nvSpPr>
        <p:spPr>
          <a:xfrm>
            <a:off x="1603953" y="150963"/>
            <a:ext cx="615811"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4</a:t>
            </a:r>
          </a:p>
        </p:txBody>
      </p:sp>
      <p:grpSp>
        <p:nvGrpSpPr>
          <p:cNvPr id="13" name="3"/>
          <p:cNvGrpSpPr/>
          <p:nvPr/>
        </p:nvGrpSpPr>
        <p:grpSpPr>
          <a:xfrm rot="2700000">
            <a:off x="1654959" y="144465"/>
            <a:ext cx="503695" cy="503694"/>
            <a:chOff x="4985162" y="5175876"/>
            <a:chExt cx="1194318" cy="1194318"/>
          </a:xfrm>
          <a:solidFill>
            <a:srgbClr val="09FF78"/>
          </a:solidFill>
        </p:grpSpPr>
        <p:sp>
          <p:nvSpPr>
            <p:cNvPr id="14" name="Rounded Rectangle 13"/>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3"/>
          <p:cNvSpPr txBox="1"/>
          <p:nvPr/>
        </p:nvSpPr>
        <p:spPr>
          <a:xfrm>
            <a:off x="1624851" y="155795"/>
            <a:ext cx="615811"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3</a:t>
            </a:r>
          </a:p>
        </p:txBody>
      </p:sp>
      <p:grpSp>
        <p:nvGrpSpPr>
          <p:cNvPr id="31" name="2"/>
          <p:cNvGrpSpPr/>
          <p:nvPr/>
        </p:nvGrpSpPr>
        <p:grpSpPr>
          <a:xfrm rot="2700000">
            <a:off x="882032" y="129788"/>
            <a:ext cx="503695" cy="503694"/>
            <a:chOff x="4985162" y="5175876"/>
            <a:chExt cx="1194318" cy="1194318"/>
          </a:xfrm>
          <a:solidFill>
            <a:srgbClr val="09FF78"/>
          </a:solidFill>
        </p:grpSpPr>
        <p:sp>
          <p:nvSpPr>
            <p:cNvPr id="32" name="Rounded Rectangle 31"/>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2"/>
          <p:cNvSpPr txBox="1"/>
          <p:nvPr/>
        </p:nvSpPr>
        <p:spPr>
          <a:xfrm>
            <a:off x="856189" y="152401"/>
            <a:ext cx="615811"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2</a:t>
            </a:r>
          </a:p>
        </p:txBody>
      </p:sp>
      <p:grpSp>
        <p:nvGrpSpPr>
          <p:cNvPr id="5" name="1"/>
          <p:cNvGrpSpPr/>
          <p:nvPr/>
        </p:nvGrpSpPr>
        <p:grpSpPr>
          <a:xfrm rot="2700000">
            <a:off x="121658" y="129789"/>
            <a:ext cx="503695" cy="503694"/>
            <a:chOff x="4985162" y="5175876"/>
            <a:chExt cx="1194318" cy="1194318"/>
          </a:xfrm>
          <a:solidFill>
            <a:srgbClr val="09FF78"/>
          </a:solidFill>
        </p:grpSpPr>
        <p:sp>
          <p:nvSpPr>
            <p:cNvPr id="7" name="Rounded Rectangle 6"/>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1"/>
          <p:cNvSpPr txBox="1"/>
          <p:nvPr/>
        </p:nvSpPr>
        <p:spPr>
          <a:xfrm>
            <a:off x="95815" y="147919"/>
            <a:ext cx="615811"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cxnSp>
        <p:nvCxnSpPr>
          <p:cNvPr id="29" name="Straight Connector 28"/>
          <p:cNvCxnSpPr/>
          <p:nvPr/>
        </p:nvCxnSpPr>
        <p:spPr>
          <a:xfrm>
            <a:off x="-457200" y="797170"/>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2106592" y="6462218"/>
            <a:ext cx="14940094" cy="609128"/>
            <a:chOff x="-43971" y="13081481"/>
            <a:chExt cx="25281411" cy="1030759"/>
          </a:xfrm>
        </p:grpSpPr>
        <p:grpSp>
          <p:nvGrpSpPr>
            <p:cNvPr id="57" name="Group 56"/>
            <p:cNvGrpSpPr/>
            <p:nvPr/>
          </p:nvGrpSpPr>
          <p:grpSpPr>
            <a:xfrm>
              <a:off x="-43971" y="13081481"/>
              <a:ext cx="25281411" cy="1030759"/>
              <a:chOff x="-43971" y="13081481"/>
              <a:chExt cx="25281411" cy="1030759"/>
            </a:xfrm>
          </p:grpSpPr>
          <p:sp>
            <p:nvSpPr>
              <p:cNvPr id="59" name="Freeform 58"/>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60" name="Freeform 59"/>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62" name="TextBox 61"/>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20</a:t>
                </a:r>
              </a:p>
            </p:txBody>
          </p:sp>
        </p:grpSp>
        <p:sp>
          <p:nvSpPr>
            <p:cNvPr id="58" name="TextBox 57"/>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pic>
        <p:nvPicPr>
          <p:cNvPr id="23" name="Image 22" descr="Une image contenant Graphique, graphisme&#10;&#10;Description générée automatiquement">
            <a:extLst>
              <a:ext uri="{FF2B5EF4-FFF2-40B4-BE49-F238E27FC236}">
                <a16:creationId xmlns:a16="http://schemas.microsoft.com/office/drawing/2014/main" id="{347728C3-747D-E63D-C47A-7B4F7A2F17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pic>
        <p:nvPicPr>
          <p:cNvPr id="3" name="Image 2">
            <a:extLst>
              <a:ext uri="{FF2B5EF4-FFF2-40B4-BE49-F238E27FC236}">
                <a16:creationId xmlns:a16="http://schemas.microsoft.com/office/drawing/2014/main" id="{1E3199DD-F7AE-D0A0-CB39-9A28D04D82F8}"/>
              </a:ext>
            </a:extLst>
          </p:cNvPr>
          <p:cNvPicPr>
            <a:picLocks noChangeAspect="1"/>
          </p:cNvPicPr>
          <p:nvPr/>
        </p:nvPicPr>
        <p:blipFill>
          <a:blip r:embed="rId4"/>
          <a:stretch>
            <a:fillRect/>
          </a:stretch>
        </p:blipFill>
        <p:spPr>
          <a:xfrm>
            <a:off x="341976" y="1080975"/>
            <a:ext cx="11462328" cy="5094368"/>
          </a:xfrm>
          <a:prstGeom prst="rect">
            <a:avLst/>
          </a:prstGeom>
        </p:spPr>
      </p:pic>
    </p:spTree>
    <p:extLst>
      <p:ext uri="{BB962C8B-B14F-4D97-AF65-F5344CB8AC3E}">
        <p14:creationId xmlns:p14="http://schemas.microsoft.com/office/powerpoint/2010/main" val="27568569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8" presetClass="emph" presetSubtype="0" fill="hold" nodeType="afterEffect">
                                  <p:stCondLst>
                                    <p:cond delay="0"/>
                                  </p:stCondLst>
                                  <p:childTnLst>
                                    <p:animRot by="-21600000">
                                      <p:cBhvr>
                                        <p:cTn id="6" dur="750" fill="hold"/>
                                        <p:tgtEl>
                                          <p:spTgt spid="13"/>
                                        </p:tgtEl>
                                        <p:attrNameLst>
                                          <p:attrName>r</p:attrName>
                                        </p:attrNameLst>
                                      </p:cBhvr>
                                    </p:animRot>
                                  </p:childTnLst>
                                </p:cTn>
                              </p:par>
                            </p:childTnLst>
                          </p:cTn>
                        </p:par>
                        <p:par>
                          <p:cTn id="7" fill="hold">
                            <p:stCondLst>
                              <p:cond delay="1250"/>
                            </p:stCondLst>
                            <p:childTnLst>
                              <p:par>
                                <p:cTn id="8" presetID="22" presetClass="exit" presetSubtype="2" fill="hold" grpId="0" nodeType="afterEffect">
                                  <p:stCondLst>
                                    <p:cond delay="0"/>
                                  </p:stCondLst>
                                  <p:childTnLst>
                                    <p:animEffect transition="out" filter="wipe(right)">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par>
                          <p:cTn id="11" fill="hold">
                            <p:stCondLst>
                              <p:cond delay="1750"/>
                            </p:stCondLst>
                            <p:childTnLst>
                              <p:par>
                                <p:cTn id="12" presetID="10"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63" presetClass="path" presetSubtype="0" accel="50000" decel="50000" fill="hold" nodeType="withEffect">
                                  <p:stCondLst>
                                    <p:cond delay="0"/>
                                  </p:stCondLst>
                                  <p:childTnLst>
                                    <p:animMotion origin="layout" path="M 8.33333E-7 4.44444E-6 L 0.06302 4.44444E-6 " pathEditMode="relative" rAng="0" ptsTypes="AA">
                                      <p:cBhvr>
                                        <p:cTn id="16" dur="500" fill="hold"/>
                                        <p:tgtEl>
                                          <p:spTgt spid="18"/>
                                        </p:tgtEl>
                                        <p:attrNameLst>
                                          <p:attrName>ppt_x</p:attrName>
                                          <p:attrName>ppt_y</p:attrName>
                                        </p:attrNameLst>
                                      </p:cBhvr>
                                      <p:rCtr x="3151" y="0"/>
                                    </p:animMotion>
                                  </p:childTnLst>
                                </p:cTn>
                              </p:par>
                              <p:par>
                                <p:cTn id="17" presetID="10" presetClass="entr" presetSubtype="0" fill="hold" grpId="1"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63" presetClass="path" presetSubtype="0" accel="50000" decel="50000" fill="hold" grpId="0" nodeType="withEffect">
                                  <p:stCondLst>
                                    <p:cond delay="0"/>
                                  </p:stCondLst>
                                  <p:childTnLst>
                                    <p:animMotion origin="layout" path="M -3.33333E-6 4.44444E-6 L 0.06289 4.44444E-6 " pathEditMode="relative" rAng="0" ptsTypes="AA">
                                      <p:cBhvr>
                                        <p:cTn id="21" dur="500" fill="hold"/>
                                        <p:tgtEl>
                                          <p:spTgt spid="21"/>
                                        </p:tgtEl>
                                        <p:attrNameLst>
                                          <p:attrName>ppt_x</p:attrName>
                                          <p:attrName>ppt_y</p:attrName>
                                        </p:attrNameLst>
                                      </p:cBhvr>
                                      <p:rCtr x="3138" y="0"/>
                                    </p:animMotion>
                                  </p:childTnLst>
                                </p:cTn>
                              </p:par>
                            </p:childTnLst>
                          </p:cTn>
                        </p:par>
                        <p:par>
                          <p:cTn id="22" fill="hold">
                            <p:stCondLst>
                              <p:cond delay="2250"/>
                            </p:stCondLst>
                            <p:childTnLst>
                              <p:par>
                                <p:cTn id="23" presetID="8" presetClass="emph" presetSubtype="0" fill="hold" nodeType="afterEffect">
                                  <p:stCondLst>
                                    <p:cond delay="0"/>
                                  </p:stCondLst>
                                  <p:childTnLst>
                                    <p:animRot by="21600000">
                                      <p:cBhvr>
                                        <p:cTn id="24" dur="500" fill="hold"/>
                                        <p:tgtEl>
                                          <p:spTgt spid="18"/>
                                        </p:tgtEl>
                                        <p:attrNameLst>
                                          <p:attrName>r</p:attrName>
                                        </p:attrNameLst>
                                      </p:cBhvr>
                                    </p:animRot>
                                  </p:childTnLst>
                                </p:cTn>
                              </p:par>
                            </p:childTnLst>
                          </p:cTn>
                        </p:par>
                        <p:par>
                          <p:cTn id="25" fill="hold">
                            <p:stCondLst>
                              <p:cond delay="2750"/>
                            </p:stCondLst>
                            <p:childTnLst>
                              <p:par>
                                <p:cTn id="26" presetID="22" presetClass="entr" presetSubtype="8"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p:bldP spid="21" grpId="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E71B2-88FE-4B5F-B1DD-EBAD8C8CD465}"/>
              </a:ext>
            </a:extLst>
          </p:cNvPr>
          <p:cNvSpPr txBox="1"/>
          <p:nvPr/>
        </p:nvSpPr>
        <p:spPr>
          <a:xfrm>
            <a:off x="1413387" y="2969299"/>
            <a:ext cx="9365225" cy="919401"/>
          </a:xfrm>
          <a:prstGeom prst="round2DiagRect">
            <a:avLst/>
          </a:prstGeom>
          <a:noFill/>
          <a:ln w="57150">
            <a:solidFill>
              <a:schemeClr val="bg1"/>
            </a:solidFill>
          </a:ln>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800" b="1" dirty="0">
                <a:solidFill>
                  <a:schemeClr val="bg1"/>
                </a:solidFill>
                <a:latin typeface="Century Gothic" panose="020B0502020202020204" pitchFamily="34" charset="0"/>
              </a:rPr>
              <a:t> Conclusion et Perspectives </a:t>
            </a:r>
          </a:p>
        </p:txBody>
      </p:sp>
    </p:spTree>
    <p:extLst>
      <p:ext uri="{BB962C8B-B14F-4D97-AF65-F5344CB8AC3E}">
        <p14:creationId xmlns:p14="http://schemas.microsoft.com/office/powerpoint/2010/main" val="3251844258"/>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4339346" y="3342771"/>
            <a:ext cx="2672735" cy="830997"/>
          </a:xfrm>
          <a:prstGeom prst="rect">
            <a:avLst/>
          </a:prstGeom>
        </p:spPr>
        <p:txBody>
          <a:bodyPr wrap="square">
            <a:spAutoFit/>
          </a:bodyPr>
          <a:lstStyle/>
          <a:p>
            <a:pPr algn="ctr"/>
            <a:r>
              <a:rPr lang="fr-FR" sz="2400" b="1" dirty="0">
                <a:solidFill>
                  <a:srgbClr val="00B050"/>
                </a:solidFill>
                <a:latin typeface="Century Gothic" panose="020B0502020202020204" pitchFamily="34" charset="0"/>
                <a:ea typeface="Lato Light" panose="020F0502020204030203" pitchFamily="34" charset="0"/>
                <a:cs typeface="Arial" panose="020B0604020202020204" pitchFamily="34" charset="0"/>
              </a:rPr>
              <a:t> </a:t>
            </a:r>
            <a:r>
              <a:rPr lang="fr-FR" sz="2400" b="1" dirty="0">
                <a:ln w="1905"/>
                <a:solidFill>
                  <a:srgbClr val="00B050"/>
                </a:solidFill>
                <a:latin typeface="Century Gothic" panose="020B0502020202020204" pitchFamily="34" charset="0"/>
                <a:ea typeface="Lato Light" panose="020F0502020204030203" pitchFamily="34" charset="0"/>
                <a:cs typeface="Arial" panose="020B0604020202020204" pitchFamily="34" charset="0"/>
              </a:rPr>
              <a:t>Conclusion et Perspectives </a:t>
            </a:r>
            <a:endParaRPr lang="en-US" sz="2400" b="1" dirty="0">
              <a:solidFill>
                <a:srgbClr val="00B050"/>
              </a:solidFill>
              <a:latin typeface="Century Gothic" panose="020B0502020202020204" pitchFamily="34" charset="0"/>
            </a:endParaRPr>
          </a:p>
        </p:txBody>
      </p:sp>
      <p:grpSp>
        <p:nvGrpSpPr>
          <p:cNvPr id="61" name="Group 6463"/>
          <p:cNvGrpSpPr/>
          <p:nvPr/>
        </p:nvGrpSpPr>
        <p:grpSpPr>
          <a:xfrm>
            <a:off x="3782695" y="1850865"/>
            <a:ext cx="3821060" cy="3821060"/>
            <a:chOff x="-1" y="-1"/>
            <a:chExt cx="2926714" cy="2926713"/>
          </a:xfrm>
        </p:grpSpPr>
        <p:sp>
          <p:nvSpPr>
            <p:cNvPr id="72" name="Shape 6458"/>
            <p:cNvSpPr/>
            <p:nvPr/>
          </p:nvSpPr>
          <p:spPr>
            <a:xfrm>
              <a:off x="690788" y="-1"/>
              <a:ext cx="1722163" cy="798546"/>
            </a:xfrm>
            <a:custGeom>
              <a:avLst/>
              <a:gdLst/>
              <a:ahLst/>
              <a:cxnLst>
                <a:cxn ang="0">
                  <a:pos x="wd2" y="hd2"/>
                </a:cxn>
                <a:cxn ang="5400000">
                  <a:pos x="wd2" y="hd2"/>
                </a:cxn>
                <a:cxn ang="10800000">
                  <a:pos x="wd2" y="hd2"/>
                </a:cxn>
                <a:cxn ang="16200000">
                  <a:pos x="wd2" y="hd2"/>
                </a:cxn>
              </a:cxnLst>
              <a:rect l="0" t="0" r="r" b="b"/>
              <a:pathLst>
                <a:path w="21600" h="21600" extrusionOk="0">
                  <a:moveTo>
                    <a:pt x="9965" y="12994"/>
                  </a:moveTo>
                  <a:cubicBezTo>
                    <a:pt x="11791" y="13050"/>
                    <a:pt x="13513" y="14006"/>
                    <a:pt x="15078" y="15638"/>
                  </a:cubicBezTo>
                  <a:cubicBezTo>
                    <a:pt x="21574" y="9731"/>
                    <a:pt x="21574" y="9731"/>
                    <a:pt x="21574" y="9731"/>
                  </a:cubicBezTo>
                  <a:cubicBezTo>
                    <a:pt x="21600" y="9506"/>
                    <a:pt x="21600" y="9506"/>
                    <a:pt x="21600" y="9506"/>
                  </a:cubicBezTo>
                  <a:cubicBezTo>
                    <a:pt x="18391" y="3600"/>
                    <a:pt x="14217" y="0"/>
                    <a:pt x="9704" y="0"/>
                  </a:cubicBezTo>
                  <a:cubicBezTo>
                    <a:pt x="6130" y="0"/>
                    <a:pt x="2817" y="2194"/>
                    <a:pt x="0" y="6019"/>
                  </a:cubicBezTo>
                  <a:cubicBezTo>
                    <a:pt x="52" y="6075"/>
                    <a:pt x="52" y="6075"/>
                    <a:pt x="52" y="6075"/>
                  </a:cubicBezTo>
                  <a:cubicBezTo>
                    <a:pt x="600" y="21600"/>
                    <a:pt x="600" y="21600"/>
                    <a:pt x="600" y="21600"/>
                  </a:cubicBezTo>
                  <a:cubicBezTo>
                    <a:pt x="2922" y="16144"/>
                    <a:pt x="6261" y="12825"/>
                    <a:pt x="9965" y="12994"/>
                  </a:cubicBezTo>
                  <a:close/>
                </a:path>
              </a:pathLst>
            </a:custGeom>
            <a:solidFill>
              <a:srgbClr val="00B050"/>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1">
                <a:lnSpc>
                  <a:spcPct val="100000"/>
                </a:lnSpc>
                <a:spcBef>
                  <a:spcPts val="0"/>
                </a:spcBef>
                <a:spcAft>
                  <a:spcPts val="0"/>
                </a:spcAft>
                <a:buClrTx/>
                <a:buSzTx/>
                <a:buFontTx/>
                <a:buNone/>
                <a:tabLst/>
                <a:defRPr sz="2400"/>
              </a:pPr>
              <a:endParaRPr kumimoji="0" sz="2400" b="0" i="0" u="none" strike="noStrike" kern="0" cap="none" spc="0" normalizeH="0" baseline="0" noProof="0">
                <a:ln>
                  <a:noFill/>
                </a:ln>
                <a:solidFill>
                  <a:prstClr val="black"/>
                </a:solidFill>
                <a:effectLst/>
                <a:uLnTx/>
                <a:uFillTx/>
              </a:endParaRPr>
            </a:p>
          </p:txBody>
        </p:sp>
        <p:sp>
          <p:nvSpPr>
            <p:cNvPr id="73" name="Shape 6459"/>
            <p:cNvSpPr/>
            <p:nvPr/>
          </p:nvSpPr>
          <p:spPr>
            <a:xfrm>
              <a:off x="1947293" y="388689"/>
              <a:ext cx="979420" cy="1643269"/>
            </a:xfrm>
            <a:custGeom>
              <a:avLst/>
              <a:gdLst/>
              <a:ahLst/>
              <a:cxnLst>
                <a:cxn ang="0">
                  <a:pos x="wd2" y="hd2"/>
                </a:cxn>
                <a:cxn ang="5400000">
                  <a:pos x="wd2" y="hd2"/>
                </a:cxn>
                <a:cxn ang="10800000">
                  <a:pos x="wd2" y="hd2"/>
                </a:cxn>
                <a:cxn ang="16200000">
                  <a:pos x="wd2" y="hd2"/>
                </a:cxn>
              </a:cxnLst>
              <a:rect l="0" t="0" r="r" b="b"/>
              <a:pathLst>
                <a:path w="21600" h="21600" extrusionOk="0">
                  <a:moveTo>
                    <a:pt x="11236" y="0"/>
                  </a:moveTo>
                  <a:cubicBezTo>
                    <a:pt x="11236" y="55"/>
                    <a:pt x="11236" y="55"/>
                    <a:pt x="11236" y="55"/>
                  </a:cubicBezTo>
                  <a:cubicBezTo>
                    <a:pt x="0" y="2840"/>
                    <a:pt x="0" y="2840"/>
                    <a:pt x="0" y="2840"/>
                  </a:cubicBezTo>
                  <a:cubicBezTo>
                    <a:pt x="6741" y="5134"/>
                    <a:pt x="11236" y="9476"/>
                    <a:pt x="11052" y="14391"/>
                  </a:cubicBezTo>
                  <a:cubicBezTo>
                    <a:pt x="11052" y="14964"/>
                    <a:pt x="10961" y="15483"/>
                    <a:pt x="10823" y="16029"/>
                  </a:cubicBezTo>
                  <a:cubicBezTo>
                    <a:pt x="18894" y="21600"/>
                    <a:pt x="18894" y="21600"/>
                    <a:pt x="18894" y="21600"/>
                  </a:cubicBezTo>
                  <a:cubicBezTo>
                    <a:pt x="19078" y="21573"/>
                    <a:pt x="19078" y="21573"/>
                    <a:pt x="19078" y="21573"/>
                  </a:cubicBezTo>
                  <a:cubicBezTo>
                    <a:pt x="20729" y="19279"/>
                    <a:pt x="21600" y="16767"/>
                    <a:pt x="21600" y="14118"/>
                  </a:cubicBezTo>
                  <a:cubicBezTo>
                    <a:pt x="21600" y="8547"/>
                    <a:pt x="17610" y="3523"/>
                    <a:pt x="11236" y="0"/>
                  </a:cubicBezTo>
                  <a:close/>
                </a:path>
              </a:pathLst>
            </a:custGeom>
            <a:solidFill>
              <a:srgbClr val="00D05E"/>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1">
                <a:lnSpc>
                  <a:spcPct val="100000"/>
                </a:lnSpc>
                <a:spcBef>
                  <a:spcPts val="0"/>
                </a:spcBef>
                <a:spcAft>
                  <a:spcPts val="0"/>
                </a:spcAft>
                <a:buClrTx/>
                <a:buSzTx/>
                <a:buFontTx/>
                <a:buNone/>
                <a:tabLst/>
                <a:defRPr sz="2400"/>
              </a:pPr>
              <a:endParaRPr kumimoji="0" sz="2400" b="0" i="0" u="none" strike="noStrike" kern="0" cap="none" spc="0" normalizeH="0" baseline="0" noProof="0" dirty="0">
                <a:ln>
                  <a:noFill/>
                </a:ln>
                <a:solidFill>
                  <a:prstClr val="black"/>
                </a:solidFill>
                <a:effectLst/>
                <a:uLnTx/>
                <a:uFillTx/>
              </a:endParaRPr>
            </a:p>
          </p:txBody>
        </p:sp>
        <p:sp>
          <p:nvSpPr>
            <p:cNvPr id="74" name="Shape 6460"/>
            <p:cNvSpPr/>
            <p:nvPr/>
          </p:nvSpPr>
          <p:spPr>
            <a:xfrm>
              <a:off x="1320003" y="1668283"/>
              <a:ext cx="1468167" cy="1258429"/>
            </a:xfrm>
            <a:custGeom>
              <a:avLst/>
              <a:gdLst/>
              <a:ahLst/>
              <a:cxnLst>
                <a:cxn ang="0">
                  <a:pos x="wd2" y="hd2"/>
                </a:cxn>
                <a:cxn ang="5400000">
                  <a:pos x="wd2" y="hd2"/>
                </a:cxn>
                <a:cxn ang="10800000">
                  <a:pos x="wd2" y="hd2"/>
                </a:cxn>
                <a:cxn ang="16200000">
                  <a:pos x="wd2" y="hd2"/>
                </a:cxn>
              </a:cxnLst>
              <a:rect l="0" t="0" r="r" b="b"/>
              <a:pathLst>
                <a:path w="21600" h="21600" extrusionOk="0">
                  <a:moveTo>
                    <a:pt x="21600" y="7140"/>
                  </a:moveTo>
                  <a:cubicBezTo>
                    <a:pt x="21569" y="7140"/>
                    <a:pt x="21569" y="7140"/>
                    <a:pt x="21569" y="7140"/>
                  </a:cubicBezTo>
                  <a:cubicBezTo>
                    <a:pt x="16276" y="0"/>
                    <a:pt x="16276" y="0"/>
                    <a:pt x="16276" y="0"/>
                  </a:cubicBezTo>
                  <a:cubicBezTo>
                    <a:pt x="15053" y="6783"/>
                    <a:pt x="10310" y="12032"/>
                    <a:pt x="4436" y="13174"/>
                  </a:cubicBezTo>
                  <a:cubicBezTo>
                    <a:pt x="0" y="21350"/>
                    <a:pt x="0" y="21350"/>
                    <a:pt x="0" y="21350"/>
                  </a:cubicBezTo>
                  <a:cubicBezTo>
                    <a:pt x="61" y="21493"/>
                    <a:pt x="61" y="21493"/>
                    <a:pt x="61" y="21493"/>
                  </a:cubicBezTo>
                  <a:cubicBezTo>
                    <a:pt x="734" y="21564"/>
                    <a:pt x="1407" y="21600"/>
                    <a:pt x="2111" y="21600"/>
                  </a:cubicBezTo>
                  <a:cubicBezTo>
                    <a:pt x="10708" y="21600"/>
                    <a:pt x="18143" y="15673"/>
                    <a:pt x="21600" y="7140"/>
                  </a:cubicBezTo>
                  <a:close/>
                </a:path>
              </a:pathLst>
            </a:custGeom>
            <a:solidFill>
              <a:srgbClr val="09FF78"/>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1">
                <a:lnSpc>
                  <a:spcPct val="100000"/>
                </a:lnSpc>
                <a:spcBef>
                  <a:spcPts val="0"/>
                </a:spcBef>
                <a:spcAft>
                  <a:spcPts val="0"/>
                </a:spcAft>
                <a:buClrTx/>
                <a:buSzTx/>
                <a:buFontTx/>
                <a:buNone/>
                <a:tabLst/>
                <a:defRPr sz="2400"/>
              </a:pPr>
              <a:endParaRPr kumimoji="0" sz="2400" b="0" i="0" u="none" strike="noStrike" kern="0" cap="none" spc="0" normalizeH="0" baseline="0" noProof="0" dirty="0">
                <a:ln>
                  <a:noFill/>
                </a:ln>
                <a:solidFill>
                  <a:prstClr val="black"/>
                </a:solidFill>
                <a:effectLst/>
                <a:uLnTx/>
                <a:uFillTx/>
              </a:endParaRPr>
            </a:p>
          </p:txBody>
        </p:sp>
        <p:sp>
          <p:nvSpPr>
            <p:cNvPr id="75" name="Shape 6461"/>
            <p:cNvSpPr/>
            <p:nvPr/>
          </p:nvSpPr>
          <p:spPr>
            <a:xfrm>
              <a:off x="-1" y="253994"/>
              <a:ext cx="694639" cy="1643269"/>
            </a:xfrm>
            <a:custGeom>
              <a:avLst/>
              <a:gdLst/>
              <a:ahLst/>
              <a:cxnLst>
                <a:cxn ang="0">
                  <a:pos x="wd2" y="hd2"/>
                </a:cxn>
                <a:cxn ang="5400000">
                  <a:pos x="wd2" y="hd2"/>
                </a:cxn>
                <a:cxn ang="10800000">
                  <a:pos x="wd2" y="hd2"/>
                </a:cxn>
                <a:cxn ang="16200000">
                  <a:pos x="wd2" y="hd2"/>
                </a:cxn>
              </a:cxnLst>
              <a:rect l="0" t="0" r="r" b="b"/>
              <a:pathLst>
                <a:path w="21600" h="21600" extrusionOk="0">
                  <a:moveTo>
                    <a:pt x="0" y="15893"/>
                  </a:moveTo>
                  <a:cubicBezTo>
                    <a:pt x="0" y="16930"/>
                    <a:pt x="194" y="17941"/>
                    <a:pt x="517" y="18897"/>
                  </a:cubicBezTo>
                  <a:cubicBezTo>
                    <a:pt x="647" y="18869"/>
                    <a:pt x="647" y="18869"/>
                    <a:pt x="647" y="18869"/>
                  </a:cubicBezTo>
                  <a:cubicBezTo>
                    <a:pt x="17978" y="21600"/>
                    <a:pt x="17978" y="21600"/>
                    <a:pt x="17978" y="21600"/>
                  </a:cubicBezTo>
                  <a:cubicBezTo>
                    <a:pt x="15909" y="19798"/>
                    <a:pt x="14745" y="17750"/>
                    <a:pt x="14874" y="15620"/>
                  </a:cubicBezTo>
                  <a:cubicBezTo>
                    <a:pt x="15004" y="12671"/>
                    <a:pt x="17526" y="9967"/>
                    <a:pt x="21600" y="7810"/>
                  </a:cubicBezTo>
                  <a:cubicBezTo>
                    <a:pt x="20177" y="27"/>
                    <a:pt x="20177" y="27"/>
                    <a:pt x="20177" y="27"/>
                  </a:cubicBezTo>
                  <a:cubicBezTo>
                    <a:pt x="19983" y="0"/>
                    <a:pt x="19983" y="0"/>
                    <a:pt x="19983" y="0"/>
                  </a:cubicBezTo>
                  <a:cubicBezTo>
                    <a:pt x="7890" y="3468"/>
                    <a:pt x="0" y="9284"/>
                    <a:pt x="0" y="15893"/>
                  </a:cubicBezTo>
                  <a:close/>
                </a:path>
              </a:pathLst>
            </a:custGeom>
            <a:solidFill>
              <a:schemeClr val="accent6">
                <a:lumMod val="60000"/>
                <a:lumOff val="40000"/>
              </a:schemeClr>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1">
                <a:lnSpc>
                  <a:spcPct val="100000"/>
                </a:lnSpc>
                <a:spcBef>
                  <a:spcPts val="0"/>
                </a:spcBef>
                <a:spcAft>
                  <a:spcPts val="0"/>
                </a:spcAft>
                <a:buClrTx/>
                <a:buSzTx/>
                <a:buFontTx/>
                <a:buNone/>
                <a:tabLst/>
                <a:defRPr sz="2400"/>
              </a:pPr>
              <a:endParaRPr kumimoji="0" sz="2400" b="0" i="0" u="none" strike="noStrike" kern="0" cap="none" spc="0" normalizeH="0" baseline="0" noProof="0" dirty="0">
                <a:ln>
                  <a:noFill/>
                </a:ln>
                <a:solidFill>
                  <a:prstClr val="black"/>
                </a:solidFill>
                <a:effectLst/>
                <a:uLnTx/>
                <a:uFillTx/>
              </a:endParaRPr>
            </a:p>
          </p:txBody>
        </p:sp>
        <p:sp>
          <p:nvSpPr>
            <p:cNvPr id="76" name="Shape 6462"/>
            <p:cNvSpPr/>
            <p:nvPr/>
          </p:nvSpPr>
          <p:spPr>
            <a:xfrm>
              <a:off x="26938" y="1743327"/>
              <a:ext cx="1535514" cy="1169916"/>
            </a:xfrm>
            <a:custGeom>
              <a:avLst/>
              <a:gdLst/>
              <a:ahLst/>
              <a:cxnLst>
                <a:cxn ang="0">
                  <a:pos x="wd2" y="hd2"/>
                </a:cxn>
                <a:cxn ang="5400000">
                  <a:pos x="wd2" y="hd2"/>
                </a:cxn>
                <a:cxn ang="10800000">
                  <a:pos x="wd2" y="hd2"/>
                </a:cxn>
                <a:cxn ang="16200000">
                  <a:pos x="wd2" y="hd2"/>
                </a:cxn>
              </a:cxnLst>
              <a:rect l="0" t="0" r="r" b="b"/>
              <a:pathLst>
                <a:path w="21600" h="21600" extrusionOk="0">
                  <a:moveTo>
                    <a:pt x="21600" y="12929"/>
                  </a:moveTo>
                  <a:cubicBezTo>
                    <a:pt x="21044" y="13006"/>
                    <a:pt x="20488" y="13006"/>
                    <a:pt x="19902" y="13006"/>
                  </a:cubicBezTo>
                  <a:cubicBezTo>
                    <a:pt x="14927" y="12853"/>
                    <a:pt x="10595" y="9246"/>
                    <a:pt x="8224" y="3990"/>
                  </a:cubicBezTo>
                  <a:cubicBezTo>
                    <a:pt x="7990" y="3875"/>
                    <a:pt x="7990" y="3875"/>
                    <a:pt x="7990" y="3875"/>
                  </a:cubicBezTo>
                  <a:cubicBezTo>
                    <a:pt x="7990" y="3875"/>
                    <a:pt x="7990" y="3875"/>
                    <a:pt x="7990" y="3875"/>
                  </a:cubicBezTo>
                  <a:cubicBezTo>
                    <a:pt x="7259" y="3530"/>
                    <a:pt x="7259" y="3530"/>
                    <a:pt x="7259" y="3530"/>
                  </a:cubicBezTo>
                  <a:cubicBezTo>
                    <a:pt x="6644" y="3223"/>
                    <a:pt x="6644" y="3223"/>
                    <a:pt x="6644" y="3223"/>
                  </a:cubicBezTo>
                  <a:cubicBezTo>
                    <a:pt x="6644" y="3223"/>
                    <a:pt x="6644" y="3223"/>
                    <a:pt x="6644" y="3223"/>
                  </a:cubicBezTo>
                  <a:cubicBezTo>
                    <a:pt x="59" y="0"/>
                    <a:pt x="59" y="0"/>
                    <a:pt x="59" y="0"/>
                  </a:cubicBezTo>
                  <a:cubicBezTo>
                    <a:pt x="0" y="77"/>
                    <a:pt x="0" y="77"/>
                    <a:pt x="0" y="77"/>
                  </a:cubicBezTo>
                  <a:cubicBezTo>
                    <a:pt x="1698" y="11318"/>
                    <a:pt x="8722" y="20065"/>
                    <a:pt x="17444" y="21600"/>
                  </a:cubicBezTo>
                  <a:cubicBezTo>
                    <a:pt x="17444" y="21562"/>
                    <a:pt x="17444" y="21562"/>
                    <a:pt x="17444" y="21562"/>
                  </a:cubicBezTo>
                  <a:lnTo>
                    <a:pt x="21600" y="12929"/>
                  </a:lnTo>
                  <a:close/>
                </a:path>
              </a:pathLst>
            </a:custGeom>
            <a:solidFill>
              <a:srgbClr val="92D050"/>
            </a:solidFill>
            <a:ln w="12700" cap="flat">
              <a:noFill/>
              <a:miter lim="400000"/>
            </a:ln>
            <a:effectLst/>
          </p:spPr>
          <p:txBody>
            <a:bodyPr wrap="square" lIns="45719" tIns="45719" rIns="45719" bIns="45719" numCol="1" anchor="t">
              <a:noAutofit/>
            </a:bodyPr>
            <a:lstStyle/>
            <a:p>
              <a:pPr marL="0" marR="0" lvl="0" indent="0" defTabSz="914400" eaLnBrk="1" fontAlgn="auto" latinLnBrk="0" hangingPunct="1">
                <a:lnSpc>
                  <a:spcPct val="100000"/>
                </a:lnSpc>
                <a:spcBef>
                  <a:spcPts val="0"/>
                </a:spcBef>
                <a:spcAft>
                  <a:spcPts val="0"/>
                </a:spcAft>
                <a:buClrTx/>
                <a:buSzTx/>
                <a:buFontTx/>
                <a:buNone/>
                <a:tabLst/>
                <a:defRPr sz="2400"/>
              </a:pPr>
              <a:endParaRPr kumimoji="0" sz="2400" b="0" i="0" u="none" strike="noStrike" kern="0" cap="none" spc="0" normalizeH="0" baseline="0" noProof="0" dirty="0">
                <a:ln>
                  <a:noFill/>
                </a:ln>
                <a:solidFill>
                  <a:prstClr val="black"/>
                </a:solidFill>
                <a:effectLst/>
                <a:uLnTx/>
                <a:uFillTx/>
              </a:endParaRPr>
            </a:p>
          </p:txBody>
        </p:sp>
      </p:grpSp>
      <p:sp>
        <p:nvSpPr>
          <p:cNvPr id="77" name="Rectangle 76"/>
          <p:cNvSpPr/>
          <p:nvPr/>
        </p:nvSpPr>
        <p:spPr>
          <a:xfrm>
            <a:off x="4665039" y="-989908"/>
            <a:ext cx="2952328" cy="707886"/>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fr-FR" sz="2000" b="1" dirty="0">
                <a:latin typeface="Century Gothic" pitchFamily="34" charset="0"/>
                <a:cs typeface="Times New Roman" pitchFamily="18" charset="0"/>
              </a:rPr>
              <a:t>Assurer la stabilité des remblais </a:t>
            </a:r>
          </a:p>
        </p:txBody>
      </p:sp>
      <p:grpSp>
        <p:nvGrpSpPr>
          <p:cNvPr id="89" name="Group 88"/>
          <p:cNvGrpSpPr/>
          <p:nvPr/>
        </p:nvGrpSpPr>
        <p:grpSpPr>
          <a:xfrm>
            <a:off x="6834289" y="5195554"/>
            <a:ext cx="5111960" cy="819027"/>
            <a:chOff x="7193521" y="5368274"/>
            <a:chExt cx="5111960" cy="819027"/>
          </a:xfrm>
        </p:grpSpPr>
        <p:sp>
          <p:nvSpPr>
            <p:cNvPr id="80" name="ZoneTexte 38"/>
            <p:cNvSpPr txBox="1"/>
            <p:nvPr/>
          </p:nvSpPr>
          <p:spPr>
            <a:xfrm>
              <a:off x="8258878" y="5624671"/>
              <a:ext cx="4046603" cy="562630"/>
            </a:xfrm>
            <a:prstGeom prst="roundRect">
              <a:avLst>
                <a:gd name="adj" fmla="val 50000"/>
              </a:avLst>
            </a:prstGeom>
            <a:ln w="38100">
              <a:solidFill>
                <a:srgbClr val="09FF78"/>
              </a:solidFill>
            </a:ln>
          </p:spPr>
          <p:style>
            <a:lnRef idx="2">
              <a:schemeClr val="accent5"/>
            </a:lnRef>
            <a:fillRef idx="1">
              <a:schemeClr val="lt1"/>
            </a:fillRef>
            <a:effectRef idx="0">
              <a:schemeClr val="accent5"/>
            </a:effectRef>
            <a:fontRef idx="minor">
              <a:schemeClr val="dk1"/>
            </a:fontRef>
          </p:style>
          <p:txBody>
            <a:bodyPr wrap="square" anchor="ctr">
              <a:spAutoFit/>
            </a:bodyPr>
            <a:lstStyle>
              <a:defPPr>
                <a:defRPr lang="fr-FR"/>
              </a:defPPr>
              <a:lvl1pPr algn="ctr">
                <a:defRPr sz="2000" b="1" i="1">
                  <a:latin typeface="Century Gothic" pitchFamily="34" charset="0"/>
                  <a:cs typeface="Times New Roman" pitchFamily="18" charset="0"/>
                </a:defRPr>
              </a:lvl1pPr>
            </a:lstStyle>
            <a:p>
              <a:r>
                <a:rPr lang="fr-FR" dirty="0"/>
                <a:t>Défis et Réalisations</a:t>
              </a:r>
              <a:endParaRPr lang="fr-FR" i="0" dirty="0">
                <a:solidFill>
                  <a:srgbClr val="0D95BC"/>
                </a:solidFill>
              </a:endParaRPr>
            </a:p>
          </p:txBody>
        </p:sp>
        <p:cxnSp>
          <p:nvCxnSpPr>
            <p:cNvPr id="85" name="Straight Connector 84"/>
            <p:cNvCxnSpPr/>
            <p:nvPr/>
          </p:nvCxnSpPr>
          <p:spPr>
            <a:xfrm>
              <a:off x="7193521" y="5368274"/>
              <a:ext cx="511772" cy="556762"/>
            </a:xfrm>
            <a:prstGeom prst="line">
              <a:avLst/>
            </a:prstGeom>
            <a:ln w="57150">
              <a:solidFill>
                <a:srgbClr val="09FF78"/>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80" idx="1"/>
            </p:cNvCxnSpPr>
            <p:nvPr/>
          </p:nvCxnSpPr>
          <p:spPr>
            <a:xfrm flipV="1">
              <a:off x="7683591" y="5905986"/>
              <a:ext cx="575287" cy="12037"/>
            </a:xfrm>
            <a:prstGeom prst="line">
              <a:avLst/>
            </a:prstGeom>
            <a:ln w="57150">
              <a:solidFill>
                <a:srgbClr val="09FF78"/>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flipH="1" flipV="1">
            <a:off x="97486" y="2132523"/>
            <a:ext cx="4177600" cy="773842"/>
            <a:chOff x="7193521" y="5368274"/>
            <a:chExt cx="4177600" cy="876260"/>
          </a:xfrm>
        </p:grpSpPr>
        <p:sp>
          <p:nvSpPr>
            <p:cNvPr id="25" name="ZoneTexte 38"/>
            <p:cNvSpPr txBox="1"/>
            <p:nvPr/>
          </p:nvSpPr>
          <p:spPr>
            <a:xfrm flipV="1">
              <a:off x="8258879" y="5607440"/>
              <a:ext cx="3112242" cy="637094"/>
            </a:xfrm>
            <a:prstGeom prst="roundRect">
              <a:avLst>
                <a:gd name="adj" fmla="val 50000"/>
              </a:avLst>
            </a:prstGeom>
            <a:ln w="38100">
              <a:solidFill>
                <a:schemeClr val="accent6">
                  <a:lumMod val="60000"/>
                  <a:lumOff val="40000"/>
                </a:schemeClr>
              </a:solidFill>
            </a:ln>
          </p:spPr>
          <p:style>
            <a:lnRef idx="2">
              <a:schemeClr val="accent5"/>
            </a:lnRef>
            <a:fillRef idx="1">
              <a:schemeClr val="lt1"/>
            </a:fillRef>
            <a:effectRef idx="0">
              <a:schemeClr val="accent5"/>
            </a:effectRef>
            <a:fontRef idx="minor">
              <a:schemeClr val="dk1"/>
            </a:fontRef>
          </p:style>
          <p:txBody>
            <a:bodyPr wrap="square" anchor="ctr">
              <a:spAutoFit/>
            </a:bodyPr>
            <a:lstStyle>
              <a:defPPr>
                <a:defRPr lang="fr-FR"/>
              </a:defPPr>
              <a:lvl1pPr algn="ctr">
                <a:defRPr sz="2000" b="1" i="1">
                  <a:latin typeface="Century Gothic" pitchFamily="34" charset="0"/>
                  <a:cs typeface="Times New Roman" pitchFamily="18" charset="0"/>
                </a:defRPr>
              </a:lvl1pPr>
            </a:lstStyle>
            <a:p>
              <a:r>
                <a:rPr lang="fr-FR" dirty="0"/>
                <a:t>Impact et Potentiel</a:t>
              </a:r>
              <a:endParaRPr lang="fr-FR" i="0" dirty="0">
                <a:solidFill>
                  <a:srgbClr val="ED7D31"/>
                </a:solidFill>
              </a:endParaRPr>
            </a:p>
          </p:txBody>
        </p:sp>
        <p:cxnSp>
          <p:nvCxnSpPr>
            <p:cNvPr id="26" name="Straight Connector 25"/>
            <p:cNvCxnSpPr/>
            <p:nvPr/>
          </p:nvCxnSpPr>
          <p:spPr>
            <a:xfrm>
              <a:off x="7193521" y="5368274"/>
              <a:ext cx="511772" cy="556762"/>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5" idx="1"/>
            </p:cNvCxnSpPr>
            <p:nvPr/>
          </p:nvCxnSpPr>
          <p:spPr>
            <a:xfrm>
              <a:off x="7683591" y="5918020"/>
              <a:ext cx="575288" cy="7967"/>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flipH="1">
            <a:off x="514543" y="5347958"/>
            <a:ext cx="4177600" cy="773841"/>
            <a:chOff x="7193521" y="5368274"/>
            <a:chExt cx="4177600" cy="876260"/>
          </a:xfrm>
        </p:grpSpPr>
        <p:sp>
          <p:nvSpPr>
            <p:cNvPr id="29" name="ZoneTexte 38"/>
            <p:cNvSpPr txBox="1"/>
            <p:nvPr/>
          </p:nvSpPr>
          <p:spPr>
            <a:xfrm>
              <a:off x="8258879" y="5607439"/>
              <a:ext cx="3112242" cy="637095"/>
            </a:xfrm>
            <a:prstGeom prst="roundRect">
              <a:avLst>
                <a:gd name="adj" fmla="val 50000"/>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wrap="square" anchor="ctr">
              <a:spAutoFit/>
            </a:bodyPr>
            <a:lstStyle>
              <a:defPPr>
                <a:defRPr lang="fr-FR"/>
              </a:defPPr>
              <a:lvl1pPr algn="ctr">
                <a:defRPr sz="2000" b="1" i="1">
                  <a:latin typeface="Century Gothic" pitchFamily="34" charset="0"/>
                  <a:cs typeface="Times New Roman" pitchFamily="18" charset="0"/>
                </a:defRPr>
              </a:lvl1pPr>
            </a:lstStyle>
            <a:p>
              <a:r>
                <a:rPr lang="fr-FR" dirty="0"/>
                <a:t>Perspectives Futures</a:t>
              </a:r>
              <a:endParaRPr lang="fr-FR" i="0" dirty="0">
                <a:solidFill>
                  <a:srgbClr val="E6AF00"/>
                </a:solidFill>
              </a:endParaRPr>
            </a:p>
          </p:txBody>
        </p:sp>
        <p:cxnSp>
          <p:nvCxnSpPr>
            <p:cNvPr id="30" name="Straight Connector 29"/>
            <p:cNvCxnSpPr/>
            <p:nvPr/>
          </p:nvCxnSpPr>
          <p:spPr>
            <a:xfrm>
              <a:off x="7193521" y="5368274"/>
              <a:ext cx="511772" cy="556762"/>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9" idx="1"/>
            </p:cNvCxnSpPr>
            <p:nvPr/>
          </p:nvCxnSpPr>
          <p:spPr>
            <a:xfrm>
              <a:off x="7683591" y="5918023"/>
              <a:ext cx="575288" cy="796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0" name="Groupe 9">
            <a:extLst>
              <a:ext uri="{FF2B5EF4-FFF2-40B4-BE49-F238E27FC236}">
                <a16:creationId xmlns:a16="http://schemas.microsoft.com/office/drawing/2014/main" id="{EA22D374-5565-2E9F-A081-521BCCB60162}"/>
              </a:ext>
            </a:extLst>
          </p:cNvPr>
          <p:cNvGrpSpPr/>
          <p:nvPr/>
        </p:nvGrpSpPr>
        <p:grpSpPr>
          <a:xfrm>
            <a:off x="7077431" y="2081811"/>
            <a:ext cx="5021080" cy="716996"/>
            <a:chOff x="7077431" y="2081811"/>
            <a:chExt cx="5021080" cy="716996"/>
          </a:xfrm>
        </p:grpSpPr>
        <p:sp>
          <p:nvSpPr>
            <p:cNvPr id="33" name="ZoneTexte 38"/>
            <p:cNvSpPr txBox="1"/>
            <p:nvPr/>
          </p:nvSpPr>
          <p:spPr>
            <a:xfrm>
              <a:off x="8218475" y="2081811"/>
              <a:ext cx="3880036" cy="562630"/>
            </a:xfrm>
            <a:prstGeom prst="roundRect">
              <a:avLst>
                <a:gd name="adj" fmla="val 50000"/>
              </a:avLst>
            </a:prstGeom>
            <a:ln w="38100">
              <a:solidFill>
                <a:srgbClr val="00D05E"/>
              </a:solidFill>
            </a:ln>
          </p:spPr>
          <p:style>
            <a:lnRef idx="2">
              <a:schemeClr val="accent5"/>
            </a:lnRef>
            <a:fillRef idx="1">
              <a:schemeClr val="lt1"/>
            </a:fillRef>
            <a:effectRef idx="0">
              <a:schemeClr val="accent5"/>
            </a:effectRef>
            <a:fontRef idx="minor">
              <a:schemeClr val="dk1"/>
            </a:fontRef>
          </p:style>
          <p:txBody>
            <a:bodyPr wrap="square" anchor="t">
              <a:spAutoFit/>
            </a:bodyPr>
            <a:lstStyle>
              <a:defPPr>
                <a:defRPr lang="fr-FR"/>
              </a:defPPr>
              <a:lvl1pPr algn="ctr">
                <a:defRPr sz="2000" b="1" i="1">
                  <a:latin typeface="Century Gothic" pitchFamily="34" charset="0"/>
                  <a:cs typeface="Times New Roman" pitchFamily="18" charset="0"/>
                </a:defRPr>
              </a:lvl1pPr>
            </a:lstStyle>
            <a:p>
              <a:r>
                <a:rPr lang="fr-FR" dirty="0"/>
                <a:t>Solution Intégrée</a:t>
              </a:r>
              <a:endParaRPr lang="fr-FR" i="0" dirty="0">
                <a:solidFill>
                  <a:srgbClr val="063951"/>
                </a:solidFill>
              </a:endParaRPr>
            </a:p>
          </p:txBody>
        </p:sp>
        <p:cxnSp>
          <p:nvCxnSpPr>
            <p:cNvPr id="34" name="Straight Connector 33"/>
            <p:cNvCxnSpPr>
              <a:cxnSpLocks/>
            </p:cNvCxnSpPr>
            <p:nvPr/>
          </p:nvCxnSpPr>
          <p:spPr>
            <a:xfrm flipV="1">
              <a:off x="7077431" y="2355566"/>
              <a:ext cx="538132" cy="443241"/>
            </a:xfrm>
            <a:prstGeom prst="line">
              <a:avLst/>
            </a:prstGeom>
            <a:ln w="57150">
              <a:solidFill>
                <a:srgbClr val="00D05E"/>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a:endCxn id="33" idx="1"/>
            </p:cNvCxnSpPr>
            <p:nvPr/>
          </p:nvCxnSpPr>
          <p:spPr>
            <a:xfrm>
              <a:off x="7603755" y="2355566"/>
              <a:ext cx="614720" cy="7560"/>
            </a:xfrm>
            <a:prstGeom prst="line">
              <a:avLst/>
            </a:prstGeom>
            <a:ln w="57150">
              <a:solidFill>
                <a:srgbClr val="00D05E"/>
              </a:solidFill>
            </a:ln>
          </p:spPr>
          <p:style>
            <a:lnRef idx="1">
              <a:schemeClr val="accent1"/>
            </a:lnRef>
            <a:fillRef idx="0">
              <a:schemeClr val="accent1"/>
            </a:fillRef>
            <a:effectRef idx="0">
              <a:schemeClr val="accent1"/>
            </a:effectRef>
            <a:fontRef idx="minor">
              <a:schemeClr val="tx1"/>
            </a:fontRef>
          </p:style>
        </p:cxnSp>
      </p:grpSp>
      <p:grpSp>
        <p:nvGrpSpPr>
          <p:cNvPr id="11" name="Groupe 10">
            <a:extLst>
              <a:ext uri="{FF2B5EF4-FFF2-40B4-BE49-F238E27FC236}">
                <a16:creationId xmlns:a16="http://schemas.microsoft.com/office/drawing/2014/main" id="{7718D102-1818-202D-D680-AFD4A4827F57}"/>
              </a:ext>
            </a:extLst>
          </p:cNvPr>
          <p:cNvGrpSpPr/>
          <p:nvPr/>
        </p:nvGrpSpPr>
        <p:grpSpPr>
          <a:xfrm>
            <a:off x="3702181" y="918818"/>
            <a:ext cx="4684116" cy="1139301"/>
            <a:chOff x="3702181" y="918818"/>
            <a:chExt cx="4684116" cy="1139301"/>
          </a:xfrm>
        </p:grpSpPr>
        <p:sp>
          <p:nvSpPr>
            <p:cNvPr id="37" name="ZoneTexte 38"/>
            <p:cNvSpPr txBox="1"/>
            <p:nvPr/>
          </p:nvSpPr>
          <p:spPr>
            <a:xfrm>
              <a:off x="3702181" y="918818"/>
              <a:ext cx="4684116" cy="562630"/>
            </a:xfrm>
            <a:prstGeom prst="roundRect">
              <a:avLst>
                <a:gd name="adj" fmla="val 50000"/>
              </a:avLst>
            </a:prstGeom>
            <a:ln w="38100">
              <a:solidFill>
                <a:srgbClr val="00B050"/>
              </a:solidFill>
            </a:ln>
          </p:spPr>
          <p:style>
            <a:lnRef idx="2">
              <a:schemeClr val="accent5"/>
            </a:lnRef>
            <a:fillRef idx="1">
              <a:schemeClr val="lt1"/>
            </a:fillRef>
            <a:effectRef idx="0">
              <a:schemeClr val="accent5"/>
            </a:effectRef>
            <a:fontRef idx="minor">
              <a:schemeClr val="dk1"/>
            </a:fontRef>
          </p:style>
          <p:txBody>
            <a:bodyPr wrap="square" anchor="t">
              <a:spAutoFit/>
            </a:bodyPr>
            <a:lstStyle>
              <a:defPPr>
                <a:defRPr lang="fr-FR"/>
              </a:defPPr>
              <a:lvl1pPr algn="ctr">
                <a:defRPr sz="2000" b="1" i="1">
                  <a:latin typeface="Century Gothic" pitchFamily="34" charset="0"/>
                  <a:cs typeface="Times New Roman" pitchFamily="18" charset="0"/>
                </a:defRPr>
              </a:lvl1pPr>
            </a:lstStyle>
            <a:p>
              <a:r>
                <a:rPr lang="fr-FR" dirty="0"/>
                <a:t>Réalisation du Projet</a:t>
              </a:r>
              <a:endParaRPr lang="fr-FR" i="0" dirty="0">
                <a:solidFill>
                  <a:srgbClr val="00B050"/>
                </a:solidFill>
              </a:endParaRPr>
            </a:p>
          </p:txBody>
        </p:sp>
        <p:cxnSp>
          <p:nvCxnSpPr>
            <p:cNvPr id="40" name="Straight Connector 39"/>
            <p:cNvCxnSpPr/>
            <p:nvPr/>
          </p:nvCxnSpPr>
          <p:spPr>
            <a:xfrm rot="5400000" flipV="1">
              <a:off x="5760113" y="1766957"/>
              <a:ext cx="575288" cy="703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4" name="Image 3" descr="Une image contenant Graphique, graphisme&#10;&#10;Description générée automatiquement">
            <a:extLst>
              <a:ext uri="{FF2B5EF4-FFF2-40B4-BE49-F238E27FC236}">
                <a16:creationId xmlns:a16="http://schemas.microsoft.com/office/drawing/2014/main" id="{887F36F9-4C2B-5505-9FC8-980EFCB2CE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4733" y="-66024"/>
            <a:ext cx="1833778" cy="1833778"/>
          </a:xfrm>
          <a:prstGeom prst="rect">
            <a:avLst/>
          </a:prstGeom>
        </p:spPr>
      </p:pic>
      <p:pic>
        <p:nvPicPr>
          <p:cNvPr id="5" name="Image 4" descr="Une image contenant Police, Graphique, logo, texte&#10;&#10;Description générée automatiquement">
            <a:extLst>
              <a:ext uri="{FF2B5EF4-FFF2-40B4-BE49-F238E27FC236}">
                <a16:creationId xmlns:a16="http://schemas.microsoft.com/office/drawing/2014/main" id="{D7BB6BDE-B61D-B32F-C856-CEFF975A1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86"/>
            <a:ext cx="2945810" cy="1766368"/>
          </a:xfrm>
          <a:prstGeom prst="rect">
            <a:avLst/>
          </a:prstGeom>
        </p:spPr>
      </p:pic>
    </p:spTree>
    <p:extLst>
      <p:ext uri="{BB962C8B-B14F-4D97-AF65-F5344CB8AC3E}">
        <p14:creationId xmlns:p14="http://schemas.microsoft.com/office/powerpoint/2010/main" val="12088210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heel(2)">
                                      <p:cBhvr>
                                        <p:cTn id="7" dur="500"/>
                                        <p:tgtEl>
                                          <p:spTgt spid="6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8" presetClass="entr" presetSubtype="3" fill="hold" grpId="0" nodeType="after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strips(upRight)">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left)">
                                      <p:cBhvr>
                                        <p:cTn id="32" dur="500"/>
                                        <p:tgtEl>
                                          <p:spTgt spid="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right)">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7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A413C11-30DE-DDB2-2110-04B60922D080}"/>
              </a:ext>
            </a:extLst>
          </p:cNvPr>
          <p:cNvSpPr>
            <a:spLocks noGrp="1"/>
          </p:cNvSpPr>
          <p:nvPr>
            <p:ph idx="1"/>
          </p:nvPr>
        </p:nvSpPr>
        <p:spPr>
          <a:xfrm>
            <a:off x="838200" y="3245684"/>
            <a:ext cx="10515600" cy="1006065"/>
          </a:xfrm>
        </p:spPr>
        <p:txBody>
          <a:bodyPr>
            <a:normAutofit/>
          </a:bodyPr>
          <a:lstStyle/>
          <a:p>
            <a:pPr marL="0" indent="0" algn="ctr">
              <a:buNone/>
            </a:pPr>
            <a:r>
              <a:rPr lang="fr-FR" sz="6600" dirty="0">
                <a:latin typeface="Times New Roman" panose="02020603050405020304" pitchFamily="18" charset="0"/>
                <a:ea typeface="Tahoma" panose="020B0604030504040204" pitchFamily="34" charset="0"/>
                <a:cs typeface="Times New Roman" panose="02020603050405020304" pitchFamily="18" charset="0"/>
              </a:rPr>
              <a:t>Merci pour votre Attention !</a:t>
            </a:r>
          </a:p>
        </p:txBody>
      </p:sp>
      <p:sp>
        <p:nvSpPr>
          <p:cNvPr id="6" name="ZoneTexte 5">
            <a:extLst>
              <a:ext uri="{FF2B5EF4-FFF2-40B4-BE49-F238E27FC236}">
                <a16:creationId xmlns:a16="http://schemas.microsoft.com/office/drawing/2014/main" id="{8A8E5A21-4206-F642-F185-473EB6F000D7}"/>
              </a:ext>
            </a:extLst>
          </p:cNvPr>
          <p:cNvSpPr txBox="1"/>
          <p:nvPr/>
        </p:nvSpPr>
        <p:spPr>
          <a:xfrm>
            <a:off x="1869818" y="4699174"/>
            <a:ext cx="8007015" cy="2091342"/>
          </a:xfrm>
          <a:prstGeom prst="rect">
            <a:avLst/>
          </a:prstGeom>
          <a:noFill/>
        </p:spPr>
        <p:txBody>
          <a:bodyPr wrap="square" rtlCol="0">
            <a:spAutoFit/>
          </a:bodyPr>
          <a:lstStyle/>
          <a:p>
            <a:pPr algn="ctr">
              <a:lnSpc>
                <a:spcPct val="107000"/>
              </a:lnSpc>
              <a:spcAft>
                <a:spcPts val="800"/>
              </a:spcAft>
            </a:pP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Mouhamed Ndiaye / NDIM20089600 </a:t>
            </a:r>
            <a:r>
              <a:rPr lang="fr-FR" sz="1800" b="1" u="sng" dirty="0">
                <a:effectLst/>
                <a:latin typeface="Times New Roman" panose="02020603050405020304" pitchFamily="18" charset="0"/>
                <a:ea typeface="Times New Roman" panose="02020603050405020304" pitchFamily="18" charset="0"/>
                <a:cs typeface="Times New Roman" panose="02020603050405020304" pitchFamily="18" charset="0"/>
              </a:rPr>
              <a:t>Groupe 01 (Mardi)</a:t>
            </a: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50000"/>
              </a:lnSpc>
              <a:spcAft>
                <a:spcPts val="800"/>
              </a:spcAft>
            </a:pP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Florent </a:t>
            </a:r>
            <a:r>
              <a:rPr lang="fr-FR" sz="1800" b="1" dirty="0" err="1">
                <a:effectLst/>
                <a:latin typeface="Times New Roman" panose="02020603050405020304" pitchFamily="18" charset="0"/>
                <a:ea typeface="Times New Roman" panose="02020603050405020304" pitchFamily="18" charset="0"/>
                <a:cs typeface="Times New Roman" panose="02020603050405020304" pitchFamily="18" charset="0"/>
              </a:rPr>
              <a:t>Gotliebe</a:t>
            </a: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dirty="0" err="1">
                <a:effectLst/>
                <a:latin typeface="Times New Roman" panose="02020603050405020304" pitchFamily="18" charset="0"/>
                <a:ea typeface="Times New Roman" panose="02020603050405020304" pitchFamily="18" charset="0"/>
                <a:cs typeface="Times New Roman" panose="02020603050405020304" pitchFamily="18" charset="0"/>
              </a:rPr>
              <a:t>Komla</a:t>
            </a: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 Akpa / AKPK04070000 </a:t>
            </a:r>
            <a:r>
              <a:rPr lang="fr-FR" sz="1800" b="1" u="sng" dirty="0">
                <a:effectLst/>
                <a:latin typeface="Times New Roman" panose="02020603050405020304" pitchFamily="18" charset="0"/>
                <a:ea typeface="Times New Roman" panose="02020603050405020304" pitchFamily="18" charset="0"/>
                <a:cs typeface="Times New Roman" panose="02020603050405020304" pitchFamily="18" charset="0"/>
              </a:rPr>
              <a:t>Groupe 01 (Mardi)</a:t>
            </a: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Moise </a:t>
            </a:r>
            <a:r>
              <a:rPr lang="fr-FR" sz="1800" b="1" dirty="0" err="1">
                <a:effectLst/>
                <a:latin typeface="Times New Roman" panose="02020603050405020304" pitchFamily="18" charset="0"/>
                <a:ea typeface="Times New Roman" panose="02020603050405020304" pitchFamily="18" charset="0"/>
                <a:cs typeface="Times New Roman" panose="02020603050405020304" pitchFamily="18" charset="0"/>
              </a:rPr>
              <a:t>Tsomanya</a:t>
            </a: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dirty="0" err="1">
                <a:effectLst/>
                <a:latin typeface="Times New Roman" panose="02020603050405020304" pitchFamily="18" charset="0"/>
                <a:ea typeface="Times New Roman" panose="02020603050405020304" pitchFamily="18" charset="0"/>
                <a:cs typeface="Times New Roman" panose="02020603050405020304" pitchFamily="18" charset="0"/>
              </a:rPr>
              <a:t>Kumavi</a:t>
            </a: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 / KUMM06100000 </a:t>
            </a:r>
            <a:r>
              <a:rPr lang="fr-FR" sz="1800" b="1" u="sng" dirty="0">
                <a:effectLst/>
                <a:latin typeface="Times New Roman" panose="02020603050405020304" pitchFamily="18" charset="0"/>
                <a:ea typeface="Times New Roman" panose="02020603050405020304" pitchFamily="18" charset="0"/>
                <a:cs typeface="Times New Roman" panose="02020603050405020304" pitchFamily="18" charset="0"/>
              </a:rPr>
              <a:t>Groupe 11 (Mercredi)</a:t>
            </a: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Souleymane Bah / BAHS21069300 </a:t>
            </a:r>
            <a:r>
              <a:rPr lang="fr-FR" sz="1800" b="1" u="sng" dirty="0">
                <a:effectLst/>
                <a:latin typeface="Times New Roman" panose="02020603050405020304" pitchFamily="18" charset="0"/>
                <a:ea typeface="Times New Roman" panose="02020603050405020304" pitchFamily="18" charset="0"/>
                <a:cs typeface="Times New Roman" panose="02020603050405020304" pitchFamily="18" charset="0"/>
              </a:rPr>
              <a:t>Groupe 11 (Mercredi)</a:t>
            </a: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Mohamed Cissé / CISM17040000 </a:t>
            </a:r>
            <a:r>
              <a:rPr lang="fr-FR" sz="1800" b="1" u="sng" dirty="0">
                <a:effectLst/>
                <a:latin typeface="Times New Roman" panose="02020603050405020304" pitchFamily="18" charset="0"/>
                <a:ea typeface="Times New Roman" panose="02020603050405020304" pitchFamily="18" charset="0"/>
                <a:cs typeface="Times New Roman" panose="02020603050405020304" pitchFamily="18" charset="0"/>
              </a:rPr>
              <a:t>Groupe </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11 (</a:t>
            </a:r>
            <a:r>
              <a:rPr lang="en-US"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Mercredi</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Image 1" descr="Une image contenant Police, Graphique, logo, texte&#10;&#10;Description générée automatiquement">
            <a:extLst>
              <a:ext uri="{FF2B5EF4-FFF2-40B4-BE49-F238E27FC236}">
                <a16:creationId xmlns:a16="http://schemas.microsoft.com/office/drawing/2014/main" id="{41276BE1-F235-6BD5-3420-E66D50977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6"/>
            <a:ext cx="2945810" cy="1766368"/>
          </a:xfrm>
          <a:prstGeom prst="rect">
            <a:avLst/>
          </a:prstGeom>
        </p:spPr>
      </p:pic>
      <p:pic>
        <p:nvPicPr>
          <p:cNvPr id="7" name="Image 6" descr="Une image contenant Graphique, graphisme&#10;&#10;Description générée automatiquement">
            <a:extLst>
              <a:ext uri="{FF2B5EF4-FFF2-40B4-BE49-F238E27FC236}">
                <a16:creationId xmlns:a16="http://schemas.microsoft.com/office/drawing/2014/main" id="{F46330E5-BC47-835D-14FF-6E368DB2E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4524" y="-7916"/>
            <a:ext cx="1770993" cy="1770993"/>
          </a:xfrm>
          <a:prstGeom prst="rect">
            <a:avLst/>
          </a:prstGeom>
        </p:spPr>
      </p:pic>
      <p:sp>
        <p:nvSpPr>
          <p:cNvPr id="4" name="Rectangle 3">
            <a:extLst>
              <a:ext uri="{FF2B5EF4-FFF2-40B4-BE49-F238E27FC236}">
                <a16:creationId xmlns:a16="http://schemas.microsoft.com/office/drawing/2014/main" id="{EB75C835-A7B5-AF87-FEF5-96AE982643AF}"/>
              </a:ext>
            </a:extLst>
          </p:cNvPr>
          <p:cNvSpPr/>
          <p:nvPr/>
        </p:nvSpPr>
        <p:spPr>
          <a:xfrm>
            <a:off x="1229898" y="1659697"/>
            <a:ext cx="9286857" cy="1221232"/>
          </a:xfrm>
          <a:prstGeom prst="rect">
            <a:avLst/>
          </a:prstGeom>
          <a:ln>
            <a:noFill/>
          </a:ln>
          <a:effectLst>
            <a:outerShdw blurRad="184150" dist="241300" dir="11520000" sx="110000" sy="110000" algn="ctr">
              <a:srgbClr val="000000">
                <a:alpha val="18000"/>
              </a:srgbClr>
            </a:outerShdw>
          </a:effectLst>
        </p:spPr>
        <p:txBody>
          <a:bodyPr wrap="square">
            <a:spAutoFit/>
          </a:bodyPr>
          <a:lstStyle/>
          <a:p>
            <a:pPr algn="ctr">
              <a:spcBef>
                <a:spcPts val="600"/>
              </a:spcBef>
              <a:spcAft>
                <a:spcPts val="1200"/>
              </a:spcAft>
            </a:pPr>
            <a:r>
              <a:rPr lang="fr-FR" dirty="0">
                <a:ln w="18415" cmpd="sng">
                  <a:noFill/>
                  <a:prstDash val="solid"/>
                </a:ln>
                <a:solidFill>
                  <a:sysClr val="windowText" lastClr="000000"/>
                </a:solidFill>
                <a:latin typeface="Century Gothic" pitchFamily="34" charset="0"/>
              </a:rPr>
              <a:t>8INF804 : Vision artificielle et traitement des images Automne 2024</a:t>
            </a:r>
          </a:p>
          <a:p>
            <a:pPr algn="ctr">
              <a:lnSpc>
                <a:spcPct val="200000"/>
              </a:lnSpc>
              <a:spcBef>
                <a:spcPts val="600"/>
              </a:spcBef>
              <a:spcAft>
                <a:spcPts val="1200"/>
              </a:spcAft>
            </a:pPr>
            <a:r>
              <a:rPr lang="fr-FR" sz="2400" b="1" dirty="0">
                <a:ln w="18415" cmpd="sng">
                  <a:noFill/>
                  <a:prstDash val="solid"/>
                </a:ln>
                <a:solidFill>
                  <a:sysClr val="windowText" lastClr="000000"/>
                </a:solidFill>
                <a:latin typeface="Century Gothic" pitchFamily="34" charset="0"/>
              </a:rPr>
              <a:t>UQAC Smart System For Sport</a:t>
            </a:r>
          </a:p>
        </p:txBody>
      </p:sp>
      <p:sp>
        <p:nvSpPr>
          <p:cNvPr id="5" name="Round Diagonal Corner Rectangle 28">
            <a:extLst>
              <a:ext uri="{FF2B5EF4-FFF2-40B4-BE49-F238E27FC236}">
                <a16:creationId xmlns:a16="http://schemas.microsoft.com/office/drawing/2014/main" id="{91485B90-78FC-EDDA-1571-26EF6E5CA032}"/>
              </a:ext>
            </a:extLst>
          </p:cNvPr>
          <p:cNvSpPr/>
          <p:nvPr/>
        </p:nvSpPr>
        <p:spPr>
          <a:xfrm>
            <a:off x="1229898" y="3122606"/>
            <a:ext cx="9732204" cy="1237076"/>
          </a:xfrm>
          <a:prstGeom prst="flowChartAlternateProcess">
            <a:avLst/>
          </a:prstGeom>
          <a:noFill/>
          <a:ln w="38100">
            <a:solidFill>
              <a:srgbClr val="00B050"/>
            </a:solidFill>
          </a:ln>
        </p:spPr>
        <p:style>
          <a:lnRef idx="1">
            <a:schemeClr val="accent5"/>
          </a:lnRef>
          <a:fillRef idx="2">
            <a:schemeClr val="accent5"/>
          </a:fillRef>
          <a:effectRef idx="1">
            <a:schemeClr val="accent5"/>
          </a:effectRef>
          <a:fontRef idx="minor">
            <a:schemeClr val="dk1"/>
          </a:fontRef>
        </p:style>
        <p:txBody>
          <a:bodyPr numCol="1" rtlCol="0" anchor="ctr"/>
          <a:lstStyle/>
          <a:p>
            <a:pPr algn="ctr">
              <a:lnSpc>
                <a:spcPct val="150000"/>
              </a:lnSpc>
            </a:pPr>
            <a:endParaRPr lang="en-US" sz="2200" b="1" dirty="0">
              <a:solidFill>
                <a:srgbClr val="000000"/>
              </a:solidFill>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362619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E71B2-88FE-4B5F-B1DD-EBAD8C8CD465}"/>
              </a:ext>
            </a:extLst>
          </p:cNvPr>
          <p:cNvSpPr txBox="1"/>
          <p:nvPr/>
        </p:nvSpPr>
        <p:spPr>
          <a:xfrm>
            <a:off x="2146853" y="3003351"/>
            <a:ext cx="7898294" cy="851297"/>
          </a:xfrm>
          <a:prstGeom prst="round2DiagRect">
            <a:avLst/>
          </a:prstGeom>
          <a:noFill/>
          <a:ln w="57150">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400" b="1" dirty="0">
                <a:solidFill>
                  <a:schemeClr val="bg1"/>
                </a:solidFill>
                <a:latin typeface="Century Gothic" panose="020B0502020202020204" pitchFamily="34" charset="0"/>
              </a:rPr>
              <a:t>Contexte général du projet</a:t>
            </a:r>
            <a:endParaRPr lang="fr-MA" sz="4400" dirty="0">
              <a:solidFill>
                <a:schemeClr val="bg1"/>
              </a:solidFill>
            </a:endParaRPr>
          </a:p>
        </p:txBody>
      </p:sp>
    </p:spTree>
    <p:extLst>
      <p:ext uri="{BB962C8B-B14F-4D97-AF65-F5344CB8AC3E}">
        <p14:creationId xmlns:p14="http://schemas.microsoft.com/office/powerpoint/2010/main" val="141438842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4531225" y="910094"/>
            <a:ext cx="3129551" cy="338554"/>
          </a:xfrm>
          <a:prstGeom prst="rect">
            <a:avLst/>
          </a:prstGeom>
          <a:noFill/>
        </p:spPr>
        <p:txBody>
          <a:bodyPr wrap="square" rtlCol="0">
            <a:spAutoFit/>
          </a:bodyPr>
          <a:lstStyle/>
          <a:p>
            <a:pPr algn="ctr"/>
            <a:r>
              <a:rPr lang="fr-MA" sz="1600" b="1" dirty="0">
                <a:latin typeface="Century Gothic" panose="020B0502020202020204" pitchFamily="34" charset="0"/>
              </a:rPr>
              <a:t>Présentation de </a:t>
            </a:r>
            <a:r>
              <a:rPr lang="fr-MA" sz="1600" b="1" dirty="0" err="1">
                <a:latin typeface="Century Gothic" panose="020B0502020202020204" pitchFamily="34" charset="0"/>
              </a:rPr>
              <a:t>UQACsss</a:t>
            </a:r>
            <a:endParaRPr lang="fr-MA" sz="1600" b="1" dirty="0">
              <a:latin typeface="Century Gothic" panose="020B0502020202020204" pitchFamily="34" charset="0"/>
            </a:endParaRPr>
          </a:p>
        </p:txBody>
      </p:sp>
      <p:sp>
        <p:nvSpPr>
          <p:cNvPr id="3" name="Rounded Rectangle 2"/>
          <p:cNvSpPr/>
          <p:nvPr/>
        </p:nvSpPr>
        <p:spPr>
          <a:xfrm>
            <a:off x="278479" y="84841"/>
            <a:ext cx="4298602"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Contexte général du projet</a:t>
            </a:r>
          </a:p>
        </p:txBody>
      </p:sp>
      <p:grpSp>
        <p:nvGrpSpPr>
          <p:cNvPr id="5" name="Group 4"/>
          <p:cNvGrpSpPr/>
          <p:nvPr/>
        </p:nvGrpSpPr>
        <p:grpSpPr>
          <a:xfrm rot="2700000">
            <a:off x="121658" y="129789"/>
            <a:ext cx="503695" cy="503694"/>
            <a:chOff x="4985162" y="5175876"/>
            <a:chExt cx="1194318" cy="1194318"/>
          </a:xfrm>
          <a:solidFill>
            <a:srgbClr val="09FF78"/>
          </a:solidFill>
        </p:grpSpPr>
        <p:sp>
          <p:nvSpPr>
            <p:cNvPr id="7" name="Rounded Rectangle 6"/>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91646" y="130883"/>
            <a:ext cx="615811"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grpSp>
        <p:nvGrpSpPr>
          <p:cNvPr id="34" name="Group 33"/>
          <p:cNvGrpSpPr/>
          <p:nvPr/>
        </p:nvGrpSpPr>
        <p:grpSpPr>
          <a:xfrm>
            <a:off x="-2106592" y="6462218"/>
            <a:ext cx="14940094" cy="609128"/>
            <a:chOff x="-43971" y="13081481"/>
            <a:chExt cx="25281411" cy="1030759"/>
          </a:xfrm>
        </p:grpSpPr>
        <p:grpSp>
          <p:nvGrpSpPr>
            <p:cNvPr id="35" name="Group 34"/>
            <p:cNvGrpSpPr/>
            <p:nvPr/>
          </p:nvGrpSpPr>
          <p:grpSpPr>
            <a:xfrm>
              <a:off x="-43971" y="13081481"/>
              <a:ext cx="25281411" cy="1030759"/>
              <a:chOff x="-43971" y="13081481"/>
              <a:chExt cx="25281411" cy="1030759"/>
            </a:xfrm>
          </p:grpSpPr>
          <p:sp>
            <p:nvSpPr>
              <p:cNvPr id="37" name="Freeform 36"/>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8" name="Freeform 37"/>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TextBox 38"/>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04</a:t>
                </a:r>
              </a:p>
            </p:txBody>
          </p:sp>
        </p:grpSp>
        <p:sp>
          <p:nvSpPr>
            <p:cNvPr id="36" name="TextBox 35"/>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cxnSp>
        <p:nvCxnSpPr>
          <p:cNvPr id="4" name="Straight Connector 3"/>
          <p:cNvCxnSpPr/>
          <p:nvPr/>
        </p:nvCxnSpPr>
        <p:spPr>
          <a:xfrm>
            <a:off x="-457200" y="797170"/>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541520" y="1223183"/>
            <a:ext cx="3108960" cy="4571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54" name="ZoneTexte 64">
            <a:extLst>
              <a:ext uri="{FF2B5EF4-FFF2-40B4-BE49-F238E27FC236}">
                <a16:creationId xmlns:a16="http://schemas.microsoft.com/office/drawing/2014/main" id="{2D9D2CC6-E3C0-449F-8136-D21A60DF0924}"/>
              </a:ext>
            </a:extLst>
          </p:cNvPr>
          <p:cNvSpPr txBox="1"/>
          <p:nvPr/>
        </p:nvSpPr>
        <p:spPr>
          <a:xfrm>
            <a:off x="0" y="3245639"/>
            <a:ext cx="2257063" cy="64779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600" b="1" dirty="0"/>
              <a:t>Fonctionnalités</a:t>
            </a:r>
            <a:endParaRPr lang="fr-FR" sz="1600" b="1" dirty="0">
              <a:latin typeface="Century Gothic" panose="020B0502020202020204" pitchFamily="34" charset="0"/>
            </a:endParaRPr>
          </a:p>
        </p:txBody>
      </p:sp>
      <p:sp>
        <p:nvSpPr>
          <p:cNvPr id="68" name="ZoneTexte 66">
            <a:extLst>
              <a:ext uri="{FF2B5EF4-FFF2-40B4-BE49-F238E27FC236}">
                <a16:creationId xmlns:a16="http://schemas.microsoft.com/office/drawing/2014/main" id="{2D9D2CC6-E3C0-449F-8136-D21A60DF0924}"/>
              </a:ext>
            </a:extLst>
          </p:cNvPr>
          <p:cNvSpPr txBox="1"/>
          <p:nvPr/>
        </p:nvSpPr>
        <p:spPr>
          <a:xfrm>
            <a:off x="0" y="2442258"/>
            <a:ext cx="2257063" cy="663221"/>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600" b="1" dirty="0">
                <a:latin typeface="Century Gothic" panose="020B0502020202020204" pitchFamily="34" charset="0"/>
              </a:rPr>
              <a:t>Introduction </a:t>
            </a:r>
          </a:p>
        </p:txBody>
      </p:sp>
      <p:pic>
        <p:nvPicPr>
          <p:cNvPr id="10" name="Image 9" descr="Une image contenant Graphique, graphisme&#10;&#10;Description générée automatiquement">
            <a:extLst>
              <a:ext uri="{FF2B5EF4-FFF2-40B4-BE49-F238E27FC236}">
                <a16:creationId xmlns:a16="http://schemas.microsoft.com/office/drawing/2014/main" id="{E7C18547-F6AD-A886-5229-8D82CFD159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sp>
        <p:nvSpPr>
          <p:cNvPr id="2" name="ZoneTexte 64">
            <a:extLst>
              <a:ext uri="{FF2B5EF4-FFF2-40B4-BE49-F238E27FC236}">
                <a16:creationId xmlns:a16="http://schemas.microsoft.com/office/drawing/2014/main" id="{BE7AFF70-D4E8-726B-D10A-9B46701CED57}"/>
              </a:ext>
            </a:extLst>
          </p:cNvPr>
          <p:cNvSpPr txBox="1"/>
          <p:nvPr/>
        </p:nvSpPr>
        <p:spPr>
          <a:xfrm>
            <a:off x="-1" y="4102770"/>
            <a:ext cx="2257063" cy="64779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600" b="1" dirty="0"/>
              <a:t>Données et Modèles</a:t>
            </a:r>
            <a:endParaRPr lang="fr-FR" sz="1600" b="1" dirty="0">
              <a:latin typeface="Century Gothic" panose="020B0502020202020204" pitchFamily="34" charset="0"/>
            </a:endParaRPr>
          </a:p>
        </p:txBody>
      </p:sp>
      <p:grpSp>
        <p:nvGrpSpPr>
          <p:cNvPr id="56" name="Groupe 55">
            <a:extLst>
              <a:ext uri="{FF2B5EF4-FFF2-40B4-BE49-F238E27FC236}">
                <a16:creationId xmlns:a16="http://schemas.microsoft.com/office/drawing/2014/main" id="{3658BB1C-DCE5-7847-FB1F-144EC75C4535}"/>
              </a:ext>
            </a:extLst>
          </p:cNvPr>
          <p:cNvGrpSpPr/>
          <p:nvPr/>
        </p:nvGrpSpPr>
        <p:grpSpPr>
          <a:xfrm>
            <a:off x="3266242" y="2134546"/>
            <a:ext cx="7592777" cy="2764448"/>
            <a:chOff x="2899389" y="1948045"/>
            <a:chExt cx="7592777" cy="2764448"/>
          </a:xfrm>
        </p:grpSpPr>
        <p:sp>
          <p:nvSpPr>
            <p:cNvPr id="12" name="Oval 6">
              <a:extLst>
                <a:ext uri="{FF2B5EF4-FFF2-40B4-BE49-F238E27FC236}">
                  <a16:creationId xmlns:a16="http://schemas.microsoft.com/office/drawing/2014/main" id="{87A9058F-217F-E477-8246-64677D0C268A}"/>
                </a:ext>
              </a:extLst>
            </p:cNvPr>
            <p:cNvSpPr/>
            <p:nvPr/>
          </p:nvSpPr>
          <p:spPr>
            <a:xfrm>
              <a:off x="3778734" y="2144294"/>
              <a:ext cx="624548" cy="624548"/>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3" name="Conector 38">
              <a:extLst>
                <a:ext uri="{FF2B5EF4-FFF2-40B4-BE49-F238E27FC236}">
                  <a16:creationId xmlns:a16="http://schemas.microsoft.com/office/drawing/2014/main" id="{23D24846-0535-6562-6275-345E962037E5}"/>
                </a:ext>
              </a:extLst>
            </p:cNvPr>
            <p:cNvCxnSpPr/>
            <p:nvPr/>
          </p:nvCxnSpPr>
          <p:spPr>
            <a:xfrm>
              <a:off x="4540588" y="2456568"/>
              <a:ext cx="868826"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Conector 44">
              <a:extLst>
                <a:ext uri="{FF2B5EF4-FFF2-40B4-BE49-F238E27FC236}">
                  <a16:creationId xmlns:a16="http://schemas.microsoft.com/office/drawing/2014/main" id="{EEAC4AD2-A67C-CBA7-4A82-7026794A015F}"/>
                </a:ext>
              </a:extLst>
            </p:cNvPr>
            <p:cNvCxnSpPr/>
            <p:nvPr/>
          </p:nvCxnSpPr>
          <p:spPr>
            <a:xfrm>
              <a:off x="9598102" y="2409935"/>
              <a:ext cx="81641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Conector  42">
              <a:extLst>
                <a:ext uri="{FF2B5EF4-FFF2-40B4-BE49-F238E27FC236}">
                  <a16:creationId xmlns:a16="http://schemas.microsoft.com/office/drawing/2014/main" id="{9A68643F-DC5D-83D2-BFCF-2596B036618F}"/>
                </a:ext>
              </a:extLst>
            </p:cNvPr>
            <p:cNvCxnSpPr/>
            <p:nvPr/>
          </p:nvCxnSpPr>
          <p:spPr>
            <a:xfrm>
              <a:off x="6852571" y="2490331"/>
              <a:ext cx="899306" cy="0"/>
            </a:xfrm>
            <a:prstGeom prst="line">
              <a:avLst/>
            </a:prstGeom>
            <a:ln w="38100">
              <a:solidFill>
                <a:srgbClr val="1F6D19"/>
              </a:solidFill>
            </a:ln>
          </p:spPr>
          <p:style>
            <a:lnRef idx="1">
              <a:schemeClr val="accent1"/>
            </a:lnRef>
            <a:fillRef idx="0">
              <a:schemeClr val="accent1"/>
            </a:fillRef>
            <a:effectRef idx="0">
              <a:schemeClr val="accent1"/>
            </a:effectRef>
            <a:fontRef idx="minor">
              <a:schemeClr val="tx1"/>
            </a:fontRef>
          </p:style>
        </p:cxnSp>
        <p:sp>
          <p:nvSpPr>
            <p:cNvPr id="16" name="Oval 24">
              <a:extLst>
                <a:ext uri="{FF2B5EF4-FFF2-40B4-BE49-F238E27FC236}">
                  <a16:creationId xmlns:a16="http://schemas.microsoft.com/office/drawing/2014/main" id="{ACFC594F-8895-AEFC-7950-1F71B5C02371}"/>
                </a:ext>
              </a:extLst>
            </p:cNvPr>
            <p:cNvSpPr/>
            <p:nvPr/>
          </p:nvSpPr>
          <p:spPr>
            <a:xfrm>
              <a:off x="6113577" y="2178057"/>
              <a:ext cx="624548" cy="624548"/>
            </a:xfrm>
            <a:prstGeom prst="ellipse">
              <a:avLst/>
            </a:prstGeom>
            <a:noFill/>
            <a:ln w="57150">
              <a:solidFill>
                <a:srgbClr val="1F6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ext 51">
              <a:extLst>
                <a:ext uri="{FF2B5EF4-FFF2-40B4-BE49-F238E27FC236}">
                  <a16:creationId xmlns:a16="http://schemas.microsoft.com/office/drawing/2014/main" id="{AC2B640C-522A-B94E-18A0-5615707A52B1}"/>
                </a:ext>
              </a:extLst>
            </p:cNvPr>
            <p:cNvSpPr txBox="1"/>
            <p:nvPr/>
          </p:nvSpPr>
          <p:spPr>
            <a:xfrm>
              <a:off x="5484679" y="3466235"/>
              <a:ext cx="2374785"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fr-FR" b="1" dirty="0" err="1"/>
                <a:t>UQACsss</a:t>
              </a:r>
              <a:r>
                <a:rPr lang="fr-FR" b="1" dirty="0"/>
                <a:t> offre une solution fiable d’analyse vidéo en temps réel</a:t>
              </a:r>
              <a:endParaRPr lang="en-US" b="0" dirty="0">
                <a:latin typeface="+mn-lt"/>
              </a:endParaRPr>
            </a:p>
          </p:txBody>
        </p:sp>
        <p:sp>
          <p:nvSpPr>
            <p:cNvPr id="18" name="Oval 32">
              <a:extLst>
                <a:ext uri="{FF2B5EF4-FFF2-40B4-BE49-F238E27FC236}">
                  <a16:creationId xmlns:a16="http://schemas.microsoft.com/office/drawing/2014/main" id="{42B6D1EB-6C0D-1753-4FA5-D1FCBADC327B}"/>
                </a:ext>
              </a:extLst>
            </p:cNvPr>
            <p:cNvSpPr/>
            <p:nvPr/>
          </p:nvSpPr>
          <p:spPr>
            <a:xfrm>
              <a:off x="8828628" y="2092971"/>
              <a:ext cx="624548" cy="624548"/>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93">
              <a:extLst>
                <a:ext uri="{FF2B5EF4-FFF2-40B4-BE49-F238E27FC236}">
                  <a16:creationId xmlns:a16="http://schemas.microsoft.com/office/drawing/2014/main" id="{08790761-4686-E198-1C28-FA9B668F2C38}"/>
                </a:ext>
              </a:extLst>
            </p:cNvPr>
            <p:cNvPicPr>
              <a:picLocks noChangeAspect="1"/>
            </p:cNvPicPr>
            <p:nvPr/>
          </p:nvPicPr>
          <p:blipFill>
            <a:blip r:embed="rId4">
              <a:duotone>
                <a:prstClr val="black"/>
                <a:schemeClr val="accent6">
                  <a:tint val="45000"/>
                  <a:satMod val="400000"/>
                </a:schemeClr>
              </a:duotone>
              <a:extLst>
                <a:ext uri="{BEBA8EAE-BF5A-486C-A8C5-ECC9F3942E4B}">
                  <a14:imgProps xmlns:a14="http://schemas.microsoft.com/office/drawing/2010/main">
                    <a14:imgLayer r:embed="rId5">
                      <a14:imgEffect>
                        <a14:saturation sat="375000"/>
                      </a14:imgEffect>
                      <a14:imgEffect>
                        <a14:brightnessContrast bright="-51000"/>
                      </a14:imgEffect>
                    </a14:imgLayer>
                  </a14:imgProps>
                </a:ext>
                <a:ext uri="{28A0092B-C50C-407E-A947-70E740481C1C}">
                  <a14:useLocalDpi xmlns:a14="http://schemas.microsoft.com/office/drawing/2010/main" val="0"/>
                </a:ext>
              </a:extLst>
            </a:blip>
            <a:stretch>
              <a:fillRect/>
            </a:stretch>
          </p:blipFill>
          <p:spPr>
            <a:xfrm>
              <a:off x="3938608" y="2277498"/>
              <a:ext cx="286488" cy="377921"/>
            </a:xfrm>
            <a:prstGeom prst="rect">
              <a:avLst/>
            </a:prstGeom>
            <a:effectLst>
              <a:innerShdw blurRad="25400" dist="19050" dir="15480000">
                <a:prstClr val="black">
                  <a:alpha val="29000"/>
                </a:prstClr>
              </a:innerShdw>
            </a:effectLst>
          </p:spPr>
        </p:pic>
        <p:pic>
          <p:nvPicPr>
            <p:cNvPr id="22" name="Picture 97">
              <a:extLst>
                <a:ext uri="{FF2B5EF4-FFF2-40B4-BE49-F238E27FC236}">
                  <a16:creationId xmlns:a16="http://schemas.microsoft.com/office/drawing/2014/main" id="{C89D9B2E-1C9E-F593-5AD8-8885694E055A}"/>
                </a:ext>
              </a:extLst>
            </p:cNvPr>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a:stretch/>
          </p:blipFill>
          <p:spPr>
            <a:xfrm>
              <a:off x="8992674" y="2245444"/>
              <a:ext cx="328829" cy="328829"/>
            </a:xfrm>
            <a:prstGeom prst="rect">
              <a:avLst/>
            </a:prstGeom>
            <a:effectLst>
              <a:innerShdw blurRad="25400" dist="19050" dir="15480000">
                <a:prstClr val="black">
                  <a:alpha val="29000"/>
                </a:prstClr>
              </a:innerShdw>
            </a:effectLst>
          </p:spPr>
        </p:pic>
        <p:grpSp>
          <p:nvGrpSpPr>
            <p:cNvPr id="24" name="Group 15">
              <a:extLst>
                <a:ext uri="{FF2B5EF4-FFF2-40B4-BE49-F238E27FC236}">
                  <a16:creationId xmlns:a16="http://schemas.microsoft.com/office/drawing/2014/main" id="{5B09AC9A-DD6E-F38F-2C29-9200964F2157}"/>
                </a:ext>
              </a:extLst>
            </p:cNvPr>
            <p:cNvGrpSpPr/>
            <p:nvPr/>
          </p:nvGrpSpPr>
          <p:grpSpPr>
            <a:xfrm>
              <a:off x="3633808" y="1999368"/>
              <a:ext cx="914400" cy="1466867"/>
              <a:chOff x="3424703" y="2442258"/>
              <a:chExt cx="914400" cy="1466867"/>
            </a:xfrm>
            <a:solidFill>
              <a:srgbClr val="00B050"/>
            </a:solidFill>
          </p:grpSpPr>
          <p:grpSp>
            <p:nvGrpSpPr>
              <p:cNvPr id="46" name="Group 1">
                <a:extLst>
                  <a:ext uri="{FF2B5EF4-FFF2-40B4-BE49-F238E27FC236}">
                    <a16:creationId xmlns:a16="http://schemas.microsoft.com/office/drawing/2014/main" id="{D3A6DF6A-044B-1FFA-6E79-2B3B04D6BF6C}"/>
                  </a:ext>
                </a:extLst>
              </p:cNvPr>
              <p:cNvGrpSpPr/>
              <p:nvPr/>
            </p:nvGrpSpPr>
            <p:grpSpPr>
              <a:xfrm>
                <a:off x="3424703" y="2442258"/>
                <a:ext cx="914400" cy="1414621"/>
                <a:chOff x="381000" y="1760220"/>
                <a:chExt cx="914400" cy="1414621"/>
              </a:xfrm>
              <a:grpFill/>
            </p:grpSpPr>
            <p:sp>
              <p:nvSpPr>
                <p:cNvPr id="48" name="Arc plin 5">
                  <a:extLst>
                    <a:ext uri="{FF2B5EF4-FFF2-40B4-BE49-F238E27FC236}">
                      <a16:creationId xmlns:a16="http://schemas.microsoft.com/office/drawing/2014/main" id="{E08D3529-B4A2-71D2-6843-2B002375D41E}"/>
                    </a:ext>
                  </a:extLst>
                </p:cNvPr>
                <p:cNvSpPr/>
                <p:nvPr/>
              </p:nvSpPr>
              <p:spPr>
                <a:xfrm rot="5400000">
                  <a:off x="381000" y="1760220"/>
                  <a:ext cx="914400" cy="914400"/>
                </a:xfrm>
                <a:prstGeom prst="blockArc">
                  <a:avLst>
                    <a:gd name="adj1" fmla="val 10800000"/>
                    <a:gd name="adj2" fmla="val 21471145"/>
                    <a:gd name="adj3" fmla="val 552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cxnSp>
              <p:nvCxnSpPr>
                <p:cNvPr id="49" name="Conector 8">
                  <a:extLst>
                    <a:ext uri="{FF2B5EF4-FFF2-40B4-BE49-F238E27FC236}">
                      <a16:creationId xmlns:a16="http://schemas.microsoft.com/office/drawing/2014/main" id="{C4DBC684-7C2E-3438-EE38-C48EE9F24B81}"/>
                    </a:ext>
                  </a:extLst>
                </p:cNvPr>
                <p:cNvCxnSpPr/>
                <p:nvPr/>
              </p:nvCxnSpPr>
              <p:spPr>
                <a:xfrm flipH="1">
                  <a:off x="853440" y="2626201"/>
                  <a:ext cx="16187" cy="548640"/>
                </a:xfrm>
                <a:prstGeom prst="line">
                  <a:avLst/>
                </a:prstGeom>
                <a:grpFill/>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7" name="Oval 14">
                <a:extLst>
                  <a:ext uri="{FF2B5EF4-FFF2-40B4-BE49-F238E27FC236}">
                    <a16:creationId xmlns:a16="http://schemas.microsoft.com/office/drawing/2014/main" id="{CA31AB00-CC27-09C9-3697-F522FD68A7A3}"/>
                  </a:ext>
                </a:extLst>
              </p:cNvPr>
              <p:cNvSpPr/>
              <p:nvPr/>
            </p:nvSpPr>
            <p:spPr>
              <a:xfrm>
                <a:off x="3841660" y="3790017"/>
                <a:ext cx="119108" cy="119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5" name="Group 16">
              <a:extLst>
                <a:ext uri="{FF2B5EF4-FFF2-40B4-BE49-F238E27FC236}">
                  <a16:creationId xmlns:a16="http://schemas.microsoft.com/office/drawing/2014/main" id="{D7FD2F81-71D9-D353-D173-127268888C24}"/>
                </a:ext>
              </a:extLst>
            </p:cNvPr>
            <p:cNvGrpSpPr/>
            <p:nvPr/>
          </p:nvGrpSpPr>
          <p:grpSpPr>
            <a:xfrm>
              <a:off x="5968651" y="2033131"/>
              <a:ext cx="914400" cy="1466867"/>
              <a:chOff x="5063003" y="2442258"/>
              <a:chExt cx="914400" cy="1466867"/>
            </a:xfrm>
            <a:solidFill>
              <a:srgbClr val="1F6D19"/>
            </a:solidFill>
          </p:grpSpPr>
          <p:grpSp>
            <p:nvGrpSpPr>
              <p:cNvPr id="41" name="Group 2">
                <a:extLst>
                  <a:ext uri="{FF2B5EF4-FFF2-40B4-BE49-F238E27FC236}">
                    <a16:creationId xmlns:a16="http://schemas.microsoft.com/office/drawing/2014/main" id="{E8F6AEA6-73B9-4FDB-CC5A-E55509420880}"/>
                  </a:ext>
                </a:extLst>
              </p:cNvPr>
              <p:cNvGrpSpPr/>
              <p:nvPr/>
            </p:nvGrpSpPr>
            <p:grpSpPr>
              <a:xfrm>
                <a:off x="5063003" y="2442258"/>
                <a:ext cx="914400" cy="1414621"/>
                <a:chOff x="2019300" y="1760220"/>
                <a:chExt cx="914400" cy="1414621"/>
              </a:xfrm>
              <a:grpFill/>
            </p:grpSpPr>
            <p:sp>
              <p:nvSpPr>
                <p:cNvPr id="44" name="Arc plin 23">
                  <a:extLst>
                    <a:ext uri="{FF2B5EF4-FFF2-40B4-BE49-F238E27FC236}">
                      <a16:creationId xmlns:a16="http://schemas.microsoft.com/office/drawing/2014/main" id="{563FBECD-AC51-8243-D568-ACDC76538D53}"/>
                    </a:ext>
                  </a:extLst>
                </p:cNvPr>
                <p:cNvSpPr/>
                <p:nvPr/>
              </p:nvSpPr>
              <p:spPr>
                <a:xfrm rot="5400000">
                  <a:off x="2019300" y="1760220"/>
                  <a:ext cx="914400" cy="914400"/>
                </a:xfrm>
                <a:prstGeom prst="blockArc">
                  <a:avLst>
                    <a:gd name="adj1" fmla="val 10800000"/>
                    <a:gd name="adj2" fmla="val 21471145"/>
                    <a:gd name="adj3" fmla="val 5524"/>
                  </a:avLst>
                </a:prstGeom>
                <a:grpFill/>
                <a:ln>
                  <a:solidFill>
                    <a:srgbClr val="1F6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cxnSp>
              <p:nvCxnSpPr>
                <p:cNvPr id="45" name="Conector25">
                  <a:extLst>
                    <a:ext uri="{FF2B5EF4-FFF2-40B4-BE49-F238E27FC236}">
                      <a16:creationId xmlns:a16="http://schemas.microsoft.com/office/drawing/2014/main" id="{53ED4F70-4464-C035-3D09-7E18083EE331}"/>
                    </a:ext>
                  </a:extLst>
                </p:cNvPr>
                <p:cNvCxnSpPr/>
                <p:nvPr/>
              </p:nvCxnSpPr>
              <p:spPr>
                <a:xfrm flipH="1">
                  <a:off x="2491740" y="2626201"/>
                  <a:ext cx="16187" cy="548640"/>
                </a:xfrm>
                <a:prstGeom prst="line">
                  <a:avLst/>
                </a:prstGeom>
                <a:grpFill/>
                <a:ln w="38100">
                  <a:solidFill>
                    <a:srgbClr val="1F6D19"/>
                  </a:solidFill>
                </a:ln>
              </p:spPr>
              <p:style>
                <a:lnRef idx="1">
                  <a:schemeClr val="accent1"/>
                </a:lnRef>
                <a:fillRef idx="0">
                  <a:schemeClr val="accent1"/>
                </a:fillRef>
                <a:effectRef idx="0">
                  <a:schemeClr val="accent1"/>
                </a:effectRef>
                <a:fontRef idx="minor">
                  <a:schemeClr val="tx1"/>
                </a:fontRef>
              </p:style>
            </p:cxnSp>
          </p:grpSp>
          <p:sp>
            <p:nvSpPr>
              <p:cNvPr id="42" name="Oval 69">
                <a:extLst>
                  <a:ext uri="{FF2B5EF4-FFF2-40B4-BE49-F238E27FC236}">
                    <a16:creationId xmlns:a16="http://schemas.microsoft.com/office/drawing/2014/main" id="{34D89103-7E10-9A92-5F0B-F51A9058BD27}"/>
                  </a:ext>
                </a:extLst>
              </p:cNvPr>
              <p:cNvSpPr/>
              <p:nvPr/>
            </p:nvSpPr>
            <p:spPr>
              <a:xfrm>
                <a:off x="5476275" y="3790017"/>
                <a:ext cx="119108" cy="119108"/>
              </a:xfrm>
              <a:prstGeom prst="ellipse">
                <a:avLst/>
              </a:prstGeom>
              <a:grpFill/>
              <a:ln>
                <a:solidFill>
                  <a:srgbClr val="1F6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6" name="Group 18">
              <a:extLst>
                <a:ext uri="{FF2B5EF4-FFF2-40B4-BE49-F238E27FC236}">
                  <a16:creationId xmlns:a16="http://schemas.microsoft.com/office/drawing/2014/main" id="{A25D9C44-B3C2-E108-67A6-A87613E27348}"/>
                </a:ext>
              </a:extLst>
            </p:cNvPr>
            <p:cNvGrpSpPr/>
            <p:nvPr/>
          </p:nvGrpSpPr>
          <p:grpSpPr>
            <a:xfrm>
              <a:off x="8683702" y="1948045"/>
              <a:ext cx="914400" cy="1466867"/>
              <a:chOff x="8312941" y="2442258"/>
              <a:chExt cx="914400" cy="1466867"/>
            </a:xfrm>
            <a:solidFill>
              <a:srgbClr val="92D050"/>
            </a:solidFill>
          </p:grpSpPr>
          <p:grpSp>
            <p:nvGrpSpPr>
              <p:cNvPr id="30" name="Group 4">
                <a:extLst>
                  <a:ext uri="{FF2B5EF4-FFF2-40B4-BE49-F238E27FC236}">
                    <a16:creationId xmlns:a16="http://schemas.microsoft.com/office/drawing/2014/main" id="{556AFFD1-ED51-73D5-E6FC-D1021E620D21}"/>
                  </a:ext>
                </a:extLst>
              </p:cNvPr>
              <p:cNvGrpSpPr/>
              <p:nvPr/>
            </p:nvGrpSpPr>
            <p:grpSpPr>
              <a:xfrm>
                <a:off x="8312941" y="2442258"/>
                <a:ext cx="914400" cy="1414621"/>
                <a:chOff x="5295900" y="1760220"/>
                <a:chExt cx="914400" cy="1414621"/>
              </a:xfrm>
              <a:grpFill/>
            </p:grpSpPr>
            <p:sp>
              <p:nvSpPr>
                <p:cNvPr id="32" name="Arc plin 31">
                  <a:extLst>
                    <a:ext uri="{FF2B5EF4-FFF2-40B4-BE49-F238E27FC236}">
                      <a16:creationId xmlns:a16="http://schemas.microsoft.com/office/drawing/2014/main" id="{45340079-C34B-D322-8A44-DE6C6C6FDD58}"/>
                    </a:ext>
                  </a:extLst>
                </p:cNvPr>
                <p:cNvSpPr/>
                <p:nvPr/>
              </p:nvSpPr>
              <p:spPr>
                <a:xfrm rot="5400000">
                  <a:off x="5295900" y="1760220"/>
                  <a:ext cx="914400" cy="914400"/>
                </a:xfrm>
                <a:prstGeom prst="blockArc">
                  <a:avLst>
                    <a:gd name="adj1" fmla="val 10800000"/>
                    <a:gd name="adj2" fmla="val 21471145"/>
                    <a:gd name="adj3" fmla="val 5524"/>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cxnSp>
              <p:nvCxnSpPr>
                <p:cNvPr id="33" name="Conector33">
                  <a:extLst>
                    <a:ext uri="{FF2B5EF4-FFF2-40B4-BE49-F238E27FC236}">
                      <a16:creationId xmlns:a16="http://schemas.microsoft.com/office/drawing/2014/main" id="{12BF5E32-08DD-B41D-D481-8C7B376F502F}"/>
                    </a:ext>
                  </a:extLst>
                </p:cNvPr>
                <p:cNvCxnSpPr/>
                <p:nvPr/>
              </p:nvCxnSpPr>
              <p:spPr>
                <a:xfrm flipH="1">
                  <a:off x="5768340" y="2626201"/>
                  <a:ext cx="16187" cy="548640"/>
                </a:xfrm>
                <a:prstGeom prst="line">
                  <a:avLst/>
                </a:prstGeom>
                <a:grpFill/>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31" name="Oval 77">
                <a:extLst>
                  <a:ext uri="{FF2B5EF4-FFF2-40B4-BE49-F238E27FC236}">
                    <a16:creationId xmlns:a16="http://schemas.microsoft.com/office/drawing/2014/main" id="{E35C23EC-10EF-57B2-EF27-4D7D2EAEF9F3}"/>
                  </a:ext>
                </a:extLst>
              </p:cNvPr>
              <p:cNvSpPr/>
              <p:nvPr/>
            </p:nvSpPr>
            <p:spPr>
              <a:xfrm>
                <a:off x="8725827" y="3790017"/>
                <a:ext cx="119108" cy="119108"/>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50" name="Text 51">
              <a:extLst>
                <a:ext uri="{FF2B5EF4-FFF2-40B4-BE49-F238E27FC236}">
                  <a16:creationId xmlns:a16="http://schemas.microsoft.com/office/drawing/2014/main" id="{1997347D-AC88-A390-49A8-DCA7F93102AD}"/>
                </a:ext>
              </a:extLst>
            </p:cNvPr>
            <p:cNvSpPr txBox="1"/>
            <p:nvPr/>
          </p:nvSpPr>
          <p:spPr>
            <a:xfrm>
              <a:off x="8067880" y="3439478"/>
              <a:ext cx="2424286"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fr-FR" b="1" dirty="0"/>
                <a:t>Les utilisateurs cibles : Les entraîneurs, les analystes sportifs, les joueurs eux-mêmes</a:t>
              </a:r>
              <a:endParaRPr lang="en-US" b="0" dirty="0">
                <a:latin typeface="+mn-lt"/>
              </a:endParaRPr>
            </a:p>
          </p:txBody>
        </p:sp>
        <p:sp>
          <p:nvSpPr>
            <p:cNvPr id="51" name="Text 51">
              <a:extLst>
                <a:ext uri="{FF2B5EF4-FFF2-40B4-BE49-F238E27FC236}">
                  <a16:creationId xmlns:a16="http://schemas.microsoft.com/office/drawing/2014/main" id="{23FD79A4-1073-C9A5-71F7-E805C0B15035}"/>
                </a:ext>
              </a:extLst>
            </p:cNvPr>
            <p:cNvSpPr txBox="1"/>
            <p:nvPr/>
          </p:nvSpPr>
          <p:spPr>
            <a:xfrm>
              <a:off x="2899389" y="3512164"/>
              <a:ext cx="258528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t>Les entraîneurs ont besoin d'outils objectives pour extraire des insights d’une vidéo de match.</a:t>
              </a:r>
            </a:p>
          </p:txBody>
        </p:sp>
        <p:pic>
          <p:nvPicPr>
            <p:cNvPr id="55" name="Image 54" descr="Une image contenant Graphique, graphisme&#10;&#10;Description générée automatiquement">
              <a:extLst>
                <a:ext uri="{FF2B5EF4-FFF2-40B4-BE49-F238E27FC236}">
                  <a16:creationId xmlns:a16="http://schemas.microsoft.com/office/drawing/2014/main" id="{DCB63834-E7D7-0B18-44A8-A4943CFA55C5}"/>
                </a:ext>
              </a:extLst>
            </p:cNvPr>
            <p:cNvPicPr>
              <a:picLocks noChangeAspect="1"/>
            </p:cNvPicPr>
            <p:nvPr/>
          </p:nvPicPr>
          <p:blipFill>
            <a:blip r:embed="rId7" cstate="print">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tretch>
              <a:fillRect/>
            </a:stretch>
          </p:blipFill>
          <p:spPr>
            <a:xfrm>
              <a:off x="6224547" y="2302217"/>
              <a:ext cx="402608" cy="402608"/>
            </a:xfrm>
            <a:prstGeom prst="rect">
              <a:avLst/>
            </a:prstGeom>
          </p:spPr>
        </p:pic>
      </p:grpSp>
    </p:spTree>
    <p:extLst>
      <p:ext uri="{BB962C8B-B14F-4D97-AF65-F5344CB8AC3E}">
        <p14:creationId xmlns:p14="http://schemas.microsoft.com/office/powerpoint/2010/main" val="13858702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left)">
                                      <p:cBhvr>
                                        <p:cTn id="9" dur="500"/>
                                        <p:tgtEl>
                                          <p:spTgt spid="4"/>
                                        </p:tgtEl>
                                      </p:cBhvr>
                                    </p:animEffect>
                                  </p:childTnLst>
                                </p:cTn>
                              </p:par>
                            </p:childTnLst>
                          </p:cTn>
                        </p:par>
                        <p:par>
                          <p:cTn id="10" fill="hold">
                            <p:stCondLst>
                              <p:cond delay="500"/>
                            </p:stCondLst>
                            <p:childTnLst>
                              <p:par>
                                <p:cTn id="11" presetID="8" presetClass="emph" presetSubtype="0" fill="hold" nodeType="afterEffect">
                                  <p:stCondLst>
                                    <p:cond delay="0"/>
                                  </p:stCondLst>
                                  <p:childTnLst>
                                    <p:animRot by="21600000">
                                      <p:cBhvr>
                                        <p:cTn id="12" dur="750" fill="hold"/>
                                        <p:tgtEl>
                                          <p:spTgt spid="5"/>
                                        </p:tgtEl>
                                        <p:attrNameLst>
                                          <p:attrName>r</p:attrName>
                                        </p:attrNameLst>
                                      </p:cBhvr>
                                    </p:animRo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750"/>
                                        <p:tgtEl>
                                          <p:spTgt spid="3"/>
                                        </p:tgtEl>
                                      </p:cBhvr>
                                    </p:animEffect>
                                  </p:childTnLst>
                                </p:cTn>
                              </p:par>
                            </p:childTnLst>
                          </p:cTn>
                        </p:par>
                        <p:par>
                          <p:cTn id="17" fill="hold">
                            <p:stCondLst>
                              <p:cond delay="2000"/>
                            </p:stCondLst>
                            <p:childTnLst>
                              <p:par>
                                <p:cTn id="18" presetID="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500" fill="hold"/>
                                        <p:tgtEl>
                                          <p:spTgt spid="43"/>
                                        </p:tgtEl>
                                        <p:attrNameLst>
                                          <p:attrName>ppt_x</p:attrName>
                                        </p:attrNameLst>
                                      </p:cBhvr>
                                      <p:tavLst>
                                        <p:tav tm="0">
                                          <p:val>
                                            <p:strVal val="0-#ppt_w/2"/>
                                          </p:val>
                                        </p:tav>
                                        <p:tav tm="100000">
                                          <p:val>
                                            <p:strVal val="#ppt_x"/>
                                          </p:val>
                                        </p:tav>
                                      </p:tavLst>
                                    </p:anim>
                                    <p:anim calcmode="lin" valueType="num">
                                      <p:cBhvr additive="base">
                                        <p:cTn id="21" dur="500" fill="hold"/>
                                        <p:tgtEl>
                                          <p:spTgt spid="43"/>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additive="base">
                                        <p:cTn id="29" dur="500" fill="hold"/>
                                        <p:tgtEl>
                                          <p:spTgt spid="68"/>
                                        </p:tgtEl>
                                        <p:attrNameLst>
                                          <p:attrName>ppt_x</p:attrName>
                                        </p:attrNameLst>
                                      </p:cBhvr>
                                      <p:tavLst>
                                        <p:tav tm="0">
                                          <p:val>
                                            <p:strVal val="0-#ppt_w/2"/>
                                          </p:val>
                                        </p:tav>
                                        <p:tav tm="100000">
                                          <p:val>
                                            <p:strVal val="#ppt_x"/>
                                          </p:val>
                                        </p:tav>
                                      </p:tavLst>
                                    </p:anim>
                                    <p:anim calcmode="lin" valueType="num">
                                      <p:cBhvr additive="base">
                                        <p:cTn id="30" dur="500" fill="hold"/>
                                        <p:tgtEl>
                                          <p:spTgt spid="68"/>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8"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8"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0-#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1000"/>
                                        <p:tgtEl>
                                          <p:spTgt spid="56"/>
                                        </p:tgtEl>
                                      </p:cBhvr>
                                    </p:animEffect>
                                    <p:anim calcmode="lin" valueType="num">
                                      <p:cBhvr>
                                        <p:cTn id="44" dur="1000" fill="hold"/>
                                        <p:tgtEl>
                                          <p:spTgt spid="56"/>
                                        </p:tgtEl>
                                        <p:attrNameLst>
                                          <p:attrName>ppt_x</p:attrName>
                                        </p:attrNameLst>
                                      </p:cBhvr>
                                      <p:tavLst>
                                        <p:tav tm="0">
                                          <p:val>
                                            <p:strVal val="#ppt_x"/>
                                          </p:val>
                                        </p:tav>
                                        <p:tav tm="100000">
                                          <p:val>
                                            <p:strVal val="#ppt_x"/>
                                          </p:val>
                                        </p:tav>
                                      </p:tavLst>
                                    </p:anim>
                                    <p:anim calcmode="lin" valueType="num">
                                      <p:cBhvr>
                                        <p:cTn id="45"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 grpId="0" animBg="1"/>
      <p:bldP spid="43" grpId="0" animBg="1"/>
      <p:bldP spid="54" grpId="0" animBg="1"/>
      <p:bldP spid="68"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4531225" y="910094"/>
            <a:ext cx="3129551" cy="338554"/>
          </a:xfrm>
          <a:prstGeom prst="rect">
            <a:avLst/>
          </a:prstGeom>
          <a:noFill/>
        </p:spPr>
        <p:txBody>
          <a:bodyPr wrap="square" rtlCol="0">
            <a:spAutoFit/>
          </a:bodyPr>
          <a:lstStyle/>
          <a:p>
            <a:pPr algn="ctr"/>
            <a:r>
              <a:rPr lang="fr-MA" sz="1600" b="1" dirty="0">
                <a:latin typeface="Century Gothic" panose="020B0502020202020204" pitchFamily="34" charset="0"/>
              </a:rPr>
              <a:t>Présentation de </a:t>
            </a:r>
            <a:r>
              <a:rPr lang="fr-MA" sz="1600" b="1" dirty="0" err="1">
                <a:latin typeface="Century Gothic" panose="020B0502020202020204" pitchFamily="34" charset="0"/>
              </a:rPr>
              <a:t>UQACsss</a:t>
            </a:r>
            <a:endParaRPr lang="fr-MA" sz="1600" b="1" dirty="0">
              <a:latin typeface="Century Gothic" panose="020B0502020202020204" pitchFamily="34" charset="0"/>
            </a:endParaRPr>
          </a:p>
        </p:txBody>
      </p:sp>
      <p:sp>
        <p:nvSpPr>
          <p:cNvPr id="3" name="Rounded Rectangle 2"/>
          <p:cNvSpPr/>
          <p:nvPr/>
        </p:nvSpPr>
        <p:spPr>
          <a:xfrm>
            <a:off x="278479" y="84841"/>
            <a:ext cx="4298602"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Contexte général du projet</a:t>
            </a:r>
          </a:p>
        </p:txBody>
      </p:sp>
      <p:grpSp>
        <p:nvGrpSpPr>
          <p:cNvPr id="5" name="Group 4"/>
          <p:cNvGrpSpPr/>
          <p:nvPr/>
        </p:nvGrpSpPr>
        <p:grpSpPr>
          <a:xfrm rot="2700000">
            <a:off x="121658" y="129789"/>
            <a:ext cx="503695" cy="503694"/>
            <a:chOff x="4985162" y="5175876"/>
            <a:chExt cx="1194318" cy="1194318"/>
          </a:xfrm>
          <a:solidFill>
            <a:srgbClr val="09FF78"/>
          </a:solidFill>
        </p:grpSpPr>
        <p:sp>
          <p:nvSpPr>
            <p:cNvPr id="7" name="Rounded Rectangle 6"/>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91646" y="130883"/>
            <a:ext cx="615811"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grpSp>
        <p:nvGrpSpPr>
          <p:cNvPr id="34" name="Group 33"/>
          <p:cNvGrpSpPr/>
          <p:nvPr/>
        </p:nvGrpSpPr>
        <p:grpSpPr>
          <a:xfrm>
            <a:off x="-2106592" y="6462218"/>
            <a:ext cx="14940094" cy="609128"/>
            <a:chOff x="-43971" y="13081481"/>
            <a:chExt cx="25281411" cy="1030759"/>
          </a:xfrm>
        </p:grpSpPr>
        <p:grpSp>
          <p:nvGrpSpPr>
            <p:cNvPr id="35" name="Group 34"/>
            <p:cNvGrpSpPr/>
            <p:nvPr/>
          </p:nvGrpSpPr>
          <p:grpSpPr>
            <a:xfrm>
              <a:off x="-43971" y="13081481"/>
              <a:ext cx="25281411" cy="1030759"/>
              <a:chOff x="-43971" y="13081481"/>
              <a:chExt cx="25281411" cy="1030759"/>
            </a:xfrm>
          </p:grpSpPr>
          <p:sp>
            <p:nvSpPr>
              <p:cNvPr id="37" name="Freeform 36"/>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8" name="Freeform 37"/>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TextBox 38"/>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05</a:t>
                </a:r>
              </a:p>
            </p:txBody>
          </p:sp>
        </p:grpSp>
        <p:sp>
          <p:nvSpPr>
            <p:cNvPr id="36" name="TextBox 35"/>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cxnSp>
        <p:nvCxnSpPr>
          <p:cNvPr id="4" name="Straight Connector 3"/>
          <p:cNvCxnSpPr/>
          <p:nvPr/>
        </p:nvCxnSpPr>
        <p:spPr>
          <a:xfrm>
            <a:off x="-457200" y="797170"/>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541520" y="1223183"/>
            <a:ext cx="3108960" cy="4571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54" name="ZoneTexte 64">
            <a:extLst>
              <a:ext uri="{FF2B5EF4-FFF2-40B4-BE49-F238E27FC236}">
                <a16:creationId xmlns:a16="http://schemas.microsoft.com/office/drawing/2014/main" id="{2D9D2CC6-E3C0-449F-8136-D21A60DF0924}"/>
              </a:ext>
            </a:extLst>
          </p:cNvPr>
          <p:cNvSpPr txBox="1"/>
          <p:nvPr/>
        </p:nvSpPr>
        <p:spPr>
          <a:xfrm>
            <a:off x="0" y="3245639"/>
            <a:ext cx="2257063" cy="647796"/>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600" b="1" dirty="0"/>
              <a:t>Fonctionnalités</a:t>
            </a:r>
            <a:endParaRPr lang="fr-FR" sz="1600" b="1" dirty="0">
              <a:latin typeface="Century Gothic" panose="020B0502020202020204" pitchFamily="34" charset="0"/>
            </a:endParaRPr>
          </a:p>
        </p:txBody>
      </p:sp>
      <p:sp>
        <p:nvSpPr>
          <p:cNvPr id="68" name="ZoneTexte 66">
            <a:extLst>
              <a:ext uri="{FF2B5EF4-FFF2-40B4-BE49-F238E27FC236}">
                <a16:creationId xmlns:a16="http://schemas.microsoft.com/office/drawing/2014/main" id="{2D9D2CC6-E3C0-449F-8136-D21A60DF0924}"/>
              </a:ext>
            </a:extLst>
          </p:cNvPr>
          <p:cNvSpPr txBox="1"/>
          <p:nvPr/>
        </p:nvSpPr>
        <p:spPr>
          <a:xfrm>
            <a:off x="0" y="2442258"/>
            <a:ext cx="2257063" cy="663221"/>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600" b="1" dirty="0">
                <a:latin typeface="Century Gothic" panose="020B0502020202020204" pitchFamily="34" charset="0"/>
              </a:rPr>
              <a:t>Introduction </a:t>
            </a:r>
          </a:p>
        </p:txBody>
      </p:sp>
      <p:pic>
        <p:nvPicPr>
          <p:cNvPr id="10" name="Image 9" descr="Une image contenant Graphique, graphisme&#10;&#10;Description générée automatiquement">
            <a:extLst>
              <a:ext uri="{FF2B5EF4-FFF2-40B4-BE49-F238E27FC236}">
                <a16:creationId xmlns:a16="http://schemas.microsoft.com/office/drawing/2014/main" id="{E7C18547-F6AD-A886-5229-8D82CFD159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sp>
        <p:nvSpPr>
          <p:cNvPr id="2" name="ZoneTexte 64">
            <a:extLst>
              <a:ext uri="{FF2B5EF4-FFF2-40B4-BE49-F238E27FC236}">
                <a16:creationId xmlns:a16="http://schemas.microsoft.com/office/drawing/2014/main" id="{BE7AFF70-D4E8-726B-D10A-9B46701CED57}"/>
              </a:ext>
            </a:extLst>
          </p:cNvPr>
          <p:cNvSpPr txBox="1"/>
          <p:nvPr/>
        </p:nvSpPr>
        <p:spPr>
          <a:xfrm>
            <a:off x="-1" y="4102770"/>
            <a:ext cx="2257063" cy="64779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600" b="1" dirty="0"/>
              <a:t>Données et Modèles</a:t>
            </a:r>
            <a:endParaRPr lang="fr-FR" sz="1600" b="1" dirty="0">
              <a:latin typeface="Century Gothic" panose="020B0502020202020204" pitchFamily="34" charset="0"/>
            </a:endParaRPr>
          </a:p>
        </p:txBody>
      </p:sp>
      <p:graphicFrame>
        <p:nvGraphicFramePr>
          <p:cNvPr id="12" name="Diagramme 11">
            <a:extLst>
              <a:ext uri="{FF2B5EF4-FFF2-40B4-BE49-F238E27FC236}">
                <a16:creationId xmlns:a16="http://schemas.microsoft.com/office/drawing/2014/main" id="{FDDD9EFC-15A4-4E85-A811-2A9CD781BEC3}"/>
              </a:ext>
            </a:extLst>
          </p:cNvPr>
          <p:cNvGraphicFramePr/>
          <p:nvPr>
            <p:extLst>
              <p:ext uri="{D42A27DB-BD31-4B8C-83A1-F6EECF244321}">
                <p14:modId xmlns:p14="http://schemas.microsoft.com/office/powerpoint/2010/main" val="3862909726"/>
              </p:ext>
            </p:extLst>
          </p:nvPr>
        </p:nvGraphicFramePr>
        <p:xfrm>
          <a:off x="2792720" y="1294188"/>
          <a:ext cx="7715794" cy="51695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898148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left)">
                                      <p:cBhvr>
                                        <p:cTn id="9" dur="500"/>
                                        <p:tgtEl>
                                          <p:spTgt spid="4"/>
                                        </p:tgtEl>
                                      </p:cBhvr>
                                    </p:animEffect>
                                  </p:childTnLst>
                                </p:cTn>
                              </p:par>
                            </p:childTnLst>
                          </p:cTn>
                        </p:par>
                        <p:par>
                          <p:cTn id="10" fill="hold">
                            <p:stCondLst>
                              <p:cond delay="500"/>
                            </p:stCondLst>
                            <p:childTnLst>
                              <p:par>
                                <p:cTn id="11" presetID="8" presetClass="emph" presetSubtype="0" fill="hold" nodeType="afterEffect">
                                  <p:stCondLst>
                                    <p:cond delay="0"/>
                                  </p:stCondLst>
                                  <p:childTnLst>
                                    <p:animRot by="21600000">
                                      <p:cBhvr>
                                        <p:cTn id="12" dur="750" fill="hold"/>
                                        <p:tgtEl>
                                          <p:spTgt spid="5"/>
                                        </p:tgtEl>
                                        <p:attrNameLst>
                                          <p:attrName>r</p:attrName>
                                        </p:attrNameLst>
                                      </p:cBhvr>
                                    </p:animRo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750"/>
                                        <p:tgtEl>
                                          <p:spTgt spid="3"/>
                                        </p:tgtEl>
                                      </p:cBhvr>
                                    </p:animEffect>
                                  </p:childTnLst>
                                </p:cTn>
                              </p:par>
                            </p:childTnLst>
                          </p:cTn>
                        </p:par>
                        <p:par>
                          <p:cTn id="17" fill="hold">
                            <p:stCondLst>
                              <p:cond delay="2000"/>
                            </p:stCondLst>
                            <p:childTnLst>
                              <p:par>
                                <p:cTn id="18" presetID="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500" fill="hold"/>
                                        <p:tgtEl>
                                          <p:spTgt spid="43"/>
                                        </p:tgtEl>
                                        <p:attrNameLst>
                                          <p:attrName>ppt_x</p:attrName>
                                        </p:attrNameLst>
                                      </p:cBhvr>
                                      <p:tavLst>
                                        <p:tav tm="0">
                                          <p:val>
                                            <p:strVal val="0-#ppt_w/2"/>
                                          </p:val>
                                        </p:tav>
                                        <p:tav tm="100000">
                                          <p:val>
                                            <p:strVal val="#ppt_x"/>
                                          </p:val>
                                        </p:tav>
                                      </p:tavLst>
                                    </p:anim>
                                    <p:anim calcmode="lin" valueType="num">
                                      <p:cBhvr additive="base">
                                        <p:cTn id="21" dur="500" fill="hold"/>
                                        <p:tgtEl>
                                          <p:spTgt spid="43"/>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additive="base">
                                        <p:cTn id="29" dur="500" fill="hold"/>
                                        <p:tgtEl>
                                          <p:spTgt spid="68"/>
                                        </p:tgtEl>
                                        <p:attrNameLst>
                                          <p:attrName>ppt_x</p:attrName>
                                        </p:attrNameLst>
                                      </p:cBhvr>
                                      <p:tavLst>
                                        <p:tav tm="0">
                                          <p:val>
                                            <p:strVal val="0-#ppt_w/2"/>
                                          </p:val>
                                        </p:tav>
                                        <p:tav tm="100000">
                                          <p:val>
                                            <p:strVal val="#ppt_x"/>
                                          </p:val>
                                        </p:tav>
                                      </p:tavLst>
                                    </p:anim>
                                    <p:anim calcmode="lin" valueType="num">
                                      <p:cBhvr additive="base">
                                        <p:cTn id="30" dur="500" fill="hold"/>
                                        <p:tgtEl>
                                          <p:spTgt spid="68"/>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8"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8"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0-#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 grpId="0" animBg="1"/>
      <p:bldP spid="43" grpId="0" animBg="1"/>
      <p:bldP spid="54" grpId="0" animBg="1"/>
      <p:bldP spid="68" grpId="0" animBg="1"/>
      <p:bldP spid="2" grpId="0" animBg="1"/>
      <p:bldGraphic spid="1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4531225" y="910094"/>
            <a:ext cx="3129551" cy="338554"/>
          </a:xfrm>
          <a:prstGeom prst="rect">
            <a:avLst/>
          </a:prstGeom>
          <a:noFill/>
        </p:spPr>
        <p:txBody>
          <a:bodyPr wrap="square" rtlCol="0">
            <a:spAutoFit/>
          </a:bodyPr>
          <a:lstStyle/>
          <a:p>
            <a:pPr algn="ctr"/>
            <a:r>
              <a:rPr lang="fr-MA" sz="1600" b="1" dirty="0">
                <a:latin typeface="Century Gothic" panose="020B0502020202020204" pitchFamily="34" charset="0"/>
              </a:rPr>
              <a:t>Présentation de </a:t>
            </a:r>
            <a:r>
              <a:rPr lang="fr-MA" sz="1600" b="1" dirty="0" err="1">
                <a:latin typeface="Century Gothic" panose="020B0502020202020204" pitchFamily="34" charset="0"/>
              </a:rPr>
              <a:t>UQACsss</a:t>
            </a:r>
            <a:endParaRPr lang="fr-MA" sz="1600" b="1" dirty="0">
              <a:latin typeface="Century Gothic" panose="020B0502020202020204" pitchFamily="34" charset="0"/>
            </a:endParaRPr>
          </a:p>
        </p:txBody>
      </p:sp>
      <p:sp>
        <p:nvSpPr>
          <p:cNvPr id="3" name="Rounded Rectangle 2"/>
          <p:cNvSpPr/>
          <p:nvPr/>
        </p:nvSpPr>
        <p:spPr>
          <a:xfrm>
            <a:off x="278479" y="84841"/>
            <a:ext cx="4298602"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Contexte général du projet</a:t>
            </a:r>
          </a:p>
        </p:txBody>
      </p:sp>
      <p:grpSp>
        <p:nvGrpSpPr>
          <p:cNvPr id="5" name="Group 4"/>
          <p:cNvGrpSpPr/>
          <p:nvPr/>
        </p:nvGrpSpPr>
        <p:grpSpPr>
          <a:xfrm rot="2700000">
            <a:off x="121658" y="129789"/>
            <a:ext cx="503695" cy="503694"/>
            <a:chOff x="4985162" y="5175876"/>
            <a:chExt cx="1194318" cy="1194318"/>
          </a:xfrm>
          <a:solidFill>
            <a:srgbClr val="09FF78"/>
          </a:solidFill>
        </p:grpSpPr>
        <p:sp>
          <p:nvSpPr>
            <p:cNvPr id="7" name="Rounded Rectangle 6"/>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91646" y="130883"/>
            <a:ext cx="615811"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grpSp>
        <p:nvGrpSpPr>
          <p:cNvPr id="34" name="Group 33"/>
          <p:cNvGrpSpPr/>
          <p:nvPr/>
        </p:nvGrpSpPr>
        <p:grpSpPr>
          <a:xfrm>
            <a:off x="-2106592" y="6462218"/>
            <a:ext cx="14940094" cy="609128"/>
            <a:chOff x="-43971" y="13081481"/>
            <a:chExt cx="25281411" cy="1030759"/>
          </a:xfrm>
        </p:grpSpPr>
        <p:grpSp>
          <p:nvGrpSpPr>
            <p:cNvPr id="35" name="Group 34"/>
            <p:cNvGrpSpPr/>
            <p:nvPr/>
          </p:nvGrpSpPr>
          <p:grpSpPr>
            <a:xfrm>
              <a:off x="-43971" y="13081481"/>
              <a:ext cx="25281411" cy="1030759"/>
              <a:chOff x="-43971" y="13081481"/>
              <a:chExt cx="25281411" cy="1030759"/>
            </a:xfrm>
          </p:grpSpPr>
          <p:sp>
            <p:nvSpPr>
              <p:cNvPr id="37" name="Freeform 36"/>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8" name="Freeform 37"/>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TextBox 38"/>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06</a:t>
                </a:r>
              </a:p>
            </p:txBody>
          </p:sp>
        </p:grpSp>
        <p:sp>
          <p:nvSpPr>
            <p:cNvPr id="36" name="TextBox 35"/>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cxnSp>
        <p:nvCxnSpPr>
          <p:cNvPr id="4" name="Straight Connector 3"/>
          <p:cNvCxnSpPr/>
          <p:nvPr/>
        </p:nvCxnSpPr>
        <p:spPr>
          <a:xfrm>
            <a:off x="-457200" y="797170"/>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541520" y="1223183"/>
            <a:ext cx="3108960" cy="4571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54" name="ZoneTexte 64">
            <a:extLst>
              <a:ext uri="{FF2B5EF4-FFF2-40B4-BE49-F238E27FC236}">
                <a16:creationId xmlns:a16="http://schemas.microsoft.com/office/drawing/2014/main" id="{2D9D2CC6-E3C0-449F-8136-D21A60DF0924}"/>
              </a:ext>
            </a:extLst>
          </p:cNvPr>
          <p:cNvSpPr txBox="1"/>
          <p:nvPr/>
        </p:nvSpPr>
        <p:spPr>
          <a:xfrm>
            <a:off x="0" y="3245639"/>
            <a:ext cx="2257063" cy="64779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600" b="1" dirty="0"/>
              <a:t>Fonctionnalités</a:t>
            </a:r>
            <a:endParaRPr lang="fr-FR" sz="1600" b="1" dirty="0">
              <a:latin typeface="Century Gothic" panose="020B0502020202020204" pitchFamily="34" charset="0"/>
            </a:endParaRPr>
          </a:p>
        </p:txBody>
      </p:sp>
      <p:sp>
        <p:nvSpPr>
          <p:cNvPr id="68" name="ZoneTexte 66">
            <a:extLst>
              <a:ext uri="{FF2B5EF4-FFF2-40B4-BE49-F238E27FC236}">
                <a16:creationId xmlns:a16="http://schemas.microsoft.com/office/drawing/2014/main" id="{2D9D2CC6-E3C0-449F-8136-D21A60DF0924}"/>
              </a:ext>
            </a:extLst>
          </p:cNvPr>
          <p:cNvSpPr txBox="1"/>
          <p:nvPr/>
        </p:nvSpPr>
        <p:spPr>
          <a:xfrm>
            <a:off x="0" y="2442258"/>
            <a:ext cx="2257063" cy="663221"/>
          </a:xfrm>
          <a:prstGeom prst="rect">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600" b="1" dirty="0">
                <a:latin typeface="Century Gothic" panose="020B0502020202020204" pitchFamily="34" charset="0"/>
              </a:rPr>
              <a:t>Introduction </a:t>
            </a:r>
          </a:p>
        </p:txBody>
      </p:sp>
      <p:pic>
        <p:nvPicPr>
          <p:cNvPr id="10" name="Image 9" descr="Une image contenant Graphique, graphisme&#10;&#10;Description générée automatiquement">
            <a:extLst>
              <a:ext uri="{FF2B5EF4-FFF2-40B4-BE49-F238E27FC236}">
                <a16:creationId xmlns:a16="http://schemas.microsoft.com/office/drawing/2014/main" id="{E7C18547-F6AD-A886-5229-8D82CFD159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sp>
        <p:nvSpPr>
          <p:cNvPr id="2" name="ZoneTexte 64">
            <a:extLst>
              <a:ext uri="{FF2B5EF4-FFF2-40B4-BE49-F238E27FC236}">
                <a16:creationId xmlns:a16="http://schemas.microsoft.com/office/drawing/2014/main" id="{BE7AFF70-D4E8-726B-D10A-9B46701CED57}"/>
              </a:ext>
            </a:extLst>
          </p:cNvPr>
          <p:cNvSpPr txBox="1"/>
          <p:nvPr/>
        </p:nvSpPr>
        <p:spPr>
          <a:xfrm>
            <a:off x="-1" y="4102770"/>
            <a:ext cx="2257063" cy="647796"/>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600" b="1" dirty="0"/>
              <a:t>Données et Modèles</a:t>
            </a:r>
            <a:endParaRPr lang="fr-FR" sz="1600" b="1" dirty="0">
              <a:latin typeface="Century Gothic" panose="020B0502020202020204" pitchFamily="34" charset="0"/>
            </a:endParaRPr>
          </a:p>
        </p:txBody>
      </p:sp>
      <p:graphicFrame>
        <p:nvGraphicFramePr>
          <p:cNvPr id="9" name="Diagramme 8">
            <a:extLst>
              <a:ext uri="{FF2B5EF4-FFF2-40B4-BE49-F238E27FC236}">
                <a16:creationId xmlns:a16="http://schemas.microsoft.com/office/drawing/2014/main" id="{365D2374-B04B-6348-4B41-29EF6D151E83}"/>
              </a:ext>
            </a:extLst>
          </p:cNvPr>
          <p:cNvGraphicFramePr/>
          <p:nvPr>
            <p:extLst>
              <p:ext uri="{D42A27DB-BD31-4B8C-83A1-F6EECF244321}">
                <p14:modId xmlns:p14="http://schemas.microsoft.com/office/powerpoint/2010/main" val="3059247274"/>
              </p:ext>
            </p:extLst>
          </p:nvPr>
        </p:nvGraphicFramePr>
        <p:xfrm>
          <a:off x="2782585" y="1371075"/>
          <a:ext cx="8880680" cy="50084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96474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left)">
                                      <p:cBhvr>
                                        <p:cTn id="9" dur="500"/>
                                        <p:tgtEl>
                                          <p:spTgt spid="4"/>
                                        </p:tgtEl>
                                      </p:cBhvr>
                                    </p:animEffect>
                                  </p:childTnLst>
                                </p:cTn>
                              </p:par>
                            </p:childTnLst>
                          </p:cTn>
                        </p:par>
                        <p:par>
                          <p:cTn id="10" fill="hold">
                            <p:stCondLst>
                              <p:cond delay="500"/>
                            </p:stCondLst>
                            <p:childTnLst>
                              <p:par>
                                <p:cTn id="11" presetID="8" presetClass="emph" presetSubtype="0" fill="hold" nodeType="afterEffect">
                                  <p:stCondLst>
                                    <p:cond delay="0"/>
                                  </p:stCondLst>
                                  <p:childTnLst>
                                    <p:animRot by="21600000">
                                      <p:cBhvr>
                                        <p:cTn id="12" dur="750" fill="hold"/>
                                        <p:tgtEl>
                                          <p:spTgt spid="5"/>
                                        </p:tgtEl>
                                        <p:attrNameLst>
                                          <p:attrName>r</p:attrName>
                                        </p:attrNameLst>
                                      </p:cBhvr>
                                    </p:animRo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750"/>
                                        <p:tgtEl>
                                          <p:spTgt spid="3"/>
                                        </p:tgtEl>
                                      </p:cBhvr>
                                    </p:animEffect>
                                  </p:childTnLst>
                                </p:cTn>
                              </p:par>
                            </p:childTnLst>
                          </p:cTn>
                        </p:par>
                        <p:par>
                          <p:cTn id="17" fill="hold">
                            <p:stCondLst>
                              <p:cond delay="2000"/>
                            </p:stCondLst>
                            <p:childTnLst>
                              <p:par>
                                <p:cTn id="18" presetID="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500" fill="hold"/>
                                        <p:tgtEl>
                                          <p:spTgt spid="43"/>
                                        </p:tgtEl>
                                        <p:attrNameLst>
                                          <p:attrName>ppt_x</p:attrName>
                                        </p:attrNameLst>
                                      </p:cBhvr>
                                      <p:tavLst>
                                        <p:tav tm="0">
                                          <p:val>
                                            <p:strVal val="0-#ppt_w/2"/>
                                          </p:val>
                                        </p:tav>
                                        <p:tav tm="100000">
                                          <p:val>
                                            <p:strVal val="#ppt_x"/>
                                          </p:val>
                                        </p:tav>
                                      </p:tavLst>
                                    </p:anim>
                                    <p:anim calcmode="lin" valueType="num">
                                      <p:cBhvr additive="base">
                                        <p:cTn id="21" dur="500" fill="hold"/>
                                        <p:tgtEl>
                                          <p:spTgt spid="43"/>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additive="base">
                                        <p:cTn id="29" dur="500" fill="hold"/>
                                        <p:tgtEl>
                                          <p:spTgt spid="68"/>
                                        </p:tgtEl>
                                        <p:attrNameLst>
                                          <p:attrName>ppt_x</p:attrName>
                                        </p:attrNameLst>
                                      </p:cBhvr>
                                      <p:tavLst>
                                        <p:tav tm="0">
                                          <p:val>
                                            <p:strVal val="0-#ppt_w/2"/>
                                          </p:val>
                                        </p:tav>
                                        <p:tav tm="100000">
                                          <p:val>
                                            <p:strVal val="#ppt_x"/>
                                          </p:val>
                                        </p:tav>
                                      </p:tavLst>
                                    </p:anim>
                                    <p:anim calcmode="lin" valueType="num">
                                      <p:cBhvr additive="base">
                                        <p:cTn id="30" dur="500" fill="hold"/>
                                        <p:tgtEl>
                                          <p:spTgt spid="68"/>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8"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8"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0-#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par>
                                <p:cTn id="41" presetID="16" presetClass="entr" presetSubtype="21"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 grpId="0" animBg="1"/>
      <p:bldP spid="43" grpId="0" animBg="1"/>
      <p:bldP spid="54" grpId="0" animBg="1"/>
      <p:bldP spid="68" grpId="0" animBg="1"/>
      <p:bldP spid="2" grpId="0" animBg="1"/>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E71B2-88FE-4B5F-B1DD-EBAD8C8CD465}"/>
              </a:ext>
            </a:extLst>
          </p:cNvPr>
          <p:cNvSpPr txBox="1"/>
          <p:nvPr/>
        </p:nvSpPr>
        <p:spPr>
          <a:xfrm>
            <a:off x="491613" y="2969299"/>
            <a:ext cx="11208774" cy="919401"/>
          </a:xfrm>
          <a:prstGeom prst="round2DiagRect">
            <a:avLst/>
          </a:prstGeom>
          <a:noFill/>
          <a:ln w="57150">
            <a:solidFill>
              <a:schemeClr val="bg1"/>
            </a:solidFill>
          </a:ln>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800" b="1" dirty="0">
                <a:solidFill>
                  <a:schemeClr val="bg1"/>
                </a:solidFill>
                <a:latin typeface="Century Gothic" panose="020B0502020202020204" pitchFamily="34" charset="0"/>
              </a:rPr>
              <a:t>Méthode et approche de réalisation</a:t>
            </a:r>
            <a:endParaRPr lang="fr-MA" sz="4800" dirty="0">
              <a:solidFill>
                <a:schemeClr val="bg1"/>
              </a:solidFill>
            </a:endParaRPr>
          </a:p>
        </p:txBody>
      </p:sp>
    </p:spTree>
    <p:extLst>
      <p:ext uri="{BB962C8B-B14F-4D97-AF65-F5344CB8AC3E}">
        <p14:creationId xmlns:p14="http://schemas.microsoft.com/office/powerpoint/2010/main" val="183299595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2106592" y="6462218"/>
            <a:ext cx="14940094" cy="609128"/>
            <a:chOff x="-43971" y="13081481"/>
            <a:chExt cx="25281411" cy="1030759"/>
          </a:xfrm>
        </p:grpSpPr>
        <p:grpSp>
          <p:nvGrpSpPr>
            <p:cNvPr id="61" name="Group 60"/>
            <p:cNvGrpSpPr/>
            <p:nvPr/>
          </p:nvGrpSpPr>
          <p:grpSpPr>
            <a:xfrm>
              <a:off x="-43971" y="13081481"/>
              <a:ext cx="25281411" cy="1030759"/>
              <a:chOff x="-43971" y="13081481"/>
              <a:chExt cx="25281411" cy="1030759"/>
            </a:xfrm>
          </p:grpSpPr>
          <p:sp>
            <p:nvSpPr>
              <p:cNvPr id="63" name="Freeform 62"/>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64" name="Freeform 63"/>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65" name="TextBox 64"/>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08</a:t>
                </a:r>
              </a:p>
            </p:txBody>
          </p:sp>
        </p:grpSp>
        <p:sp>
          <p:nvSpPr>
            <p:cNvPr id="62" name="TextBox 61"/>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sp>
        <p:nvSpPr>
          <p:cNvPr id="37" name="Rounded Rectangle 11"/>
          <p:cNvSpPr/>
          <p:nvPr/>
        </p:nvSpPr>
        <p:spPr>
          <a:xfrm>
            <a:off x="1059112" y="83305"/>
            <a:ext cx="5036888"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Méthode et approche de réalisation</a:t>
            </a:r>
            <a:endParaRPr lang="fr-FR" sz="2000" dirty="0">
              <a:effectLst/>
              <a:latin typeface="Century Gothic" panose="020B0502020202020204" pitchFamily="34" charset="0"/>
            </a:endParaRPr>
          </a:p>
        </p:txBody>
      </p:sp>
      <p:grpSp>
        <p:nvGrpSpPr>
          <p:cNvPr id="38" name="Group 12"/>
          <p:cNvGrpSpPr/>
          <p:nvPr/>
        </p:nvGrpSpPr>
        <p:grpSpPr>
          <a:xfrm rot="2700000">
            <a:off x="120031" y="131162"/>
            <a:ext cx="503695" cy="503694"/>
            <a:chOff x="4985162" y="5175876"/>
            <a:chExt cx="1194318" cy="1194318"/>
          </a:xfrm>
          <a:solidFill>
            <a:srgbClr val="09FF78"/>
          </a:solidFill>
        </p:grpSpPr>
        <p:sp>
          <p:nvSpPr>
            <p:cNvPr id="39" name="Rounded Rectangle 13"/>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14"/>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15"/>
          <p:cNvSpPr txBox="1"/>
          <p:nvPr/>
        </p:nvSpPr>
        <p:spPr>
          <a:xfrm>
            <a:off x="106742" y="119907"/>
            <a:ext cx="615811"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2</a:t>
            </a:r>
          </a:p>
        </p:txBody>
      </p:sp>
      <p:sp>
        <p:nvSpPr>
          <p:cNvPr id="42" name="Rounded Rectangle 28"/>
          <p:cNvSpPr/>
          <p:nvPr/>
        </p:nvSpPr>
        <p:spPr>
          <a:xfrm>
            <a:off x="338549" y="67243"/>
            <a:ext cx="5337401"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Century Gothic" panose="020B0502020202020204" pitchFamily="34" charset="0"/>
              </a:rPr>
              <a:t>    Contexte général du projet</a:t>
            </a:r>
            <a:endParaRPr lang="en-US" sz="2400" b="1" dirty="0">
              <a:solidFill>
                <a:schemeClr val="bg1"/>
              </a:solidFill>
              <a:latin typeface="Century Gothic" panose="020B0502020202020204" pitchFamily="34" charset="0"/>
            </a:endParaRPr>
          </a:p>
        </p:txBody>
      </p:sp>
      <p:grpSp>
        <p:nvGrpSpPr>
          <p:cNvPr id="43" name="2"/>
          <p:cNvGrpSpPr/>
          <p:nvPr/>
        </p:nvGrpSpPr>
        <p:grpSpPr>
          <a:xfrm rot="2700000">
            <a:off x="120031" y="115784"/>
            <a:ext cx="503695" cy="503694"/>
            <a:chOff x="4985162" y="5175876"/>
            <a:chExt cx="1194318" cy="1194318"/>
          </a:xfrm>
          <a:solidFill>
            <a:srgbClr val="09FF78"/>
          </a:solidFill>
        </p:grpSpPr>
        <p:sp>
          <p:nvSpPr>
            <p:cNvPr id="44" name="Rounded Rectangle 31"/>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32"/>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2"/>
          <p:cNvSpPr txBox="1"/>
          <p:nvPr/>
        </p:nvSpPr>
        <p:spPr>
          <a:xfrm>
            <a:off x="100114" y="131611"/>
            <a:ext cx="615811"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1</a:t>
            </a:r>
          </a:p>
        </p:txBody>
      </p:sp>
      <p:cxnSp>
        <p:nvCxnSpPr>
          <p:cNvPr id="51" name="Straight Connector 18"/>
          <p:cNvCxnSpPr/>
          <p:nvPr/>
        </p:nvCxnSpPr>
        <p:spPr>
          <a:xfrm>
            <a:off x="-457200" y="797170"/>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9" name="ZoneTexte 34">
            <a:extLst>
              <a:ext uri="{FF2B5EF4-FFF2-40B4-BE49-F238E27FC236}">
                <a16:creationId xmlns:a16="http://schemas.microsoft.com/office/drawing/2014/main" id="{5A426199-2802-0159-3641-0090504CBF98}"/>
              </a:ext>
            </a:extLst>
          </p:cNvPr>
          <p:cNvSpPr txBox="1"/>
          <p:nvPr/>
        </p:nvSpPr>
        <p:spPr>
          <a:xfrm>
            <a:off x="7633791" y="903806"/>
            <a:ext cx="3541961" cy="369332"/>
          </a:xfrm>
          <a:prstGeom prst="rect">
            <a:avLst/>
          </a:prstGeom>
          <a:noFill/>
        </p:spPr>
        <p:txBody>
          <a:bodyPr wrap="square" rtlCol="0">
            <a:spAutoFit/>
          </a:bodyPr>
          <a:lstStyle/>
          <a:p>
            <a:pPr algn="ctr"/>
            <a:r>
              <a:rPr lang="fr-FR" b="1" dirty="0">
                <a:solidFill>
                  <a:srgbClr val="858585"/>
                </a:solidFill>
                <a:latin typeface="Century Gothic" panose="020B0502020202020204" pitchFamily="34" charset="0"/>
              </a:rPr>
              <a:t>Méthodologie de réalisation</a:t>
            </a:r>
          </a:p>
        </p:txBody>
      </p:sp>
      <p:sp>
        <p:nvSpPr>
          <p:cNvPr id="87" name="Rounded Rectangle 70">
            <a:extLst>
              <a:ext uri="{FF2B5EF4-FFF2-40B4-BE49-F238E27FC236}">
                <a16:creationId xmlns:a16="http://schemas.microsoft.com/office/drawing/2014/main" id="{CFBC6120-1DCC-BC1A-59A5-97ADADD6F8D9}"/>
              </a:ext>
            </a:extLst>
          </p:cNvPr>
          <p:cNvSpPr/>
          <p:nvPr/>
        </p:nvSpPr>
        <p:spPr>
          <a:xfrm>
            <a:off x="7606275" y="1266219"/>
            <a:ext cx="3541961" cy="48732"/>
          </a:xfrm>
          <a:prstGeom prst="roundRect">
            <a:avLst/>
          </a:prstGeom>
          <a:solidFill>
            <a:srgbClr val="C5C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88" name="ZoneTexte 36">
            <a:extLst>
              <a:ext uri="{FF2B5EF4-FFF2-40B4-BE49-F238E27FC236}">
                <a16:creationId xmlns:a16="http://schemas.microsoft.com/office/drawing/2014/main" id="{9FCED8F2-A004-0126-55FA-DDFB2019A1EF}"/>
              </a:ext>
            </a:extLst>
          </p:cNvPr>
          <p:cNvSpPr txBox="1"/>
          <p:nvPr/>
        </p:nvSpPr>
        <p:spPr>
          <a:xfrm>
            <a:off x="982178" y="901620"/>
            <a:ext cx="1851597" cy="369332"/>
          </a:xfrm>
          <a:prstGeom prst="rect">
            <a:avLst/>
          </a:prstGeom>
          <a:noFill/>
        </p:spPr>
        <p:txBody>
          <a:bodyPr wrap="square" rtlCol="0">
            <a:spAutoFit/>
          </a:bodyPr>
          <a:lstStyle/>
          <a:p>
            <a:pPr algn="ctr"/>
            <a:r>
              <a:rPr lang="fr-FR" b="1" dirty="0">
                <a:latin typeface="Century Gothic" panose="020B0502020202020204" pitchFamily="34" charset="0"/>
              </a:rPr>
              <a:t>Problématique</a:t>
            </a:r>
          </a:p>
        </p:txBody>
      </p:sp>
      <p:sp>
        <p:nvSpPr>
          <p:cNvPr id="89" name="Rounded Rectangle 72">
            <a:extLst>
              <a:ext uri="{FF2B5EF4-FFF2-40B4-BE49-F238E27FC236}">
                <a16:creationId xmlns:a16="http://schemas.microsoft.com/office/drawing/2014/main" id="{43779C8B-17A1-29BE-22D8-A5416FDEF691}"/>
              </a:ext>
            </a:extLst>
          </p:cNvPr>
          <p:cNvSpPr/>
          <p:nvPr/>
        </p:nvSpPr>
        <p:spPr>
          <a:xfrm flipV="1">
            <a:off x="1043764" y="1312269"/>
            <a:ext cx="1737360" cy="50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rgbClr val="0D73F5"/>
              </a:solidFill>
            </a:endParaRPr>
          </a:p>
        </p:txBody>
      </p:sp>
      <p:sp>
        <p:nvSpPr>
          <p:cNvPr id="90" name="Rounded Rectangle 42">
            <a:extLst>
              <a:ext uri="{FF2B5EF4-FFF2-40B4-BE49-F238E27FC236}">
                <a16:creationId xmlns:a16="http://schemas.microsoft.com/office/drawing/2014/main" id="{1BC46AFA-D3B5-B405-6805-8FBA9E55EEFE}"/>
              </a:ext>
            </a:extLst>
          </p:cNvPr>
          <p:cNvSpPr/>
          <p:nvPr/>
        </p:nvSpPr>
        <p:spPr>
          <a:xfrm flipV="1">
            <a:off x="4203646" y="1295005"/>
            <a:ext cx="2479852" cy="48733"/>
          </a:xfrm>
          <a:prstGeom prst="roundRect">
            <a:avLst/>
          </a:prstGeom>
          <a:solidFill>
            <a:srgbClr val="C5C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91" name="ZoneTexte 38">
            <a:extLst>
              <a:ext uri="{FF2B5EF4-FFF2-40B4-BE49-F238E27FC236}">
                <a16:creationId xmlns:a16="http://schemas.microsoft.com/office/drawing/2014/main" id="{E8DC7A03-F1D4-27A8-58BD-6AB41D5F4B4F}"/>
              </a:ext>
            </a:extLst>
          </p:cNvPr>
          <p:cNvSpPr txBox="1"/>
          <p:nvPr/>
        </p:nvSpPr>
        <p:spPr>
          <a:xfrm>
            <a:off x="3429280" y="908742"/>
            <a:ext cx="4209188" cy="369332"/>
          </a:xfrm>
          <a:prstGeom prst="rect">
            <a:avLst/>
          </a:prstGeom>
          <a:noFill/>
        </p:spPr>
        <p:txBody>
          <a:bodyPr wrap="square" rtlCol="0">
            <a:spAutoFit/>
          </a:bodyPr>
          <a:lstStyle/>
          <a:p>
            <a:pPr algn="ctr"/>
            <a:r>
              <a:rPr lang="fr-FR" b="1" dirty="0">
                <a:solidFill>
                  <a:schemeClr val="tx1">
                    <a:lumMod val="50000"/>
                    <a:lumOff val="50000"/>
                  </a:schemeClr>
                </a:solidFill>
                <a:latin typeface="Century Gothic" panose="020B0502020202020204" pitchFamily="34" charset="0"/>
              </a:rPr>
              <a:t>Architecture de l’App</a:t>
            </a:r>
          </a:p>
        </p:txBody>
      </p:sp>
      <p:sp>
        <p:nvSpPr>
          <p:cNvPr id="92" name="Parallelogram 75"/>
          <p:cNvSpPr/>
          <p:nvPr/>
        </p:nvSpPr>
        <p:spPr>
          <a:xfrm flipH="1">
            <a:off x="3482066" y="4449753"/>
            <a:ext cx="1117206" cy="410193"/>
          </a:xfrm>
          <a:prstGeom prst="parallelogram">
            <a:avLst>
              <a:gd name="adj" fmla="val 69944"/>
            </a:avLst>
          </a:prstGeom>
          <a:solidFill>
            <a:srgbClr val="00D0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Parallelogram 76"/>
          <p:cNvSpPr/>
          <p:nvPr/>
        </p:nvSpPr>
        <p:spPr>
          <a:xfrm flipH="1">
            <a:off x="6544147" y="3038937"/>
            <a:ext cx="1117206" cy="410193"/>
          </a:xfrm>
          <a:prstGeom prst="parallelogram">
            <a:avLst>
              <a:gd name="adj" fmla="val 69944"/>
            </a:avLst>
          </a:prstGeom>
          <a:solidFill>
            <a:srgbClr val="00D05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94" name="Group 77"/>
          <p:cNvGrpSpPr/>
          <p:nvPr/>
        </p:nvGrpSpPr>
        <p:grpSpPr>
          <a:xfrm>
            <a:off x="982178" y="4852090"/>
            <a:ext cx="3618182" cy="1008118"/>
            <a:chOff x="857313" y="5286669"/>
            <a:chExt cx="4182884" cy="1008118"/>
          </a:xfrm>
        </p:grpSpPr>
        <p:sp>
          <p:nvSpPr>
            <p:cNvPr id="95" name="Rectangle 94"/>
            <p:cNvSpPr/>
            <p:nvPr/>
          </p:nvSpPr>
          <p:spPr>
            <a:xfrm>
              <a:off x="857313" y="5286669"/>
              <a:ext cx="4182884" cy="1008118"/>
            </a:xfrm>
            <a:prstGeom prst="rect">
              <a:avLst/>
            </a:prstGeom>
            <a:solidFill>
              <a:schemeClr val="accent6">
                <a:lumMod val="7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0D209022-38C6-4C84-B0C7-833B3CD86ED5}"/>
                </a:ext>
              </a:extLst>
            </p:cNvPr>
            <p:cNvSpPr/>
            <p:nvPr/>
          </p:nvSpPr>
          <p:spPr>
            <a:xfrm>
              <a:off x="930907" y="5453452"/>
              <a:ext cx="4057783" cy="738664"/>
            </a:xfrm>
            <a:prstGeom prst="rect">
              <a:avLst/>
            </a:prstGeom>
          </p:spPr>
          <p:txBody>
            <a:bodyPr wrap="square">
              <a:spAutoFit/>
            </a:bodyPr>
            <a:lstStyle/>
            <a:p>
              <a:pPr algn="ctr"/>
              <a:r>
                <a:rPr lang="fr-FR" sz="1400" b="1" dirty="0">
                  <a:solidFill>
                    <a:schemeClr val="bg1"/>
                  </a:solidFill>
                  <a:latin typeface="Century Gothic" panose="020B0502020202020204" pitchFamily="34" charset="0"/>
                  <a:ea typeface="Calibri" panose="020F0502020204030204" pitchFamily="34" charset="0"/>
                </a:rPr>
                <a:t>Comment automatiser l’analyse d’une vidéo de match en temps réel ?</a:t>
              </a:r>
              <a:endParaRPr lang="en-US" sz="1400" b="1" dirty="0">
                <a:solidFill>
                  <a:schemeClr val="bg1"/>
                </a:solidFill>
                <a:latin typeface="Century Gothic" panose="020B0502020202020204" pitchFamily="34" charset="0"/>
                <a:ea typeface="Calibri" panose="020F0502020204030204" pitchFamily="34" charset="0"/>
              </a:endParaRPr>
            </a:p>
          </p:txBody>
        </p:sp>
      </p:grpSp>
      <p:grpSp>
        <p:nvGrpSpPr>
          <p:cNvPr id="97" name="Group 80"/>
          <p:cNvGrpSpPr/>
          <p:nvPr/>
        </p:nvGrpSpPr>
        <p:grpSpPr>
          <a:xfrm>
            <a:off x="3482064" y="3441274"/>
            <a:ext cx="4177850" cy="1008118"/>
            <a:chOff x="3921903" y="3875853"/>
            <a:chExt cx="2652282" cy="1008118"/>
          </a:xfrm>
        </p:grpSpPr>
        <p:sp>
          <p:nvSpPr>
            <p:cNvPr id="98" name="Rectangle 97"/>
            <p:cNvSpPr/>
            <p:nvPr/>
          </p:nvSpPr>
          <p:spPr>
            <a:xfrm>
              <a:off x="3921903" y="3875853"/>
              <a:ext cx="2652282" cy="1008118"/>
            </a:xfrm>
            <a:prstGeom prst="rect">
              <a:avLst/>
            </a:prstGeom>
            <a:solidFill>
              <a:srgbClr val="00B050"/>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FC693C0A-1019-4A0D-985D-5AEA1A95323A}"/>
                </a:ext>
              </a:extLst>
            </p:cNvPr>
            <p:cNvSpPr/>
            <p:nvPr/>
          </p:nvSpPr>
          <p:spPr>
            <a:xfrm>
              <a:off x="3941461" y="4037595"/>
              <a:ext cx="2585056" cy="738664"/>
            </a:xfrm>
            <a:prstGeom prst="rect">
              <a:avLst/>
            </a:prstGeom>
          </p:spPr>
          <p:txBody>
            <a:bodyPr wrap="square">
              <a:spAutoFit/>
            </a:bodyPr>
            <a:lstStyle/>
            <a:p>
              <a:pPr lvl="0" algn="ctr"/>
              <a:r>
                <a:rPr lang="fr-FR" sz="1400" b="1" dirty="0">
                  <a:solidFill>
                    <a:schemeClr val="bg1"/>
                  </a:solidFill>
                  <a:latin typeface="Century Gothic" panose="020B0502020202020204" pitchFamily="34" charset="0"/>
                  <a:ea typeface="Calibri" panose="020F0502020204030204" pitchFamily="34" charset="0"/>
                </a:rPr>
                <a:t>Comment adapter la solution aux dynamiques du match et aux exigences spécifiques ?</a:t>
              </a:r>
              <a:endParaRPr lang="en-US" sz="1400" b="1" dirty="0">
                <a:solidFill>
                  <a:schemeClr val="bg1"/>
                </a:solidFill>
                <a:latin typeface="Century Gothic" panose="020B0502020202020204" pitchFamily="34" charset="0"/>
                <a:ea typeface="Calibri" panose="020F0502020204030204" pitchFamily="34" charset="0"/>
              </a:endParaRPr>
            </a:p>
          </p:txBody>
        </p:sp>
      </p:grpSp>
      <p:grpSp>
        <p:nvGrpSpPr>
          <p:cNvPr id="100" name="Group 83"/>
          <p:cNvGrpSpPr/>
          <p:nvPr/>
        </p:nvGrpSpPr>
        <p:grpSpPr>
          <a:xfrm>
            <a:off x="6545717" y="2030819"/>
            <a:ext cx="4235492" cy="1008118"/>
            <a:chOff x="5837337" y="2465398"/>
            <a:chExt cx="4042010" cy="1008118"/>
          </a:xfrm>
        </p:grpSpPr>
        <p:sp>
          <p:nvSpPr>
            <p:cNvPr id="101" name="Freeform 84"/>
            <p:cNvSpPr/>
            <p:nvPr/>
          </p:nvSpPr>
          <p:spPr>
            <a:xfrm>
              <a:off x="5837337" y="2465398"/>
              <a:ext cx="3909106" cy="1008118"/>
            </a:xfrm>
            <a:custGeom>
              <a:avLst/>
              <a:gdLst>
                <a:gd name="connsiteX0" fmla="*/ 0 w 4992222"/>
                <a:gd name="connsiteY0" fmla="*/ 0 h 1008118"/>
                <a:gd name="connsiteX1" fmla="*/ 4515704 w 4992222"/>
                <a:gd name="connsiteY1" fmla="*/ 0 h 1008118"/>
                <a:gd name="connsiteX2" fmla="*/ 4521085 w 4992222"/>
                <a:gd name="connsiteY2" fmla="*/ 0 h 1008118"/>
                <a:gd name="connsiteX3" fmla="*/ 4569654 w 4992222"/>
                <a:gd name="connsiteY3" fmla="*/ 0 h 1008118"/>
                <a:gd name="connsiteX4" fmla="*/ 4675516 w 4992222"/>
                <a:gd name="connsiteY4" fmla="*/ 50744 h 1008118"/>
                <a:gd name="connsiteX5" fmla="*/ 4978989 w 4992222"/>
                <a:gd name="connsiteY5" fmla="*/ 453315 h 1008118"/>
                <a:gd name="connsiteX6" fmla="*/ 4978989 w 4992222"/>
                <a:gd name="connsiteY6" fmla="*/ 554803 h 1008118"/>
                <a:gd name="connsiteX7" fmla="*/ 4675516 w 4992222"/>
                <a:gd name="connsiteY7" fmla="*/ 957374 h 1008118"/>
                <a:gd name="connsiteX8" fmla="*/ 4569654 w 4992222"/>
                <a:gd name="connsiteY8" fmla="*/ 1008118 h 1008118"/>
                <a:gd name="connsiteX9" fmla="*/ 4515704 w 4992222"/>
                <a:gd name="connsiteY9" fmla="*/ 1008118 h 1008118"/>
                <a:gd name="connsiteX10" fmla="*/ 0 w 4992222"/>
                <a:gd name="connsiteY10" fmla="*/ 1008118 h 100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92222" h="1008118">
                  <a:moveTo>
                    <a:pt x="0" y="0"/>
                  </a:moveTo>
                  <a:lnTo>
                    <a:pt x="4515704" y="0"/>
                  </a:lnTo>
                  <a:lnTo>
                    <a:pt x="4521085" y="0"/>
                  </a:lnTo>
                  <a:cubicBezTo>
                    <a:pt x="4569654" y="0"/>
                    <a:pt x="4569654" y="0"/>
                    <a:pt x="4569654" y="0"/>
                  </a:cubicBezTo>
                  <a:cubicBezTo>
                    <a:pt x="4608470" y="0"/>
                    <a:pt x="4654344" y="23681"/>
                    <a:pt x="4675516" y="50744"/>
                  </a:cubicBezTo>
                  <a:cubicBezTo>
                    <a:pt x="4978989" y="453315"/>
                    <a:pt x="4978989" y="453315"/>
                    <a:pt x="4978989" y="453315"/>
                  </a:cubicBezTo>
                  <a:cubicBezTo>
                    <a:pt x="4996633" y="480379"/>
                    <a:pt x="4996633" y="527740"/>
                    <a:pt x="4978989" y="554803"/>
                  </a:cubicBezTo>
                  <a:lnTo>
                    <a:pt x="4675516" y="957374"/>
                  </a:lnTo>
                  <a:cubicBezTo>
                    <a:pt x="4654344" y="984438"/>
                    <a:pt x="4608470" y="1008118"/>
                    <a:pt x="4569654" y="1008118"/>
                  </a:cubicBezTo>
                  <a:lnTo>
                    <a:pt x="4515704" y="1008118"/>
                  </a:lnTo>
                  <a:lnTo>
                    <a:pt x="0" y="1008118"/>
                  </a:lnTo>
                  <a:close/>
                </a:path>
              </a:pathLst>
            </a:custGeom>
            <a:solidFill>
              <a:srgbClr val="09FF78"/>
            </a:solidFill>
            <a:ln w="12700" cap="flat" cmpd="sng" algn="ctr">
              <a:noFill/>
              <a:prstDash val="solid"/>
              <a:miter lim="800000"/>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752F8C6D-694E-43F5-91C9-AC4000508C97}"/>
                </a:ext>
              </a:extLst>
            </p:cNvPr>
            <p:cNvSpPr/>
            <p:nvPr/>
          </p:nvSpPr>
          <p:spPr>
            <a:xfrm>
              <a:off x="5845892" y="2763041"/>
              <a:ext cx="4033455" cy="523220"/>
            </a:xfrm>
            <a:prstGeom prst="rect">
              <a:avLst/>
            </a:prstGeom>
          </p:spPr>
          <p:txBody>
            <a:bodyPr wrap="square">
              <a:spAutoFit/>
            </a:bodyPr>
            <a:lstStyle/>
            <a:p>
              <a:r>
                <a:rPr lang="fr-FR" sz="1400" b="1" dirty="0">
                  <a:solidFill>
                    <a:schemeClr val="bg1"/>
                  </a:solidFill>
                  <a:latin typeface="Century Gothic" panose="020B0502020202020204" pitchFamily="34" charset="0"/>
                  <a:ea typeface="Calibri" panose="020F0502020204030204" pitchFamily="34" charset="0"/>
                </a:rPr>
                <a:t>Comment garantir l'accessibilité et l'utilisabilité pour les entraîneurs et analystes sportifs ?</a:t>
              </a:r>
            </a:p>
          </p:txBody>
        </p:sp>
      </p:grpSp>
      <p:pic>
        <p:nvPicPr>
          <p:cNvPr id="3" name="Image 2" descr="Une image contenant Graphique, graphisme&#10;&#10;Description générée automatiquement">
            <a:extLst>
              <a:ext uri="{FF2B5EF4-FFF2-40B4-BE49-F238E27FC236}">
                <a16:creationId xmlns:a16="http://schemas.microsoft.com/office/drawing/2014/main" id="{5B32655F-6105-09B5-026D-1E1262741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spTree>
    <p:extLst>
      <p:ext uri="{BB962C8B-B14F-4D97-AF65-F5344CB8AC3E}">
        <p14:creationId xmlns:p14="http://schemas.microsoft.com/office/powerpoint/2010/main" val="22914919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750" fill="hold"/>
                                        <p:tgtEl>
                                          <p:spTgt spid="43"/>
                                        </p:tgtEl>
                                        <p:attrNameLst>
                                          <p:attrName>r</p:attrName>
                                        </p:attrNameLst>
                                      </p:cBhvr>
                                    </p:animRot>
                                  </p:childTnLst>
                                </p:cTn>
                              </p:par>
                            </p:childTnLst>
                          </p:cTn>
                        </p:par>
                        <p:par>
                          <p:cTn id="7" fill="hold">
                            <p:stCondLst>
                              <p:cond delay="750"/>
                            </p:stCondLst>
                            <p:childTnLst>
                              <p:par>
                                <p:cTn id="8" presetID="22" presetClass="exit" presetSubtype="2" fill="hold" grpId="0" nodeType="afterEffect">
                                  <p:stCondLst>
                                    <p:cond delay="0"/>
                                  </p:stCondLst>
                                  <p:childTnLst>
                                    <p:animEffect transition="out" filter="wipe(right)">
                                      <p:cBhvr>
                                        <p:cTn id="9" dur="500"/>
                                        <p:tgtEl>
                                          <p:spTgt spid="42"/>
                                        </p:tgtEl>
                                      </p:cBhvr>
                                    </p:animEffect>
                                    <p:set>
                                      <p:cBhvr>
                                        <p:cTn id="10" dur="1" fill="hold">
                                          <p:stCondLst>
                                            <p:cond delay="499"/>
                                          </p:stCondLst>
                                        </p:cTn>
                                        <p:tgtEl>
                                          <p:spTgt spid="42"/>
                                        </p:tgtEl>
                                        <p:attrNameLst>
                                          <p:attrName>style.visibility</p:attrName>
                                        </p:attrNameLst>
                                      </p:cBhvr>
                                      <p:to>
                                        <p:strVal val="hidden"/>
                                      </p:to>
                                    </p:set>
                                  </p:childTnLst>
                                </p:cTn>
                              </p:par>
                            </p:childTnLst>
                          </p:cTn>
                        </p:par>
                        <p:par>
                          <p:cTn id="11" fill="hold">
                            <p:stCondLst>
                              <p:cond delay="1250"/>
                            </p:stCondLst>
                            <p:childTnLst>
                              <p:par>
                                <p:cTn id="12" presetID="10"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63" presetClass="path" presetSubtype="0" accel="50000" decel="50000" fill="hold" nodeType="withEffect">
                                  <p:stCondLst>
                                    <p:cond delay="0"/>
                                  </p:stCondLst>
                                  <p:childTnLst>
                                    <p:animMotion origin="layout" path="M 1.25E-6 2.96296E-6 L 0.06302 2.96296E-6 " pathEditMode="relative" rAng="0" ptsTypes="AA">
                                      <p:cBhvr>
                                        <p:cTn id="16" dur="500" fill="hold"/>
                                        <p:tgtEl>
                                          <p:spTgt spid="38"/>
                                        </p:tgtEl>
                                        <p:attrNameLst>
                                          <p:attrName>ppt_x</p:attrName>
                                          <p:attrName>ppt_y</p:attrName>
                                        </p:attrNameLst>
                                      </p:cBhvr>
                                      <p:rCtr x="3151" y="0"/>
                                    </p:animMotion>
                                  </p:childTnLst>
                                </p:cTn>
                              </p:par>
                              <p:par>
                                <p:cTn id="17" presetID="10" presetClass="entr" presetSubtype="0" fill="hold" grpId="1"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63" presetClass="path" presetSubtype="0" accel="50000" decel="50000" fill="hold" grpId="0" nodeType="withEffect">
                                  <p:stCondLst>
                                    <p:cond delay="0"/>
                                  </p:stCondLst>
                                  <p:childTnLst>
                                    <p:animMotion origin="layout" path="M -2.91667E-6 2.96296E-6 L 0.06289 2.96296E-6 " pathEditMode="relative" rAng="0" ptsTypes="AA">
                                      <p:cBhvr>
                                        <p:cTn id="21" dur="500" fill="hold"/>
                                        <p:tgtEl>
                                          <p:spTgt spid="41"/>
                                        </p:tgtEl>
                                        <p:attrNameLst>
                                          <p:attrName>ppt_x</p:attrName>
                                          <p:attrName>ppt_y</p:attrName>
                                        </p:attrNameLst>
                                      </p:cBhvr>
                                      <p:rCtr x="3138" y="0"/>
                                    </p:animMotion>
                                  </p:childTnLst>
                                </p:cTn>
                              </p:par>
                            </p:childTnLst>
                          </p:cTn>
                        </p:par>
                        <p:par>
                          <p:cTn id="22" fill="hold">
                            <p:stCondLst>
                              <p:cond delay="1750"/>
                            </p:stCondLst>
                            <p:childTnLst>
                              <p:par>
                                <p:cTn id="23" presetID="8" presetClass="emph" presetSubtype="0" fill="hold" nodeType="afterEffect">
                                  <p:stCondLst>
                                    <p:cond delay="0"/>
                                  </p:stCondLst>
                                  <p:childTnLst>
                                    <p:animRot by="21600000">
                                      <p:cBhvr>
                                        <p:cTn id="24" dur="500" fill="hold"/>
                                        <p:tgtEl>
                                          <p:spTgt spid="38"/>
                                        </p:tgtEl>
                                        <p:attrNameLst>
                                          <p:attrName>r</p:attrName>
                                        </p:attrNameLst>
                                      </p:cBhvr>
                                    </p:animRot>
                                  </p:childTnLst>
                                </p:cTn>
                              </p:par>
                            </p:childTnLst>
                          </p:cTn>
                        </p:par>
                        <p:par>
                          <p:cTn id="25" fill="hold">
                            <p:stCondLst>
                              <p:cond delay="2250"/>
                            </p:stCondLst>
                            <p:childTnLst>
                              <p:par>
                                <p:cTn id="26" presetID="22" presetClass="entr" presetSubtype="8"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250"/>
                                        <p:tgtEl>
                                          <p:spTgt spid="37"/>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0-#ppt_w/2"/>
                                          </p:val>
                                        </p:tav>
                                        <p:tav tm="100000">
                                          <p:val>
                                            <p:strVal val="#ppt_x"/>
                                          </p:val>
                                        </p:tav>
                                      </p:tavLst>
                                    </p:anim>
                                    <p:anim calcmode="lin" valueType="num">
                                      <p:cBhvr additive="base">
                                        <p:cTn id="32" dur="500" fill="hold"/>
                                        <p:tgtEl>
                                          <p:spTgt spid="6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7"/>
                                        </p:tgtEl>
                                        <p:attrNameLst>
                                          <p:attrName>style.visibility</p:attrName>
                                        </p:attrNameLst>
                                      </p:cBhvr>
                                      <p:to>
                                        <p:strVal val="visible"/>
                                      </p:to>
                                    </p:set>
                                    <p:anim calcmode="lin" valueType="num">
                                      <p:cBhvr additive="base">
                                        <p:cTn id="35" dur="500" fill="hold"/>
                                        <p:tgtEl>
                                          <p:spTgt spid="87"/>
                                        </p:tgtEl>
                                        <p:attrNameLst>
                                          <p:attrName>ppt_x</p:attrName>
                                        </p:attrNameLst>
                                      </p:cBhvr>
                                      <p:tavLst>
                                        <p:tav tm="0">
                                          <p:val>
                                            <p:strVal val="0-#ppt_w/2"/>
                                          </p:val>
                                        </p:tav>
                                        <p:tav tm="100000">
                                          <p:val>
                                            <p:strVal val="#ppt_x"/>
                                          </p:val>
                                        </p:tav>
                                      </p:tavLst>
                                    </p:anim>
                                    <p:anim calcmode="lin" valueType="num">
                                      <p:cBhvr additive="base">
                                        <p:cTn id="36" dur="500" fill="hold"/>
                                        <p:tgtEl>
                                          <p:spTgt spid="8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0-#ppt_w/2"/>
                                          </p:val>
                                        </p:tav>
                                        <p:tav tm="100000">
                                          <p:val>
                                            <p:strVal val="#ppt_x"/>
                                          </p:val>
                                        </p:tav>
                                      </p:tavLst>
                                    </p:anim>
                                    <p:anim calcmode="lin" valueType="num">
                                      <p:cBhvr additive="base">
                                        <p:cTn id="40" dur="500" fill="hold"/>
                                        <p:tgtEl>
                                          <p:spTgt spid="8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0-#ppt_w/2"/>
                                          </p:val>
                                        </p:tav>
                                        <p:tav tm="100000">
                                          <p:val>
                                            <p:strVal val="#ppt_x"/>
                                          </p:val>
                                        </p:tav>
                                      </p:tavLst>
                                    </p:anim>
                                    <p:anim calcmode="lin" valueType="num">
                                      <p:cBhvr additive="base">
                                        <p:cTn id="44" dur="500" fill="hold"/>
                                        <p:tgtEl>
                                          <p:spTgt spid="8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anim calcmode="lin" valueType="num">
                                      <p:cBhvr additive="base">
                                        <p:cTn id="47" dur="500" fill="hold"/>
                                        <p:tgtEl>
                                          <p:spTgt spid="90"/>
                                        </p:tgtEl>
                                        <p:attrNameLst>
                                          <p:attrName>ppt_x</p:attrName>
                                        </p:attrNameLst>
                                      </p:cBhvr>
                                      <p:tavLst>
                                        <p:tav tm="0">
                                          <p:val>
                                            <p:strVal val="0-#ppt_w/2"/>
                                          </p:val>
                                        </p:tav>
                                        <p:tav tm="100000">
                                          <p:val>
                                            <p:strVal val="#ppt_x"/>
                                          </p:val>
                                        </p:tav>
                                      </p:tavLst>
                                    </p:anim>
                                    <p:anim calcmode="lin" valueType="num">
                                      <p:cBhvr additive="base">
                                        <p:cTn id="48" dur="500" fill="hold"/>
                                        <p:tgtEl>
                                          <p:spTgt spid="9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 calcmode="lin" valueType="num">
                                      <p:cBhvr additive="base">
                                        <p:cTn id="51" dur="500" fill="hold"/>
                                        <p:tgtEl>
                                          <p:spTgt spid="91"/>
                                        </p:tgtEl>
                                        <p:attrNameLst>
                                          <p:attrName>ppt_x</p:attrName>
                                        </p:attrNameLst>
                                      </p:cBhvr>
                                      <p:tavLst>
                                        <p:tav tm="0">
                                          <p:val>
                                            <p:strVal val="0-#ppt_w/2"/>
                                          </p:val>
                                        </p:tav>
                                        <p:tav tm="100000">
                                          <p:val>
                                            <p:strVal val="#ppt_x"/>
                                          </p:val>
                                        </p:tav>
                                      </p:tavLst>
                                    </p:anim>
                                    <p:anim calcmode="lin" valueType="num">
                                      <p:cBhvr additive="base">
                                        <p:cTn id="52"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4"/>
                                        </p:tgtEl>
                                        <p:attrNameLst>
                                          <p:attrName>style.visibility</p:attrName>
                                        </p:attrNameLst>
                                      </p:cBhvr>
                                      <p:to>
                                        <p:strVal val="visible"/>
                                      </p:to>
                                    </p:set>
                                    <p:animEffect transition="in" filter="wipe(left)">
                                      <p:cBhvr>
                                        <p:cTn id="57" dur="500"/>
                                        <p:tgtEl>
                                          <p:spTgt spid="9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wipe(down)">
                                      <p:cBhvr>
                                        <p:cTn id="62" dur="500"/>
                                        <p:tgtEl>
                                          <p:spTgt spid="92"/>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wipe(left)">
                                      <p:cBhvr>
                                        <p:cTn id="66" dur="500"/>
                                        <p:tgtEl>
                                          <p:spTgt spid="9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93"/>
                                        </p:tgtEl>
                                        <p:attrNameLst>
                                          <p:attrName>style.visibility</p:attrName>
                                        </p:attrNameLst>
                                      </p:cBhvr>
                                      <p:to>
                                        <p:strVal val="visible"/>
                                      </p:to>
                                    </p:set>
                                    <p:animEffect transition="in" filter="wipe(down)">
                                      <p:cBhvr>
                                        <p:cTn id="71" dur="500"/>
                                        <p:tgtEl>
                                          <p:spTgt spid="93"/>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wipe(left)">
                                      <p:cBhvr>
                                        <p:cTn id="75" dur="500"/>
                                        <p:tgtEl>
                                          <p:spTgt spid="10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8" fill="hold" nodeType="clickEffect">
                                  <p:stCondLst>
                                    <p:cond delay="0"/>
                                  </p:stCondLst>
                                  <p:childTnLst>
                                    <p:animEffect transition="out" filter="wipe(left)">
                                      <p:cBhvr>
                                        <p:cTn id="79" dur="250"/>
                                        <p:tgtEl>
                                          <p:spTgt spid="94"/>
                                        </p:tgtEl>
                                      </p:cBhvr>
                                    </p:animEffect>
                                    <p:set>
                                      <p:cBhvr>
                                        <p:cTn id="80" dur="1" fill="hold">
                                          <p:stCondLst>
                                            <p:cond delay="249"/>
                                          </p:stCondLst>
                                        </p:cTn>
                                        <p:tgtEl>
                                          <p:spTgt spid="94"/>
                                        </p:tgtEl>
                                        <p:attrNameLst>
                                          <p:attrName>style.visibility</p:attrName>
                                        </p:attrNameLst>
                                      </p:cBhvr>
                                      <p:to>
                                        <p:strVal val="hidden"/>
                                      </p:to>
                                    </p:set>
                                  </p:childTnLst>
                                </p:cTn>
                              </p:par>
                              <p:par>
                                <p:cTn id="81" presetID="22" presetClass="exit" presetSubtype="8" fill="hold" grpId="1" nodeType="withEffect">
                                  <p:stCondLst>
                                    <p:cond delay="0"/>
                                  </p:stCondLst>
                                  <p:childTnLst>
                                    <p:animEffect transition="out" filter="wipe(left)">
                                      <p:cBhvr>
                                        <p:cTn id="82" dur="250"/>
                                        <p:tgtEl>
                                          <p:spTgt spid="92"/>
                                        </p:tgtEl>
                                      </p:cBhvr>
                                    </p:animEffect>
                                    <p:set>
                                      <p:cBhvr>
                                        <p:cTn id="83" dur="1" fill="hold">
                                          <p:stCondLst>
                                            <p:cond delay="249"/>
                                          </p:stCondLst>
                                        </p:cTn>
                                        <p:tgtEl>
                                          <p:spTgt spid="92"/>
                                        </p:tgtEl>
                                        <p:attrNameLst>
                                          <p:attrName>style.visibility</p:attrName>
                                        </p:attrNameLst>
                                      </p:cBhvr>
                                      <p:to>
                                        <p:strVal val="hidden"/>
                                      </p:to>
                                    </p:set>
                                  </p:childTnLst>
                                </p:cTn>
                              </p:par>
                              <p:par>
                                <p:cTn id="84" presetID="22" presetClass="exit" presetSubtype="8" fill="hold" nodeType="withEffect">
                                  <p:stCondLst>
                                    <p:cond delay="0"/>
                                  </p:stCondLst>
                                  <p:childTnLst>
                                    <p:animEffect transition="out" filter="wipe(left)">
                                      <p:cBhvr>
                                        <p:cTn id="85" dur="250"/>
                                        <p:tgtEl>
                                          <p:spTgt spid="97"/>
                                        </p:tgtEl>
                                      </p:cBhvr>
                                    </p:animEffect>
                                    <p:set>
                                      <p:cBhvr>
                                        <p:cTn id="86" dur="1" fill="hold">
                                          <p:stCondLst>
                                            <p:cond delay="249"/>
                                          </p:stCondLst>
                                        </p:cTn>
                                        <p:tgtEl>
                                          <p:spTgt spid="97"/>
                                        </p:tgtEl>
                                        <p:attrNameLst>
                                          <p:attrName>style.visibility</p:attrName>
                                        </p:attrNameLst>
                                      </p:cBhvr>
                                      <p:to>
                                        <p:strVal val="hidden"/>
                                      </p:to>
                                    </p:set>
                                  </p:childTnLst>
                                </p:cTn>
                              </p:par>
                              <p:par>
                                <p:cTn id="87" presetID="22" presetClass="exit" presetSubtype="8" fill="hold" grpId="1" nodeType="withEffect">
                                  <p:stCondLst>
                                    <p:cond delay="0"/>
                                  </p:stCondLst>
                                  <p:childTnLst>
                                    <p:animEffect transition="out" filter="wipe(left)">
                                      <p:cBhvr>
                                        <p:cTn id="88" dur="250"/>
                                        <p:tgtEl>
                                          <p:spTgt spid="93"/>
                                        </p:tgtEl>
                                      </p:cBhvr>
                                    </p:animEffect>
                                    <p:set>
                                      <p:cBhvr>
                                        <p:cTn id="89" dur="1" fill="hold">
                                          <p:stCondLst>
                                            <p:cond delay="249"/>
                                          </p:stCondLst>
                                        </p:cTn>
                                        <p:tgtEl>
                                          <p:spTgt spid="93"/>
                                        </p:tgtEl>
                                        <p:attrNameLst>
                                          <p:attrName>style.visibility</p:attrName>
                                        </p:attrNameLst>
                                      </p:cBhvr>
                                      <p:to>
                                        <p:strVal val="hidden"/>
                                      </p:to>
                                    </p:set>
                                  </p:childTnLst>
                                </p:cTn>
                              </p:par>
                              <p:par>
                                <p:cTn id="90" presetID="22" presetClass="exit" presetSubtype="8" fill="hold" nodeType="withEffect">
                                  <p:stCondLst>
                                    <p:cond delay="0"/>
                                  </p:stCondLst>
                                  <p:childTnLst>
                                    <p:animEffect transition="out" filter="wipe(left)">
                                      <p:cBhvr>
                                        <p:cTn id="91" dur="250"/>
                                        <p:tgtEl>
                                          <p:spTgt spid="100"/>
                                        </p:tgtEl>
                                      </p:cBhvr>
                                    </p:animEffect>
                                    <p:set>
                                      <p:cBhvr>
                                        <p:cTn id="92" dur="1" fill="hold">
                                          <p:stCondLst>
                                            <p:cond delay="24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p:bldP spid="41" grpId="1"/>
      <p:bldP spid="42" grpId="0" animBg="1"/>
      <p:bldP spid="69" grpId="0"/>
      <p:bldP spid="87" grpId="0" animBg="1"/>
      <p:bldP spid="88" grpId="0"/>
      <p:bldP spid="89" grpId="0" animBg="1"/>
      <p:bldP spid="90" grpId="0" animBg="1"/>
      <p:bldP spid="91" grpId="0"/>
      <p:bldP spid="92" grpId="0" animBg="1"/>
      <p:bldP spid="92" grpId="1" animBg="1"/>
      <p:bldP spid="93" grpId="0" animBg="1"/>
      <p:bldP spid="9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hidden="1"/>
          <p:cNvSpPr/>
          <p:nvPr/>
        </p:nvSpPr>
        <p:spPr>
          <a:xfrm>
            <a:off x="278479" y="84841"/>
            <a:ext cx="4298602" cy="599406"/>
          </a:xfrm>
          <a:prstGeom prst="roundRect">
            <a:avLst/>
          </a:prstGeom>
          <a:solidFill>
            <a:srgbClr val="0D7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Contexte</a:t>
            </a:r>
            <a:r>
              <a:rPr lang="en-US" sz="2000" b="1" dirty="0">
                <a:solidFill>
                  <a:schemeClr val="bg1"/>
                </a:solidFill>
                <a:latin typeface="Century Gothic" panose="020B0502020202020204" pitchFamily="34" charset="0"/>
              </a:rPr>
              <a:t> </a:t>
            </a:r>
            <a:r>
              <a:rPr lang="en-US" sz="2000" b="1" dirty="0" err="1">
                <a:solidFill>
                  <a:schemeClr val="bg1"/>
                </a:solidFill>
                <a:latin typeface="Century Gothic" panose="020B0502020202020204" pitchFamily="34" charset="0"/>
              </a:rPr>
              <a:t>Général</a:t>
            </a:r>
            <a:r>
              <a:rPr lang="en-US" sz="2000" b="1" dirty="0">
                <a:solidFill>
                  <a:schemeClr val="bg1"/>
                </a:solidFill>
                <a:latin typeface="Century Gothic" panose="020B0502020202020204" pitchFamily="34" charset="0"/>
              </a:rPr>
              <a:t> Du </a:t>
            </a:r>
            <a:r>
              <a:rPr lang="en-US" sz="2000" b="1" dirty="0" err="1">
                <a:solidFill>
                  <a:schemeClr val="bg1"/>
                </a:solidFill>
                <a:latin typeface="Century Gothic" panose="020B0502020202020204" pitchFamily="34" charset="0"/>
              </a:rPr>
              <a:t>Projet</a:t>
            </a:r>
            <a:endParaRPr lang="en-US" sz="2000" b="1" dirty="0">
              <a:solidFill>
                <a:schemeClr val="bg1"/>
              </a:solidFill>
              <a:latin typeface="Century Gothic" panose="020B0502020202020204" pitchFamily="34" charset="0"/>
            </a:endParaRPr>
          </a:p>
        </p:txBody>
      </p:sp>
      <p:cxnSp>
        <p:nvCxnSpPr>
          <p:cNvPr id="19" name="Straight Connector 18"/>
          <p:cNvCxnSpPr/>
          <p:nvPr/>
        </p:nvCxnSpPr>
        <p:spPr>
          <a:xfrm>
            <a:off x="-434340" y="737802"/>
            <a:ext cx="130606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2106592" y="6462218"/>
            <a:ext cx="14940094" cy="609128"/>
            <a:chOff x="-43971" y="13081481"/>
            <a:chExt cx="25281411" cy="1030759"/>
          </a:xfrm>
        </p:grpSpPr>
        <p:grpSp>
          <p:nvGrpSpPr>
            <p:cNvPr id="90" name="Group 89"/>
            <p:cNvGrpSpPr/>
            <p:nvPr/>
          </p:nvGrpSpPr>
          <p:grpSpPr>
            <a:xfrm>
              <a:off x="-43971" y="13081481"/>
              <a:ext cx="25281411" cy="1030759"/>
              <a:chOff x="-43971" y="13081481"/>
              <a:chExt cx="25281411" cy="1030759"/>
            </a:xfrm>
          </p:grpSpPr>
          <p:sp>
            <p:nvSpPr>
              <p:cNvPr id="92" name="Freeform 91"/>
              <p:cNvSpPr/>
              <p:nvPr/>
            </p:nvSpPr>
            <p:spPr>
              <a:xfrm>
                <a:off x="-43971" y="13086678"/>
                <a:ext cx="22504569" cy="842682"/>
              </a:xfrm>
              <a:custGeom>
                <a:avLst/>
                <a:gdLst>
                  <a:gd name="connsiteX0" fmla="*/ 0 w 22504569"/>
                  <a:gd name="connsiteY0" fmla="*/ 0 h 842682"/>
                  <a:gd name="connsiteX1" fmla="*/ 21860155 w 22504569"/>
                  <a:gd name="connsiteY1" fmla="*/ 0 h 842682"/>
                  <a:gd name="connsiteX2" fmla="*/ 22504569 w 22504569"/>
                  <a:gd name="connsiteY2" fmla="*/ 842682 h 842682"/>
                  <a:gd name="connsiteX3" fmla="*/ 0 w 22504569"/>
                  <a:gd name="connsiteY3" fmla="*/ 842682 h 842682"/>
                </a:gdLst>
                <a:ahLst/>
                <a:cxnLst>
                  <a:cxn ang="0">
                    <a:pos x="connsiteX0" y="connsiteY0"/>
                  </a:cxn>
                  <a:cxn ang="0">
                    <a:pos x="connsiteX1" y="connsiteY1"/>
                  </a:cxn>
                  <a:cxn ang="0">
                    <a:pos x="connsiteX2" y="connsiteY2"/>
                  </a:cxn>
                  <a:cxn ang="0">
                    <a:pos x="connsiteX3" y="connsiteY3"/>
                  </a:cxn>
                </a:cxnLst>
                <a:rect l="l" t="t" r="r" b="b"/>
                <a:pathLst>
                  <a:path w="22504569" h="842682">
                    <a:moveTo>
                      <a:pt x="0" y="0"/>
                    </a:moveTo>
                    <a:lnTo>
                      <a:pt x="21860155" y="0"/>
                    </a:lnTo>
                    <a:lnTo>
                      <a:pt x="22504569" y="842682"/>
                    </a:lnTo>
                    <a:lnTo>
                      <a:pt x="0" y="84268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3" name="Freeform 92"/>
              <p:cNvSpPr/>
              <p:nvPr/>
            </p:nvSpPr>
            <p:spPr>
              <a:xfrm flipH="1" flipV="1">
                <a:off x="21896248" y="13081481"/>
                <a:ext cx="3341192" cy="1030759"/>
              </a:xfrm>
              <a:custGeom>
                <a:avLst/>
                <a:gdLst>
                  <a:gd name="connsiteX0" fmla="*/ 3341192 w 3341192"/>
                  <a:gd name="connsiteY0" fmla="*/ 1030759 h 1030759"/>
                  <a:gd name="connsiteX1" fmla="*/ 0 w 3341192"/>
                  <a:gd name="connsiteY1" fmla="*/ 1030759 h 1030759"/>
                  <a:gd name="connsiteX2" fmla="*/ 0 w 3341192"/>
                  <a:gd name="connsiteY2" fmla="*/ 0 h 1030759"/>
                  <a:gd name="connsiteX3" fmla="*/ 2552954 w 3341192"/>
                  <a:gd name="connsiteY3" fmla="*/ 0 h 1030759"/>
                </a:gdLst>
                <a:ahLst/>
                <a:cxnLst>
                  <a:cxn ang="0">
                    <a:pos x="connsiteX0" y="connsiteY0"/>
                  </a:cxn>
                  <a:cxn ang="0">
                    <a:pos x="connsiteX1" y="connsiteY1"/>
                  </a:cxn>
                  <a:cxn ang="0">
                    <a:pos x="connsiteX2" y="connsiteY2"/>
                  </a:cxn>
                  <a:cxn ang="0">
                    <a:pos x="connsiteX3" y="connsiteY3"/>
                  </a:cxn>
                </a:cxnLst>
                <a:rect l="l" t="t" r="r" b="b"/>
                <a:pathLst>
                  <a:path w="3341192" h="1030759">
                    <a:moveTo>
                      <a:pt x="3341192" y="1030759"/>
                    </a:moveTo>
                    <a:lnTo>
                      <a:pt x="0" y="1030759"/>
                    </a:lnTo>
                    <a:lnTo>
                      <a:pt x="0" y="0"/>
                    </a:lnTo>
                    <a:lnTo>
                      <a:pt x="2552954"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4" name="TextBox 93"/>
              <p:cNvSpPr txBox="1"/>
              <p:nvPr/>
            </p:nvSpPr>
            <p:spPr>
              <a:xfrm>
                <a:off x="22691551" y="13096279"/>
                <a:ext cx="1157468" cy="646331"/>
              </a:xfrm>
              <a:prstGeom prst="rect">
                <a:avLst/>
              </a:prstGeom>
              <a:noFill/>
            </p:spPr>
            <p:txBody>
              <a:bodyPr wrap="square" rtlCol="0" anchor="ctr">
                <a:spAutoFit/>
              </a:bodyPr>
              <a:lstStyle/>
              <a:p>
                <a:pPr algn="ctr"/>
                <a:r>
                  <a:rPr lang="en-US" b="1" spc="600" dirty="0">
                    <a:solidFill>
                      <a:schemeClr val="bg1"/>
                    </a:solidFill>
                    <a:latin typeface="Century Gothic" panose="020B0502020202020204" pitchFamily="34" charset="0"/>
                  </a:rPr>
                  <a:t>09</a:t>
                </a:r>
              </a:p>
            </p:txBody>
          </p:sp>
        </p:grpSp>
        <p:sp>
          <p:nvSpPr>
            <p:cNvPr id="91" name="TextBox 90"/>
            <p:cNvSpPr txBox="1"/>
            <p:nvPr/>
          </p:nvSpPr>
          <p:spPr>
            <a:xfrm>
              <a:off x="3909174" y="13175088"/>
              <a:ext cx="17698220" cy="520816"/>
            </a:xfrm>
            <a:prstGeom prst="rect">
              <a:avLst/>
            </a:prstGeom>
            <a:noFill/>
          </p:spPr>
          <p:txBody>
            <a:bodyPr wrap="square" rtlCol="0">
              <a:spAutoFit/>
            </a:bodyPr>
            <a:lstStyle/>
            <a:p>
              <a:r>
                <a:rPr lang="fr-FR" sz="1400" kern="1400" spc="-5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Développement d’une Plateforme d’analyse des vidéos de Match de Football</a:t>
              </a:r>
            </a:p>
          </p:txBody>
        </p:sp>
      </p:grpSp>
      <p:sp>
        <p:nvSpPr>
          <p:cNvPr id="18" name="Rounded Rectangle 28"/>
          <p:cNvSpPr/>
          <p:nvPr/>
        </p:nvSpPr>
        <p:spPr>
          <a:xfrm>
            <a:off x="1065210" y="81932"/>
            <a:ext cx="4895324" cy="59940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bg1"/>
                </a:solidFill>
                <a:latin typeface="Century Gothic" panose="020B0502020202020204" pitchFamily="34" charset="0"/>
              </a:rPr>
              <a:t>        Méthode et approche de réalisation</a:t>
            </a:r>
          </a:p>
        </p:txBody>
      </p:sp>
      <p:grpSp>
        <p:nvGrpSpPr>
          <p:cNvPr id="20" name="Group 30"/>
          <p:cNvGrpSpPr/>
          <p:nvPr/>
        </p:nvGrpSpPr>
        <p:grpSpPr>
          <a:xfrm rot="2700000">
            <a:off x="888128" y="129789"/>
            <a:ext cx="503695" cy="503694"/>
            <a:chOff x="4985162" y="5175876"/>
            <a:chExt cx="1194318" cy="1194318"/>
          </a:xfrm>
          <a:solidFill>
            <a:srgbClr val="09FF78"/>
          </a:solidFill>
        </p:grpSpPr>
        <p:sp>
          <p:nvSpPr>
            <p:cNvPr id="21" name="Rounded Rectangle 31"/>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32"/>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9"/>
          <p:cNvSpPr txBox="1"/>
          <p:nvPr/>
        </p:nvSpPr>
        <p:spPr>
          <a:xfrm>
            <a:off x="884391" y="132053"/>
            <a:ext cx="615811" cy="461665"/>
          </a:xfrm>
          <a:prstGeom prst="rect">
            <a:avLst/>
          </a:prstGeom>
          <a:noFill/>
        </p:spPr>
        <p:txBody>
          <a:bodyPr wrap="square" rtlCol="0" anchor="ctr">
            <a:spAutoFit/>
          </a:bodyPr>
          <a:lstStyle/>
          <a:p>
            <a:pPr algn="ctr"/>
            <a:r>
              <a:rPr lang="en-US" sz="2400" b="1" spc="600" dirty="0">
                <a:solidFill>
                  <a:schemeClr val="bg1"/>
                </a:solidFill>
                <a:latin typeface="Century Gothic" panose="020B0502020202020204" pitchFamily="34" charset="0"/>
              </a:rPr>
              <a:t>2</a:t>
            </a:r>
          </a:p>
        </p:txBody>
      </p:sp>
      <p:grpSp>
        <p:nvGrpSpPr>
          <p:cNvPr id="24" name="Group 4"/>
          <p:cNvGrpSpPr/>
          <p:nvPr/>
        </p:nvGrpSpPr>
        <p:grpSpPr>
          <a:xfrm rot="2700000">
            <a:off x="121658" y="129789"/>
            <a:ext cx="503695" cy="503694"/>
            <a:chOff x="4985162" y="5175876"/>
            <a:chExt cx="1194318" cy="1194318"/>
          </a:xfrm>
          <a:solidFill>
            <a:srgbClr val="09FF78"/>
          </a:solidFill>
        </p:grpSpPr>
        <p:sp>
          <p:nvSpPr>
            <p:cNvPr id="25" name="Rounded Rectangle 6"/>
            <p:cNvSpPr/>
            <p:nvPr/>
          </p:nvSpPr>
          <p:spPr>
            <a:xfrm>
              <a:off x="4985162" y="5175876"/>
              <a:ext cx="1194318" cy="11943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7"/>
            <p:cNvSpPr/>
            <p:nvPr/>
          </p:nvSpPr>
          <p:spPr>
            <a:xfrm>
              <a:off x="5088052" y="5290746"/>
              <a:ext cx="984693" cy="979149"/>
            </a:xfrm>
            <a:prstGeom prst="roundRect">
              <a:avLst/>
            </a:prstGeom>
            <a:grp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5"/>
          <p:cNvSpPr txBox="1"/>
          <p:nvPr/>
        </p:nvSpPr>
        <p:spPr>
          <a:xfrm>
            <a:off x="87892" y="127202"/>
            <a:ext cx="615811" cy="461665"/>
          </a:xfrm>
          <a:prstGeom prst="rect">
            <a:avLst/>
          </a:prstGeom>
          <a:noFill/>
        </p:spPr>
        <p:txBody>
          <a:bodyPr wrap="square" rtlCol="0" anchor="ctr">
            <a:spAutoFit/>
          </a:bodyPr>
          <a:lstStyle/>
          <a:p>
            <a:pPr algn="ctr"/>
            <a:r>
              <a:rPr lang="ar-MA" sz="2400" b="1" spc="600" dirty="0">
                <a:solidFill>
                  <a:schemeClr val="bg1"/>
                </a:solidFill>
                <a:latin typeface="Century Gothic" panose="020B0502020202020204" pitchFamily="34" charset="0"/>
              </a:rPr>
              <a:t>1</a:t>
            </a:r>
            <a:endParaRPr lang="en-US" sz="2400" b="1" spc="600" dirty="0">
              <a:solidFill>
                <a:schemeClr val="bg1"/>
              </a:solidFill>
              <a:latin typeface="Century Gothic" panose="020B0502020202020204" pitchFamily="34" charset="0"/>
            </a:endParaRPr>
          </a:p>
        </p:txBody>
      </p:sp>
      <p:sp>
        <p:nvSpPr>
          <p:cNvPr id="29" name="ZoneTexte 34">
            <a:extLst>
              <a:ext uri="{FF2B5EF4-FFF2-40B4-BE49-F238E27FC236}">
                <a16:creationId xmlns:a16="http://schemas.microsoft.com/office/drawing/2014/main" id="{07D2AA94-E524-DF6A-8D7C-1679CF6232F2}"/>
              </a:ext>
            </a:extLst>
          </p:cNvPr>
          <p:cNvSpPr txBox="1"/>
          <p:nvPr/>
        </p:nvSpPr>
        <p:spPr>
          <a:xfrm>
            <a:off x="7633791" y="903806"/>
            <a:ext cx="3541961" cy="369332"/>
          </a:xfrm>
          <a:prstGeom prst="rect">
            <a:avLst/>
          </a:prstGeom>
          <a:noFill/>
        </p:spPr>
        <p:txBody>
          <a:bodyPr wrap="square" rtlCol="0">
            <a:spAutoFit/>
          </a:bodyPr>
          <a:lstStyle/>
          <a:p>
            <a:pPr algn="ctr"/>
            <a:r>
              <a:rPr lang="fr-FR" b="1" dirty="0">
                <a:solidFill>
                  <a:srgbClr val="858585"/>
                </a:solidFill>
                <a:latin typeface="Century Gothic" panose="020B0502020202020204" pitchFamily="34" charset="0"/>
              </a:rPr>
              <a:t>Méthodologie de réalisation</a:t>
            </a:r>
          </a:p>
        </p:txBody>
      </p:sp>
      <p:sp>
        <p:nvSpPr>
          <p:cNvPr id="30" name="Rounded Rectangle 70">
            <a:extLst>
              <a:ext uri="{FF2B5EF4-FFF2-40B4-BE49-F238E27FC236}">
                <a16:creationId xmlns:a16="http://schemas.microsoft.com/office/drawing/2014/main" id="{437726CA-99B9-E255-55D5-63F567328D1B}"/>
              </a:ext>
            </a:extLst>
          </p:cNvPr>
          <p:cNvSpPr/>
          <p:nvPr/>
        </p:nvSpPr>
        <p:spPr>
          <a:xfrm>
            <a:off x="7606275" y="1266219"/>
            <a:ext cx="3541961" cy="48732"/>
          </a:xfrm>
          <a:prstGeom prst="roundRect">
            <a:avLst/>
          </a:prstGeom>
          <a:solidFill>
            <a:srgbClr val="C5C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1" name="ZoneTexte 36">
            <a:extLst>
              <a:ext uri="{FF2B5EF4-FFF2-40B4-BE49-F238E27FC236}">
                <a16:creationId xmlns:a16="http://schemas.microsoft.com/office/drawing/2014/main" id="{97B1E365-EE78-E934-7C92-494190B8D0C6}"/>
              </a:ext>
            </a:extLst>
          </p:cNvPr>
          <p:cNvSpPr txBox="1"/>
          <p:nvPr/>
        </p:nvSpPr>
        <p:spPr>
          <a:xfrm>
            <a:off x="982178" y="901620"/>
            <a:ext cx="1851597" cy="369332"/>
          </a:xfrm>
          <a:prstGeom prst="rect">
            <a:avLst/>
          </a:prstGeom>
          <a:noFill/>
        </p:spPr>
        <p:txBody>
          <a:bodyPr wrap="square" rtlCol="0">
            <a:spAutoFit/>
          </a:bodyPr>
          <a:lstStyle/>
          <a:p>
            <a:pPr algn="ctr"/>
            <a:r>
              <a:rPr lang="fr-FR" b="1" dirty="0">
                <a:solidFill>
                  <a:schemeClr val="bg1">
                    <a:lumMod val="50000"/>
                  </a:schemeClr>
                </a:solidFill>
                <a:latin typeface="Century Gothic" panose="020B0502020202020204" pitchFamily="34" charset="0"/>
              </a:rPr>
              <a:t>Problématique</a:t>
            </a:r>
          </a:p>
        </p:txBody>
      </p:sp>
      <p:sp>
        <p:nvSpPr>
          <p:cNvPr id="32" name="Rounded Rectangle 72">
            <a:extLst>
              <a:ext uri="{FF2B5EF4-FFF2-40B4-BE49-F238E27FC236}">
                <a16:creationId xmlns:a16="http://schemas.microsoft.com/office/drawing/2014/main" id="{73C7054E-5B3E-F68E-08A9-FD4F9C9B1E9A}"/>
              </a:ext>
            </a:extLst>
          </p:cNvPr>
          <p:cNvSpPr/>
          <p:nvPr/>
        </p:nvSpPr>
        <p:spPr>
          <a:xfrm flipV="1">
            <a:off x="1043764" y="1295005"/>
            <a:ext cx="1737360" cy="5206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solidFill>
                <a:srgbClr val="0D73F5"/>
              </a:solidFill>
            </a:endParaRPr>
          </a:p>
        </p:txBody>
      </p:sp>
      <p:sp>
        <p:nvSpPr>
          <p:cNvPr id="33" name="Rounded Rectangle 42">
            <a:extLst>
              <a:ext uri="{FF2B5EF4-FFF2-40B4-BE49-F238E27FC236}">
                <a16:creationId xmlns:a16="http://schemas.microsoft.com/office/drawing/2014/main" id="{71F86750-CC39-1B16-DA2E-334B39A65460}"/>
              </a:ext>
            </a:extLst>
          </p:cNvPr>
          <p:cNvSpPr/>
          <p:nvPr/>
        </p:nvSpPr>
        <p:spPr>
          <a:xfrm flipV="1">
            <a:off x="4203646" y="1295005"/>
            <a:ext cx="2479852" cy="4873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4" name="ZoneTexte 38">
            <a:extLst>
              <a:ext uri="{FF2B5EF4-FFF2-40B4-BE49-F238E27FC236}">
                <a16:creationId xmlns:a16="http://schemas.microsoft.com/office/drawing/2014/main" id="{524EA2CB-A775-A6D6-AC15-668FD73DEF1C}"/>
              </a:ext>
            </a:extLst>
          </p:cNvPr>
          <p:cNvSpPr txBox="1"/>
          <p:nvPr/>
        </p:nvSpPr>
        <p:spPr>
          <a:xfrm>
            <a:off x="4203646" y="924138"/>
            <a:ext cx="2593690" cy="369332"/>
          </a:xfrm>
          <a:prstGeom prst="rect">
            <a:avLst/>
          </a:prstGeom>
          <a:noFill/>
        </p:spPr>
        <p:txBody>
          <a:bodyPr wrap="square" rtlCol="0">
            <a:spAutoFit/>
          </a:bodyPr>
          <a:lstStyle/>
          <a:p>
            <a:pPr algn="ctr"/>
            <a:r>
              <a:rPr lang="fr-FR" b="1" dirty="0">
                <a:latin typeface="Century Gothic" panose="020B0502020202020204" pitchFamily="34" charset="0"/>
              </a:rPr>
              <a:t>Architecture de l’App</a:t>
            </a:r>
          </a:p>
        </p:txBody>
      </p:sp>
      <p:pic>
        <p:nvPicPr>
          <p:cNvPr id="4" name="Image 3" descr="Une image contenant Graphique, graphisme&#10;&#10;Description générée automatiquement">
            <a:extLst>
              <a:ext uri="{FF2B5EF4-FFF2-40B4-BE49-F238E27FC236}">
                <a16:creationId xmlns:a16="http://schemas.microsoft.com/office/drawing/2014/main" id="{CD758166-36AF-B121-D8D5-29DD6CEB9A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2166" y="-39668"/>
            <a:ext cx="836838" cy="836838"/>
          </a:xfrm>
          <a:prstGeom prst="rect">
            <a:avLst/>
          </a:prstGeom>
        </p:spPr>
      </p:pic>
      <p:pic>
        <p:nvPicPr>
          <p:cNvPr id="2" name="Image 1">
            <a:extLst>
              <a:ext uri="{FF2B5EF4-FFF2-40B4-BE49-F238E27FC236}">
                <a16:creationId xmlns:a16="http://schemas.microsoft.com/office/drawing/2014/main" id="{60B7E2DB-8A68-499D-F13D-37818D893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27" y="1843367"/>
            <a:ext cx="11976146" cy="4097400"/>
          </a:xfrm>
          <a:prstGeom prst="rect">
            <a:avLst/>
          </a:prstGeom>
        </p:spPr>
      </p:pic>
    </p:spTree>
    <p:extLst>
      <p:ext uri="{BB962C8B-B14F-4D97-AF65-F5344CB8AC3E}">
        <p14:creationId xmlns:p14="http://schemas.microsoft.com/office/powerpoint/2010/main" val="115622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0-#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0-#ppt_w/2"/>
                                          </p:val>
                                        </p:tav>
                                        <p:tav tm="100000">
                                          <p:val>
                                            <p:strVal val="#ppt_x"/>
                                          </p:val>
                                        </p:tav>
                                      </p:tavLst>
                                    </p:anim>
                                    <p:anim calcmode="lin" valueType="num">
                                      <p:cBhvr additive="base">
                                        <p:cTn id="28" dur="500" fill="hold"/>
                                        <p:tgtEl>
                                          <p:spTgt spid="34"/>
                                        </p:tgtEl>
                                        <p:attrNameLst>
                                          <p:attrName>ppt_y</p:attrName>
                                        </p:attrNameLst>
                                      </p:cBhvr>
                                      <p:tavLst>
                                        <p:tav tm="0">
                                          <p:val>
                                            <p:strVal val="#ppt_y"/>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p:bldP spid="32" grpId="0" animBg="1"/>
      <p:bldP spid="33" grpId="0" animBg="1"/>
      <p:bldP spid="3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11954</TotalTime>
  <Words>1711</Words>
  <Application>Microsoft Office PowerPoint</Application>
  <PresentationFormat>Grand écran</PresentationFormat>
  <Paragraphs>276</Paragraphs>
  <Slides>23</Slides>
  <Notes>23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23</vt:i4>
      </vt:variant>
    </vt:vector>
  </HeadingPairs>
  <TitlesOfParts>
    <vt:vector size="32" baseType="lpstr">
      <vt:lpstr>Aptos</vt:lpstr>
      <vt:lpstr>Arial</vt:lpstr>
      <vt:lpstr>Calibri</vt:lpstr>
      <vt:lpstr>Calibri Light</vt:lpstr>
      <vt:lpstr>Century Gothic</vt:lpstr>
      <vt:lpstr>Roboto Regular</vt:lpstr>
      <vt:lpstr>Roboto Thin</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Dahaoui Cherkaoui</dc:creator>
  <cp:lastModifiedBy>Mohamed CISSE</cp:lastModifiedBy>
  <cp:revision>521</cp:revision>
  <dcterms:created xsi:type="dcterms:W3CDTF">2019-06-19T19:59:00Z</dcterms:created>
  <dcterms:modified xsi:type="dcterms:W3CDTF">2024-12-11T10:31:58Z</dcterms:modified>
</cp:coreProperties>
</file>