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77"/>
      <p:regular r:id="rId18"/>
      <p:bold r:id="rId19"/>
      <p:italic r:id="rId20"/>
      <p:boldItalic r:id="rId21"/>
    </p:embeddedFont>
    <p:embeddedFont>
      <p:font typeface="Montserrat"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34" d="100"/>
          <a:sy n="134" d="100"/>
        </p:scale>
        <p:origin x="100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fcce24224_2_1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fcce24224_2_1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e242a2bc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e242a2bc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Lato"/>
                <a:ea typeface="Lato"/>
                <a:cs typeface="Lato"/>
                <a:sym typeface="Lato"/>
              </a:rPr>
              <a:t>Using KNN classifier, the model performed with:  an accuracy of 84%, a sensitivity of 78%, and a specificity of 90%.</a:t>
            </a:r>
            <a:endParaRPr sz="1400">
              <a:solidFill>
                <a:schemeClr val="dk1"/>
              </a:solidFill>
              <a:latin typeface="Lato"/>
              <a:ea typeface="Lato"/>
              <a:cs typeface="Lato"/>
              <a:sym typeface="Lato"/>
            </a:endParaRPr>
          </a:p>
          <a:p>
            <a:pPr marL="0" lvl="0" indent="0" algn="l" rtl="0">
              <a:spcBef>
                <a:spcPts val="0"/>
              </a:spcBef>
              <a:spcAft>
                <a:spcPts val="0"/>
              </a:spcAft>
              <a:buNone/>
            </a:pPr>
            <a:r>
              <a:rPr lang="en" sz="1400">
                <a:solidFill>
                  <a:schemeClr val="dk1"/>
                </a:solidFill>
                <a:latin typeface="Lato"/>
                <a:ea typeface="Lato"/>
                <a:cs typeface="Lato"/>
                <a:sym typeface="Lato"/>
              </a:rPr>
              <a:t>a specificity of 90%. </a:t>
            </a:r>
            <a:endParaRPr sz="1400">
              <a:solidFill>
                <a:schemeClr val="dk1"/>
              </a:solidFill>
              <a:latin typeface="Lato"/>
              <a:ea typeface="Lato"/>
              <a:cs typeface="Lato"/>
              <a:sym typeface="Lato"/>
            </a:endParaRPr>
          </a:p>
          <a:p>
            <a:pPr marL="0" lvl="0" indent="0" algn="l" rtl="0">
              <a:spcBef>
                <a:spcPts val="0"/>
              </a:spcBef>
              <a:spcAft>
                <a:spcPts val="0"/>
              </a:spcAft>
              <a:buNone/>
            </a:pPr>
            <a:r>
              <a:rPr lang="en" sz="1400">
                <a:solidFill>
                  <a:schemeClr val="dk1"/>
                </a:solidFill>
                <a:latin typeface="Lato"/>
                <a:ea typeface="Lato"/>
                <a:cs typeface="Lato"/>
                <a:sym typeface="Lato"/>
              </a:rPr>
              <a:t>We are 95% confident that any given value of IBU and ABVs will be accurately predicted it as an India Pale Ale if it falls between the interval (0.81, 0.88). These statistics were found using a k value = 39.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e242a2bc2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e242a2bc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there being a difference in the average annual temperature in each region, the average ABV in each region is very similar.</a:t>
            </a:r>
            <a:endParaRPr/>
          </a:p>
          <a:p>
            <a:pPr marL="0" lvl="0" indent="0" algn="l" rtl="0">
              <a:spcBef>
                <a:spcPts val="0"/>
              </a:spcBef>
              <a:spcAft>
                <a:spcPts val="0"/>
              </a:spcAft>
              <a:buNone/>
            </a:pPr>
            <a:r>
              <a:rPr lang="en"/>
              <a:t>Although it is a small correlation, the regions with the highest annual temperature (the Midwest and the South) have slightly higher ABVs.</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24212883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e2421288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closely at the number of breweries in each region, the Northeast and the South have the lowest number of breweries.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24212883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e24212883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regions with the smallest populations are in the Northeast and Midwest, which represent 17.1% and 20.8% of the population respectively.</a:t>
            </a:r>
            <a:endParaRPr/>
          </a:p>
          <a:p>
            <a:pPr marL="0" lvl="0" indent="0" algn="l" rtl="0">
              <a:spcBef>
                <a:spcPts val="0"/>
              </a:spcBef>
              <a:spcAft>
                <a:spcPts val="0"/>
              </a:spcAft>
              <a:buNone/>
            </a:pPr>
            <a:r>
              <a:rPr lang="en"/>
              <a:t>The regions with the largest populations are in the West and the South, which represent 23.9% and 38.3% of the population respectively.</a:t>
            </a:r>
            <a:endParaRPr/>
          </a:p>
          <a:p>
            <a:pPr marL="0" lvl="0" indent="0" algn="l" rtl="0">
              <a:spcBef>
                <a:spcPts val="0"/>
              </a:spcBef>
              <a:spcAft>
                <a:spcPts val="0"/>
              </a:spcAft>
              <a:buNone/>
            </a:pPr>
            <a:r>
              <a:rPr lang="en"/>
              <a:t>The Northeast has the smallest population and appears to have the least amount of land, so it makes sense that the region has the fewest number of breweries.</a:t>
            </a:r>
            <a:endParaRPr/>
          </a:p>
          <a:p>
            <a:pPr marL="0" lvl="0" indent="0" algn="l" rtl="0">
              <a:spcBef>
                <a:spcPts val="0"/>
              </a:spcBef>
              <a:spcAft>
                <a:spcPts val="0"/>
              </a:spcAft>
              <a:buNone/>
            </a:pPr>
            <a:r>
              <a:rPr lang="en"/>
              <a:t>However, the South has the largest population and appears to have a lot land. Maybe budweiser should consider branching out more in the South?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ff5d794d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ff5d794d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ff5d794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ff5d794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examining the summary statistics of each column in the breweries dataset, I found that there are about 10 breweries per state, with a minimum of 1 and a maximum of 47 breweries in any given state. You may find a breakdown of each state and its brewery count below.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ff5d794d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ff5d794d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running a function which finds null values in the new TotalData dataset, I found that the only columns to contain missing values were ABV and IBU. This could be a potential risk in any analysis using these features as it might lead to misleading, or unrepresentative, results. It would be wise to proceed with caution.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ff07e4ac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ff07e4ac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states with the lowest median </a:t>
            </a:r>
            <a:r>
              <a:rPr lang="en">
                <a:solidFill>
                  <a:schemeClr val="dk1"/>
                </a:solidFill>
              </a:rPr>
              <a:t>ABV</a:t>
            </a:r>
            <a:r>
              <a:rPr lang="en"/>
              <a:t> are Arizona and Utah, with an alcohol content of 4%.</a:t>
            </a:r>
            <a:endParaRPr/>
          </a:p>
          <a:p>
            <a:pPr marL="0" lvl="0" indent="0" algn="l" rtl="0">
              <a:spcBef>
                <a:spcPts val="0"/>
              </a:spcBef>
              <a:spcAft>
                <a:spcPts val="0"/>
              </a:spcAft>
              <a:buNone/>
            </a:pPr>
            <a:r>
              <a:rPr lang="en"/>
              <a:t>The state with the highest median </a:t>
            </a:r>
            <a:r>
              <a:rPr lang="en">
                <a:solidFill>
                  <a:schemeClr val="dk1"/>
                </a:solidFill>
              </a:rPr>
              <a:t>ABV </a:t>
            </a:r>
            <a:r>
              <a:rPr lang="en"/>
              <a:t>is Maine, with an alcohol content of 6.7%.</a:t>
            </a:r>
            <a:endParaRPr/>
          </a:p>
          <a:p>
            <a:pPr marL="0" lvl="0" indent="0" algn="l" rtl="0">
              <a:spcBef>
                <a:spcPts val="0"/>
              </a:spcBef>
              <a:spcAft>
                <a:spcPts val="0"/>
              </a:spcAft>
              <a:buNone/>
            </a:pPr>
            <a:r>
              <a:rPr lang="en"/>
              <a:t>The median </a:t>
            </a:r>
            <a:r>
              <a:rPr lang="en">
                <a:solidFill>
                  <a:schemeClr val="dk1"/>
                </a:solidFill>
              </a:rPr>
              <a:t>alcohol content </a:t>
            </a:r>
            <a:r>
              <a:rPr lang="en"/>
              <a:t>of all 50 states is 5.56%.</a:t>
            </a:r>
            <a:endParaRPr/>
          </a:p>
          <a:p>
            <a:pPr marL="0" lvl="0" indent="0" algn="l" rtl="0">
              <a:spcBef>
                <a:spcPts val="0"/>
              </a:spcBef>
              <a:spcAft>
                <a:spcPts val="0"/>
              </a:spcAft>
              <a:buNone/>
            </a:pPr>
            <a:r>
              <a:rPr lang="en"/>
              <a:t>The median </a:t>
            </a:r>
            <a:r>
              <a:rPr lang="en">
                <a:solidFill>
                  <a:schemeClr val="dk1"/>
                </a:solidFill>
              </a:rPr>
              <a:t>alcohol content </a:t>
            </a:r>
            <a:r>
              <a:rPr lang="en"/>
              <a:t>has a range of 2.7, which honestly is not that high.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ff07e4a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ff07e4a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state with the lowest international bitterness unit is Wisconsin, with an IBU value of 19.</a:t>
            </a:r>
            <a:endParaRPr/>
          </a:p>
          <a:p>
            <a:pPr marL="0" lvl="0" indent="0" algn="l" rtl="0">
              <a:spcBef>
                <a:spcPts val="0"/>
              </a:spcBef>
              <a:spcAft>
                <a:spcPts val="0"/>
              </a:spcAft>
              <a:buNone/>
            </a:pPr>
            <a:r>
              <a:rPr lang="en"/>
              <a:t>The state with the highest international bitterness unit is Maine, with an IBU value of 61.</a:t>
            </a:r>
            <a:endParaRPr/>
          </a:p>
          <a:p>
            <a:pPr marL="0" lvl="0" indent="0" algn="l" rtl="0">
              <a:spcBef>
                <a:spcPts val="0"/>
              </a:spcBef>
              <a:spcAft>
                <a:spcPts val="0"/>
              </a:spcAft>
              <a:buNone/>
            </a:pPr>
            <a:r>
              <a:rPr lang="en"/>
              <a:t>Again, Maine comes up with the highest median value.</a:t>
            </a:r>
            <a:endParaRPr/>
          </a:p>
          <a:p>
            <a:pPr marL="0" lvl="0" indent="0" algn="l" rtl="0">
              <a:spcBef>
                <a:spcPts val="0"/>
              </a:spcBef>
              <a:spcAft>
                <a:spcPts val="0"/>
              </a:spcAft>
              <a:buNone/>
            </a:pPr>
            <a:r>
              <a:rPr lang="en">
                <a:solidFill>
                  <a:schemeClr val="dk1"/>
                </a:solidFill>
              </a:rPr>
              <a:t>The median international bitterness unit of the all 50 states is 36.98 (so around 37).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median international bitterness unit has a range of 42, which is pretty high.</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ff07e4ac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ff07e4a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state with the maximum alcohol by beer volume is Kentucky, with an alcohol content of 12.5%. However, this is after we removed any breweries with missing values.</a:t>
            </a:r>
            <a:endParaRPr/>
          </a:p>
          <a:p>
            <a:pPr marL="0" lvl="0" indent="0" algn="l" rtl="0">
              <a:spcBef>
                <a:spcPts val="0"/>
              </a:spcBef>
              <a:spcAft>
                <a:spcPts val="0"/>
              </a:spcAft>
              <a:buNone/>
            </a:pPr>
            <a:r>
              <a:rPr lang="en"/>
              <a:t>The state with the maximum </a:t>
            </a:r>
            <a:r>
              <a:rPr lang="en">
                <a:solidFill>
                  <a:schemeClr val="dk1"/>
                </a:solidFill>
              </a:rPr>
              <a:t>alcohol by beer volume</a:t>
            </a:r>
            <a:r>
              <a:rPr lang="en"/>
              <a:t>, before we removed any missing values, is Colorado, with an alcohol content of 12.8%.</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24212883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24212883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ff07e4ac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ff07e4a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state with the maximum internationally bitterness unit is Oregon, with an IBU of 138.</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fcce2422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fcce2422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Case Study One</a:t>
            </a:r>
            <a:endParaRPr/>
          </a:p>
        </p:txBody>
      </p:sp>
      <p:sp>
        <p:nvSpPr>
          <p:cNvPr id="135" name="Google Shape;135;p13"/>
          <p:cNvSpPr txBox="1">
            <a:spLocks noGrp="1"/>
          </p:cNvSpPr>
          <p:nvPr>
            <p:ph type="subTitle" idx="1"/>
          </p:nvPr>
        </p:nvSpPr>
        <p:spPr>
          <a:xfrm>
            <a:off x="5083950" y="3924925"/>
            <a:ext cx="3470700" cy="104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Maojie Xia</a:t>
            </a:r>
            <a:endParaRPr/>
          </a:p>
          <a:p>
            <a:pPr marL="0" lvl="0" indent="0" algn="l" rtl="0">
              <a:spcBef>
                <a:spcPts val="0"/>
              </a:spcBef>
              <a:spcAft>
                <a:spcPts val="0"/>
              </a:spcAft>
              <a:buNone/>
            </a:pPr>
            <a:r>
              <a:rPr lang="en"/>
              <a:t>Joseph Woodall</a:t>
            </a:r>
            <a:endParaRPr/>
          </a:p>
          <a:p>
            <a:pPr marL="0" lvl="0" indent="0" algn="l" rtl="0">
              <a:spcBef>
                <a:spcPts val="0"/>
              </a:spcBef>
              <a:spcAft>
                <a:spcPts val="0"/>
              </a:spcAft>
              <a:buNone/>
            </a:pPr>
            <a:r>
              <a:rPr lang="en"/>
              <a:t>Gotham Katta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1297500" y="3813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7</a:t>
            </a:r>
            <a:endParaRPr/>
          </a:p>
        </p:txBody>
      </p:sp>
      <p:sp>
        <p:nvSpPr>
          <p:cNvPr id="199" name="Google Shape;199;p22"/>
          <p:cNvSpPr txBox="1">
            <a:spLocks noGrp="1"/>
          </p:cNvSpPr>
          <p:nvPr>
            <p:ph type="body" idx="1"/>
          </p:nvPr>
        </p:nvSpPr>
        <p:spPr>
          <a:xfrm>
            <a:off x="1297500" y="2171588"/>
            <a:ext cx="3609900" cy="1362000"/>
          </a:xfrm>
          <a:prstGeom prst="rect">
            <a:avLst/>
          </a:prstGeom>
        </p:spPr>
        <p:txBody>
          <a:bodyPr spcFirstLastPara="1" wrap="square" lIns="91425" tIns="91425" rIns="91425" bIns="91425" anchor="t" anchorCtr="0">
            <a:normAutofit fontScale="92500"/>
          </a:bodyPr>
          <a:lstStyle/>
          <a:p>
            <a:pPr marL="0" lvl="0" indent="0" algn="l" rtl="0">
              <a:lnSpc>
                <a:spcPct val="100000"/>
              </a:lnSpc>
              <a:spcBef>
                <a:spcPts val="0"/>
              </a:spcBef>
              <a:spcAft>
                <a:spcPts val="0"/>
              </a:spcAft>
              <a:buNone/>
            </a:pPr>
            <a:r>
              <a:rPr lang="en"/>
              <a:t>Cor = 0.67</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There is a positive correlation between </a:t>
            </a:r>
            <a:endParaRPr/>
          </a:p>
          <a:p>
            <a:pPr marL="0" lvl="0" indent="0" algn="l" rtl="0">
              <a:lnSpc>
                <a:spcPct val="100000"/>
              </a:lnSpc>
              <a:spcBef>
                <a:spcPts val="0"/>
              </a:spcBef>
              <a:spcAft>
                <a:spcPts val="0"/>
              </a:spcAft>
              <a:buNone/>
            </a:pPr>
            <a:r>
              <a:rPr lang="en"/>
              <a:t>the bitterness of the beer and its alcoholic content.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 IBU increases, ABV also  increases.</a:t>
            </a:r>
            <a:endParaRPr sz="1200"/>
          </a:p>
        </p:txBody>
      </p:sp>
      <p:pic>
        <p:nvPicPr>
          <p:cNvPr id="200" name="Google Shape;200;p22"/>
          <p:cNvPicPr preferRelativeResize="0"/>
          <p:nvPr/>
        </p:nvPicPr>
        <p:blipFill>
          <a:blip r:embed="rId3">
            <a:alphaModFix/>
          </a:blip>
          <a:stretch>
            <a:fillRect/>
          </a:stretch>
        </p:blipFill>
        <p:spPr>
          <a:xfrm>
            <a:off x="4907350" y="1567550"/>
            <a:ext cx="3429062" cy="257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8</a:t>
            </a:r>
            <a:endParaRPr/>
          </a:p>
        </p:txBody>
      </p:sp>
      <p:sp>
        <p:nvSpPr>
          <p:cNvPr id="206" name="Google Shape;206;p23"/>
          <p:cNvSpPr txBox="1"/>
          <p:nvPr/>
        </p:nvSpPr>
        <p:spPr>
          <a:xfrm>
            <a:off x="4612675" y="1818725"/>
            <a:ext cx="3260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When predicting IPA or Ales, we can do so with 84% accuracy.</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We can predict IPA correctly, 78% of the time.</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And we can predict Ales, 90% of the time.</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p:txBody>
      </p:sp>
      <p:pic>
        <p:nvPicPr>
          <p:cNvPr id="207" name="Google Shape;207;p23"/>
          <p:cNvPicPr preferRelativeResize="0"/>
          <p:nvPr/>
        </p:nvPicPr>
        <p:blipFill rotWithShape="1">
          <a:blip r:embed="rId3">
            <a:alphaModFix/>
          </a:blip>
          <a:srcRect/>
          <a:stretch/>
        </p:blipFill>
        <p:spPr>
          <a:xfrm>
            <a:off x="1297503" y="1215525"/>
            <a:ext cx="2355675" cy="333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9</a:t>
            </a:r>
            <a:endParaRPr/>
          </a:p>
        </p:txBody>
      </p:sp>
      <p:sp>
        <p:nvSpPr>
          <p:cNvPr id="213" name="Google Shape;213;p24"/>
          <p:cNvSpPr txBox="1">
            <a:spLocks noGrp="1"/>
          </p:cNvSpPr>
          <p:nvPr>
            <p:ph type="body" idx="1"/>
          </p:nvPr>
        </p:nvSpPr>
        <p:spPr>
          <a:xfrm>
            <a:off x="1297500" y="1676336"/>
            <a:ext cx="2181600" cy="2512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ABV in each region are very similar.</a:t>
            </a:r>
            <a:endParaRPr/>
          </a:p>
          <a:p>
            <a:pPr marL="0" lvl="0" indent="0" algn="l" rtl="0">
              <a:spcBef>
                <a:spcPts val="1200"/>
              </a:spcBef>
              <a:spcAft>
                <a:spcPts val="0"/>
              </a:spcAft>
              <a:buNone/>
            </a:pPr>
            <a:r>
              <a:rPr lang="en"/>
              <a:t>Small correlation between annual temperature and ABV in each region. </a:t>
            </a:r>
            <a:endParaRPr/>
          </a:p>
          <a:p>
            <a:pPr marL="0" lvl="0" indent="0" algn="l" rtl="0">
              <a:spcBef>
                <a:spcPts val="1200"/>
              </a:spcBef>
              <a:spcAft>
                <a:spcPts val="1200"/>
              </a:spcAft>
              <a:buNone/>
            </a:pPr>
            <a:r>
              <a:rPr lang="en"/>
              <a:t>The Midwest and South have higher annual temperatures and higher ABVs.</a:t>
            </a:r>
            <a:endParaRPr/>
          </a:p>
        </p:txBody>
      </p:sp>
      <p:pic>
        <p:nvPicPr>
          <p:cNvPr id="214" name="Google Shape;214;p24"/>
          <p:cNvPicPr preferRelativeResize="0"/>
          <p:nvPr/>
        </p:nvPicPr>
        <p:blipFill>
          <a:blip r:embed="rId3">
            <a:alphaModFix/>
          </a:blip>
          <a:stretch>
            <a:fillRect/>
          </a:stretch>
        </p:blipFill>
        <p:spPr>
          <a:xfrm>
            <a:off x="3528325" y="1028699"/>
            <a:ext cx="5064225" cy="3808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9 (cont.)</a:t>
            </a:r>
            <a:endParaRPr/>
          </a:p>
        </p:txBody>
      </p:sp>
      <p:sp>
        <p:nvSpPr>
          <p:cNvPr id="220" name="Google Shape;220;p25"/>
          <p:cNvSpPr txBox="1">
            <a:spLocks noGrp="1"/>
          </p:cNvSpPr>
          <p:nvPr>
            <p:ph type="body" idx="1"/>
          </p:nvPr>
        </p:nvSpPr>
        <p:spPr>
          <a:xfrm>
            <a:off x="5660700" y="1869900"/>
            <a:ext cx="2675700" cy="140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1200"/>
              </a:spcAft>
              <a:buNone/>
            </a:pPr>
            <a:r>
              <a:rPr lang="en" dirty="0"/>
              <a:t>The Northeast and the South have the fewest number of breweries.</a:t>
            </a:r>
            <a:endParaRPr dirty="0"/>
          </a:p>
        </p:txBody>
      </p:sp>
      <p:pic>
        <p:nvPicPr>
          <p:cNvPr id="221" name="Google Shape;221;p25"/>
          <p:cNvPicPr preferRelativeResize="0"/>
          <p:nvPr/>
        </p:nvPicPr>
        <p:blipFill>
          <a:blip r:embed="rId3">
            <a:alphaModFix/>
          </a:blip>
          <a:stretch>
            <a:fillRect/>
          </a:stretch>
        </p:blipFill>
        <p:spPr>
          <a:xfrm>
            <a:off x="1297499" y="1269425"/>
            <a:ext cx="4284691" cy="320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9 (cont.)</a:t>
            </a:r>
            <a:endParaRPr/>
          </a:p>
        </p:txBody>
      </p:sp>
      <p:pic>
        <p:nvPicPr>
          <p:cNvPr id="227" name="Google Shape;227;p26"/>
          <p:cNvPicPr preferRelativeResize="0"/>
          <p:nvPr/>
        </p:nvPicPr>
        <p:blipFill>
          <a:blip r:embed="rId3">
            <a:alphaModFix/>
          </a:blip>
          <a:stretch>
            <a:fillRect/>
          </a:stretch>
        </p:blipFill>
        <p:spPr>
          <a:xfrm>
            <a:off x="1729125" y="1307850"/>
            <a:ext cx="5685752" cy="3251524"/>
          </a:xfrm>
          <a:prstGeom prst="rect">
            <a:avLst/>
          </a:prstGeom>
          <a:noFill/>
          <a:ln>
            <a:noFill/>
          </a:ln>
        </p:spPr>
      </p:pic>
      <p:cxnSp>
        <p:nvCxnSpPr>
          <p:cNvPr id="228" name="Google Shape;228;p26"/>
          <p:cNvCxnSpPr/>
          <p:nvPr/>
        </p:nvCxnSpPr>
        <p:spPr>
          <a:xfrm>
            <a:off x="1739575" y="2482425"/>
            <a:ext cx="921600" cy="132000"/>
          </a:xfrm>
          <a:prstGeom prst="straightConnector1">
            <a:avLst/>
          </a:prstGeom>
          <a:noFill/>
          <a:ln w="28575" cap="flat" cmpd="sng">
            <a:solidFill>
              <a:schemeClr val="dk1"/>
            </a:solidFill>
            <a:prstDash val="solid"/>
            <a:round/>
            <a:headEnd type="none" w="med" len="med"/>
            <a:tailEnd type="triangle" w="med" len="med"/>
          </a:ln>
        </p:spPr>
      </p:cxnSp>
      <p:cxnSp>
        <p:nvCxnSpPr>
          <p:cNvPr id="229" name="Google Shape;229;p26"/>
          <p:cNvCxnSpPr/>
          <p:nvPr/>
        </p:nvCxnSpPr>
        <p:spPr>
          <a:xfrm flipH="1">
            <a:off x="4692150" y="1335250"/>
            <a:ext cx="902700" cy="846300"/>
          </a:xfrm>
          <a:prstGeom prst="straightConnector1">
            <a:avLst/>
          </a:prstGeom>
          <a:noFill/>
          <a:ln w="28575" cap="flat" cmpd="sng">
            <a:solidFill>
              <a:srgbClr val="000000"/>
            </a:solidFill>
            <a:prstDash val="solid"/>
            <a:round/>
            <a:headEnd type="none" w="med" len="med"/>
            <a:tailEnd type="triangle" w="med" len="med"/>
          </a:ln>
        </p:spPr>
      </p:cxnSp>
      <p:cxnSp>
        <p:nvCxnSpPr>
          <p:cNvPr id="230" name="Google Shape;230;p26"/>
          <p:cNvCxnSpPr/>
          <p:nvPr/>
        </p:nvCxnSpPr>
        <p:spPr>
          <a:xfrm flipH="1">
            <a:off x="6591850" y="2087500"/>
            <a:ext cx="846000" cy="291600"/>
          </a:xfrm>
          <a:prstGeom prst="straightConnector1">
            <a:avLst/>
          </a:prstGeom>
          <a:noFill/>
          <a:ln w="28575" cap="flat" cmpd="sng">
            <a:solidFill>
              <a:srgbClr val="202124"/>
            </a:solidFill>
            <a:prstDash val="solid"/>
            <a:round/>
            <a:headEnd type="none" w="med" len="med"/>
            <a:tailEnd type="triangle" w="med" len="med"/>
          </a:ln>
        </p:spPr>
      </p:cxnSp>
      <p:cxnSp>
        <p:nvCxnSpPr>
          <p:cNvPr id="231" name="Google Shape;231;p26"/>
          <p:cNvCxnSpPr/>
          <p:nvPr/>
        </p:nvCxnSpPr>
        <p:spPr>
          <a:xfrm rot="10800000">
            <a:off x="5576250" y="3497850"/>
            <a:ext cx="1824000" cy="18900"/>
          </a:xfrm>
          <a:prstGeom prst="straightConnector1">
            <a:avLst/>
          </a:prstGeom>
          <a:noFill/>
          <a:ln w="28575" cap="flat" cmpd="sng">
            <a:solidFill>
              <a:srgbClr val="202124"/>
            </a:solidFill>
            <a:prstDash val="solid"/>
            <a:round/>
            <a:headEnd type="none" w="med" len="med"/>
            <a:tailEnd type="triangle" w="med" len="med"/>
          </a:ln>
        </p:spPr>
      </p:cxnSp>
      <p:sp>
        <p:nvSpPr>
          <p:cNvPr id="232" name="Google Shape;232;p26"/>
          <p:cNvSpPr txBox="1"/>
          <p:nvPr/>
        </p:nvSpPr>
        <p:spPr>
          <a:xfrm>
            <a:off x="5162550" y="977950"/>
            <a:ext cx="113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68,329,004</a:t>
            </a:r>
            <a:endParaRPr>
              <a:solidFill>
                <a:schemeClr val="lt1"/>
              </a:solidFill>
              <a:latin typeface="Lato"/>
              <a:ea typeface="Lato"/>
              <a:cs typeface="Lato"/>
              <a:sym typeface="Lato"/>
            </a:endParaRPr>
          </a:p>
        </p:txBody>
      </p:sp>
      <p:sp>
        <p:nvSpPr>
          <p:cNvPr id="233" name="Google Shape;233;p26"/>
          <p:cNvSpPr txBox="1"/>
          <p:nvPr/>
        </p:nvSpPr>
        <p:spPr>
          <a:xfrm>
            <a:off x="7414875" y="1861800"/>
            <a:ext cx="123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55,982,803</a:t>
            </a:r>
            <a:endParaRPr>
              <a:solidFill>
                <a:schemeClr val="lt1"/>
              </a:solidFill>
              <a:latin typeface="Lato"/>
              <a:ea typeface="Lato"/>
              <a:cs typeface="Lato"/>
              <a:sym typeface="Lato"/>
            </a:endParaRPr>
          </a:p>
        </p:txBody>
      </p:sp>
      <p:sp>
        <p:nvSpPr>
          <p:cNvPr id="234" name="Google Shape;234;p26"/>
          <p:cNvSpPr txBox="1"/>
          <p:nvPr/>
        </p:nvSpPr>
        <p:spPr>
          <a:xfrm>
            <a:off x="7414875" y="3091650"/>
            <a:ext cx="1532700" cy="831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
                <a:solidFill>
                  <a:schemeClr val="lt1"/>
                </a:solidFill>
              </a:rPr>
              <a:t>125,580,448</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235" name="Google Shape;235;p26"/>
          <p:cNvSpPr txBox="1"/>
          <p:nvPr/>
        </p:nvSpPr>
        <p:spPr>
          <a:xfrm>
            <a:off x="686475" y="2262000"/>
            <a:ext cx="14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78,347,268</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Thank you!</a:t>
            </a:r>
            <a:endParaRPr/>
          </a:p>
          <a:p>
            <a:pPr marL="0" lvl="0" indent="0" algn="l" rtl="0">
              <a:spcBef>
                <a:spcPts val="0"/>
              </a:spcBef>
              <a:spcAft>
                <a:spcPts val="0"/>
              </a:spcAft>
              <a:buNone/>
            </a:pPr>
            <a:endParaRPr/>
          </a:p>
          <a:p>
            <a:pPr marL="0" lvl="0" indent="0" algn="l" rtl="0">
              <a:spcBef>
                <a:spcPts val="0"/>
              </a:spcBef>
              <a:spcAft>
                <a:spcPts val="0"/>
              </a:spcAft>
              <a:buNone/>
            </a:pPr>
            <a:r>
              <a:rPr lang="en"/>
              <a:t>Q&amp;A</a:t>
            </a:r>
            <a:endParaRPr/>
          </a:p>
        </p:txBody>
      </p:sp>
      <p:sp>
        <p:nvSpPr>
          <p:cNvPr id="241" name="Google Shape;241;p27"/>
          <p:cNvSpPr txBox="1"/>
          <p:nvPr/>
        </p:nvSpPr>
        <p:spPr>
          <a:xfrm>
            <a:off x="1102175" y="4206025"/>
            <a:ext cx="3673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Youtube URL link:</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Github URL link:</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1</a:t>
            </a:r>
            <a:endParaRPr/>
          </a:p>
        </p:txBody>
      </p:sp>
      <p:sp>
        <p:nvSpPr>
          <p:cNvPr id="141" name="Google Shape;141;p14"/>
          <p:cNvSpPr txBox="1"/>
          <p:nvPr/>
        </p:nvSpPr>
        <p:spPr>
          <a:xfrm>
            <a:off x="6262575" y="1307850"/>
            <a:ext cx="2197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How many breweries are present in each state?</a:t>
            </a:r>
            <a:endParaRPr>
              <a:solidFill>
                <a:schemeClr val="lt1"/>
              </a:solidFill>
              <a:latin typeface="Lato"/>
              <a:ea typeface="Lato"/>
              <a:cs typeface="Lato"/>
              <a:sym typeface="Lato"/>
            </a:endParaRPr>
          </a:p>
        </p:txBody>
      </p:sp>
      <p:pic>
        <p:nvPicPr>
          <p:cNvPr id="142" name="Google Shape;142;p14"/>
          <p:cNvPicPr preferRelativeResize="0"/>
          <p:nvPr/>
        </p:nvPicPr>
        <p:blipFill>
          <a:blip r:embed="rId3">
            <a:alphaModFix/>
          </a:blip>
          <a:stretch>
            <a:fillRect/>
          </a:stretch>
        </p:blipFill>
        <p:spPr>
          <a:xfrm>
            <a:off x="684225" y="2034976"/>
            <a:ext cx="7775550" cy="2845850"/>
          </a:xfrm>
          <a:prstGeom prst="rect">
            <a:avLst/>
          </a:prstGeom>
          <a:noFill/>
          <a:ln>
            <a:noFill/>
          </a:ln>
        </p:spPr>
      </p:pic>
      <p:sp>
        <p:nvSpPr>
          <p:cNvPr id="2" name="TextBox 1">
            <a:extLst>
              <a:ext uri="{FF2B5EF4-FFF2-40B4-BE49-F238E27FC236}">
                <a16:creationId xmlns:a16="http://schemas.microsoft.com/office/drawing/2014/main" id="{EAE3945F-DC7A-634A-BCA1-03B87E0F154E}"/>
              </a:ext>
            </a:extLst>
          </p:cNvPr>
          <p:cNvSpPr txBox="1"/>
          <p:nvPr/>
        </p:nvSpPr>
        <p:spPr>
          <a:xfrm>
            <a:off x="949800" y="2034976"/>
            <a:ext cx="3276600" cy="215444"/>
          </a:xfrm>
          <a:prstGeom prst="rect">
            <a:avLst/>
          </a:prstGeom>
          <a:solidFill>
            <a:schemeClr val="bg1"/>
          </a:solidFill>
        </p:spPr>
        <p:txBody>
          <a:bodyPr wrap="square" rtlCol="0">
            <a:spAutoFit/>
          </a:bodyPr>
          <a:lstStyle/>
          <a:p>
            <a:r>
              <a:rPr lang="en-US" sz="800" dirty="0"/>
              <a:t>Total Breweries Present in all 50 States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3</a:t>
            </a:r>
            <a:endParaRPr/>
          </a:p>
        </p:txBody>
      </p:sp>
      <p:sp>
        <p:nvSpPr>
          <p:cNvPr id="148" name="Google Shape;148;p15"/>
          <p:cNvSpPr txBox="1">
            <a:spLocks noGrp="1"/>
          </p:cNvSpPr>
          <p:nvPr>
            <p:ph type="body" idx="1"/>
          </p:nvPr>
        </p:nvSpPr>
        <p:spPr>
          <a:xfrm>
            <a:off x="5401575" y="1554450"/>
            <a:ext cx="2424000" cy="7707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t>ABV has 62 missing values</a:t>
            </a:r>
            <a:endParaRPr/>
          </a:p>
          <a:p>
            <a:pPr marL="0" lvl="0" indent="0" algn="l" rtl="0">
              <a:spcBef>
                <a:spcPts val="1200"/>
              </a:spcBef>
              <a:spcAft>
                <a:spcPts val="1200"/>
              </a:spcAft>
              <a:buNone/>
            </a:pPr>
            <a:r>
              <a:rPr lang="en"/>
              <a:t>IBU has 1005 missing values</a:t>
            </a:r>
            <a:endParaRPr/>
          </a:p>
        </p:txBody>
      </p:sp>
      <p:pic>
        <p:nvPicPr>
          <p:cNvPr id="149" name="Google Shape;149;p15"/>
          <p:cNvPicPr preferRelativeResize="0"/>
          <p:nvPr/>
        </p:nvPicPr>
        <p:blipFill>
          <a:blip r:embed="rId3">
            <a:alphaModFix/>
          </a:blip>
          <a:stretch>
            <a:fillRect/>
          </a:stretch>
        </p:blipFill>
        <p:spPr>
          <a:xfrm>
            <a:off x="355800" y="1691250"/>
            <a:ext cx="3890400" cy="2183425"/>
          </a:xfrm>
          <a:prstGeom prst="rect">
            <a:avLst/>
          </a:prstGeom>
          <a:noFill/>
          <a:ln>
            <a:noFill/>
          </a:ln>
        </p:spPr>
      </p:pic>
      <p:pic>
        <p:nvPicPr>
          <p:cNvPr id="150" name="Google Shape;150;p15"/>
          <p:cNvPicPr preferRelativeResize="0"/>
          <p:nvPr/>
        </p:nvPicPr>
        <p:blipFill>
          <a:blip r:embed="rId4">
            <a:alphaModFix/>
          </a:blip>
          <a:stretch>
            <a:fillRect/>
          </a:stretch>
        </p:blipFill>
        <p:spPr>
          <a:xfrm>
            <a:off x="4512950" y="2571750"/>
            <a:ext cx="4201286" cy="218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4</a:t>
            </a:r>
            <a:endParaRPr/>
          </a:p>
        </p:txBody>
      </p:sp>
      <p:sp>
        <p:nvSpPr>
          <p:cNvPr id="156" name="Google Shape;156;p16"/>
          <p:cNvSpPr txBox="1">
            <a:spLocks noGrp="1"/>
          </p:cNvSpPr>
          <p:nvPr>
            <p:ph type="body" idx="1"/>
          </p:nvPr>
        </p:nvSpPr>
        <p:spPr>
          <a:xfrm>
            <a:off x="6779700" y="2278838"/>
            <a:ext cx="1556700" cy="148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Median alcohol content in each state?</a:t>
            </a:r>
            <a:endParaRPr/>
          </a:p>
          <a:p>
            <a:pPr marL="0" lvl="0" indent="0" algn="l" rtl="0">
              <a:spcBef>
                <a:spcPts val="1200"/>
              </a:spcBef>
              <a:spcAft>
                <a:spcPts val="1200"/>
              </a:spcAft>
              <a:buNone/>
            </a:pPr>
            <a:endParaRPr/>
          </a:p>
        </p:txBody>
      </p:sp>
      <p:pic>
        <p:nvPicPr>
          <p:cNvPr id="157" name="Google Shape;157;p16"/>
          <p:cNvPicPr preferRelativeResize="0"/>
          <p:nvPr/>
        </p:nvPicPr>
        <p:blipFill>
          <a:blip r:embed="rId3">
            <a:alphaModFix/>
          </a:blip>
          <a:stretch>
            <a:fillRect/>
          </a:stretch>
        </p:blipFill>
        <p:spPr>
          <a:xfrm>
            <a:off x="1297502" y="994362"/>
            <a:ext cx="5412474" cy="4057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4 (cont.)</a:t>
            </a:r>
            <a:endParaRPr/>
          </a:p>
        </p:txBody>
      </p:sp>
      <p:pic>
        <p:nvPicPr>
          <p:cNvPr id="163" name="Google Shape;163;p17"/>
          <p:cNvPicPr preferRelativeResize="0"/>
          <p:nvPr/>
        </p:nvPicPr>
        <p:blipFill>
          <a:blip r:embed="rId3">
            <a:alphaModFix/>
          </a:blip>
          <a:stretch>
            <a:fillRect/>
          </a:stretch>
        </p:blipFill>
        <p:spPr>
          <a:xfrm>
            <a:off x="1297500" y="994363"/>
            <a:ext cx="5405413" cy="4057574"/>
          </a:xfrm>
          <a:prstGeom prst="rect">
            <a:avLst/>
          </a:prstGeom>
          <a:noFill/>
          <a:ln>
            <a:noFill/>
          </a:ln>
        </p:spPr>
      </p:pic>
      <p:sp>
        <p:nvSpPr>
          <p:cNvPr id="164" name="Google Shape;164;p17"/>
          <p:cNvSpPr txBox="1">
            <a:spLocks noGrp="1"/>
          </p:cNvSpPr>
          <p:nvPr>
            <p:ph type="body" idx="1"/>
          </p:nvPr>
        </p:nvSpPr>
        <p:spPr>
          <a:xfrm>
            <a:off x="6779700" y="2278838"/>
            <a:ext cx="1556700" cy="148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Median international bitterness unit in each state?</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5</a:t>
            </a:r>
            <a:endParaRPr/>
          </a:p>
        </p:txBody>
      </p:sp>
      <p:sp>
        <p:nvSpPr>
          <p:cNvPr id="170" name="Google Shape;170;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Which state has the highest beer content (ABV)?</a:t>
            </a:r>
            <a:endParaRPr/>
          </a:p>
          <a:p>
            <a:pPr marL="0" lvl="0" indent="0" algn="l" rtl="0">
              <a:spcBef>
                <a:spcPts val="1200"/>
              </a:spcBef>
              <a:spcAft>
                <a:spcPts val="0"/>
              </a:spcAft>
              <a:buNone/>
            </a:pPr>
            <a:r>
              <a:rPr lang="en"/>
              <a:t>Kentucky with ABV of 12.5%</a:t>
            </a:r>
            <a:endParaRPr/>
          </a:p>
          <a:p>
            <a:pPr marL="0" lvl="0" indent="0" algn="l" rtl="0">
              <a:spcBef>
                <a:spcPts val="1200"/>
              </a:spcBef>
              <a:spcAft>
                <a:spcPts val="1200"/>
              </a:spcAft>
              <a:buNone/>
            </a:pPr>
            <a:endParaRPr/>
          </a:p>
        </p:txBody>
      </p:sp>
      <p:pic>
        <p:nvPicPr>
          <p:cNvPr id="171" name="Google Shape;171;p18"/>
          <p:cNvPicPr preferRelativeResize="0"/>
          <p:nvPr/>
        </p:nvPicPr>
        <p:blipFill>
          <a:blip r:embed="rId3">
            <a:alphaModFix/>
          </a:blip>
          <a:stretch>
            <a:fillRect/>
          </a:stretch>
        </p:blipFill>
        <p:spPr>
          <a:xfrm>
            <a:off x="1297500" y="2441279"/>
            <a:ext cx="5670074" cy="62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5 (cont.)</a:t>
            </a:r>
            <a:endParaRPr/>
          </a:p>
        </p:txBody>
      </p:sp>
      <p:sp>
        <p:nvSpPr>
          <p:cNvPr id="177" name="Google Shape;177;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Which state has the highest beer content (ABV)?</a:t>
            </a:r>
            <a:endParaRPr/>
          </a:p>
          <a:p>
            <a:pPr marL="0" lvl="0" indent="0" algn="l" rtl="0">
              <a:spcBef>
                <a:spcPts val="1200"/>
              </a:spcBef>
              <a:spcAft>
                <a:spcPts val="0"/>
              </a:spcAft>
              <a:buNone/>
            </a:pPr>
            <a:r>
              <a:rPr lang="en"/>
              <a:t>But if you include missing values then...</a:t>
            </a:r>
            <a:endParaRPr/>
          </a:p>
          <a:p>
            <a:pPr marL="0" lvl="0" indent="0" algn="l" rtl="0">
              <a:spcBef>
                <a:spcPts val="1200"/>
              </a:spcBef>
              <a:spcAft>
                <a:spcPts val="1200"/>
              </a:spcAft>
              <a:buNone/>
            </a:pPr>
            <a:r>
              <a:rPr lang="en"/>
              <a:t>Colorado with ABV of 12.8%</a:t>
            </a:r>
            <a:endParaRPr/>
          </a:p>
        </p:txBody>
      </p:sp>
      <p:pic>
        <p:nvPicPr>
          <p:cNvPr id="178" name="Google Shape;178;p19"/>
          <p:cNvPicPr preferRelativeResize="0"/>
          <p:nvPr/>
        </p:nvPicPr>
        <p:blipFill>
          <a:blip r:embed="rId3">
            <a:alphaModFix/>
          </a:blip>
          <a:stretch>
            <a:fillRect/>
          </a:stretch>
        </p:blipFill>
        <p:spPr>
          <a:xfrm>
            <a:off x="1297500" y="2791674"/>
            <a:ext cx="5670075" cy="563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5 (cont.)</a:t>
            </a:r>
            <a:endParaRPr/>
          </a:p>
        </p:txBody>
      </p:sp>
      <p:sp>
        <p:nvSpPr>
          <p:cNvPr id="184" name="Google Shape;184;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Which state has the most bitter (IBU) beer?</a:t>
            </a:r>
            <a:endParaRPr/>
          </a:p>
          <a:p>
            <a:pPr marL="0" lvl="0" indent="0" algn="l" rtl="0">
              <a:spcBef>
                <a:spcPts val="1200"/>
              </a:spcBef>
              <a:spcAft>
                <a:spcPts val="1200"/>
              </a:spcAft>
              <a:buNone/>
            </a:pPr>
            <a:r>
              <a:rPr lang="en"/>
              <a:t>Oregon with IBU of 138</a:t>
            </a:r>
            <a:endParaRPr/>
          </a:p>
        </p:txBody>
      </p:sp>
      <p:pic>
        <p:nvPicPr>
          <p:cNvPr id="185" name="Google Shape;185;p20"/>
          <p:cNvPicPr preferRelativeResize="0"/>
          <p:nvPr/>
        </p:nvPicPr>
        <p:blipFill>
          <a:blip r:embed="rId3">
            <a:alphaModFix/>
          </a:blip>
          <a:stretch>
            <a:fillRect/>
          </a:stretch>
        </p:blipFill>
        <p:spPr>
          <a:xfrm>
            <a:off x="1297488" y="2377350"/>
            <a:ext cx="6357423" cy="62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 6</a:t>
            </a:r>
            <a:endParaRPr/>
          </a:p>
        </p:txBody>
      </p:sp>
      <p:pic>
        <p:nvPicPr>
          <p:cNvPr id="191" name="Google Shape;191;p21"/>
          <p:cNvPicPr preferRelativeResize="0"/>
          <p:nvPr/>
        </p:nvPicPr>
        <p:blipFill>
          <a:blip r:embed="rId3">
            <a:alphaModFix/>
          </a:blip>
          <a:stretch>
            <a:fillRect/>
          </a:stretch>
        </p:blipFill>
        <p:spPr>
          <a:xfrm>
            <a:off x="4548561" y="1156000"/>
            <a:ext cx="3456324" cy="399175"/>
          </a:xfrm>
          <a:prstGeom prst="rect">
            <a:avLst/>
          </a:prstGeom>
          <a:noFill/>
          <a:ln>
            <a:noFill/>
          </a:ln>
        </p:spPr>
      </p:pic>
      <p:pic>
        <p:nvPicPr>
          <p:cNvPr id="192" name="Google Shape;192;p21"/>
          <p:cNvPicPr preferRelativeResize="0"/>
          <p:nvPr/>
        </p:nvPicPr>
        <p:blipFill>
          <a:blip r:embed="rId4">
            <a:alphaModFix/>
          </a:blip>
          <a:stretch>
            <a:fillRect/>
          </a:stretch>
        </p:blipFill>
        <p:spPr>
          <a:xfrm>
            <a:off x="4217025" y="1748851"/>
            <a:ext cx="4119375" cy="3084150"/>
          </a:xfrm>
          <a:prstGeom prst="rect">
            <a:avLst/>
          </a:prstGeom>
          <a:noFill/>
          <a:ln>
            <a:noFill/>
          </a:ln>
        </p:spPr>
      </p:pic>
      <p:sp>
        <p:nvSpPr>
          <p:cNvPr id="193" name="Google Shape;193;p21"/>
          <p:cNvSpPr txBox="1"/>
          <p:nvPr/>
        </p:nvSpPr>
        <p:spPr>
          <a:xfrm>
            <a:off x="994500" y="2228925"/>
            <a:ext cx="31356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50% of beers have an ABV between 5% and 6.8%</a:t>
            </a:r>
            <a:endParaRPr>
              <a:solidFill>
                <a:schemeClr val="lt1"/>
              </a:solidFill>
              <a:latin typeface="Lato"/>
              <a:ea typeface="Lato"/>
              <a:cs typeface="Lato"/>
              <a:sym typeface="Lato"/>
            </a:endParaRPr>
          </a:p>
          <a:p>
            <a:pPr marL="457200" lvl="0" indent="0" algn="l" rtl="0">
              <a:spcBef>
                <a:spcPts val="0"/>
              </a:spcBef>
              <a:spcAft>
                <a:spcPts val="0"/>
              </a:spcAft>
              <a:buNone/>
            </a:pP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median ABV = 5.7%</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mean ABV = 6%</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457200" lvl="0" indent="-317500" algn="l" rtl="0">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There are a few outliers over 10% ABV</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902</Words>
  <Application>Microsoft Macintosh PowerPoint</Application>
  <PresentationFormat>On-screen Show (16:9)</PresentationFormat>
  <Paragraphs>87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Montserrat</vt:lpstr>
      <vt:lpstr>Lato</vt:lpstr>
      <vt:lpstr>Arial</vt:lpstr>
      <vt:lpstr>Focus</vt:lpstr>
      <vt:lpstr>Case Study One</vt:lpstr>
      <vt:lpstr>Question 1</vt:lpstr>
      <vt:lpstr>Question 3</vt:lpstr>
      <vt:lpstr>Question 4</vt:lpstr>
      <vt:lpstr>Question 4 (cont.)</vt:lpstr>
      <vt:lpstr>Question 5</vt:lpstr>
      <vt:lpstr>Question 5 (cont.)</vt:lpstr>
      <vt:lpstr>Question 5 (cont.)</vt:lpstr>
      <vt:lpstr>Question 6</vt:lpstr>
      <vt:lpstr>Question 7</vt:lpstr>
      <vt:lpstr>Question 8</vt:lpstr>
      <vt:lpstr>Question 9</vt:lpstr>
      <vt:lpstr>Question 9 (cont.)</vt:lpstr>
      <vt:lpstr>Question 9 (cont.)</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One</dc:title>
  <cp:lastModifiedBy>Syam Katta</cp:lastModifiedBy>
  <cp:revision>1</cp:revision>
  <dcterms:modified xsi:type="dcterms:W3CDTF">2021-06-27T01:13:52Z</dcterms:modified>
</cp:coreProperties>
</file>