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b Vestal" initials="JV" lastIdx="1" clrIdx="0">
    <p:extLst>
      <p:ext uri="{19B8F6BF-5375-455C-9EA6-DF929625EA0E}">
        <p15:presenceInfo xmlns:p15="http://schemas.microsoft.com/office/powerpoint/2012/main" userId="S::jmv13@duke.edu::ffd571a0-2f1a-4d6d-96b1-b96f59487dc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7AB"/>
    <a:srgbClr val="A4A000"/>
    <a:srgbClr val="D4DAE2"/>
    <a:srgbClr val="78A53D"/>
    <a:srgbClr val="A0C359"/>
    <a:srgbClr val="83A63C"/>
    <a:srgbClr val="769636"/>
    <a:srgbClr val="C5CDD9"/>
    <a:srgbClr val="8A8700"/>
    <a:srgbClr val="D7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753F-7CD3-48E5-82F8-36037C550F5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4531-026B-422B-8590-53B17828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7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753F-7CD3-48E5-82F8-36037C550F5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4531-026B-422B-8590-53B17828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753F-7CD3-48E5-82F8-36037C550F5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4531-026B-422B-8590-53B17828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2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753F-7CD3-48E5-82F8-36037C550F5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4531-026B-422B-8590-53B17828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0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753F-7CD3-48E5-82F8-36037C550F5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4531-026B-422B-8590-53B17828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3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753F-7CD3-48E5-82F8-36037C550F5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4531-026B-422B-8590-53B17828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753F-7CD3-48E5-82F8-36037C550F5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4531-026B-422B-8590-53B17828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4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753F-7CD3-48E5-82F8-36037C550F5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4531-026B-422B-8590-53B17828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6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753F-7CD3-48E5-82F8-36037C550F5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4531-026B-422B-8590-53B17828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753F-7CD3-48E5-82F8-36037C550F5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4531-026B-422B-8590-53B17828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3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753F-7CD3-48E5-82F8-36037C550F5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4531-026B-422B-8590-53B17828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3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5753F-7CD3-48E5-82F8-36037C550F5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C4531-026B-422B-8590-53B17828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1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mailto:jmv13@duke.edu" TargetMode="External"/><Relationship Id="rId4" Type="http://schemas.openxmlformats.org/officeDocument/2006/relationships/hyperlink" Target="mailto:ebr4@duke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E30B5-4D68-4300-BBC7-89594762E1D0}"/>
              </a:ext>
            </a:extLst>
          </p:cNvPr>
          <p:cNvSpPr txBox="1"/>
          <p:nvPr/>
        </p:nvSpPr>
        <p:spPr>
          <a:xfrm>
            <a:off x="142176" y="7994414"/>
            <a:ext cx="74607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Prerequisites</a:t>
            </a:r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</a:t>
            </a:r>
            <a:endParaRPr lang="en-US" sz="16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sz="1600" dirty="0">
                <a:solidFill>
                  <a:srgbClr val="D4DAE2"/>
                </a:solidFill>
              </a:rPr>
              <a:t>Students enrolling in </a:t>
            </a:r>
            <a:r>
              <a:rPr lang="en-US" sz="1600" b="1" dirty="0">
                <a:solidFill>
                  <a:srgbClr val="D4DAE2"/>
                </a:solidFill>
              </a:rPr>
              <a:t>FINTECH 534 </a:t>
            </a:r>
            <a:r>
              <a:rPr lang="en-US" sz="1600" dirty="0">
                <a:solidFill>
                  <a:srgbClr val="D4DAE2"/>
                </a:solidFill>
              </a:rPr>
              <a:t>must satisfy one (or more) of the following:</a:t>
            </a:r>
            <a:endParaRPr lang="en-US" sz="1600" b="1" dirty="0">
              <a:solidFill>
                <a:srgbClr val="D4DAE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D4DAE2"/>
                </a:solidFill>
              </a:rPr>
              <a:t>Completion of </a:t>
            </a:r>
            <a:r>
              <a:rPr lang="en-US" sz="1600" b="1" dirty="0">
                <a:solidFill>
                  <a:srgbClr val="D4DAE2"/>
                </a:solidFill>
              </a:rPr>
              <a:t>FINTECH 533: </a:t>
            </a:r>
            <a:r>
              <a:rPr lang="en-US" sz="1600" dirty="0">
                <a:solidFill>
                  <a:srgbClr val="D4DAE2"/>
                </a:solidFill>
              </a:rPr>
              <a:t>Financial Engineering (Spring 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D4DAE2"/>
                </a:solidFill>
              </a:rPr>
              <a:t>Sufficient background in both ECON and Python programming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D4DAE2"/>
                </a:solidFill>
              </a:rPr>
              <a:t>Demonstrated ability to bend spoons with your mind.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C2D8922-C5CE-47B0-93ED-464EF3E0F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9" y="6233508"/>
            <a:ext cx="2598330" cy="40097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2"/>
            </a:solidFill>
          </a:ln>
          <a:effectLst>
            <a:glow rad="127000">
              <a:schemeClr val="accent1">
                <a:alpha val="51000"/>
              </a:schemeClr>
            </a:glo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5AEE5E-CFD5-4C56-999A-A12582D371CE}"/>
              </a:ext>
            </a:extLst>
          </p:cNvPr>
          <p:cNvSpPr/>
          <p:nvPr/>
        </p:nvSpPr>
        <p:spPr>
          <a:xfrm>
            <a:off x="160122" y="177866"/>
            <a:ext cx="7460707" cy="1571625"/>
          </a:xfrm>
          <a:prstGeom prst="roundRect">
            <a:avLst/>
          </a:prstGeom>
          <a:blipFill dpi="0" rotWithShape="1">
            <a:blip r:embed="rId3">
              <a:alphaModFix amt="25000"/>
            </a:blip>
            <a:srcRect/>
            <a:stretch>
              <a:fillRect/>
            </a:stretch>
          </a:blipFill>
          <a:ln w="31750">
            <a:solidFill>
              <a:srgbClr val="8A8700"/>
            </a:solidFill>
          </a:ln>
          <a:effectLst>
            <a:glow>
              <a:schemeClr val="accent6">
                <a:alpha val="87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E4ED1-B860-4AE2-B388-87430CA6C8E3}"/>
              </a:ext>
            </a:extLst>
          </p:cNvPr>
          <p:cNvSpPr txBox="1"/>
          <p:nvPr/>
        </p:nvSpPr>
        <p:spPr>
          <a:xfrm>
            <a:off x="149906" y="229123"/>
            <a:ext cx="7470923" cy="615553"/>
          </a:xfrm>
          <a:prstGeom prst="rect">
            <a:avLst/>
          </a:prstGeom>
          <a:solidFill>
            <a:schemeClr val="bg1">
              <a:lumMod val="50000"/>
              <a:lumOff val="50000"/>
              <a:alpha val="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Independent Study Opportunity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F487D-D322-42FF-B42F-25C64168DF41}"/>
              </a:ext>
            </a:extLst>
          </p:cNvPr>
          <p:cNvSpPr txBox="1"/>
          <p:nvPr/>
        </p:nvSpPr>
        <p:spPr>
          <a:xfrm>
            <a:off x="10616587" y="3308592"/>
            <a:ext cx="1213282" cy="553998"/>
          </a:xfrm>
          <a:prstGeom prst="rect">
            <a:avLst/>
          </a:prstGeom>
          <a:solidFill>
            <a:srgbClr val="333333">
              <a:alpha val="54000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C5CDD9"/>
                </a:solidFill>
              </a:rPr>
              <a:t>FINTECH 534</a:t>
            </a:r>
          </a:p>
          <a:p>
            <a:pPr algn="ctr"/>
            <a:r>
              <a:rPr lang="en-US" b="1" dirty="0">
                <a:solidFill>
                  <a:srgbClr val="C5CDD9"/>
                </a:solidFill>
              </a:rPr>
              <a:t>Fall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295CF-A573-4832-877C-C0DAA6C81831}"/>
              </a:ext>
            </a:extLst>
          </p:cNvPr>
          <p:cNvSpPr txBox="1"/>
          <p:nvPr/>
        </p:nvSpPr>
        <p:spPr>
          <a:xfrm>
            <a:off x="160122" y="1895314"/>
            <a:ext cx="7460707" cy="47000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Build a Python package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54AC80-B2B6-4034-ACD9-4EFCA62765B2}"/>
              </a:ext>
            </a:extLst>
          </p:cNvPr>
          <p:cNvCxnSpPr>
            <a:cxnSpLocks/>
          </p:cNvCxnSpPr>
          <p:nvPr/>
        </p:nvCxnSpPr>
        <p:spPr>
          <a:xfrm>
            <a:off x="160122" y="1854748"/>
            <a:ext cx="7460707" cy="0"/>
          </a:xfrm>
          <a:prstGeom prst="line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F45CF5-FD63-433C-B285-416CC437C045}"/>
              </a:ext>
            </a:extLst>
          </p:cNvPr>
          <p:cNvCxnSpPr>
            <a:cxnSpLocks/>
          </p:cNvCxnSpPr>
          <p:nvPr/>
        </p:nvCxnSpPr>
        <p:spPr>
          <a:xfrm>
            <a:off x="160122" y="2775235"/>
            <a:ext cx="7460707" cy="0"/>
          </a:xfrm>
          <a:prstGeom prst="line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9620209-0816-418D-B986-8CA4D5004730}"/>
              </a:ext>
            </a:extLst>
          </p:cNvPr>
          <p:cNvSpPr txBox="1"/>
          <p:nvPr/>
        </p:nvSpPr>
        <p:spPr>
          <a:xfrm>
            <a:off x="160120" y="9442117"/>
            <a:ext cx="740351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Please email Profs. Emma Rasiel (</a:t>
            </a:r>
            <a:r>
              <a:rPr lang="en-US" sz="1400" b="1" dirty="0">
                <a:hlinkClick r:id="rId4"/>
              </a:rPr>
              <a:t>ebr4@duke.edu</a:t>
            </a:r>
            <a:r>
              <a:rPr lang="en-US" sz="1400" b="1" dirty="0"/>
              <a:t>) or Jake Vestal (</a:t>
            </a:r>
            <a:r>
              <a:rPr lang="en-US" sz="1400" b="1" dirty="0">
                <a:hlinkClick r:id="rId5"/>
              </a:rPr>
              <a:t>jmv13@duke.edu</a:t>
            </a:r>
            <a:r>
              <a:rPr lang="en-US" sz="1400" b="1" dirty="0"/>
              <a:t>) for course permission codes and more information.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41BA8E-D11C-4F54-A770-BAB5997B072B}"/>
              </a:ext>
            </a:extLst>
          </p:cNvPr>
          <p:cNvSpPr txBox="1"/>
          <p:nvPr/>
        </p:nvSpPr>
        <p:spPr>
          <a:xfrm>
            <a:off x="1140092" y="4424972"/>
            <a:ext cx="65880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Workflow management in git</a:t>
            </a:r>
            <a:r>
              <a:rPr lang="en-US" sz="1600" dirty="0">
                <a:solidFill>
                  <a:srgbClr val="D4DAE2"/>
                </a:solidFill>
              </a:rPr>
              <a:t>, a skill highly sought after by employers. Those teams who wish to publish their app on GitHub gain the ability to showcase their teamwork, financial, and technical skills to prospective employers.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037067-B127-4455-A86D-C4FA0A3568D5}"/>
              </a:ext>
            </a:extLst>
          </p:cNvPr>
          <p:cNvSpPr txBox="1"/>
          <p:nvPr/>
        </p:nvSpPr>
        <p:spPr>
          <a:xfrm>
            <a:off x="149906" y="2795295"/>
            <a:ext cx="7428014" cy="1323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/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Working in teams of 3-4, students will craft a unique economic insight and translate it into an actionable 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trading algorithm 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using 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Python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Each team will visualize their </a:t>
            </a:r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backtest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results, market data, and performance metrics using interactive 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Dash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web apps. At the end of the semester, teams will present their app, strategy, and results to a panel of finance industry professionals at the 3</a:t>
            </a:r>
            <a:r>
              <a:rPr lang="en-US" sz="1600" baseline="30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rd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annual 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Alpha Summit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event. </a:t>
            </a:r>
          </a:p>
        </p:txBody>
      </p:sp>
      <p:pic>
        <p:nvPicPr>
          <p:cNvPr id="39" name="Picture 4" descr="Bloomberg Anywhere: It's Not Just a Name… | Press | Bloomberg L.P.">
            <a:extLst>
              <a:ext uri="{FF2B5EF4-FFF2-40B4-BE49-F238E27FC236}">
                <a16:creationId xmlns:a16="http://schemas.microsoft.com/office/drawing/2014/main" id="{319050A6-231C-445B-95AB-E4674B463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t="6826" r="8288" b="5515"/>
          <a:stretch/>
        </p:blipFill>
        <p:spPr bwMode="auto">
          <a:xfrm>
            <a:off x="214154" y="5359697"/>
            <a:ext cx="617303" cy="6173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  <a:effectLst>
            <a:glow rad="127000">
              <a:schemeClr val="accent1">
                <a:alpha val="51000"/>
              </a:schemeClr>
            </a:glow>
          </a:effectLst>
        </p:spPr>
      </p:pic>
      <p:pic>
        <p:nvPicPr>
          <p:cNvPr id="1030" name="Picture 6" descr="GitHub Key Features Now Free For All Users - Somag News">
            <a:extLst>
              <a:ext uri="{FF2B5EF4-FFF2-40B4-BE49-F238E27FC236}">
                <a16:creationId xmlns:a16="http://schemas.microsoft.com/office/drawing/2014/main" id="{CB4E7B90-6ED5-4D74-8E97-89BC9882F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6" r="20668"/>
          <a:stretch/>
        </p:blipFill>
        <p:spPr bwMode="auto">
          <a:xfrm>
            <a:off x="214154" y="4526227"/>
            <a:ext cx="623892" cy="623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  <a:effectLst>
            <a:glow rad="127000">
              <a:schemeClr val="accent1">
                <a:alpha val="51000"/>
              </a:schemeClr>
            </a:glow>
          </a:effec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7072B40-F6C6-492C-85FC-506426F456E9}"/>
              </a:ext>
            </a:extLst>
          </p:cNvPr>
          <p:cNvSpPr txBox="1"/>
          <p:nvPr/>
        </p:nvSpPr>
        <p:spPr>
          <a:xfrm>
            <a:off x="160121" y="4081051"/>
            <a:ext cx="7474951" cy="369332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en-US" sz="1800" b="1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Students will gain experience with</a:t>
            </a:r>
            <a:r>
              <a:rPr lang="en-US" sz="1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</a:t>
            </a:r>
            <a:endParaRPr lang="en-US" sz="14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83C689-2374-495F-9FDF-EE637279F6C7}"/>
              </a:ext>
            </a:extLst>
          </p:cNvPr>
          <p:cNvSpPr txBox="1"/>
          <p:nvPr/>
        </p:nvSpPr>
        <p:spPr>
          <a:xfrm>
            <a:off x="1154839" y="7191993"/>
            <a:ext cx="64627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AE2"/>
                </a:solidFill>
              </a:rPr>
              <a:t>Programming, training, and evaluating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machine learning algorithms in Python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>
                <a:solidFill>
                  <a:srgbClr val="D4DAE2"/>
                </a:solidFill>
              </a:rPr>
              <a:t>– using any number of public or custom libraries – and elegantly visualizing the results in 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Dash</a:t>
            </a:r>
            <a:r>
              <a:rPr lang="en-US" sz="1600" dirty="0">
                <a:solidFill>
                  <a:srgbClr val="D4DAE2"/>
                </a:solidFill>
              </a:rPr>
              <a:t>.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DF1086-C7E1-4FBB-B8E4-BEF16881F26D}"/>
              </a:ext>
            </a:extLst>
          </p:cNvPr>
          <p:cNvSpPr txBox="1"/>
          <p:nvPr/>
        </p:nvSpPr>
        <p:spPr>
          <a:xfrm>
            <a:off x="1239610" y="5231990"/>
            <a:ext cx="6381220" cy="830997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en-US" sz="1600" dirty="0">
                <a:solidFill>
                  <a:srgbClr val="D4DAE2"/>
                </a:solidFill>
              </a:rPr>
              <a:t>Identifying, retrieving, cleaning, and integrating historical data obtained from the industry’s leading data vendor via Duke University’s 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Bloomberg Anywhere </a:t>
            </a:r>
            <a:r>
              <a:rPr lang="en-US" sz="1600" dirty="0">
                <a:solidFill>
                  <a:srgbClr val="D4DAE2"/>
                </a:solidFill>
              </a:rPr>
              <a:t>subscription.</a:t>
            </a:r>
            <a:endParaRPr 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C66F38-F507-4A22-8BDE-1442D0CD34E9}"/>
              </a:ext>
            </a:extLst>
          </p:cNvPr>
          <p:cNvSpPr txBox="1"/>
          <p:nvPr/>
        </p:nvSpPr>
        <p:spPr>
          <a:xfrm>
            <a:off x="3086098" y="6074823"/>
            <a:ext cx="4477534" cy="1077218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en-US" sz="1600" dirty="0">
                <a:solidFill>
                  <a:srgbClr val="D4DAE2"/>
                </a:solidFill>
              </a:rPr>
              <a:t>Exchanging trade orders and streaming real-time market data between live trading algorithms and </a:t>
            </a:r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IB Gateway</a:t>
            </a:r>
            <a:r>
              <a:rPr lang="en-US" sz="1600" dirty="0">
                <a:solidFill>
                  <a:srgbClr val="D4DAE2"/>
                </a:solidFill>
              </a:rPr>
              <a:t>, a professional-grade trade execution system used by traders and institutions.  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F63CBC-EDAD-4B73-8D23-6663515BE539}"/>
              </a:ext>
            </a:extLst>
          </p:cNvPr>
          <p:cNvSpPr txBox="1"/>
          <p:nvPr/>
        </p:nvSpPr>
        <p:spPr>
          <a:xfrm>
            <a:off x="246098" y="6703475"/>
            <a:ext cx="2598330" cy="46166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en-US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IB Gateway</a:t>
            </a:r>
            <a:r>
              <a:rPr lang="en-US" sz="1200" dirty="0">
                <a:solidFill>
                  <a:srgbClr val="D4DAE2"/>
                </a:solidFill>
              </a:rPr>
              <a:t> made available in cooperation with </a:t>
            </a:r>
            <a:r>
              <a:rPr lang="en-US" sz="1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Interactive Brokers, LLC</a:t>
            </a:r>
            <a:r>
              <a:rPr lang="en-US" sz="1200" dirty="0">
                <a:solidFill>
                  <a:srgbClr val="D4DAE2"/>
                </a:solidFill>
              </a:rPr>
              <a:t> (NYSE: IBKR).</a:t>
            </a:r>
            <a:endParaRPr lang="en-US" sz="1200" dirty="0"/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4D6B5A4D-0187-4102-9498-0E014EC67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09" y="7273651"/>
            <a:ext cx="639415" cy="639415"/>
          </a:xfrm>
          <a:prstGeom prst="rect">
            <a:avLst/>
          </a:prstGeom>
          <a:noFill/>
          <a:ln w="28575">
            <a:noFill/>
          </a:ln>
          <a:effectLst>
            <a:glow rad="127000">
              <a:schemeClr val="accent1">
                <a:alpha val="51000"/>
              </a:schemeClr>
            </a:glow>
          </a:effectLst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CB56FA-1FA9-4E41-8F09-72CAC8A9F6D2}"/>
              </a:ext>
            </a:extLst>
          </p:cNvPr>
          <p:cNvCxnSpPr>
            <a:cxnSpLocks/>
          </p:cNvCxnSpPr>
          <p:nvPr/>
        </p:nvCxnSpPr>
        <p:spPr>
          <a:xfrm>
            <a:off x="160120" y="9427830"/>
            <a:ext cx="7403511" cy="0"/>
          </a:xfrm>
          <a:prstGeom prst="line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1641D7D-E873-4259-AA66-5D20F4534359}"/>
              </a:ext>
            </a:extLst>
          </p:cNvPr>
          <p:cNvCxnSpPr>
            <a:cxnSpLocks/>
          </p:cNvCxnSpPr>
          <p:nvPr/>
        </p:nvCxnSpPr>
        <p:spPr>
          <a:xfrm>
            <a:off x="160121" y="9951049"/>
            <a:ext cx="7403511" cy="0"/>
          </a:xfrm>
          <a:prstGeom prst="line">
            <a:avLst/>
          </a:prstGeom>
          <a:ln w="2222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00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dark, white, night&#10;&#10;Description automatically generated">
            <a:extLst>
              <a:ext uri="{FF2B5EF4-FFF2-40B4-BE49-F238E27FC236}">
                <a16:creationId xmlns:a16="http://schemas.microsoft.com/office/drawing/2014/main" id="{125E3976-83DD-4C64-A9A2-DA1BBC0B29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9" r="8611" b="43568"/>
          <a:stretch/>
        </p:blipFill>
        <p:spPr>
          <a:xfrm>
            <a:off x="4903305" y="2676940"/>
            <a:ext cx="7103165" cy="27299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1372FA-A611-486B-8C7F-B194A6D116D9}"/>
              </a:ext>
            </a:extLst>
          </p:cNvPr>
          <p:cNvSpPr txBox="1"/>
          <p:nvPr/>
        </p:nvSpPr>
        <p:spPr>
          <a:xfrm>
            <a:off x="5168349" y="2855871"/>
            <a:ext cx="3457421" cy="830997"/>
          </a:xfrm>
          <a:prstGeom prst="rect">
            <a:avLst/>
          </a:prstGeom>
          <a:noFill/>
        </p:spPr>
        <p:txBody>
          <a:bodyPr wrap="none" lIns="45720" rIns="45720" rtlCol="0" anchor="ctr" anchorCtr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effectLst>
                  <a:glow rad="203200">
                    <a:schemeClr val="accent6">
                      <a:lumMod val="75000"/>
                      <a:alpha val="19000"/>
                    </a:schemeClr>
                  </a:glow>
                </a:effectLst>
                <a:latin typeface="Felix Titling" panose="04060505060202020A04" pitchFamily="82" charset="0"/>
              </a:rPr>
              <a:t>Financier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A84F6B-479B-4D67-A699-EFC9CA584B45}"/>
              </a:ext>
            </a:extLst>
          </p:cNvPr>
          <p:cNvSpPr txBox="1"/>
          <p:nvPr/>
        </p:nvSpPr>
        <p:spPr>
          <a:xfrm>
            <a:off x="5333816" y="3604189"/>
            <a:ext cx="4877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odoni MT Condensed" panose="02070606080606020203" pitchFamily="18" charset="0"/>
              </a:rPr>
              <a:t>The Language of Algorithmic Trading</a:t>
            </a:r>
          </a:p>
        </p:txBody>
      </p:sp>
    </p:spTree>
    <p:extLst>
      <p:ext uri="{BB962C8B-B14F-4D97-AF65-F5344CB8AC3E}">
        <p14:creationId xmlns:p14="http://schemas.microsoft.com/office/powerpoint/2010/main" val="75924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B1B2908056574289CFD55C4CA92C1D" ma:contentTypeVersion="7" ma:contentTypeDescription="Create a new document." ma:contentTypeScope="" ma:versionID="bdd62c2fda0804eb36e127d25b8aba40">
  <xsd:schema xmlns:xsd="http://www.w3.org/2001/XMLSchema" xmlns:xs="http://www.w3.org/2001/XMLSchema" xmlns:p="http://schemas.microsoft.com/office/2006/metadata/properties" xmlns:ns3="1f585fe9-8913-42f2-8f51-ff5b483f10cd" xmlns:ns4="da35814d-ef46-4019-80b2-3a46dee8053e" targetNamespace="http://schemas.microsoft.com/office/2006/metadata/properties" ma:root="true" ma:fieldsID="9764ae4a410d848bd0bb665724af8446" ns3:_="" ns4:_="">
    <xsd:import namespace="1f585fe9-8913-42f2-8f51-ff5b483f10cd"/>
    <xsd:import namespace="da35814d-ef46-4019-80b2-3a46dee805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585fe9-8913-42f2-8f51-ff5b483f10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5814d-ef46-4019-80b2-3a46dee8053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EFD7DB-3E2D-42D8-93C8-E1FFE8AD8D41}">
  <ds:schemaRefs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1f585fe9-8913-42f2-8f51-ff5b483f10cd"/>
    <ds:schemaRef ds:uri="http://purl.org/dc/elements/1.1/"/>
    <ds:schemaRef ds:uri="da35814d-ef46-4019-80b2-3a46dee8053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C0D0594-68F5-4F2A-B3F5-EF023F4872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44E351-D426-439D-B916-3A82BE4442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585fe9-8913-42f2-8f51-ff5b483f10cd"/>
    <ds:schemaRef ds:uri="da35814d-ef46-4019-80b2-3a46dee805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312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Bodoni MT Condensed</vt:lpstr>
      <vt:lpstr>Calibri</vt:lpstr>
      <vt:lpstr>Calibri Light</vt:lpstr>
      <vt:lpstr>Cambria Math</vt:lpstr>
      <vt:lpstr>Felix Titling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Vestal</dc:creator>
  <cp:lastModifiedBy>Jacob Vestal</cp:lastModifiedBy>
  <cp:revision>28</cp:revision>
  <dcterms:created xsi:type="dcterms:W3CDTF">2020-11-09T19:13:41Z</dcterms:created>
  <dcterms:modified xsi:type="dcterms:W3CDTF">2021-07-21T17:54:58Z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0x01010073B1B2908056574289CFD55C4CA92C1D</vt:lpwstr>
  </property>
</Properties>
</file>