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04" d="100"/>
          <a:sy n="104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B5D67-68D1-44BC-B751-4F5BE9375BD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A8FDE-563B-4000-AD6C-C5B0ED2E1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2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A8FDE-563B-4000-AD6C-C5B0ED2E1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64D-F387-F5A1-3BEA-6ACCF13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73E-8FA8-CC2D-7851-091EE333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C4F3-09D1-D786-E14F-1090585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91DA-7757-46D6-DAA5-3F8561B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663-5EFD-A310-74CB-31B42A3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13B-14EB-427C-879F-5AA0E86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A89E-5415-33C8-61AC-B82DD14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986-B4A9-E962-6014-FE51F89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50-43D6-69D9-834A-3120804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5AD-7767-9DD1-28BA-EE137E73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F408-FCAB-CC22-3963-A468C75B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D0BA-E5B4-837B-9956-A6AAEC14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994-3E7D-63CD-4722-3CACF26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A5B-AAB7-47D8-EE28-AE390DE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455-F812-61A5-9323-F574DE7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299-9B47-CFFA-90F9-203ACAA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C4F3-F3E4-49F7-8098-3B679BAE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5920-0FEA-0C54-0CD6-D52EE4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3F5-F5C6-016F-089F-3D67100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D228-D824-06D5-2B7F-2170BAB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FE3-476F-34DD-1D3C-05F5A0B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35D4-0EEC-E421-FB6F-C0A120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A109-6B09-912C-144E-B60304E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D6AE-3758-CFB3-7204-7FE9166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4E78-2890-6A55-19B1-75AFF4E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940-E4D1-565E-5D8F-86C6F48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3BC6-AD85-C46E-1542-508ECE53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63F2-1DA3-1D8E-73B4-739B209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809B-B93B-694F-81B3-21E28D2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B4B0-3893-11C5-A7BF-CD44BB8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FB6-32B0-7D9E-7F37-0AA0E3D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E2D-CF08-AF5A-459A-6D7FA18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5CB-86F1-D929-2B57-ECADF4F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D69F-A952-F1ED-9299-2D53186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4FF5-B92D-9AD1-50C0-199C19AC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524C-3490-C846-E4CD-57D72E90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62-0A58-F988-3AA6-2D10175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AA9-E345-42A5-104E-7939724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3976-3EF7-8057-7D77-A688440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E96-F376-26F5-ECF3-420257B9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89C5-8917-6EE6-44EF-DAC0AD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F0F6-1AD2-2CBE-BA89-2CB830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6114-9E87-D2B2-2103-E012F11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674C-01D0-0D53-3EE3-DAB609E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CED9-A1AD-65C3-AF3F-2DA9C09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5CCF-2F79-FB1F-2FE5-820D0A9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C2-4AAD-C288-DCAF-EC14250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EFA-6A71-F6C4-B6B7-05BF9F1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600A-A225-8E4B-4246-3D6C12F3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6A-3E8F-15DC-1075-275C83A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A20C-EABF-1278-EF13-F472D37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32CD-50D3-2CE2-2F73-FC6E85D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8F6-EB3F-179E-4371-CDDA76A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F3E1-58FD-7273-A136-365E74AB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3510-322F-BD8D-2B0C-9F150197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06EB-E661-CF00-06E1-35F81E86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111F-9F01-79CF-246D-4EAEBE7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AD5-59D4-9FF8-45B7-4DB467B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58B7-AFE0-7367-A78A-1239C6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C7B-3CC3-8610-B034-644D5831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E5-8075-0FC7-B203-5C4AA732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3E2-769E-414E-A094-DC8FE9DC1C0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AEC2-DBE0-765A-3D93-627F4A7C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DFB-F8F5-0CF8-7A10-142791CD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ign&#10;&#10;Description automatically generated">
            <a:extLst>
              <a:ext uri="{FF2B5EF4-FFF2-40B4-BE49-F238E27FC236}">
                <a16:creationId xmlns:a16="http://schemas.microsoft.com/office/drawing/2014/main" id="{7DE4ED64-1B3F-A397-E242-8DEE4E45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18533" cy="204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778FB-DA4C-465B-4F0C-BA208B52F25A}"/>
              </a:ext>
            </a:extLst>
          </p:cNvPr>
          <p:cNvSpPr txBox="1"/>
          <p:nvPr/>
        </p:nvSpPr>
        <p:spPr>
          <a:xfrm>
            <a:off x="0" y="165657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&amp; Ranking</a:t>
            </a:r>
          </a:p>
        </p:txBody>
      </p:sp>
    </p:spTree>
    <p:extLst>
      <p:ext uri="{BB962C8B-B14F-4D97-AF65-F5344CB8AC3E}">
        <p14:creationId xmlns:p14="http://schemas.microsoft.com/office/powerpoint/2010/main" val="15928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355715" y="112166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3468369" y="570558"/>
            <a:ext cx="61282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Excess Return and Volatility for each trader in the competition.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5640F-FF9A-4894-4FB8-85EE0E16A580}"/>
              </a:ext>
            </a:extLst>
          </p:cNvPr>
          <p:cNvSpPr txBox="1"/>
          <p:nvPr/>
        </p:nvSpPr>
        <p:spPr>
          <a:xfrm>
            <a:off x="3578975" y="1646882"/>
            <a:ext cx="64330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data are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end-of-day Net Asset Value (NAV) starting on 01 Oct 2023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CFFC8-3CC9-61EF-968C-6574BBF1EE2B}"/>
              </a:ext>
            </a:extLst>
          </p:cNvPr>
          <p:cNvSpPr txBox="1"/>
          <p:nvPr/>
        </p:nvSpPr>
        <p:spPr>
          <a:xfrm>
            <a:off x="1063468" y="2339380"/>
            <a:ext cx="7677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E1065-3CD0-EBF8-C700-9328CDAE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5" y="1737917"/>
            <a:ext cx="3039837" cy="4952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79E5F-1F89-0E42-9EC8-08C5F1B36B19}"/>
              </a:ext>
            </a:extLst>
          </p:cNvPr>
          <p:cNvSpPr txBox="1"/>
          <p:nvPr/>
        </p:nvSpPr>
        <p:spPr>
          <a:xfrm>
            <a:off x="3738592" y="4072319"/>
            <a:ext cx="4010718" cy="181588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“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Excess Return, Volatility and Sharpe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page under “Scoring” for details.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5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4484370" y="129243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4379323" y="1492200"/>
            <a:ext cx="7175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traders by decreasing excess return.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CFFC8-3CC9-61EF-968C-6574BBF1EE2B}"/>
              </a:ext>
            </a:extLst>
          </p:cNvPr>
          <p:cNvSpPr txBox="1"/>
          <p:nvPr/>
        </p:nvSpPr>
        <p:spPr>
          <a:xfrm>
            <a:off x="4379323" y="2105851"/>
            <a:ext cx="7677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DEFD-9129-8ADD-746E-3DC09867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3" y="372107"/>
            <a:ext cx="3749619" cy="61137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A396-4515-C33C-0AF2-BCDFDB344815}"/>
              </a:ext>
            </a:extLst>
          </p:cNvPr>
          <p:cNvCxnSpPr/>
          <p:nvPr/>
        </p:nvCxnSpPr>
        <p:spPr>
          <a:xfrm>
            <a:off x="1560946" y="234879"/>
            <a:ext cx="0" cy="6388241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6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4484370" y="129243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4379323" y="1492200"/>
            <a:ext cx="7175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traders into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170F-A0B8-0F91-8578-A7A7C78B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9" y="176747"/>
            <a:ext cx="3372283" cy="6504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A88D4-9D3F-CB73-4B86-9E69AD48CB79}"/>
              </a:ext>
            </a:extLst>
          </p:cNvPr>
          <p:cNvSpPr txBox="1"/>
          <p:nvPr/>
        </p:nvSpPr>
        <p:spPr>
          <a:xfrm rot="16200000">
            <a:off x="-396884" y="1108931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C8A0D-2119-1063-58AD-EB9955633C75}"/>
              </a:ext>
            </a:extLst>
          </p:cNvPr>
          <p:cNvSpPr txBox="1"/>
          <p:nvPr/>
        </p:nvSpPr>
        <p:spPr>
          <a:xfrm rot="16200000">
            <a:off x="-396883" y="3228944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CAF08-2F10-42A4-50DE-832397B7390F}"/>
              </a:ext>
            </a:extLst>
          </p:cNvPr>
          <p:cNvSpPr txBox="1"/>
          <p:nvPr/>
        </p:nvSpPr>
        <p:spPr>
          <a:xfrm rot="16200000">
            <a:off x="-396885" y="5468764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52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4484370" y="129243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4379323" y="1492200"/>
            <a:ext cx="5817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Sharpe (decreasing)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bracket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88D4-9D3F-CB73-4B86-9E69AD48CB79}"/>
              </a:ext>
            </a:extLst>
          </p:cNvPr>
          <p:cNvSpPr txBox="1"/>
          <p:nvPr/>
        </p:nvSpPr>
        <p:spPr>
          <a:xfrm rot="16200000">
            <a:off x="-396884" y="1108931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C8A0D-2119-1063-58AD-EB9955633C75}"/>
              </a:ext>
            </a:extLst>
          </p:cNvPr>
          <p:cNvSpPr txBox="1"/>
          <p:nvPr/>
        </p:nvSpPr>
        <p:spPr>
          <a:xfrm rot="16200000">
            <a:off x="-396883" y="3228944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CAF08-2F10-42A4-50DE-832397B7390F}"/>
              </a:ext>
            </a:extLst>
          </p:cNvPr>
          <p:cNvSpPr txBox="1"/>
          <p:nvPr/>
        </p:nvSpPr>
        <p:spPr>
          <a:xfrm rot="16200000">
            <a:off x="-396885" y="5468764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3FC53-CE21-5BB3-39C3-E4652E6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8" y="452583"/>
            <a:ext cx="3223260" cy="61015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BCA8CA-30F2-4DCF-AFB8-1980955AEE54}"/>
              </a:ext>
            </a:extLst>
          </p:cNvPr>
          <p:cNvCxnSpPr>
            <a:cxnSpLocks/>
          </p:cNvCxnSpPr>
          <p:nvPr/>
        </p:nvCxnSpPr>
        <p:spPr>
          <a:xfrm>
            <a:off x="2909455" y="354221"/>
            <a:ext cx="0" cy="20860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7EB42D-706C-8E09-2672-A6D33B314E82}"/>
              </a:ext>
            </a:extLst>
          </p:cNvPr>
          <p:cNvCxnSpPr>
            <a:cxnSpLocks/>
          </p:cNvCxnSpPr>
          <p:nvPr/>
        </p:nvCxnSpPr>
        <p:spPr>
          <a:xfrm>
            <a:off x="2909455" y="2495726"/>
            <a:ext cx="0" cy="20860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C668DC-D1D5-BB59-FCDC-D02D1BD7E64B}"/>
              </a:ext>
            </a:extLst>
          </p:cNvPr>
          <p:cNvCxnSpPr>
            <a:cxnSpLocks/>
          </p:cNvCxnSpPr>
          <p:nvPr/>
        </p:nvCxnSpPr>
        <p:spPr>
          <a:xfrm>
            <a:off x="2909455" y="4689362"/>
            <a:ext cx="0" cy="20860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5144247" y="91535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5039200" y="1454492"/>
            <a:ext cx="58176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ranks within brackets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(your “bracket rank”)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73ADB-5F38-3D8A-B9FC-B15A7C0D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5" y="318547"/>
            <a:ext cx="4205949" cy="6063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B225AD-DF27-0F5E-DA70-F2F16A7410C3}"/>
              </a:ext>
            </a:extLst>
          </p:cNvPr>
          <p:cNvSpPr txBox="1"/>
          <p:nvPr/>
        </p:nvSpPr>
        <p:spPr>
          <a:xfrm rot="16200000">
            <a:off x="-396884" y="1108931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24CA6-1268-558B-58DC-6F935C9C2C49}"/>
              </a:ext>
            </a:extLst>
          </p:cNvPr>
          <p:cNvSpPr txBox="1"/>
          <p:nvPr/>
        </p:nvSpPr>
        <p:spPr>
          <a:xfrm rot="16200000">
            <a:off x="-396883" y="3228944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91AAE-FD75-0AE7-46C4-7757DD37FF79}"/>
              </a:ext>
            </a:extLst>
          </p:cNvPr>
          <p:cNvSpPr txBox="1"/>
          <p:nvPr/>
        </p:nvSpPr>
        <p:spPr>
          <a:xfrm rot="16200000">
            <a:off x="-402620" y="5270802"/>
            <a:ext cx="16204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Bracket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523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6475544" y="119816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6475544" y="1537522"/>
            <a:ext cx="58176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 and assign overall rank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“overall rank” is your rank 	for the entire competition.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87DC3-01C4-989D-CC67-B031B65D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3" y="600477"/>
            <a:ext cx="6202353" cy="60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1" y="0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Properties of this system:</a:t>
            </a:r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341746" y="1509813"/>
            <a:ext cx="112498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Traders are </a:t>
            </a:r>
            <a:r>
              <a:rPr lang="en-US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returns, but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penalized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volatility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prizes are only awarded to the top half of the top bracket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into the top bracket, you need a high return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to place highly in the top bracket, you need a low vol!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system keeps traders competing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 can’t win overall, you can chase top spots in your bracket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6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224</Words>
  <Application>Microsoft Office PowerPoint</Application>
  <PresentationFormat>Widescreen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5</cp:revision>
  <dcterms:created xsi:type="dcterms:W3CDTF">2023-09-07T13:47:26Z</dcterms:created>
  <dcterms:modified xsi:type="dcterms:W3CDTF">2023-09-11T16:20:14Z</dcterms:modified>
</cp:coreProperties>
</file>