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9144000" cy="5143500"/>
  <p:embeddedFontLst>
    <p:embeddedFont>
      <p:font typeface="Montserrat"/>
      <p:regular r:id="rId29"/>
      <p:bold r:id="rId30"/>
      <p:italic r:id="rId31"/>
      <p:boldItalic r:id="rId32"/>
    </p:embeddedFont>
    <p:embeddedFont>
      <p:font typeface="Tahoma"/>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5" roundtripDataSignature="AMtx7mjlTO6C8Z+b2epu/VeyplWqVCa2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Tahoma-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Tahoma-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35c6be0eb_0_3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e35c6be0eb_0_3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42766f591_0_2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42766f591_0_2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35c6be0eb_0_4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e35c6be0eb_0_4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42766f591_0_3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42766f591_0_3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42766f591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42766f591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42766f591_0_4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42766f591_0_4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42766f591_0_5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42766f591_0_5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80886873b_33_5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gd80886873b_33_5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33b8f2907_0_3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e33b8f2907_0_3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35c6be0eb_0_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e35c6be0eb_0_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35c6be0eb_0_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ge35c6be0eb_0_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35c6be0eb_0_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e35c6be0eb_0_1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35c6be0eb_0_2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e35c6be0eb_0_2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42766f591_0_3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5" name="Google Shape;95;ge42766f591_0_3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42766f591_0_2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e42766f591_0_2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sp>
        <p:nvSpPr>
          <p:cNvPr id="16" name="Google Shape;16;p9"/>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0"/>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1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 name="Shape 27"/>
        <p:cNvGrpSpPr/>
        <p:nvPr/>
      </p:nvGrpSpPr>
      <p:grpSpPr>
        <a:xfrm>
          <a:off x="0" y="0"/>
          <a:ext cx="0" cy="0"/>
          <a:chOff x="0" y="0"/>
          <a:chExt cx="0" cy="0"/>
        </a:xfrm>
      </p:grpSpPr>
      <p:sp>
        <p:nvSpPr>
          <p:cNvPr id="28" name="Google Shape;28;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 name="Shape 31"/>
        <p:cNvGrpSpPr/>
        <p:nvPr/>
      </p:nvGrpSpPr>
      <p:grpSpPr>
        <a:xfrm>
          <a:off x="0" y="0"/>
          <a:ext cx="0" cy="0"/>
          <a:chOff x="0" y="0"/>
          <a:chExt cx="0" cy="0"/>
        </a:xfrm>
      </p:grpSpPr>
      <p:sp>
        <p:nvSpPr>
          <p:cNvPr id="32" name="Google Shape;32;p11"/>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1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12"/>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8"/>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8"/>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8"/>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8"/>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600" u="none" cap="none" strike="noStrike">
                <a:solidFill>
                  <a:srgbClr val="1A1A1A"/>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rgbClr val="595959"/>
                </a:solidFill>
                <a:latin typeface="Tahoma"/>
                <a:ea typeface="Tahoma"/>
                <a:cs typeface="Tahoma"/>
                <a:sym typeface="Tahom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researchgate.net/publication/265736405_BankSim_A_Bank_Payment_Simulation_for_Fraud_Detection_Research#pf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dataanalytics-q4a1096.slack.com/archives/C021PS8GCG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grpSp>
        <p:nvGrpSpPr>
          <p:cNvPr id="47" name="Google Shape;47;p1"/>
          <p:cNvGrpSpPr/>
          <p:nvPr/>
        </p:nvGrpSpPr>
        <p:grpSpPr>
          <a:xfrm>
            <a:off x="4997825" y="0"/>
            <a:ext cx="4146550" cy="5143500"/>
            <a:chOff x="4997825" y="0"/>
            <a:chExt cx="4146550" cy="5143500"/>
          </a:xfrm>
        </p:grpSpPr>
        <p:pic>
          <p:nvPicPr>
            <p:cNvPr id="48" name="Google Shape;48;p1"/>
            <p:cNvPicPr preferRelativeResize="0"/>
            <p:nvPr/>
          </p:nvPicPr>
          <p:blipFill rotWithShape="1">
            <a:blip r:embed="rId3">
              <a:alphaModFix/>
            </a:blip>
            <a:srcRect b="0" l="0" r="0" t="0"/>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 name="Google Shape;50;p1"/>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1" name="Google Shape;51;p1"/>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Clr>
                <a:srgbClr val="000000"/>
              </a:buClr>
              <a:buSzPts val="3800"/>
              <a:buFont typeface="Arial"/>
              <a:buNone/>
            </a:pPr>
            <a:r>
              <a:rPr b="1" i="0" lang="en-US" sz="3800" u="none" cap="none" strike="noStrike">
                <a:solidFill>
                  <a:schemeClr val="lt1"/>
                </a:solidFill>
                <a:latin typeface="Trebuchet MS"/>
                <a:ea typeface="Trebuchet MS"/>
                <a:cs typeface="Trebuchet MS"/>
                <a:sym typeface="Trebuchet MS"/>
              </a:rPr>
              <a:t>Boutique sales products Analysis</a:t>
            </a:r>
            <a:endParaRPr b="0" i="0" sz="3800" u="none" cap="none" strike="noStrike">
              <a:solidFill>
                <a:schemeClr val="lt1"/>
              </a:solidFill>
              <a:latin typeface="Trebuchet MS"/>
              <a:ea typeface="Trebuchet MS"/>
              <a:cs typeface="Trebuchet MS"/>
              <a:sym typeface="Trebuchet MS"/>
            </a:endParaRPr>
          </a:p>
        </p:txBody>
      </p:sp>
      <p:grpSp>
        <p:nvGrpSpPr>
          <p:cNvPr id="53" name="Google Shape;53;p1"/>
          <p:cNvGrpSpPr/>
          <p:nvPr/>
        </p:nvGrpSpPr>
        <p:grpSpPr>
          <a:xfrm>
            <a:off x="1649" y="0"/>
            <a:ext cx="5017135" cy="5143500"/>
            <a:chOff x="1649" y="0"/>
            <a:chExt cx="5017135" cy="5143500"/>
          </a:xfrm>
        </p:grpSpPr>
        <p:sp>
          <p:nvSpPr>
            <p:cNvPr id="54" name="Google Shape;54;p1"/>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 name="Google Shape;56;p1"/>
          <p:cNvSpPr txBox="1"/>
          <p:nvPr/>
        </p:nvSpPr>
        <p:spPr>
          <a:xfrm>
            <a:off x="632475" y="1218100"/>
            <a:ext cx="3348300" cy="129263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Ayiti Analytics Bootcamp</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Fraudulent Credit cards Transaction.</a:t>
            </a:r>
            <a:endParaRPr b="1" i="0" sz="1800" u="none" cap="none" strike="noStrike">
              <a:solidFill>
                <a:schemeClr val="lt1"/>
              </a:solidFill>
              <a:latin typeface="Montserrat"/>
              <a:ea typeface="Montserrat"/>
              <a:cs typeface="Montserrat"/>
              <a:sym typeface="Montserrat"/>
            </a:endParaRPr>
          </a:p>
        </p:txBody>
      </p:sp>
      <p:sp>
        <p:nvSpPr>
          <p:cNvPr id="57" name="Google Shape;57;p1"/>
          <p:cNvSpPr txBox="1"/>
          <p:nvPr/>
        </p:nvSpPr>
        <p:spPr>
          <a:xfrm>
            <a:off x="675400" y="3746550"/>
            <a:ext cx="3537900" cy="83096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Linxsly ALEXIS</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Matteucci Cyril</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44444"/>
                </a:solidFill>
                <a:latin typeface="Tahoma"/>
                <a:ea typeface="Tahoma"/>
                <a:cs typeface="Tahoma"/>
                <a:sym typeface="Tahoma"/>
              </a:rPr>
              <a:t>Gothie Ridgina PASTEUR</a:t>
            </a:r>
            <a:endParaRPr b="0" i="0" sz="1400" u="none" cap="none" strike="noStrike">
              <a:solidFill>
                <a:srgbClr val="44444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e35c6be0eb_0_35"/>
          <p:cNvPicPr preferRelativeResize="0"/>
          <p:nvPr/>
        </p:nvPicPr>
        <p:blipFill rotWithShape="1">
          <a:blip r:embed="rId3">
            <a:alphaModFix/>
          </a:blip>
          <a:srcRect b="0" l="0" r="0" t="0"/>
          <a:stretch/>
        </p:blipFill>
        <p:spPr>
          <a:xfrm>
            <a:off x="516075" y="1028824"/>
            <a:ext cx="6175670" cy="3200275"/>
          </a:xfrm>
          <a:prstGeom prst="rect">
            <a:avLst/>
          </a:prstGeom>
          <a:noFill/>
          <a:ln>
            <a:noFill/>
          </a:ln>
        </p:spPr>
      </p:pic>
      <p:sp>
        <p:nvSpPr>
          <p:cNvPr id="119" name="Google Shape;119;ge35c6be0eb_0_35"/>
          <p:cNvSpPr txBox="1"/>
          <p:nvPr/>
        </p:nvSpPr>
        <p:spPr>
          <a:xfrm>
            <a:off x="756025" y="161125"/>
            <a:ext cx="2292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ahoma"/>
                <a:ea typeface="Tahoma"/>
                <a:cs typeface="Tahoma"/>
                <a:sym typeface="Tahoma"/>
              </a:rPr>
              <a:t>Daily trend transaction by gender</a:t>
            </a:r>
            <a:endParaRPr b="0" i="0" sz="1400" u="none" cap="none" strike="noStrike">
              <a:solidFill>
                <a:srgbClr val="000000"/>
              </a:solidFill>
              <a:latin typeface="Tahoma"/>
              <a:ea typeface="Tahoma"/>
              <a:cs typeface="Tahoma"/>
              <a:sym typeface="Tahoma"/>
            </a:endParaRPr>
          </a:p>
        </p:txBody>
      </p:sp>
      <p:sp>
        <p:nvSpPr>
          <p:cNvPr id="120" name="Google Shape;120;ge35c6be0eb_0_35"/>
          <p:cNvSpPr txBox="1"/>
          <p:nvPr/>
        </p:nvSpPr>
        <p:spPr>
          <a:xfrm>
            <a:off x="6806425" y="1300850"/>
            <a:ext cx="2217300" cy="2907000"/>
          </a:xfrm>
          <a:prstGeom prst="rect">
            <a:avLst/>
          </a:prstGeom>
          <a:noFill/>
          <a:ln>
            <a:noFill/>
          </a:ln>
        </p:spPr>
        <p:txBody>
          <a:bodyPr anchorCtr="0" anchor="t" bIns="91425" lIns="91425" spcFirstLastPara="1" rIns="91425" wrap="square" tIns="91425">
            <a:spAutoFit/>
          </a:bodyPr>
          <a:lstStyle/>
          <a:p>
            <a:pPr indent="0" lvl="0" marL="0" marR="0" rtl="0" algn="just">
              <a:lnSpc>
                <a:spcPct val="135714"/>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Times New Roman"/>
                <a:ea typeface="Times New Roman"/>
                <a:cs typeface="Times New Roman"/>
                <a:sym typeface="Times New Roman"/>
              </a:rPr>
              <a:t>The data show that women tends to purchase more than men. The trend is increasing for the two genders. None of them seems to reduce their purchases for the whole time.</a:t>
            </a:r>
            <a:endParaRPr b="0" i="0" sz="1500" u="none" cap="none" strike="noStrike">
              <a:solidFill>
                <a:schemeClr val="dk1"/>
              </a:solidFill>
              <a:highlight>
                <a:srgbClr val="FFFFFE"/>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ge42766f591_0_27"/>
          <p:cNvPicPr preferRelativeResize="0"/>
          <p:nvPr/>
        </p:nvPicPr>
        <p:blipFill>
          <a:blip r:embed="rId3">
            <a:alphaModFix/>
          </a:blip>
          <a:stretch>
            <a:fillRect/>
          </a:stretch>
        </p:blipFill>
        <p:spPr>
          <a:xfrm>
            <a:off x="874300" y="1183675"/>
            <a:ext cx="5908120" cy="2640650"/>
          </a:xfrm>
          <a:prstGeom prst="rect">
            <a:avLst/>
          </a:prstGeom>
          <a:noFill/>
          <a:ln>
            <a:noFill/>
          </a:ln>
        </p:spPr>
      </p:pic>
      <p:sp>
        <p:nvSpPr>
          <p:cNvPr id="126" name="Google Shape;126;ge42766f591_0_27"/>
          <p:cNvSpPr txBox="1"/>
          <p:nvPr/>
        </p:nvSpPr>
        <p:spPr>
          <a:xfrm>
            <a:off x="7180275" y="1185975"/>
            <a:ext cx="1830600" cy="2593500"/>
          </a:xfrm>
          <a:prstGeom prst="rect">
            <a:avLst/>
          </a:prstGeom>
          <a:noFill/>
          <a:ln>
            <a:noFill/>
          </a:ln>
        </p:spPr>
        <p:txBody>
          <a:bodyPr anchorCtr="0" anchor="t" bIns="91425" lIns="91425" spcFirstLastPara="1" rIns="91425" wrap="square" tIns="91425">
            <a:spAutoFit/>
          </a:bodyPr>
          <a:lstStyle/>
          <a:p>
            <a:pPr indent="0" lvl="0" marL="63500" marR="72390" rtl="0" algn="just">
              <a:lnSpc>
                <a:spcPct val="135714"/>
              </a:lnSpc>
              <a:spcBef>
                <a:spcPts val="1075"/>
              </a:spcBef>
              <a:spcAft>
                <a:spcPts val="0"/>
              </a:spcAft>
              <a:buNone/>
            </a:pPr>
            <a:r>
              <a:rPr lang="en-US" sz="1500">
                <a:solidFill>
                  <a:schemeClr val="dk1"/>
                </a:solidFill>
                <a:latin typeface="Times New Roman"/>
                <a:ea typeface="Times New Roman"/>
                <a:cs typeface="Times New Roman"/>
                <a:sym typeface="Times New Roman"/>
              </a:rPr>
              <a:t>Women are most susceptible to be victims of fraud. On each 1000 transactions made by a female, 14.6 are fraudulent.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ahoma"/>
              <a:ea typeface="Tahoma"/>
              <a:cs typeface="Tahoma"/>
              <a:sym typeface="Tahoma"/>
            </a:endParaRPr>
          </a:p>
        </p:txBody>
      </p:sp>
      <p:sp>
        <p:nvSpPr>
          <p:cNvPr id="127" name="Google Shape;127;ge42766f591_0_27"/>
          <p:cNvSpPr txBox="1"/>
          <p:nvPr/>
        </p:nvSpPr>
        <p:spPr>
          <a:xfrm>
            <a:off x="786350" y="193375"/>
            <a:ext cx="40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Distribution of fraud between male and female</a:t>
            </a:r>
            <a:endParaRPr>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e35c6be0eb_0_42"/>
          <p:cNvPicPr preferRelativeResize="0"/>
          <p:nvPr/>
        </p:nvPicPr>
        <p:blipFill rotWithShape="1">
          <a:blip r:embed="rId3">
            <a:alphaModFix/>
          </a:blip>
          <a:srcRect b="0" l="0" r="0" t="0"/>
          <a:stretch/>
        </p:blipFill>
        <p:spPr>
          <a:xfrm>
            <a:off x="1022088" y="1218275"/>
            <a:ext cx="4962525" cy="2533650"/>
          </a:xfrm>
          <a:prstGeom prst="rect">
            <a:avLst/>
          </a:prstGeom>
          <a:noFill/>
          <a:ln>
            <a:noFill/>
          </a:ln>
        </p:spPr>
      </p:pic>
      <p:sp>
        <p:nvSpPr>
          <p:cNvPr id="133" name="Google Shape;133;ge35c6be0eb_0_42"/>
          <p:cNvSpPr txBox="1"/>
          <p:nvPr/>
        </p:nvSpPr>
        <p:spPr>
          <a:xfrm>
            <a:off x="768425" y="223100"/>
            <a:ext cx="188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ahoma"/>
                <a:ea typeface="Tahoma"/>
                <a:cs typeface="Tahoma"/>
                <a:sym typeface="Tahoma"/>
              </a:rPr>
              <a:t>Daily trend by age</a:t>
            </a:r>
            <a:endParaRPr b="0" i="0" sz="1400" u="none" cap="none" strike="noStrike">
              <a:solidFill>
                <a:srgbClr val="000000"/>
              </a:solidFill>
              <a:latin typeface="Tahoma"/>
              <a:ea typeface="Tahoma"/>
              <a:cs typeface="Tahoma"/>
              <a:sym typeface="Tahoma"/>
            </a:endParaRPr>
          </a:p>
        </p:txBody>
      </p:sp>
      <p:sp>
        <p:nvSpPr>
          <p:cNvPr id="134" name="Google Shape;134;ge35c6be0eb_0_42"/>
          <p:cNvSpPr txBox="1"/>
          <p:nvPr/>
        </p:nvSpPr>
        <p:spPr>
          <a:xfrm>
            <a:off x="6643150" y="1425300"/>
            <a:ext cx="2169000" cy="1655872"/>
          </a:xfrm>
          <a:prstGeom prst="rect">
            <a:avLst/>
          </a:prstGeom>
          <a:noFill/>
          <a:ln>
            <a:noFill/>
          </a:ln>
        </p:spPr>
        <p:txBody>
          <a:bodyPr anchorCtr="0" anchor="t" bIns="91425" lIns="91425" spcFirstLastPara="1" rIns="91425" wrap="square" tIns="91425">
            <a:spAutoFit/>
          </a:bodyPr>
          <a:lstStyle/>
          <a:p>
            <a:pPr indent="0" lvl="0" marL="0" marR="0" rtl="0" algn="just">
              <a:lnSpc>
                <a:spcPct val="135714"/>
              </a:lnSpc>
              <a:spcBef>
                <a:spcPts val="0"/>
              </a:spcBef>
              <a:spcAft>
                <a:spcPts val="0"/>
              </a:spcAft>
              <a:buClr>
                <a:schemeClr val="dk1"/>
              </a:buClr>
              <a:buSzPts val="1100"/>
              <a:buFont typeface="Arial"/>
              <a:buNone/>
            </a:pPr>
            <a:r>
              <a:rPr b="0" i="0" lang="en-US" sz="1200" u="none" cap="none" strike="noStrike">
                <a:solidFill>
                  <a:schemeClr val="dk1"/>
                </a:solidFill>
                <a:highlight>
                  <a:srgbClr val="FFFFFE"/>
                </a:highlight>
                <a:latin typeface="Times New Roman"/>
                <a:ea typeface="Times New Roman"/>
                <a:cs typeface="Times New Roman"/>
                <a:sym typeface="Times New Roman"/>
              </a:rPr>
              <a:t>This graph shows that the persons who are in range  26-35 , 36- 45 years old are more susceptible to be victim of fraud.</a:t>
            </a:r>
            <a:endParaRPr b="0" i="0" sz="1200" u="none" cap="none" strike="noStrike">
              <a:solidFill>
                <a:schemeClr val="dk1"/>
              </a:solidFill>
              <a:highlight>
                <a:srgbClr val="FFFFFE"/>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https://lh6.googleusercontent.com/4xPWwV_f8d9KhhHRzHYDN46_LayA-jUEpX1-XhWeiExUSWZFst7kCGemB_ERFM3yqmowxEqiJTBVkQgiTRHDPnUfQhke8QSizEtOjMhPxxVh3mWWZutc3s0DaNreNkgEhAAq_Hk" id="139" name="Google Shape;139;p4"/>
          <p:cNvPicPr preferRelativeResize="0"/>
          <p:nvPr/>
        </p:nvPicPr>
        <p:blipFill rotWithShape="1">
          <a:blip r:embed="rId3">
            <a:alphaModFix/>
          </a:blip>
          <a:srcRect b="0" l="0" r="0" t="0"/>
          <a:stretch/>
        </p:blipFill>
        <p:spPr>
          <a:xfrm>
            <a:off x="1018165" y="1572491"/>
            <a:ext cx="4619625" cy="2705100"/>
          </a:xfrm>
          <a:prstGeom prst="rect">
            <a:avLst/>
          </a:prstGeom>
          <a:noFill/>
          <a:ln>
            <a:noFill/>
          </a:ln>
        </p:spPr>
      </p:pic>
      <p:sp>
        <p:nvSpPr>
          <p:cNvPr id="140" name="Google Shape;140;p4"/>
          <p:cNvSpPr txBox="1"/>
          <p:nvPr/>
        </p:nvSpPr>
        <p:spPr>
          <a:xfrm>
            <a:off x="820882" y="301336"/>
            <a:ext cx="35433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Distribution of transactions by category</a:t>
            </a:r>
            <a:endParaRPr b="0" i="0" sz="1400" u="none" cap="none" strike="noStrike">
              <a:solidFill>
                <a:srgbClr val="000000"/>
              </a:solidFill>
              <a:latin typeface="Arial"/>
              <a:ea typeface="Arial"/>
              <a:cs typeface="Arial"/>
              <a:sym typeface="Arial"/>
            </a:endParaRPr>
          </a:p>
        </p:txBody>
      </p:sp>
      <p:sp>
        <p:nvSpPr>
          <p:cNvPr id="141" name="Google Shape;141;p4"/>
          <p:cNvSpPr txBox="1"/>
          <p:nvPr/>
        </p:nvSpPr>
        <p:spPr>
          <a:xfrm>
            <a:off x="6224154" y="2493818"/>
            <a:ext cx="2680855"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transportation category represent more than 80 % transaction of the all category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nvSpPr>
        <p:spPr>
          <a:xfrm>
            <a:off x="6779500" y="1536850"/>
            <a:ext cx="1846800" cy="1913122"/>
          </a:xfrm>
          <a:prstGeom prst="rect">
            <a:avLst/>
          </a:prstGeom>
          <a:noFill/>
          <a:ln>
            <a:noFill/>
          </a:ln>
        </p:spPr>
        <p:txBody>
          <a:bodyPr anchorCtr="0" anchor="t" bIns="91425" lIns="91425" spcFirstLastPara="1" rIns="91425" wrap="square" tIns="91425">
            <a:spAutoFit/>
          </a:bodyPr>
          <a:lstStyle/>
          <a:p>
            <a:pPr indent="0" lvl="0" marL="0" marR="0" rtl="0" algn="just">
              <a:lnSpc>
                <a:spcPct val="135714"/>
              </a:lnSpc>
              <a:spcBef>
                <a:spcPts val="0"/>
              </a:spcBef>
              <a:spcAft>
                <a:spcPts val="0"/>
              </a:spcAft>
              <a:buClr>
                <a:schemeClr val="dk1"/>
              </a:buClr>
              <a:buSzPts val="1100"/>
              <a:buFont typeface="Arial"/>
              <a:buNone/>
            </a:pPr>
            <a:r>
              <a:t/>
            </a:r>
            <a:endParaRPr b="0" i="0" sz="1200" u="none" cap="none" strike="noStrike">
              <a:solidFill>
                <a:schemeClr val="dk1"/>
              </a:solidFill>
              <a:highlight>
                <a:srgbClr val="FFFFFE"/>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As we can see , the daily trend for transport is growing and it is higher than other in amount. Its increasing. That’s mean they are too many transactions in this category.</a:t>
            </a:r>
            <a:endParaRPr b="0" i="0" sz="1200" u="none" cap="none" strike="noStrike">
              <a:solidFill>
                <a:srgbClr val="000000"/>
              </a:solidFill>
              <a:latin typeface="Times New Roman"/>
              <a:ea typeface="Times New Roman"/>
              <a:cs typeface="Times New Roman"/>
              <a:sym typeface="Times New Roman"/>
            </a:endParaRPr>
          </a:p>
        </p:txBody>
      </p:sp>
      <p:sp>
        <p:nvSpPr>
          <p:cNvPr id="147" name="Google Shape;147;p5"/>
          <p:cNvSpPr txBox="1"/>
          <p:nvPr/>
        </p:nvSpPr>
        <p:spPr>
          <a:xfrm>
            <a:off x="694075" y="235475"/>
            <a:ext cx="325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ahoma"/>
                <a:ea typeface="Tahoma"/>
                <a:cs typeface="Tahoma"/>
                <a:sym typeface="Tahoma"/>
              </a:rPr>
              <a:t>Daily trend transaction by category</a:t>
            </a:r>
            <a:endParaRPr b="0" i="0" sz="1400" u="none" cap="none" strike="noStrike">
              <a:solidFill>
                <a:srgbClr val="000000"/>
              </a:solidFill>
              <a:latin typeface="Tahoma"/>
              <a:ea typeface="Tahoma"/>
              <a:cs typeface="Tahoma"/>
              <a:sym typeface="Tahoma"/>
            </a:endParaRPr>
          </a:p>
        </p:txBody>
      </p:sp>
      <p:pic>
        <p:nvPicPr>
          <p:cNvPr id="148" name="Google Shape;148;p5"/>
          <p:cNvPicPr preferRelativeResize="0"/>
          <p:nvPr/>
        </p:nvPicPr>
        <p:blipFill rotWithShape="1">
          <a:blip r:embed="rId3">
            <a:alphaModFix/>
          </a:blip>
          <a:srcRect b="0" l="0" r="0" t="0"/>
          <a:stretch/>
        </p:blipFill>
        <p:spPr>
          <a:xfrm>
            <a:off x="694075" y="1143000"/>
            <a:ext cx="5150202" cy="26378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e42766f591_0_33"/>
          <p:cNvPicPr preferRelativeResize="0"/>
          <p:nvPr/>
        </p:nvPicPr>
        <p:blipFill>
          <a:blip r:embed="rId3">
            <a:alphaModFix/>
          </a:blip>
          <a:stretch>
            <a:fillRect/>
          </a:stretch>
        </p:blipFill>
        <p:spPr>
          <a:xfrm>
            <a:off x="1183650" y="941050"/>
            <a:ext cx="5120025" cy="3930400"/>
          </a:xfrm>
          <a:prstGeom prst="rect">
            <a:avLst/>
          </a:prstGeom>
          <a:noFill/>
          <a:ln>
            <a:noFill/>
          </a:ln>
        </p:spPr>
      </p:pic>
      <p:sp>
        <p:nvSpPr>
          <p:cNvPr id="154" name="Google Shape;154;ge42766f591_0_33"/>
          <p:cNvSpPr txBox="1"/>
          <p:nvPr/>
        </p:nvSpPr>
        <p:spPr>
          <a:xfrm>
            <a:off x="6780650" y="941050"/>
            <a:ext cx="2088300" cy="2154900"/>
          </a:xfrm>
          <a:prstGeom prst="rect">
            <a:avLst/>
          </a:prstGeom>
          <a:noFill/>
          <a:ln>
            <a:noFill/>
          </a:ln>
        </p:spPr>
        <p:txBody>
          <a:bodyPr anchorCtr="0" anchor="t" bIns="91425" lIns="91425" spcFirstLastPara="1" rIns="91425" wrap="square" tIns="91425">
            <a:spAutoFit/>
          </a:bodyPr>
          <a:lstStyle/>
          <a:p>
            <a:pPr indent="0" lvl="0" marL="63500" marR="72390" rtl="0" algn="just">
              <a:lnSpc>
                <a:spcPct val="135714"/>
              </a:lnSpc>
              <a:spcBef>
                <a:spcPts val="1075"/>
              </a:spcBef>
              <a:spcAft>
                <a:spcPts val="0"/>
              </a:spcAft>
              <a:buNone/>
            </a:pPr>
            <a:r>
              <a:rPr lang="en-US">
                <a:solidFill>
                  <a:schemeClr val="dk1"/>
                </a:solidFill>
                <a:latin typeface="Times New Roman"/>
                <a:ea typeface="Times New Roman"/>
                <a:cs typeface="Times New Roman"/>
                <a:sym typeface="Times New Roman"/>
              </a:rPr>
              <a:t>Leisure is the category which is the most susceptible to be a victim of fraud. On each 100 transactions made by a female, 94.99 are fraudulent. </a:t>
            </a:r>
            <a:endParaRPr>
              <a:latin typeface="Times New Roman"/>
              <a:ea typeface="Times New Roman"/>
              <a:cs typeface="Times New Roman"/>
              <a:sym typeface="Times New Roman"/>
            </a:endParaRPr>
          </a:p>
        </p:txBody>
      </p:sp>
      <p:sp>
        <p:nvSpPr>
          <p:cNvPr id="155" name="Google Shape;155;ge42766f591_0_33"/>
          <p:cNvSpPr txBox="1"/>
          <p:nvPr/>
        </p:nvSpPr>
        <p:spPr>
          <a:xfrm>
            <a:off x="850800" y="360950"/>
            <a:ext cx="34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Distribution by category victim of fraud</a:t>
            </a:r>
            <a:endParaRPr>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e42766f591_0_0"/>
          <p:cNvPicPr preferRelativeResize="0"/>
          <p:nvPr/>
        </p:nvPicPr>
        <p:blipFill>
          <a:blip r:embed="rId3">
            <a:alphaModFix/>
          </a:blip>
          <a:stretch>
            <a:fillRect/>
          </a:stretch>
        </p:blipFill>
        <p:spPr>
          <a:xfrm>
            <a:off x="900075" y="1219200"/>
            <a:ext cx="4991100" cy="2934725"/>
          </a:xfrm>
          <a:prstGeom prst="rect">
            <a:avLst/>
          </a:prstGeom>
          <a:noFill/>
          <a:ln>
            <a:noFill/>
          </a:ln>
        </p:spPr>
      </p:pic>
      <p:sp>
        <p:nvSpPr>
          <p:cNvPr id="161" name="Google Shape;161;ge42766f591_0_0"/>
          <p:cNvSpPr txBox="1"/>
          <p:nvPr/>
        </p:nvSpPr>
        <p:spPr>
          <a:xfrm>
            <a:off x="5891175" y="850800"/>
            <a:ext cx="3158400" cy="3235800"/>
          </a:xfrm>
          <a:prstGeom prst="rect">
            <a:avLst/>
          </a:prstGeom>
          <a:noFill/>
          <a:ln>
            <a:noFill/>
          </a:ln>
        </p:spPr>
        <p:txBody>
          <a:bodyPr anchorCtr="0" anchor="t" bIns="91425" lIns="91425" spcFirstLastPara="1" rIns="91425" wrap="square" tIns="91425">
            <a:spAutoFit/>
          </a:bodyPr>
          <a:lstStyle/>
          <a:p>
            <a:pPr indent="0" lvl="0" marL="63500" marR="72390" rtl="0" algn="just">
              <a:lnSpc>
                <a:spcPct val="135714"/>
              </a:lnSpc>
              <a:spcBef>
                <a:spcPts val="1075"/>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This graph shows the distribution of the transactions by merchant. As we can notice, the frequency of the merchant "M1823072687" is 50.39% and the merchant "M348934600" represents 34.54% of the transactions. We can conclude that more than 84% of the transactions have been registered by these merchants.</a:t>
            </a:r>
            <a:endParaRPr sz="1700">
              <a:latin typeface="Times New Roman"/>
              <a:ea typeface="Times New Roman"/>
              <a:cs typeface="Times New Roman"/>
              <a:sym typeface="Times New Roman"/>
            </a:endParaRPr>
          </a:p>
        </p:txBody>
      </p:sp>
      <p:sp>
        <p:nvSpPr>
          <p:cNvPr id="162" name="Google Shape;162;ge42766f591_0_0"/>
          <p:cNvSpPr txBox="1"/>
          <p:nvPr/>
        </p:nvSpPr>
        <p:spPr>
          <a:xfrm>
            <a:off x="657450" y="180475"/>
            <a:ext cx="37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Distribution of the transaction by merchants</a:t>
            </a:r>
            <a:endParaRPr>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nvSpPr>
        <p:spPr>
          <a:xfrm>
            <a:off x="821750" y="303414"/>
            <a:ext cx="7500600" cy="40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1A1A1A"/>
                </a:solidFill>
                <a:latin typeface="Trebuchet MS"/>
                <a:ea typeface="Trebuchet MS"/>
                <a:cs typeface="Trebuchet MS"/>
                <a:sym typeface="Trebuchet MS"/>
              </a:rPr>
              <a:t>Proposed Solution</a:t>
            </a:r>
            <a:endParaRPr b="1" i="0" sz="2600" u="none" cap="none" strike="noStrike">
              <a:solidFill>
                <a:srgbClr val="1A1A1A"/>
              </a:solidFill>
              <a:latin typeface="Trebuchet MS"/>
              <a:ea typeface="Trebuchet MS"/>
              <a:cs typeface="Trebuchet MS"/>
              <a:sym typeface="Trebuchet MS"/>
            </a:endParaRPr>
          </a:p>
        </p:txBody>
      </p:sp>
      <p:sp>
        <p:nvSpPr>
          <p:cNvPr id="168" name="Google Shape;168;p14"/>
          <p:cNvSpPr txBox="1"/>
          <p:nvPr/>
        </p:nvSpPr>
        <p:spPr>
          <a:xfrm>
            <a:off x="1035235" y="1230921"/>
            <a:ext cx="758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sp>
        <p:nvSpPr>
          <p:cNvPr id="169" name="Google Shape;169;p14"/>
          <p:cNvSpPr txBox="1"/>
          <p:nvPr/>
        </p:nvSpPr>
        <p:spPr>
          <a:xfrm>
            <a:off x="883250" y="1079275"/>
            <a:ext cx="75432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0" lang="en-US" sz="1500" u="none" cap="none" strike="noStrike">
                <a:solidFill>
                  <a:srgbClr val="595959"/>
                </a:solidFill>
                <a:latin typeface="Times New Roman"/>
                <a:ea typeface="Times New Roman"/>
                <a:cs typeface="Times New Roman"/>
                <a:sym typeface="Times New Roman"/>
              </a:rPr>
              <a:t>Based on the insights provided by the data processing we did, we can now propose better solution to regain clients trust. </a:t>
            </a:r>
            <a:endParaRPr i="0" sz="1500" u="none" cap="none" strike="noStrike">
              <a:solidFill>
                <a:srgbClr val="59595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i="0" sz="1300" u="none" cap="none" strike="noStrike">
              <a:solidFill>
                <a:srgbClr val="595959"/>
              </a:solidFill>
              <a:latin typeface="Tahoma"/>
              <a:ea typeface="Tahoma"/>
              <a:cs typeface="Tahoma"/>
              <a:sym typeface="Tahoma"/>
            </a:endParaRPr>
          </a:p>
        </p:txBody>
      </p:sp>
      <p:sp>
        <p:nvSpPr>
          <p:cNvPr id="170" name="Google Shape;170;p14"/>
          <p:cNvSpPr txBox="1"/>
          <p:nvPr/>
        </p:nvSpPr>
        <p:spPr>
          <a:xfrm>
            <a:off x="855700" y="1692800"/>
            <a:ext cx="6724800" cy="1423436"/>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1- Among the transactions of 2000 dollars and more, only one is not a fraud object so they should stop for a while all transactions over 2000 dollars.</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2-Implementing a reliable security system and increasing control over credit card transactions</a:t>
            </a:r>
            <a:endParaRPr b="0" i="0" sz="1400" u="none" cap="none" strike="noStrike">
              <a:solidFill>
                <a:srgbClr val="000000"/>
              </a:solidFill>
              <a:latin typeface="Arial"/>
              <a:ea typeface="Arial"/>
              <a:cs typeface="Arial"/>
              <a:sym typeface="Arial"/>
            </a:endParaRPr>
          </a:p>
        </p:txBody>
      </p:sp>
      <p:sp>
        <p:nvSpPr>
          <p:cNvPr id="171" name="Google Shape;171;p14"/>
          <p:cNvSpPr txBox="1"/>
          <p:nvPr/>
        </p:nvSpPr>
        <p:spPr>
          <a:xfrm>
            <a:off x="4436625" y="1367250"/>
            <a:ext cx="1990500" cy="19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pic>
        <p:nvPicPr>
          <p:cNvPr id="172" name="Google Shape;172;p14"/>
          <p:cNvPicPr preferRelativeResize="0"/>
          <p:nvPr/>
        </p:nvPicPr>
        <p:blipFill rotWithShape="1">
          <a:blip r:embed="rId3">
            <a:alphaModFix/>
          </a:blip>
          <a:srcRect b="0" l="0" r="0" t="0"/>
          <a:stretch/>
        </p:blipFill>
        <p:spPr>
          <a:xfrm>
            <a:off x="5902199" y="2992582"/>
            <a:ext cx="2488040" cy="203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e42766f591_0_47"/>
          <p:cNvSpPr txBox="1"/>
          <p:nvPr/>
        </p:nvSpPr>
        <p:spPr>
          <a:xfrm>
            <a:off x="709000" y="219150"/>
            <a:ext cx="84351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Font typeface="Arial"/>
              <a:buNone/>
            </a:pPr>
            <a:r>
              <a:rPr lang="en-US" sz="1500">
                <a:solidFill>
                  <a:schemeClr val="dk1"/>
                </a:solidFill>
              </a:rPr>
              <a:t>1- Among the transactions of 2000 dollars and more, only one is not a fraud object so they should stop for a while all transactions over 2000 dollars.</a:t>
            </a:r>
            <a:endParaRPr sz="1500">
              <a:solidFill>
                <a:schemeClr val="dk1"/>
              </a:solidFill>
            </a:endParaRPr>
          </a:p>
          <a:p>
            <a:pPr indent="0" lvl="0" marL="0" rtl="0" algn="l">
              <a:spcBef>
                <a:spcPts val="0"/>
              </a:spcBef>
              <a:spcAft>
                <a:spcPts val="0"/>
              </a:spcAft>
              <a:buNone/>
            </a:pPr>
            <a:r>
              <a:t/>
            </a:r>
            <a:endParaRPr>
              <a:latin typeface="Tahoma"/>
              <a:ea typeface="Tahoma"/>
              <a:cs typeface="Tahoma"/>
              <a:sym typeface="Tahoma"/>
            </a:endParaRPr>
          </a:p>
        </p:txBody>
      </p:sp>
      <p:sp>
        <p:nvSpPr>
          <p:cNvPr id="178" name="Google Shape;178;ge42766f591_0_47"/>
          <p:cNvSpPr/>
          <p:nvPr/>
        </p:nvSpPr>
        <p:spPr>
          <a:xfrm>
            <a:off x="592975" y="2253650"/>
            <a:ext cx="2346300" cy="1817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Enable good internal fraud management</a:t>
            </a:r>
            <a:endParaRPr/>
          </a:p>
        </p:txBody>
      </p:sp>
      <p:sp>
        <p:nvSpPr>
          <p:cNvPr id="179" name="Google Shape;179;ge42766f591_0_47"/>
          <p:cNvSpPr/>
          <p:nvPr/>
        </p:nvSpPr>
        <p:spPr>
          <a:xfrm>
            <a:off x="3398850" y="2253650"/>
            <a:ext cx="2346300" cy="1817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D</a:t>
            </a:r>
            <a:r>
              <a:rPr lang="en-US"/>
              <a:t>issatisfaction of a group of customers</a:t>
            </a:r>
            <a:endParaRPr/>
          </a:p>
          <a:p>
            <a:pPr indent="-317500" lvl="0" marL="457200" rtl="0" algn="l">
              <a:spcBef>
                <a:spcPts val="0"/>
              </a:spcBef>
              <a:spcAft>
                <a:spcPts val="0"/>
              </a:spcAft>
              <a:buSzPts val="1400"/>
              <a:buChar char="-"/>
            </a:pPr>
            <a:r>
              <a:rPr lang="en-US"/>
              <a:t>D</a:t>
            </a:r>
            <a:r>
              <a:rPr lang="en-US"/>
              <a:t>ecrease</a:t>
            </a:r>
            <a:r>
              <a:rPr lang="en-US"/>
              <a:t> of profit</a:t>
            </a:r>
            <a:endParaRPr/>
          </a:p>
          <a:p>
            <a:pPr indent="0" lvl="0" marL="0" rtl="0" algn="l">
              <a:spcBef>
                <a:spcPts val="0"/>
              </a:spcBef>
              <a:spcAft>
                <a:spcPts val="0"/>
              </a:spcAft>
              <a:buClr>
                <a:schemeClr val="dk1"/>
              </a:buClr>
              <a:buSzPts val="1100"/>
              <a:buFont typeface="Arial"/>
              <a:buNone/>
            </a:pPr>
            <a:r>
              <a:t/>
            </a:r>
            <a:endParaRPr/>
          </a:p>
        </p:txBody>
      </p:sp>
      <p:sp>
        <p:nvSpPr>
          <p:cNvPr id="180" name="Google Shape;180;ge42766f591_0_47"/>
          <p:cNvSpPr/>
          <p:nvPr/>
        </p:nvSpPr>
        <p:spPr>
          <a:xfrm>
            <a:off x="6466700" y="2253650"/>
            <a:ext cx="2346300" cy="1817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Retaining customers who are victims of fraud and customers who are suspected of committing fraud</a:t>
            </a:r>
            <a:endParaRPr/>
          </a:p>
        </p:txBody>
      </p:sp>
      <p:sp>
        <p:nvSpPr>
          <p:cNvPr id="181" name="Google Shape;181;ge42766f591_0_47"/>
          <p:cNvSpPr/>
          <p:nvPr/>
        </p:nvSpPr>
        <p:spPr>
          <a:xfrm>
            <a:off x="592950" y="1289100"/>
            <a:ext cx="2346300" cy="631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STRENGTHS</a:t>
            </a:r>
            <a:endParaRPr/>
          </a:p>
        </p:txBody>
      </p:sp>
      <p:sp>
        <p:nvSpPr>
          <p:cNvPr id="182" name="Google Shape;182;ge42766f591_0_47"/>
          <p:cNvSpPr/>
          <p:nvPr/>
        </p:nvSpPr>
        <p:spPr>
          <a:xfrm>
            <a:off x="3398850" y="1289100"/>
            <a:ext cx="2346300" cy="631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WEAKNESSES</a:t>
            </a:r>
            <a:endParaRPr/>
          </a:p>
        </p:txBody>
      </p:sp>
      <p:sp>
        <p:nvSpPr>
          <p:cNvPr id="183" name="Google Shape;183;ge42766f591_0_47"/>
          <p:cNvSpPr/>
          <p:nvPr/>
        </p:nvSpPr>
        <p:spPr>
          <a:xfrm>
            <a:off x="6466700" y="1289100"/>
            <a:ext cx="2346300" cy="631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CHALLENGES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e42766f591_0_57"/>
          <p:cNvSpPr/>
          <p:nvPr/>
        </p:nvSpPr>
        <p:spPr>
          <a:xfrm>
            <a:off x="592950" y="2420200"/>
            <a:ext cx="2346300" cy="1817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Improve the security systems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Possibility to increase the number of clients looking for reliable management systems</a:t>
            </a:r>
            <a:endParaRPr/>
          </a:p>
        </p:txBody>
      </p:sp>
      <p:sp>
        <p:nvSpPr>
          <p:cNvPr id="189" name="Google Shape;189;ge42766f591_0_57"/>
          <p:cNvSpPr/>
          <p:nvPr/>
        </p:nvSpPr>
        <p:spPr>
          <a:xfrm>
            <a:off x="592950" y="1289100"/>
            <a:ext cx="2346300" cy="631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STRENGTHS</a:t>
            </a:r>
            <a:endParaRPr/>
          </a:p>
        </p:txBody>
      </p:sp>
      <p:sp>
        <p:nvSpPr>
          <p:cNvPr id="190" name="Google Shape;190;ge42766f591_0_57"/>
          <p:cNvSpPr/>
          <p:nvPr/>
        </p:nvSpPr>
        <p:spPr>
          <a:xfrm>
            <a:off x="6732825" y="2406050"/>
            <a:ext cx="2346300" cy="1817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G</a:t>
            </a:r>
            <a:r>
              <a:rPr lang="en-US"/>
              <a:t>ood marketing to counteract bad publicity</a:t>
            </a:r>
            <a:endParaRPr/>
          </a:p>
        </p:txBody>
      </p:sp>
      <p:sp>
        <p:nvSpPr>
          <p:cNvPr id="191" name="Google Shape;191;ge42766f591_0_57"/>
          <p:cNvSpPr/>
          <p:nvPr/>
        </p:nvSpPr>
        <p:spPr>
          <a:xfrm>
            <a:off x="6797700" y="1282025"/>
            <a:ext cx="2346300" cy="631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CHALLENGES</a:t>
            </a:r>
            <a:endParaRPr/>
          </a:p>
        </p:txBody>
      </p:sp>
      <p:sp>
        <p:nvSpPr>
          <p:cNvPr id="192" name="Google Shape;192;ge42766f591_0_57"/>
          <p:cNvSpPr/>
          <p:nvPr/>
        </p:nvSpPr>
        <p:spPr>
          <a:xfrm>
            <a:off x="3785350" y="2406050"/>
            <a:ext cx="2346300" cy="1817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Increase of </a:t>
            </a:r>
            <a:r>
              <a:rPr lang="en-US"/>
              <a:t>expenses</a:t>
            </a:r>
            <a:endParaRPr/>
          </a:p>
        </p:txBody>
      </p:sp>
      <p:sp>
        <p:nvSpPr>
          <p:cNvPr id="193" name="Google Shape;193;ge42766f591_0_57"/>
          <p:cNvSpPr/>
          <p:nvPr/>
        </p:nvSpPr>
        <p:spPr>
          <a:xfrm>
            <a:off x="3785338" y="1282025"/>
            <a:ext cx="2346300" cy="631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WEAKNESSES</a:t>
            </a:r>
            <a:endParaRPr/>
          </a:p>
        </p:txBody>
      </p:sp>
      <p:sp>
        <p:nvSpPr>
          <p:cNvPr id="194" name="Google Shape;194;ge42766f591_0_57"/>
          <p:cNvSpPr txBox="1"/>
          <p:nvPr/>
        </p:nvSpPr>
        <p:spPr>
          <a:xfrm>
            <a:off x="734775" y="141800"/>
            <a:ext cx="79152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Font typeface="Arial"/>
              <a:buNone/>
            </a:pPr>
            <a:r>
              <a:rPr lang="en-US" sz="1500">
                <a:solidFill>
                  <a:schemeClr val="dk1"/>
                </a:solidFill>
              </a:rPr>
              <a:t>2-Implementing a reliable security system and increasing control over credit card transactions</a:t>
            </a:r>
            <a:endParaRPr sz="1500">
              <a:solidFill>
                <a:schemeClr val="dk1"/>
              </a:solidFill>
            </a:endParaRPr>
          </a:p>
          <a:p>
            <a:pPr indent="0" lvl="0" marL="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d80886873b_33_59"/>
          <p:cNvSpPr txBox="1"/>
          <p:nvPr>
            <p:ph type="title"/>
          </p:nvPr>
        </p:nvSpPr>
        <p:spPr>
          <a:xfrm>
            <a:off x="821750" y="303375"/>
            <a:ext cx="32892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Introduction</a:t>
            </a:r>
            <a:endParaRPr/>
          </a:p>
        </p:txBody>
      </p:sp>
      <p:sp>
        <p:nvSpPr>
          <p:cNvPr id="63" name="Google Shape;63;gd80886873b_33_59"/>
          <p:cNvSpPr txBox="1"/>
          <p:nvPr/>
        </p:nvSpPr>
        <p:spPr>
          <a:xfrm>
            <a:off x="3463949" y="1527423"/>
            <a:ext cx="5389500" cy="2954400"/>
          </a:xfrm>
          <a:prstGeom prst="rect">
            <a:avLst/>
          </a:prstGeom>
          <a:noFill/>
          <a:ln>
            <a:noFill/>
          </a:ln>
        </p:spPr>
        <p:txBody>
          <a:bodyPr anchorCtr="0" anchor="t" bIns="0" lIns="0" spcFirstLastPara="1" rIns="0" wrap="square" tIns="8875">
            <a:spAutoFit/>
          </a:bodyPr>
          <a:lstStyle/>
          <a:p>
            <a:pPr indent="0" lvl="0" marL="63500" marR="71755" rtl="0" algn="just">
              <a:lnSpc>
                <a:spcPct val="177916"/>
              </a:lnSpc>
              <a:spcBef>
                <a:spcPts val="0"/>
              </a:spcBef>
              <a:spcAft>
                <a:spcPts val="0"/>
              </a:spcAft>
              <a:buClr>
                <a:schemeClr val="dk1"/>
              </a:buClr>
              <a:buSzPts val="1100"/>
              <a:buFont typeface="Arial"/>
              <a:buNone/>
            </a:pPr>
            <a:r>
              <a:rPr b="0" i="0" lang="en-US" sz="1400" u="none" cap="none" strike="noStrike">
                <a:solidFill>
                  <a:srgbClr val="212121"/>
                </a:solidFill>
                <a:latin typeface="Arial"/>
                <a:ea typeface="Arial"/>
                <a:cs typeface="Arial"/>
                <a:sym typeface="Arial"/>
              </a:rPr>
              <a:t>The general management of the bank, concerned about the experience of its customers who often complain about the fact that some transactions were made on their credit card without their authorization, and also about the new newspapers that keep saying that the bank does nothing to secure the money of the customers, contacted us to help them solve this problem of fraud that decreases the confidence of customers in their system.</a:t>
            </a:r>
            <a:endParaRPr b="0" i="0" sz="1400" u="none" cap="none" strike="noStrike">
              <a:solidFill>
                <a:srgbClr val="212121"/>
              </a:solidFill>
              <a:latin typeface="Arial"/>
              <a:ea typeface="Arial"/>
              <a:cs typeface="Arial"/>
              <a:sym typeface="Arial"/>
            </a:endParaRPr>
          </a:p>
          <a:p>
            <a:pPr indent="0" lvl="0" marL="0" marR="5080" rtl="0" algn="l">
              <a:lnSpc>
                <a:spcPct val="150000"/>
              </a:lnSpc>
              <a:spcBef>
                <a:spcPts val="0"/>
              </a:spcBef>
              <a:spcAft>
                <a:spcPts val="0"/>
              </a:spcAft>
              <a:buClr>
                <a:srgbClr val="000000"/>
              </a:buClr>
              <a:buSzPts val="1700"/>
              <a:buFont typeface="Arial"/>
              <a:buNone/>
            </a:pPr>
            <a:r>
              <a:t/>
            </a:r>
            <a:endParaRPr b="0" i="0" sz="1700" u="none" cap="none" strike="noStrike">
              <a:solidFill>
                <a:srgbClr val="595959"/>
              </a:solidFill>
              <a:latin typeface="Tahoma"/>
              <a:ea typeface="Tahoma"/>
              <a:cs typeface="Tahoma"/>
              <a:sym typeface="Tahoma"/>
            </a:endParaRPr>
          </a:p>
        </p:txBody>
      </p:sp>
      <p:pic>
        <p:nvPicPr>
          <p:cNvPr id="64" name="Google Shape;64;gd80886873b_33_59"/>
          <p:cNvPicPr preferRelativeResize="0"/>
          <p:nvPr/>
        </p:nvPicPr>
        <p:blipFill rotWithShape="1">
          <a:blip r:embed="rId3">
            <a:alphaModFix/>
          </a:blip>
          <a:srcRect b="0" l="0" r="0" t="0"/>
          <a:stretch/>
        </p:blipFill>
        <p:spPr>
          <a:xfrm rot="5400000">
            <a:off x="292480" y="1645422"/>
            <a:ext cx="3624535" cy="27184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nvSpPr>
        <p:spPr>
          <a:xfrm>
            <a:off x="685799" y="394855"/>
            <a:ext cx="507076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Our thoughts on the fraudulent  transactions</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15"/>
          <p:cNvSpPr txBox="1"/>
          <p:nvPr/>
        </p:nvSpPr>
        <p:spPr>
          <a:xfrm>
            <a:off x="914399" y="1143000"/>
            <a:ext cx="38445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 think that the fraudulent transactions depends on variables. The CHI_2 Test shows that clearly. That means there is a specific gender, category, merchant which are more susceptible to be victim of fraud.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 terms of gender, women are more likely to be victims of fraud. The target age is between 22 and 26 years old and the category concerns </a:t>
            </a:r>
            <a:r>
              <a:rPr lang="en-US"/>
              <a:t>leisure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01" name="Google Shape;201;p15"/>
          <p:cNvPicPr preferRelativeResize="0"/>
          <p:nvPr/>
        </p:nvPicPr>
        <p:blipFill rotWithShape="1">
          <a:blip r:embed="rId3">
            <a:alphaModFix/>
          </a:blip>
          <a:srcRect b="0" l="0" r="0" t="0"/>
          <a:stretch/>
        </p:blipFill>
        <p:spPr>
          <a:xfrm>
            <a:off x="6195581" y="626053"/>
            <a:ext cx="2647083" cy="264708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e33b8f2907_0_32"/>
          <p:cNvSpPr txBox="1"/>
          <p:nvPr/>
        </p:nvSpPr>
        <p:spPr>
          <a:xfrm>
            <a:off x="821750" y="303375"/>
            <a:ext cx="31314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1A1A1A"/>
                </a:solidFill>
                <a:latin typeface="Trebuchet MS"/>
                <a:ea typeface="Trebuchet MS"/>
                <a:cs typeface="Trebuchet MS"/>
                <a:sym typeface="Trebuchet MS"/>
              </a:rPr>
              <a:t>Recommendations</a:t>
            </a:r>
            <a:endParaRPr b="0" i="0" sz="2600" u="none" cap="none" strike="noStrike">
              <a:solidFill>
                <a:srgbClr val="000000"/>
              </a:solidFill>
              <a:latin typeface="Trebuchet MS"/>
              <a:ea typeface="Trebuchet MS"/>
              <a:cs typeface="Trebuchet MS"/>
              <a:sym typeface="Trebuchet MS"/>
            </a:endParaRPr>
          </a:p>
        </p:txBody>
      </p:sp>
      <p:sp>
        <p:nvSpPr>
          <p:cNvPr id="207" name="Google Shape;207;ge33b8f2907_0_32"/>
          <p:cNvSpPr txBox="1"/>
          <p:nvPr/>
        </p:nvSpPr>
        <p:spPr>
          <a:xfrm>
            <a:off x="1184150" y="2860725"/>
            <a:ext cx="2977800" cy="2327700"/>
          </a:xfrm>
          <a:prstGeom prst="rect">
            <a:avLst/>
          </a:prstGeom>
          <a:noFill/>
          <a:ln>
            <a:noFill/>
          </a:ln>
        </p:spPr>
        <p:txBody>
          <a:bodyPr anchorCtr="0" anchor="t" bIns="0" lIns="0" spcFirstLastPara="1" rIns="0" wrap="square" tIns="12700">
            <a:sp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800"/>
              <a:buFont typeface="Arial"/>
              <a:buNone/>
            </a:pPr>
            <a:r>
              <a:t/>
            </a:r>
            <a:endParaRPr b="1" i="0" sz="1800" u="none" cap="none" strike="noStrike">
              <a:solidFill>
                <a:srgbClr val="595959"/>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1" i="0" sz="1400" u="none" cap="none" strike="noStrike">
              <a:solidFill>
                <a:srgbClr val="595959"/>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500"/>
              <a:buFont typeface="Arial"/>
              <a:buNone/>
            </a:pPr>
            <a:r>
              <a:t/>
            </a:r>
            <a:endParaRPr b="0" i="0" sz="1500" u="none" cap="none" strike="noStrike">
              <a:solidFill>
                <a:srgbClr val="595959"/>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rPr b="0" i="0" lang="en-US" sz="1500" u="none" cap="none" strike="noStrike">
                <a:solidFill>
                  <a:srgbClr val="595959"/>
                </a:solidFill>
                <a:latin typeface="Arial"/>
                <a:ea typeface="Arial"/>
                <a:cs typeface="Arial"/>
                <a:sym typeface="Arial"/>
              </a:rPr>
              <a:t> </a:t>
            </a:r>
            <a:endParaRPr b="0" i="0" sz="1000" u="none" cap="none" strike="noStrike">
              <a:solidFill>
                <a:srgbClr val="595959"/>
              </a:solidFill>
              <a:latin typeface="Tahoma"/>
              <a:ea typeface="Tahoma"/>
              <a:cs typeface="Tahoma"/>
              <a:sym typeface="Tahoma"/>
            </a:endParaRPr>
          </a:p>
          <a:p>
            <a:pPr indent="0" lvl="0" marL="457200" marR="0" rtl="0" algn="l">
              <a:lnSpc>
                <a:spcPct val="150000"/>
              </a:lnSpc>
              <a:spcBef>
                <a:spcPts val="1200"/>
              </a:spcBef>
              <a:spcAft>
                <a:spcPts val="0"/>
              </a:spcAft>
              <a:buClr>
                <a:srgbClr val="000000"/>
              </a:buClr>
              <a:buSzPts val="1300"/>
              <a:buFont typeface="Arial"/>
              <a:buNone/>
            </a:pPr>
            <a:r>
              <a:t/>
            </a:r>
            <a:endParaRPr b="0" i="0" sz="1300" u="none" cap="none" strike="noStrike">
              <a:solidFill>
                <a:srgbClr val="595959"/>
              </a:solidFill>
              <a:latin typeface="Tahoma"/>
              <a:ea typeface="Tahoma"/>
              <a:cs typeface="Tahoma"/>
              <a:sym typeface="Tahoma"/>
            </a:endParaRPr>
          </a:p>
        </p:txBody>
      </p:sp>
      <p:sp>
        <p:nvSpPr>
          <p:cNvPr id="208" name="Google Shape;208;ge33b8f2907_0_32"/>
          <p:cNvSpPr txBox="1"/>
          <p:nvPr/>
        </p:nvSpPr>
        <p:spPr>
          <a:xfrm>
            <a:off x="821750" y="1016300"/>
            <a:ext cx="7755000" cy="2688142"/>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444444"/>
              </a:buClr>
              <a:buSzPts val="1400"/>
              <a:buFont typeface="Tahoma"/>
              <a:buAutoNum type="arabicPeriod"/>
            </a:pPr>
            <a:r>
              <a:rPr b="1" i="0" lang="en-US" sz="1400" u="none" cap="none" strike="noStrike">
                <a:solidFill>
                  <a:srgbClr val="444444"/>
                </a:solidFill>
                <a:latin typeface="Tahoma"/>
                <a:ea typeface="Tahoma"/>
                <a:cs typeface="Tahoma"/>
                <a:sym typeface="Tahoma"/>
              </a:rPr>
              <a:t>A validation code before each transaction that must be made on the card.</a:t>
            </a:r>
            <a:endParaRPr b="1" i="0" sz="1400" u="none" cap="none" strike="noStrike">
              <a:solidFill>
                <a:srgbClr val="444444"/>
              </a:solidFill>
              <a:latin typeface="Tahoma"/>
              <a:ea typeface="Tahoma"/>
              <a:cs typeface="Tahoma"/>
              <a:sym typeface="Tahoma"/>
            </a:endParaRPr>
          </a:p>
          <a:p>
            <a:pPr indent="-317500" lvl="0" marL="457200" marR="38100" rtl="0" algn="l">
              <a:lnSpc>
                <a:spcPct val="150000"/>
              </a:lnSpc>
              <a:spcBef>
                <a:spcPts val="0"/>
              </a:spcBef>
              <a:spcAft>
                <a:spcPts val="0"/>
              </a:spcAft>
              <a:buClr>
                <a:srgbClr val="444444"/>
              </a:buClr>
              <a:buSzPts val="1400"/>
              <a:buFont typeface="Tahoma"/>
              <a:buAutoNum type="arabicPeriod"/>
            </a:pPr>
            <a:r>
              <a:rPr b="1" i="0" lang="en-US" sz="1400" u="none" cap="none" strike="noStrike">
                <a:solidFill>
                  <a:srgbClr val="444444"/>
                </a:solidFill>
                <a:highlight>
                  <a:srgbClr val="F8F9FA"/>
                </a:highlight>
                <a:latin typeface="Tahoma"/>
                <a:ea typeface="Tahoma"/>
                <a:cs typeface="Tahoma"/>
                <a:sym typeface="Tahoma"/>
              </a:rPr>
              <a:t>Receiving a message from the bank either by mail or by phone every time the customer is going to make a suspicious transaction</a:t>
            </a:r>
            <a:endParaRPr b="1" i="0" sz="1400" u="none" cap="none" strike="noStrike">
              <a:solidFill>
                <a:srgbClr val="444444"/>
              </a:solidFill>
              <a:latin typeface="Tahoma"/>
              <a:ea typeface="Tahoma"/>
              <a:cs typeface="Tahoma"/>
              <a:sym typeface="Tahoma"/>
            </a:endParaRPr>
          </a:p>
          <a:p>
            <a:pPr indent="-317500" lvl="0" marL="457200" marR="71120" rtl="0" algn="just">
              <a:lnSpc>
                <a:spcPct val="177916"/>
              </a:lnSpc>
              <a:spcBef>
                <a:spcPts val="0"/>
              </a:spcBef>
              <a:spcAft>
                <a:spcPts val="0"/>
              </a:spcAft>
              <a:buClr>
                <a:schemeClr val="dk1"/>
              </a:buClr>
              <a:buSzPts val="1400"/>
              <a:buFont typeface="Arial"/>
              <a:buAutoNum type="arabicPeriod"/>
            </a:pPr>
            <a:r>
              <a:rPr b="1" i="0" lang="en-US" sz="1400" u="none" cap="none" strike="noStrike">
                <a:solidFill>
                  <a:schemeClr val="dk1"/>
                </a:solidFill>
                <a:latin typeface="Arial"/>
                <a:ea typeface="Arial"/>
                <a:cs typeface="Arial"/>
                <a:sym typeface="Arial"/>
              </a:rPr>
              <a:t>Set up a system to help customers control their accounts and identify merchants with a high percentage of fraud. </a:t>
            </a:r>
            <a:endParaRPr b="0" i="0" sz="1400" u="none" cap="none" strike="noStrike">
              <a:solidFill>
                <a:schemeClr val="dk1"/>
              </a:solidFill>
              <a:latin typeface="Arial"/>
              <a:ea typeface="Arial"/>
              <a:cs typeface="Arial"/>
              <a:sym typeface="Arial"/>
            </a:endParaRPr>
          </a:p>
          <a:p>
            <a:pPr indent="-317500" lvl="0" marL="457200" marR="73660" rtl="0" algn="just">
              <a:lnSpc>
                <a:spcPct val="177916"/>
              </a:lnSpc>
              <a:spcBef>
                <a:spcPts val="5"/>
              </a:spcBef>
              <a:spcAft>
                <a:spcPts val="0"/>
              </a:spcAft>
              <a:buClr>
                <a:schemeClr val="dk1"/>
              </a:buClr>
              <a:buSzPts val="1400"/>
              <a:buFont typeface="Arial"/>
              <a:buAutoNum type="arabicPeriod"/>
            </a:pPr>
            <a:r>
              <a:rPr b="1" i="0" lang="en-US" sz="1400" u="none" cap="none" strike="noStrike">
                <a:solidFill>
                  <a:schemeClr val="dk1"/>
                </a:solidFill>
                <a:latin typeface="Arial"/>
                <a:ea typeface="Arial"/>
                <a:cs typeface="Arial"/>
                <a:sym typeface="Arial"/>
              </a:rPr>
              <a:t>Report as fraud all transactions that follow the trend of fraudulent transactions and wait for the customer's opinion before authorizing the transaction.</a:t>
            </a:r>
            <a:r>
              <a:rPr b="1" i="0" lang="en-US" sz="1400" u="none" cap="none" strike="noStrike">
                <a:solidFill>
                  <a:schemeClr val="dk1"/>
                </a:solidFill>
                <a:latin typeface="Tahoma"/>
                <a:ea typeface="Tahoma"/>
                <a:cs typeface="Tahoma"/>
                <a:sym typeface="Tahoma"/>
              </a:rPr>
              <a:t> </a:t>
            </a:r>
            <a:endParaRPr b="0" i="0" sz="1400" u="none" cap="none" strike="noStrike">
              <a:solidFill>
                <a:srgbClr val="444444"/>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nvSpPr>
        <p:spPr>
          <a:xfrm>
            <a:off x="727363" y="270164"/>
            <a:ext cx="241069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500" u="none" cap="none" strike="noStrike">
                <a:solidFill>
                  <a:srgbClr val="000000"/>
                </a:solidFill>
                <a:latin typeface="Arial"/>
                <a:ea typeface="Arial"/>
                <a:cs typeface="Arial"/>
                <a:sym typeface="Arial"/>
              </a:rPr>
              <a:t>Other Data and References</a:t>
            </a:r>
            <a:endParaRPr b="1" i="0" sz="1500" u="none" cap="none" strike="noStrike">
              <a:solidFill>
                <a:srgbClr val="000000"/>
              </a:solidFill>
              <a:latin typeface="Arial"/>
              <a:ea typeface="Arial"/>
              <a:cs typeface="Arial"/>
              <a:sym typeface="Arial"/>
            </a:endParaRPr>
          </a:p>
        </p:txBody>
      </p:sp>
      <p:sp>
        <p:nvSpPr>
          <p:cNvPr id="214" name="Google Shape;214;p16"/>
          <p:cNvSpPr txBox="1"/>
          <p:nvPr/>
        </p:nvSpPr>
        <p:spPr>
          <a:xfrm>
            <a:off x="997527" y="1101436"/>
            <a:ext cx="74088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Additional data would be required on merchants (gender, age, address) and customers (length of time with the bank, they locations)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This additional data will help us to see if fraud is related to the gender of the merchants, and to their geographical location. Does the number of years of experience of customers in the bank </a:t>
            </a:r>
            <a:endParaRPr/>
          </a:p>
        </p:txBody>
      </p:sp>
      <p:sp>
        <p:nvSpPr>
          <p:cNvPr id="215" name="Google Shape;215;p16"/>
          <p:cNvSpPr txBox="1"/>
          <p:nvPr/>
        </p:nvSpPr>
        <p:spPr>
          <a:xfrm>
            <a:off x="997527" y="3046136"/>
            <a:ext cx="696190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3">
                  <a:extLst>
                    <a:ext uri="{A12FA001-AC4F-418D-AE19-62706E023703}">
                      <ahyp:hlinkClr val="tx"/>
                    </a:ext>
                  </a:extLst>
                </a:hlinkClick>
              </a:rPr>
              <a:t>(PDF) BankSim: A Bank Payment Simulation for Fraud Detection Research (researchgate.net)</a:t>
            </a:r>
            <a:endParaRPr b="0" i="0" sz="1400" u="none" cap="none" strike="noStrike">
              <a:solidFill>
                <a:srgbClr val="000000"/>
              </a:solidFill>
              <a:latin typeface="Arial"/>
              <a:ea typeface="Arial"/>
              <a:cs typeface="Arial"/>
              <a:sym typeface="Arial"/>
            </a:endParaRPr>
          </a:p>
        </p:txBody>
      </p:sp>
      <p:sp>
        <p:nvSpPr>
          <p:cNvPr id="216" name="Google Shape;216;p16"/>
          <p:cNvSpPr txBox="1"/>
          <p:nvPr/>
        </p:nvSpPr>
        <p:spPr>
          <a:xfrm>
            <a:off x="1091046" y="2743200"/>
            <a:ext cx="60994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Bank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
          <p:cNvSpPr txBox="1"/>
          <p:nvPr/>
        </p:nvSpPr>
        <p:spPr>
          <a:xfrm>
            <a:off x="821750" y="303367"/>
            <a:ext cx="40869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rebuchet MS"/>
              <a:ea typeface="Trebuchet MS"/>
              <a:cs typeface="Trebuchet MS"/>
              <a:sym typeface="Trebuchet MS"/>
            </a:endParaRPr>
          </a:p>
        </p:txBody>
      </p:sp>
      <p:sp>
        <p:nvSpPr>
          <p:cNvPr id="222" name="Google Shape;222;p6"/>
          <p:cNvSpPr txBox="1"/>
          <p:nvPr/>
        </p:nvSpPr>
        <p:spPr>
          <a:xfrm>
            <a:off x="2566350" y="1898483"/>
            <a:ext cx="3858900" cy="689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444444"/>
              </a:solidFill>
              <a:latin typeface="Tahoma"/>
              <a:ea typeface="Tahoma"/>
              <a:cs typeface="Tahoma"/>
              <a:sym typeface="Tahoma"/>
            </a:endParaRPr>
          </a:p>
          <a:p>
            <a:pPr indent="0" lvl="0" marL="0" marR="0" rtl="0" algn="ctr">
              <a:lnSpc>
                <a:spcPct val="115000"/>
              </a:lnSpc>
              <a:spcBef>
                <a:spcPts val="0"/>
              </a:spcBef>
              <a:spcAft>
                <a:spcPts val="0"/>
              </a:spcAft>
              <a:buClr>
                <a:srgbClr val="000000"/>
              </a:buClr>
              <a:buSzPts val="1700"/>
              <a:buFont typeface="Arial"/>
              <a:buNone/>
            </a:pPr>
            <a:r>
              <a:rPr b="1" i="0" lang="en-US" sz="1700" u="none" cap="none" strike="noStrike">
                <a:solidFill>
                  <a:srgbClr val="595959"/>
                </a:solidFill>
                <a:latin typeface="Tahoma"/>
                <a:ea typeface="Tahoma"/>
                <a:cs typeface="Tahoma"/>
                <a:sym typeface="Tahoma"/>
              </a:rPr>
              <a:t>Contact Me</a:t>
            </a:r>
            <a:endParaRPr b="0" i="0" sz="1700" u="none" cap="none" strike="noStrike">
              <a:solidFill>
                <a:srgbClr val="595959"/>
              </a:solidFill>
              <a:latin typeface="Tahoma"/>
              <a:ea typeface="Tahoma"/>
              <a:cs typeface="Tahoma"/>
              <a:sym typeface="Tahoma"/>
            </a:endParaRPr>
          </a:p>
          <a:p>
            <a:pPr indent="0" lvl="0" marL="0" marR="0" rtl="0" algn="ctr">
              <a:lnSpc>
                <a:spcPct val="115000"/>
              </a:lnSpc>
              <a:spcBef>
                <a:spcPts val="0"/>
              </a:spcBef>
              <a:spcAft>
                <a:spcPts val="0"/>
              </a:spcAft>
              <a:buClr>
                <a:srgbClr val="000000"/>
              </a:buClr>
              <a:buSzPts val="1400"/>
              <a:buFont typeface="Arial"/>
              <a:buNone/>
            </a:pPr>
            <a:r>
              <a:rPr b="0" i="0" lang="en-US" sz="1400" u="none" cap="none" strike="noStrike">
                <a:solidFill>
                  <a:srgbClr val="595959"/>
                </a:solidFill>
                <a:latin typeface="Tahoma"/>
                <a:ea typeface="Tahoma"/>
                <a:cs typeface="Tahoma"/>
                <a:sym typeface="Tahoma"/>
              </a:rPr>
              <a:t>I you have any question about this presentation, Feel free to send us a message in the </a:t>
            </a:r>
            <a:r>
              <a:rPr b="0" i="0" lang="en-US" sz="1400" u="sng" cap="none" strike="noStrike">
                <a:solidFill>
                  <a:schemeClr val="accent5"/>
                </a:solidFill>
                <a:latin typeface="Tahoma"/>
                <a:ea typeface="Tahoma"/>
                <a:cs typeface="Tahoma"/>
                <a:sym typeface="Tahoma"/>
                <a:hlinkClick r:id="rId3">
                  <a:extLst>
                    <a:ext uri="{A12FA001-AC4F-418D-AE19-62706E023703}">
                      <ahyp:hlinkClr val="tx"/>
                    </a:ext>
                  </a:extLst>
                </a:hlinkClick>
              </a:rPr>
              <a:t>#business-analysis</a:t>
            </a:r>
            <a:r>
              <a:rPr b="0" i="0" lang="en-US" sz="1400" u="none" cap="none" strike="noStrike">
                <a:solidFill>
                  <a:srgbClr val="595959"/>
                </a:solidFill>
                <a:latin typeface="Tahoma"/>
                <a:ea typeface="Tahoma"/>
                <a:cs typeface="Tahoma"/>
                <a:sym typeface="Tahoma"/>
              </a:rPr>
              <a:t> channel on slack.</a:t>
            </a:r>
            <a:endParaRPr b="0" i="0" sz="1400" u="none" cap="none" strike="noStrike">
              <a:solidFill>
                <a:srgbClr val="595959"/>
              </a:solidFill>
              <a:latin typeface="Tahoma"/>
              <a:ea typeface="Tahoma"/>
              <a:cs typeface="Tahoma"/>
              <a:sym typeface="Tahoma"/>
            </a:endParaRPr>
          </a:p>
        </p:txBody>
      </p:sp>
      <p:grpSp>
        <p:nvGrpSpPr>
          <p:cNvPr id="223" name="Google Shape;223;p6"/>
          <p:cNvGrpSpPr/>
          <p:nvPr/>
        </p:nvGrpSpPr>
        <p:grpSpPr>
          <a:xfrm>
            <a:off x="713191" y="1146161"/>
            <a:ext cx="1974754" cy="3306195"/>
            <a:chOff x="1148038" y="1194838"/>
            <a:chExt cx="1579803" cy="2598801"/>
          </a:xfrm>
        </p:grpSpPr>
        <p:sp>
          <p:nvSpPr>
            <p:cNvPr id="224" name="Google Shape;224;p6"/>
            <p:cNvSpPr/>
            <p:nvPr/>
          </p:nvSpPr>
          <p:spPr>
            <a:xfrm>
              <a:off x="1215998" y="1932178"/>
              <a:ext cx="1505382" cy="1372293"/>
            </a:xfrm>
            <a:custGeom>
              <a:rect b="b" l="l" r="r" t="t"/>
              <a:pathLst>
                <a:path extrusionOk="0" h="16869" w="18505">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cap="flat" cmpd="sng" w="9525">
              <a:solidFill>
                <a:srgbClr val="DEA23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1990734" y="3465554"/>
              <a:ext cx="350781" cy="328085"/>
            </a:xfrm>
            <a:custGeom>
              <a:rect b="b" l="l" r="r" t="t"/>
              <a:pathLst>
                <a:path extrusionOk="0" h="4033" w="4312">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2010177" y="3672670"/>
              <a:ext cx="330281" cy="120967"/>
            </a:xfrm>
            <a:custGeom>
              <a:rect b="b" l="l" r="r" t="t"/>
              <a:pathLst>
                <a:path extrusionOk="0" h="1487" w="406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
            <p:cNvSpPr/>
            <p:nvPr/>
          </p:nvSpPr>
          <p:spPr>
            <a:xfrm>
              <a:off x="1245169" y="3364111"/>
              <a:ext cx="304330" cy="429528"/>
            </a:xfrm>
            <a:custGeom>
              <a:rect b="b" l="l" r="r" t="t"/>
              <a:pathLst>
                <a:path extrusionOk="0" h="5280" w="3741">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p:nvPr/>
          </p:nvSpPr>
          <p:spPr>
            <a:xfrm>
              <a:off x="1245169" y="3565858"/>
              <a:ext cx="304330" cy="227780"/>
            </a:xfrm>
            <a:custGeom>
              <a:rect b="b" l="l" r="r" t="t"/>
              <a:pathLst>
                <a:path extrusionOk="0" h="2800" w="3741">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
            <p:cNvSpPr/>
            <p:nvPr/>
          </p:nvSpPr>
          <p:spPr>
            <a:xfrm>
              <a:off x="1319603" y="2163144"/>
              <a:ext cx="833105" cy="1420046"/>
            </a:xfrm>
            <a:custGeom>
              <a:rect b="b" l="l" r="r" t="t"/>
              <a:pathLst>
                <a:path extrusionOk="0" h="17456" w="10241">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1538677" y="2163144"/>
              <a:ext cx="522267" cy="109009"/>
            </a:xfrm>
            <a:custGeom>
              <a:rect b="b" l="l" r="r" t="t"/>
              <a:pathLst>
                <a:path extrusionOk="0" h="1340" w="6420">
                  <a:moveTo>
                    <a:pt x="239" y="0"/>
                  </a:moveTo>
                  <a:cubicBezTo>
                    <a:pt x="106" y="504"/>
                    <a:pt x="27" y="955"/>
                    <a:pt x="0" y="1340"/>
                  </a:cubicBezTo>
                  <a:lnTo>
                    <a:pt x="6420" y="544"/>
                  </a:lnTo>
                  <a:lnTo>
                    <a:pt x="6380" y="0"/>
                  </a:ln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1843980" y="2172825"/>
              <a:ext cx="15212" cy="286027"/>
            </a:xfrm>
            <a:custGeom>
              <a:rect b="b" l="l" r="r" t="t"/>
              <a:pathLst>
                <a:path extrusionOk="0" fill="none" h="3516" w="187">
                  <a:moveTo>
                    <a:pt x="187" y="1"/>
                  </a:moveTo>
                  <a:lnTo>
                    <a:pt x="1" y="3516"/>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p:nvPr/>
          </p:nvSpPr>
          <p:spPr>
            <a:xfrm>
              <a:off x="1850488" y="2182506"/>
              <a:ext cx="45393" cy="165222"/>
            </a:xfrm>
            <a:custGeom>
              <a:rect b="b" l="l" r="r" t="t"/>
              <a:pathLst>
                <a:path extrusionOk="0" fill="none" h="2031" w="558">
                  <a:moveTo>
                    <a:pt x="558" y="1"/>
                  </a:moveTo>
                  <a:lnTo>
                    <a:pt x="491" y="1301"/>
                  </a:lnTo>
                  <a:cubicBezTo>
                    <a:pt x="478" y="1526"/>
                    <a:pt x="372" y="1739"/>
                    <a:pt x="186" y="1884"/>
                  </a:cubicBezTo>
                  <a:lnTo>
                    <a:pt x="0" y="2030"/>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
            <p:cNvSpPr/>
            <p:nvPr/>
          </p:nvSpPr>
          <p:spPr>
            <a:xfrm>
              <a:off x="1742619" y="2380023"/>
              <a:ext cx="186698" cy="81"/>
            </a:xfrm>
            <a:custGeom>
              <a:rect b="b" l="l" r="r" t="t"/>
              <a:pathLst>
                <a:path extrusionOk="0" fill="none" h="1" w="2295">
                  <a:moveTo>
                    <a:pt x="2295" y="0"/>
                  </a:moveTo>
                  <a:lnTo>
                    <a:pt x="0" y="0"/>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
            <p:cNvSpPr/>
            <p:nvPr/>
          </p:nvSpPr>
          <p:spPr>
            <a:xfrm>
              <a:off x="1754415" y="2413458"/>
              <a:ext cx="192149" cy="23836"/>
            </a:xfrm>
            <a:custGeom>
              <a:rect b="b" l="l" r="r" t="t"/>
              <a:pathLst>
                <a:path extrusionOk="0" fill="none" h="293" w="2362">
                  <a:moveTo>
                    <a:pt x="1" y="292"/>
                  </a:moveTo>
                  <a:lnTo>
                    <a:pt x="2362" y="0"/>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
            <p:cNvSpPr/>
            <p:nvPr/>
          </p:nvSpPr>
          <p:spPr>
            <a:xfrm>
              <a:off x="2004808" y="1858815"/>
              <a:ext cx="708965" cy="369410"/>
            </a:xfrm>
            <a:custGeom>
              <a:rect b="b" l="l" r="r" t="t"/>
              <a:pathLst>
                <a:path extrusionOk="0" h="4541" w="8715">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2004808" y="1858815"/>
              <a:ext cx="218018" cy="118771"/>
            </a:xfrm>
            <a:custGeom>
              <a:rect b="b" l="l" r="r" t="t"/>
              <a:pathLst>
                <a:path extrusionOk="0" h="1460" w="2680">
                  <a:moveTo>
                    <a:pt x="0" y="1"/>
                  </a:moveTo>
                  <a:cubicBezTo>
                    <a:pt x="0" y="1"/>
                    <a:pt x="120" y="385"/>
                    <a:pt x="372" y="1460"/>
                  </a:cubicBezTo>
                  <a:lnTo>
                    <a:pt x="2680" y="425"/>
                  </a:lnTo>
                  <a:lnTo>
                    <a:pt x="2507" y="1"/>
                  </a:lnTo>
                  <a:close/>
                </a:path>
              </a:pathLst>
            </a:custGeom>
            <a:solidFill>
              <a:srgbClr val="DB46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1235407" y="1431566"/>
              <a:ext cx="989623" cy="758589"/>
            </a:xfrm>
            <a:custGeom>
              <a:rect b="b" l="l" r="r" t="t"/>
              <a:pathLst>
                <a:path extrusionOk="0" h="9325" w="12165">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1740423" y="1467116"/>
              <a:ext cx="63778" cy="69148"/>
            </a:xfrm>
            <a:custGeom>
              <a:rect b="b" l="l" r="r" t="t"/>
              <a:pathLst>
                <a:path extrusionOk="0" fill="none" h="850" w="784">
                  <a:moveTo>
                    <a:pt x="783" y="1"/>
                  </a:moveTo>
                  <a:lnTo>
                    <a:pt x="637" y="850"/>
                  </a:lnTo>
                  <a:lnTo>
                    <a:pt x="1" y="226"/>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1846177" y="1457435"/>
              <a:ext cx="65894" cy="125279"/>
            </a:xfrm>
            <a:custGeom>
              <a:rect b="b" l="l" r="r" t="t"/>
              <a:pathLst>
                <a:path extrusionOk="0" fill="none" h="1540" w="810">
                  <a:moveTo>
                    <a:pt x="810" y="0"/>
                  </a:moveTo>
                  <a:lnTo>
                    <a:pt x="0" y="1539"/>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
            <p:cNvSpPr/>
            <p:nvPr/>
          </p:nvSpPr>
          <p:spPr>
            <a:xfrm>
              <a:off x="1922808" y="1484443"/>
              <a:ext cx="81" cy="30262"/>
            </a:xfrm>
            <a:custGeom>
              <a:rect b="b" l="l" r="r" t="t"/>
              <a:pathLst>
                <a:path extrusionOk="0" fill="none" h="372" w="1">
                  <a:moveTo>
                    <a:pt x="0" y="0"/>
                  </a:moveTo>
                  <a:lnTo>
                    <a:pt x="0" y="371"/>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1532169" y="1700915"/>
              <a:ext cx="115110" cy="489239"/>
            </a:xfrm>
            <a:custGeom>
              <a:rect b="b" l="l" r="r" t="t"/>
              <a:pathLst>
                <a:path extrusionOk="0" h="6014" w="1415">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1546161" y="1499493"/>
              <a:ext cx="119910" cy="182468"/>
            </a:xfrm>
            <a:custGeom>
              <a:rect b="b" l="l" r="r" t="t"/>
              <a:pathLst>
                <a:path extrusionOk="0" fill="none" h="2243" w="1474">
                  <a:moveTo>
                    <a:pt x="1" y="1"/>
                  </a:moveTo>
                  <a:cubicBezTo>
                    <a:pt x="876" y="54"/>
                    <a:pt x="1473" y="1367"/>
                    <a:pt x="1142" y="2242"/>
                  </a:cubicBez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
            <p:cNvSpPr/>
            <p:nvPr/>
          </p:nvSpPr>
          <p:spPr>
            <a:xfrm>
              <a:off x="1235407" y="1832946"/>
              <a:ext cx="322715" cy="46451"/>
            </a:xfrm>
            <a:custGeom>
              <a:rect b="b" l="l" r="r" t="t"/>
              <a:pathLst>
                <a:path extrusionOk="0" h="571" w="3967">
                  <a:moveTo>
                    <a:pt x="306" y="0"/>
                  </a:moveTo>
                  <a:lnTo>
                    <a:pt x="1" y="571"/>
                  </a:lnTo>
                  <a:lnTo>
                    <a:pt x="3649" y="571"/>
                  </a:lnTo>
                  <a:lnTo>
                    <a:pt x="3967" y="0"/>
                  </a:lnTo>
                  <a:close/>
                </a:path>
              </a:pathLst>
            </a:custGeom>
            <a:solidFill>
              <a:srgbClr val="FFF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a:off x="1846177" y="1590117"/>
              <a:ext cx="25951" cy="582791"/>
            </a:xfrm>
            <a:custGeom>
              <a:rect b="b" l="l" r="r" t="t"/>
              <a:pathLst>
                <a:path extrusionOk="0" fill="none" h="7164" w="319">
                  <a:moveTo>
                    <a:pt x="0" y="1"/>
                  </a:moveTo>
                  <a:lnTo>
                    <a:pt x="319" y="7164"/>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p:nvPr/>
          </p:nvSpPr>
          <p:spPr>
            <a:xfrm>
              <a:off x="2023518" y="1690096"/>
              <a:ext cx="117307" cy="186047"/>
            </a:xfrm>
            <a:custGeom>
              <a:rect b="b" l="l" r="r" t="t"/>
              <a:pathLst>
                <a:path extrusionOk="0" h="2287" w="1442">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a:off x="2039300" y="1840511"/>
              <a:ext cx="185722" cy="35631"/>
            </a:xfrm>
            <a:custGeom>
              <a:rect b="b" l="l" r="r" t="t"/>
              <a:pathLst>
                <a:path extrusionOk="0" h="438" w="2283">
                  <a:moveTo>
                    <a:pt x="1" y="0"/>
                  </a:moveTo>
                  <a:lnTo>
                    <a:pt x="41" y="438"/>
                  </a:lnTo>
                  <a:lnTo>
                    <a:pt x="2282" y="438"/>
                  </a:lnTo>
                  <a:lnTo>
                    <a:pt x="2123" y="0"/>
                  </a:lnTo>
                  <a:close/>
                </a:path>
              </a:pathLst>
            </a:custGeom>
            <a:solidFill>
              <a:srgbClr val="FFF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p:nvPr/>
          </p:nvSpPr>
          <p:spPr>
            <a:xfrm>
              <a:off x="1907677" y="1717510"/>
              <a:ext cx="97213" cy="15131"/>
            </a:xfrm>
            <a:custGeom>
              <a:rect b="b" l="l" r="r" t="t"/>
              <a:pathLst>
                <a:path extrusionOk="0" fill="none" h="186" w="1195">
                  <a:moveTo>
                    <a:pt x="0" y="0"/>
                  </a:moveTo>
                  <a:lnTo>
                    <a:pt x="1194" y="0"/>
                  </a:lnTo>
                  <a:lnTo>
                    <a:pt x="1194" y="186"/>
                  </a:lnTo>
                  <a:lnTo>
                    <a:pt x="0" y="186"/>
                  </a:lnTo>
                  <a:close/>
                </a:path>
              </a:pathLst>
            </a:custGeom>
            <a:noFill/>
            <a:ln cap="flat" cmpd="sng" w="9525">
              <a:solidFill>
                <a:srgbClr val="FFF0DE"/>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
            <p:cNvSpPr/>
            <p:nvPr/>
          </p:nvSpPr>
          <p:spPr>
            <a:xfrm>
              <a:off x="1802980" y="1681879"/>
              <a:ext cx="23836" cy="23836"/>
            </a:xfrm>
            <a:custGeom>
              <a:rect b="b" l="l" r="r" t="t"/>
              <a:pathLst>
                <a:path extrusionOk="0" fill="none" h="293" w="293">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cap="flat" cmpd="sng" w="9525">
              <a:solidFill>
                <a:srgbClr val="FFF0DE"/>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a:off x="1810546" y="1807077"/>
              <a:ext cx="23836" cy="23754"/>
            </a:xfrm>
            <a:custGeom>
              <a:rect b="b" l="l" r="r" t="t"/>
              <a:pathLst>
                <a:path extrusionOk="0" fill="none" h="292" w="293">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cap="flat" cmpd="sng" w="9525">
              <a:solidFill>
                <a:srgbClr val="FFF0DE"/>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1817054" y="1932192"/>
              <a:ext cx="23836" cy="23836"/>
            </a:xfrm>
            <a:custGeom>
              <a:rect b="b" l="l" r="r" t="t"/>
              <a:pathLst>
                <a:path extrusionOk="0" fill="none" h="293" w="293">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cap="flat" cmpd="sng" w="9525">
              <a:solidFill>
                <a:srgbClr val="FFF0DE"/>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1824619" y="2057390"/>
              <a:ext cx="23754" cy="23836"/>
            </a:xfrm>
            <a:custGeom>
              <a:rect b="b" l="l" r="r" t="t"/>
              <a:pathLst>
                <a:path extrusionOk="0" fill="none" h="293" w="292">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cap="flat" cmpd="sng" w="9525">
              <a:solidFill>
                <a:srgbClr val="FFF0DE"/>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1148038" y="1879315"/>
              <a:ext cx="508275" cy="438151"/>
            </a:xfrm>
            <a:custGeom>
              <a:rect b="b" l="l" r="r" t="t"/>
              <a:pathLst>
                <a:path extrusionOk="0" h="5386" w="6248">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1372480" y="1977504"/>
              <a:ext cx="62640" cy="60524"/>
            </a:xfrm>
            <a:custGeom>
              <a:rect b="b" l="l" r="r" t="t"/>
              <a:pathLst>
                <a:path extrusionOk="0" fill="none" h="744" w="770">
                  <a:moveTo>
                    <a:pt x="770" y="744"/>
                  </a:moveTo>
                  <a:lnTo>
                    <a:pt x="0" y="1"/>
                  </a:ln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1211734" y="1879315"/>
              <a:ext cx="320519" cy="69473"/>
            </a:xfrm>
            <a:custGeom>
              <a:rect b="b" l="l" r="r" t="t"/>
              <a:pathLst>
                <a:path extrusionOk="0" h="854" w="394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1572111" y="2190071"/>
              <a:ext cx="93959" cy="143583"/>
            </a:xfrm>
            <a:custGeom>
              <a:rect b="b" l="l" r="r" t="t"/>
              <a:pathLst>
                <a:path extrusionOk="0" fill="none" h="1765" w="1155">
                  <a:moveTo>
                    <a:pt x="1088" y="1"/>
                  </a:moveTo>
                  <a:cubicBezTo>
                    <a:pt x="1154" y="571"/>
                    <a:pt x="969" y="1354"/>
                    <a:pt x="0" y="1765"/>
                  </a:cubicBez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1629300" y="2941092"/>
              <a:ext cx="36770" cy="49705"/>
            </a:xfrm>
            <a:custGeom>
              <a:rect b="b" l="l" r="r" t="t"/>
              <a:pathLst>
                <a:path extrusionOk="0" h="611" w="452">
                  <a:moveTo>
                    <a:pt x="0" y="1"/>
                  </a:moveTo>
                  <a:lnTo>
                    <a:pt x="451" y="611"/>
                  </a:lnTo>
                </a:path>
              </a:pathLst>
            </a:custGeom>
            <a:solidFill>
              <a:srgbClr val="5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1946480" y="2917338"/>
              <a:ext cx="72401" cy="38967"/>
            </a:xfrm>
            <a:custGeom>
              <a:rect b="b" l="l" r="r" t="t"/>
              <a:pathLst>
                <a:path extrusionOk="0" h="479" w="890">
                  <a:moveTo>
                    <a:pt x="1" y="1"/>
                  </a:moveTo>
                  <a:lnTo>
                    <a:pt x="890" y="478"/>
                  </a:lnTo>
                </a:path>
              </a:pathLst>
            </a:custGeom>
            <a:solidFill>
              <a:srgbClr val="5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1969177" y="3551866"/>
              <a:ext cx="183526" cy="31320"/>
            </a:xfrm>
            <a:custGeom>
              <a:rect b="b" l="l" r="r" t="t"/>
              <a:pathLst>
                <a:path extrusionOk="0" h="385" w="2256">
                  <a:moveTo>
                    <a:pt x="1" y="0"/>
                  </a:moveTo>
                  <a:lnTo>
                    <a:pt x="54" y="385"/>
                  </a:lnTo>
                  <a:lnTo>
                    <a:pt x="2255" y="385"/>
                  </a:lnTo>
                  <a:lnTo>
                    <a:pt x="2229" y="0"/>
                  </a:ln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1319603" y="3418045"/>
              <a:ext cx="172706" cy="113402"/>
            </a:xfrm>
            <a:custGeom>
              <a:rect b="b" l="l" r="r" t="t"/>
              <a:pathLst>
                <a:path extrusionOk="0" h="1394" w="2123">
                  <a:moveTo>
                    <a:pt x="199" y="0"/>
                  </a:moveTo>
                  <a:lnTo>
                    <a:pt x="1" y="425"/>
                  </a:lnTo>
                  <a:lnTo>
                    <a:pt x="1897" y="1393"/>
                  </a:lnTo>
                  <a:lnTo>
                    <a:pt x="2123" y="995"/>
                  </a:lnTo>
                  <a:lnTo>
                    <a:pt x="199" y="0"/>
                  </a:ln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1742619" y="1194838"/>
              <a:ext cx="231441" cy="127801"/>
            </a:xfrm>
            <a:custGeom>
              <a:rect b="b" l="l" r="r" t="t"/>
              <a:pathLst>
                <a:path extrusionOk="0" h="1571" w="2845">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1757669" y="1264311"/>
              <a:ext cx="171649" cy="312953"/>
            </a:xfrm>
            <a:custGeom>
              <a:rect b="b" l="l" r="r" t="t"/>
              <a:pathLst>
                <a:path extrusionOk="0" h="3847" w="211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1795252" y="1382431"/>
              <a:ext cx="84441" cy="89078"/>
            </a:xfrm>
            <a:custGeom>
              <a:rect b="b" l="l" r="r" t="t"/>
              <a:pathLst>
                <a:path extrusionOk="0" h="1095" w="1038">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1770603" y="1307426"/>
              <a:ext cx="24974" cy="13016"/>
            </a:xfrm>
            <a:custGeom>
              <a:rect b="b" l="l" r="r" t="t"/>
              <a:pathLst>
                <a:path extrusionOk="0" fill="none" h="160" w="307">
                  <a:moveTo>
                    <a:pt x="1" y="160"/>
                  </a:moveTo>
                  <a:cubicBezTo>
                    <a:pt x="1" y="67"/>
                    <a:pt x="67" y="1"/>
                    <a:pt x="160" y="1"/>
                  </a:cubicBezTo>
                  <a:cubicBezTo>
                    <a:pt x="240" y="1"/>
                    <a:pt x="306" y="67"/>
                    <a:pt x="306" y="160"/>
                  </a:cubicBezTo>
                </a:path>
              </a:pathLst>
            </a:custGeom>
            <a:noFill/>
            <a:ln cap="flat" cmpd="sng" w="9525">
              <a:solidFill>
                <a:srgbClr val="444444"/>
              </a:solidFill>
              <a:prstDash val="solid"/>
              <a:miter lim="1326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2582062" y="2169571"/>
              <a:ext cx="145779" cy="47590"/>
            </a:xfrm>
            <a:custGeom>
              <a:rect b="b" l="l" r="r" t="t"/>
              <a:pathLst>
                <a:path extrusionOk="0" h="585" w="1792">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6"/>
          <p:cNvSpPr txBox="1"/>
          <p:nvPr/>
        </p:nvSpPr>
        <p:spPr>
          <a:xfrm>
            <a:off x="2566350" y="3270071"/>
            <a:ext cx="3858900" cy="106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595959"/>
                </a:solidFill>
                <a:latin typeface="Tahoma"/>
                <a:ea typeface="Tahoma"/>
                <a:cs typeface="Tahoma"/>
                <a:sym typeface="Tahoma"/>
              </a:rPr>
              <a:t>Ressources</a:t>
            </a:r>
            <a:endParaRPr b="0" i="1" sz="1300" u="none" cap="none" strike="noStrike">
              <a:solidFill>
                <a:srgbClr val="595959"/>
              </a:solidFill>
              <a:latin typeface="Tahoma"/>
              <a:ea typeface="Tahoma"/>
              <a:cs typeface="Tahoma"/>
              <a:sym typeface="Tahoma"/>
            </a:endParaRPr>
          </a:p>
          <a:p>
            <a:pPr indent="0" lvl="0" marL="0" marR="0" rtl="0" algn="l">
              <a:lnSpc>
                <a:spcPct val="115000"/>
              </a:lnSpc>
              <a:spcBef>
                <a:spcPts val="1000"/>
              </a:spcBef>
              <a:spcAft>
                <a:spcPts val="0"/>
              </a:spcAft>
              <a:buNone/>
            </a:pPr>
            <a:r>
              <a:rPr i="1" lang="en-US" sz="1300">
                <a:solidFill>
                  <a:srgbClr val="888888"/>
                </a:solidFill>
                <a:latin typeface="Tahoma"/>
                <a:ea typeface="Tahoma"/>
                <a:cs typeface="Tahoma"/>
                <a:sym typeface="Tahoma"/>
              </a:rPr>
              <a:t>https://github.com/gothie348/BI_project_2.git</a:t>
            </a:r>
            <a:endParaRPr b="0" i="1" sz="1300" u="none" cap="none" strike="noStrike">
              <a:solidFill>
                <a:srgbClr val="888888"/>
              </a:solidFill>
              <a:latin typeface="Tahoma"/>
              <a:ea typeface="Tahoma"/>
              <a:cs typeface="Tahoma"/>
              <a:sym typeface="Tahoma"/>
            </a:endParaRPr>
          </a:p>
        </p:txBody>
      </p:sp>
      <p:sp>
        <p:nvSpPr>
          <p:cNvPr id="266" name="Google Shape;266;p6"/>
          <p:cNvSpPr txBox="1"/>
          <p:nvPr/>
        </p:nvSpPr>
        <p:spPr>
          <a:xfrm>
            <a:off x="643800" y="235200"/>
            <a:ext cx="7704000" cy="135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100"/>
              <a:buFont typeface="Arial"/>
              <a:buNone/>
            </a:pPr>
            <a:r>
              <a:rPr b="1" i="0" lang="en-US" sz="5100" u="none" cap="none" strike="noStrike">
                <a:solidFill>
                  <a:srgbClr val="1A9988"/>
                </a:solidFill>
                <a:latin typeface="Tahoma"/>
                <a:ea typeface="Tahoma"/>
                <a:cs typeface="Tahoma"/>
                <a:sym typeface="Tahoma"/>
              </a:rPr>
              <a:t>THANKS</a:t>
            </a:r>
            <a:endParaRPr b="1" i="0" sz="5100" u="none" cap="none" strike="noStrike">
              <a:solidFill>
                <a:srgbClr val="1A9988"/>
              </a:solidFill>
              <a:latin typeface="Tahoma"/>
              <a:ea typeface="Tahoma"/>
              <a:cs typeface="Tahoma"/>
              <a:sym typeface="Tahoma"/>
            </a:endParaRPr>
          </a:p>
        </p:txBody>
      </p:sp>
      <p:grpSp>
        <p:nvGrpSpPr>
          <p:cNvPr id="267" name="Google Shape;267;p6"/>
          <p:cNvGrpSpPr/>
          <p:nvPr/>
        </p:nvGrpSpPr>
        <p:grpSpPr>
          <a:xfrm>
            <a:off x="6453190" y="993717"/>
            <a:ext cx="1724150" cy="3611400"/>
            <a:chOff x="6018434" y="846471"/>
            <a:chExt cx="1795054" cy="3758743"/>
          </a:xfrm>
        </p:grpSpPr>
        <p:sp>
          <p:nvSpPr>
            <p:cNvPr id="268" name="Google Shape;268;p6"/>
            <p:cNvSpPr/>
            <p:nvPr/>
          </p:nvSpPr>
          <p:spPr>
            <a:xfrm flipH="1">
              <a:off x="6472452" y="3250589"/>
              <a:ext cx="482346" cy="1354553"/>
            </a:xfrm>
            <a:custGeom>
              <a:rect b="b" l="l" r="r" t="t"/>
              <a:pathLst>
                <a:path extrusionOk="0" h="19040" w="678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
            <p:cNvSpPr/>
            <p:nvPr/>
          </p:nvSpPr>
          <p:spPr>
            <a:xfrm flipH="1">
              <a:off x="7340604" y="2969719"/>
              <a:ext cx="472884" cy="1635495"/>
            </a:xfrm>
            <a:custGeom>
              <a:rect b="b" l="l" r="r" t="t"/>
              <a:pathLst>
                <a:path extrusionOk="0" h="22989" w="6647">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
            <p:cNvSpPr/>
            <p:nvPr/>
          </p:nvSpPr>
          <p:spPr>
            <a:xfrm flipH="1">
              <a:off x="6472452" y="4392071"/>
              <a:ext cx="300790" cy="213072"/>
            </a:xfrm>
            <a:custGeom>
              <a:rect b="b" l="l" r="r" t="t"/>
              <a:pathLst>
                <a:path extrusionOk="0" h="2995" w="4228">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
            <p:cNvSpPr/>
            <p:nvPr/>
          </p:nvSpPr>
          <p:spPr>
            <a:xfrm flipH="1">
              <a:off x="7557161" y="4319221"/>
              <a:ext cx="256326" cy="285993"/>
            </a:xfrm>
            <a:custGeom>
              <a:rect b="b" l="l" r="r" t="t"/>
              <a:pathLst>
                <a:path extrusionOk="0" h="4020" w="3603">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
            <p:cNvSpPr/>
            <p:nvPr/>
          </p:nvSpPr>
          <p:spPr>
            <a:xfrm flipH="1">
              <a:off x="6716399" y="3250589"/>
              <a:ext cx="211934" cy="88003"/>
            </a:xfrm>
            <a:custGeom>
              <a:rect b="b" l="l" r="r" t="t"/>
              <a:pathLst>
                <a:path extrusionOk="0" h="1237" w="2979">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
            <p:cNvSpPr/>
            <p:nvPr/>
          </p:nvSpPr>
          <p:spPr>
            <a:xfrm flipH="1">
              <a:off x="7340604" y="2969719"/>
              <a:ext cx="262018" cy="416184"/>
            </a:xfrm>
            <a:custGeom>
              <a:rect b="b" l="l" r="r" t="t"/>
              <a:pathLst>
                <a:path extrusionOk="0" h="5850" w="3683">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
            <p:cNvSpPr/>
            <p:nvPr/>
          </p:nvSpPr>
          <p:spPr>
            <a:xfrm flipH="1">
              <a:off x="6707933" y="2114657"/>
              <a:ext cx="869148" cy="1156848"/>
            </a:xfrm>
            <a:custGeom>
              <a:rect b="b" l="l" r="r" t="t"/>
              <a:pathLst>
                <a:path extrusionOk="0" h="16261" w="12217">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
            <p:cNvSpPr/>
            <p:nvPr/>
          </p:nvSpPr>
          <p:spPr>
            <a:xfrm flipH="1">
              <a:off x="6835563" y="2114657"/>
              <a:ext cx="676281" cy="338781"/>
            </a:xfrm>
            <a:custGeom>
              <a:rect b="b" l="l" r="r" t="t"/>
              <a:pathLst>
                <a:path extrusionOk="0" h="4762" w="9506">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p:nvPr/>
          </p:nvSpPr>
          <p:spPr>
            <a:xfrm flipH="1">
              <a:off x="6228575" y="1261303"/>
              <a:ext cx="189097" cy="255900"/>
            </a:xfrm>
            <a:custGeom>
              <a:rect b="b" l="l" r="r" t="t"/>
              <a:pathLst>
                <a:path extrusionOk="0" h="3597" w="2658">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
            <p:cNvSpPr/>
            <p:nvPr/>
          </p:nvSpPr>
          <p:spPr>
            <a:xfrm flipH="1">
              <a:off x="6259665" y="1290187"/>
              <a:ext cx="28386" cy="75696"/>
            </a:xfrm>
            <a:custGeom>
              <a:rect b="b" l="l" r="r" t="t"/>
              <a:pathLst>
                <a:path extrusionOk="0" fill="none" h="1064" w="399">
                  <a:moveTo>
                    <a:pt x="399" y="0"/>
                  </a:moveTo>
                  <a:cubicBezTo>
                    <a:pt x="399" y="0"/>
                    <a:pt x="0" y="372"/>
                    <a:pt x="0" y="572"/>
                  </a:cubicBezTo>
                  <a:cubicBezTo>
                    <a:pt x="0" y="758"/>
                    <a:pt x="146" y="917"/>
                    <a:pt x="53" y="1064"/>
                  </a:cubicBezTo>
                </a:path>
              </a:pathLst>
            </a:custGeom>
            <a:noFill/>
            <a:ln cap="flat" cmpd="sng" w="9525">
              <a:solidFill>
                <a:srgbClr val="DB4646"/>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
            <p:cNvSpPr/>
            <p:nvPr/>
          </p:nvSpPr>
          <p:spPr>
            <a:xfrm flipH="1">
              <a:off x="6294595" y="1261801"/>
              <a:ext cx="650740" cy="746356"/>
            </a:xfrm>
            <a:custGeom>
              <a:rect b="b" l="l" r="r" t="t"/>
              <a:pathLst>
                <a:path extrusionOk="0" h="10491" w="9147">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
            <p:cNvSpPr/>
            <p:nvPr/>
          </p:nvSpPr>
          <p:spPr>
            <a:xfrm flipH="1">
              <a:off x="6649241" y="1699612"/>
              <a:ext cx="90849" cy="70075"/>
            </a:xfrm>
            <a:custGeom>
              <a:rect b="b" l="l" r="r" t="t"/>
              <a:pathLst>
                <a:path extrusionOk="0" fill="none" h="985" w="1277">
                  <a:moveTo>
                    <a:pt x="1276" y="1"/>
                  </a:moveTo>
                  <a:lnTo>
                    <a:pt x="0" y="985"/>
                  </a:lnTo>
                </a:path>
              </a:pathLst>
            </a:custGeom>
            <a:noFill/>
            <a:ln cap="flat" cmpd="sng" w="9525">
              <a:solidFill>
                <a:srgbClr val="444444"/>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
            <p:cNvSpPr/>
            <p:nvPr/>
          </p:nvSpPr>
          <p:spPr>
            <a:xfrm flipH="1">
              <a:off x="6702242" y="1261801"/>
              <a:ext cx="243094" cy="553275"/>
            </a:xfrm>
            <a:custGeom>
              <a:rect b="b" l="l" r="r" t="t"/>
              <a:pathLst>
                <a:path extrusionOk="0" h="7777" w="3417">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
            <p:cNvSpPr/>
            <p:nvPr/>
          </p:nvSpPr>
          <p:spPr>
            <a:xfrm flipH="1">
              <a:off x="6936728" y="1259880"/>
              <a:ext cx="313169" cy="616663"/>
            </a:xfrm>
            <a:custGeom>
              <a:rect b="b" l="l" r="r" t="t"/>
              <a:pathLst>
                <a:path extrusionOk="0" h="8668" w="4402">
                  <a:moveTo>
                    <a:pt x="3657" y="1"/>
                  </a:moveTo>
                  <a:lnTo>
                    <a:pt x="1" y="187"/>
                  </a:lnTo>
                  <a:lnTo>
                    <a:pt x="1530" y="8668"/>
                  </a:lnTo>
                  <a:lnTo>
                    <a:pt x="4401" y="8375"/>
                  </a:lnTo>
                  <a:lnTo>
                    <a:pt x="3657" y="1"/>
                  </a:lnTo>
                  <a:close/>
                </a:path>
              </a:pathLst>
            </a:custGeom>
            <a:solidFill>
              <a:srgbClr val="FFF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
            <p:cNvSpPr/>
            <p:nvPr/>
          </p:nvSpPr>
          <p:spPr>
            <a:xfrm flipH="1">
              <a:off x="6923495" y="846471"/>
              <a:ext cx="297020" cy="315161"/>
            </a:xfrm>
            <a:custGeom>
              <a:rect b="b" l="l" r="r" t="t"/>
              <a:pathLst>
                <a:path extrusionOk="0" h="4430" w="4175">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
            <p:cNvSpPr/>
            <p:nvPr/>
          </p:nvSpPr>
          <p:spPr>
            <a:xfrm flipH="1">
              <a:off x="6974576" y="898618"/>
              <a:ext cx="275321" cy="488038"/>
            </a:xfrm>
            <a:custGeom>
              <a:rect b="b" l="l" r="r" t="t"/>
              <a:pathLst>
                <a:path extrusionOk="0" h="6860" w="387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
            <p:cNvSpPr/>
            <p:nvPr/>
          </p:nvSpPr>
          <p:spPr>
            <a:xfrm flipH="1">
              <a:off x="7046501" y="1090632"/>
              <a:ext cx="71925" cy="65309"/>
            </a:xfrm>
            <a:custGeom>
              <a:rect b="b" l="l" r="r" t="t"/>
              <a:pathLst>
                <a:path extrusionOk="0" h="918" w="1011">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
            <p:cNvSpPr/>
            <p:nvPr/>
          </p:nvSpPr>
          <p:spPr>
            <a:xfrm flipH="1">
              <a:off x="6822331" y="1210721"/>
              <a:ext cx="685743" cy="1056253"/>
            </a:xfrm>
            <a:custGeom>
              <a:rect b="b" l="l" r="r" t="t"/>
              <a:pathLst>
                <a:path extrusionOk="0" h="14847" w="9639">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
            <p:cNvSpPr/>
            <p:nvPr/>
          </p:nvSpPr>
          <p:spPr>
            <a:xfrm flipH="1">
              <a:off x="6896105" y="1955938"/>
              <a:ext cx="135313" cy="145700"/>
            </a:xfrm>
            <a:custGeom>
              <a:rect b="b" l="l" r="r" t="t"/>
              <a:pathLst>
                <a:path extrusionOk="0" h="2048" w="1902">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
            <p:cNvSpPr/>
            <p:nvPr/>
          </p:nvSpPr>
          <p:spPr>
            <a:xfrm flipH="1">
              <a:off x="6996345" y="1971092"/>
              <a:ext cx="97465" cy="90849"/>
            </a:xfrm>
            <a:custGeom>
              <a:rect b="b" l="l" r="r" t="t"/>
              <a:pathLst>
                <a:path extrusionOk="0" fill="none" h="1277" w="137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cap="flat" cmpd="sng" w="9525">
              <a:solidFill>
                <a:srgbClr val="FFF0DE"/>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
            <p:cNvSpPr/>
            <p:nvPr/>
          </p:nvSpPr>
          <p:spPr>
            <a:xfrm flipH="1">
              <a:off x="6018434" y="981670"/>
              <a:ext cx="313176" cy="373838"/>
            </a:xfrm>
            <a:custGeom>
              <a:rect b="b" l="l" r="r" t="t"/>
              <a:pathLst>
                <a:path extrusionOk="0" fill="none" h="3032" w="2540">
                  <a:moveTo>
                    <a:pt x="1" y="3031"/>
                  </a:moveTo>
                  <a:lnTo>
                    <a:pt x="2540" y="1"/>
                  </a:lnTo>
                </a:path>
              </a:pathLst>
            </a:custGeom>
            <a:noFill/>
            <a:ln cap="flat" cmpd="sng" w="9525">
              <a:solidFill>
                <a:srgbClr val="3D489C"/>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
            <p:cNvSpPr/>
            <p:nvPr/>
          </p:nvSpPr>
          <p:spPr>
            <a:xfrm flipH="1">
              <a:off x="7042659" y="1502974"/>
              <a:ext cx="465414" cy="763999"/>
            </a:xfrm>
            <a:custGeom>
              <a:rect b="b" l="l" r="r" t="t"/>
              <a:pathLst>
                <a:path extrusionOk="0" h="10739" w="6542">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flipH="1">
              <a:off x="6920721" y="2155493"/>
              <a:ext cx="118239" cy="106927"/>
            </a:xfrm>
            <a:custGeom>
              <a:rect b="b" l="l" r="r" t="t"/>
              <a:pathLst>
                <a:path extrusionOk="0" h="1503" w="1662">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
            <p:cNvSpPr/>
            <p:nvPr/>
          </p:nvSpPr>
          <p:spPr>
            <a:xfrm flipH="1">
              <a:off x="7040809" y="1987383"/>
              <a:ext cx="219475" cy="90636"/>
            </a:xfrm>
            <a:custGeom>
              <a:rect b="b" l="l" r="r" t="t"/>
              <a:pathLst>
                <a:path extrusionOk="0" h="1274" w="3085">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p:nvPr/>
          </p:nvSpPr>
          <p:spPr>
            <a:xfrm flipH="1">
              <a:off x="7044580" y="973247"/>
              <a:ext cx="14229" cy="21912"/>
            </a:xfrm>
            <a:custGeom>
              <a:rect b="b" l="l" r="r" t="t"/>
              <a:pathLst>
                <a:path extrusionOk="0" h="308" w="20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
            <p:cNvSpPr/>
            <p:nvPr/>
          </p:nvSpPr>
          <p:spPr>
            <a:xfrm flipH="1">
              <a:off x="7006732" y="967698"/>
              <a:ext cx="14300" cy="22766"/>
            </a:xfrm>
            <a:custGeom>
              <a:rect b="b" l="l" r="r" t="t"/>
              <a:pathLst>
                <a:path extrusionOk="0" h="320" w="201">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
            <p:cNvSpPr/>
            <p:nvPr/>
          </p:nvSpPr>
          <p:spPr>
            <a:xfrm flipH="1">
              <a:off x="7042659" y="954465"/>
              <a:ext cx="28457" cy="9462"/>
            </a:xfrm>
            <a:custGeom>
              <a:rect b="b" l="l" r="r" t="t"/>
              <a:pathLst>
                <a:path extrusionOk="0" fill="none" h="133" w="400">
                  <a:moveTo>
                    <a:pt x="0" y="133"/>
                  </a:moveTo>
                  <a:cubicBezTo>
                    <a:pt x="0" y="133"/>
                    <a:pt x="133" y="0"/>
                    <a:pt x="399" y="13"/>
                  </a:cubicBezTo>
                </a:path>
              </a:pathLst>
            </a:custGeom>
            <a:noFill/>
            <a:ln cap="flat" cmpd="sng" w="9525">
              <a:solidFill>
                <a:srgbClr val="444444"/>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flipH="1">
              <a:off x="7006732" y="945928"/>
              <a:ext cx="19920" cy="5763"/>
            </a:xfrm>
            <a:custGeom>
              <a:rect b="b" l="l" r="r" t="t"/>
              <a:pathLst>
                <a:path extrusionOk="0" fill="none" h="81" w="280">
                  <a:moveTo>
                    <a:pt x="0" y="80"/>
                  </a:moveTo>
                  <a:cubicBezTo>
                    <a:pt x="0" y="80"/>
                    <a:pt x="107" y="0"/>
                    <a:pt x="279" y="67"/>
                  </a:cubicBezTo>
                </a:path>
              </a:pathLst>
            </a:custGeom>
            <a:noFill/>
            <a:ln cap="flat" cmpd="sng" w="9525">
              <a:solidFill>
                <a:srgbClr val="444444"/>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p:nvPr/>
          </p:nvSpPr>
          <p:spPr>
            <a:xfrm flipH="1">
              <a:off x="7012423" y="976164"/>
              <a:ext cx="17074" cy="38844"/>
            </a:xfrm>
            <a:custGeom>
              <a:rect b="b" l="l" r="r" t="t"/>
              <a:pathLst>
                <a:path extrusionOk="0" fill="none" h="546" w="240">
                  <a:moveTo>
                    <a:pt x="0" y="1"/>
                  </a:moveTo>
                  <a:lnTo>
                    <a:pt x="80" y="346"/>
                  </a:lnTo>
                  <a:cubicBezTo>
                    <a:pt x="80" y="346"/>
                    <a:pt x="240" y="346"/>
                    <a:pt x="240" y="426"/>
                  </a:cubicBezTo>
                  <a:cubicBezTo>
                    <a:pt x="240" y="493"/>
                    <a:pt x="107" y="546"/>
                    <a:pt x="107" y="546"/>
                  </a:cubicBezTo>
                </a:path>
              </a:pathLst>
            </a:custGeom>
            <a:noFill/>
            <a:ln cap="flat" cmpd="sng" w="9525">
              <a:solidFill>
                <a:srgbClr val="DB4646"/>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
            <p:cNvSpPr/>
            <p:nvPr/>
          </p:nvSpPr>
          <p:spPr>
            <a:xfrm flipH="1">
              <a:off x="6999191" y="1032011"/>
              <a:ext cx="70075" cy="11383"/>
            </a:xfrm>
            <a:custGeom>
              <a:rect b="b" l="l" r="r" t="t"/>
              <a:pathLst>
                <a:path extrusionOk="0" fill="none" h="160" w="985">
                  <a:moveTo>
                    <a:pt x="985" y="0"/>
                  </a:moveTo>
                  <a:cubicBezTo>
                    <a:pt x="985" y="0"/>
                    <a:pt x="679" y="160"/>
                    <a:pt x="1" y="27"/>
                  </a:cubicBezTo>
                </a:path>
              </a:pathLst>
            </a:custGeom>
            <a:noFill/>
            <a:ln cap="flat" cmpd="sng" w="9525">
              <a:solidFill>
                <a:srgbClr val="DB4646"/>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
            <p:cNvSpPr/>
            <p:nvPr/>
          </p:nvSpPr>
          <p:spPr>
            <a:xfrm flipH="1">
              <a:off x="7051196" y="847111"/>
              <a:ext cx="298941" cy="331809"/>
            </a:xfrm>
            <a:custGeom>
              <a:rect b="b" l="l" r="r" t="t"/>
              <a:pathLst>
                <a:path extrusionOk="0" h="4664" w="4202">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
            <p:cNvSpPr/>
            <p:nvPr/>
          </p:nvSpPr>
          <p:spPr>
            <a:xfrm flipH="1">
              <a:off x="7031347" y="1212641"/>
              <a:ext cx="280017" cy="607201"/>
            </a:xfrm>
            <a:custGeom>
              <a:rect b="b" l="l" r="r" t="t"/>
              <a:pathLst>
                <a:path extrusionOk="0" h="8535" w="3936">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
            <p:cNvSpPr/>
            <p:nvPr/>
          </p:nvSpPr>
          <p:spPr>
            <a:xfrm flipH="1">
              <a:off x="6905567" y="1210721"/>
              <a:ext cx="155162" cy="615738"/>
            </a:xfrm>
            <a:custGeom>
              <a:rect b="b" l="l" r="r" t="t"/>
              <a:pathLst>
                <a:path extrusionOk="0" h="8655" w="2181">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
            <p:cNvSpPr/>
            <p:nvPr/>
          </p:nvSpPr>
          <p:spPr>
            <a:xfrm flipH="1">
              <a:off x="7176976" y="1314731"/>
              <a:ext cx="577108" cy="859330"/>
            </a:xfrm>
            <a:custGeom>
              <a:rect b="b" l="l" r="r" t="t"/>
              <a:pathLst>
                <a:path extrusionOk="0" h="12079" w="8112">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
            <p:cNvSpPr/>
            <p:nvPr/>
          </p:nvSpPr>
          <p:spPr>
            <a:xfrm flipH="1">
              <a:off x="7442693" y="1940785"/>
              <a:ext cx="142925" cy="21841"/>
            </a:xfrm>
            <a:custGeom>
              <a:rect b="b" l="l" r="r" t="t"/>
              <a:pathLst>
                <a:path extrusionOk="0" fill="none" h="307" w="2009">
                  <a:moveTo>
                    <a:pt x="2008" y="306"/>
                  </a:moveTo>
                  <a:lnTo>
                    <a:pt x="1" y="1"/>
                  </a:lnTo>
                </a:path>
              </a:pathLst>
            </a:custGeom>
            <a:noFill/>
            <a:ln cap="flat" cmpd="sng" w="9525">
              <a:solidFill>
                <a:srgbClr val="444444"/>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
            <p:cNvSpPr/>
            <p:nvPr/>
          </p:nvSpPr>
          <p:spPr>
            <a:xfrm flipH="1">
              <a:off x="7473000" y="1917166"/>
              <a:ext cx="66234" cy="23690"/>
            </a:xfrm>
            <a:custGeom>
              <a:rect b="b" l="l" r="r" t="t"/>
              <a:pathLst>
                <a:path extrusionOk="0" fill="none" h="333" w="931">
                  <a:moveTo>
                    <a:pt x="0" y="0"/>
                  </a:moveTo>
                  <a:lnTo>
                    <a:pt x="931" y="333"/>
                  </a:lnTo>
                </a:path>
              </a:pathLst>
            </a:custGeom>
            <a:noFill/>
            <a:ln cap="flat" cmpd="sng" w="9525">
              <a:solidFill>
                <a:srgbClr val="444444"/>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
            <p:cNvSpPr/>
            <p:nvPr/>
          </p:nvSpPr>
          <p:spPr>
            <a:xfrm flipH="1">
              <a:off x="7005807" y="1879318"/>
              <a:ext cx="71" cy="61538"/>
            </a:xfrm>
            <a:custGeom>
              <a:rect b="b" l="l" r="r" t="t"/>
              <a:pathLst>
                <a:path extrusionOk="0" fill="none" h="865" w="1">
                  <a:moveTo>
                    <a:pt x="1" y="1"/>
                  </a:moveTo>
                  <a:lnTo>
                    <a:pt x="1" y="865"/>
                  </a:lnTo>
                </a:path>
              </a:pathLst>
            </a:custGeom>
            <a:noFill/>
            <a:ln cap="flat" cmpd="sng" w="9525">
              <a:solidFill>
                <a:srgbClr val="FFF0DE"/>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
            <p:cNvSpPr/>
            <p:nvPr/>
          </p:nvSpPr>
          <p:spPr>
            <a:xfrm flipH="1">
              <a:off x="6980267" y="1879318"/>
              <a:ext cx="71" cy="61538"/>
            </a:xfrm>
            <a:custGeom>
              <a:rect b="b" l="l" r="r" t="t"/>
              <a:pathLst>
                <a:path extrusionOk="0" fill="none" h="865" w="1">
                  <a:moveTo>
                    <a:pt x="1" y="1"/>
                  </a:moveTo>
                  <a:lnTo>
                    <a:pt x="1" y="865"/>
                  </a:lnTo>
                </a:path>
              </a:pathLst>
            </a:custGeom>
            <a:noFill/>
            <a:ln cap="flat" cmpd="sng" w="9525">
              <a:solidFill>
                <a:srgbClr val="FFF0DE"/>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
            <p:cNvSpPr/>
            <p:nvPr/>
          </p:nvSpPr>
          <p:spPr>
            <a:xfrm flipH="1">
              <a:off x="6953802" y="1879318"/>
              <a:ext cx="71" cy="61538"/>
            </a:xfrm>
            <a:custGeom>
              <a:rect b="b" l="l" r="r" t="t"/>
              <a:pathLst>
                <a:path extrusionOk="0" fill="none" h="865" w="1">
                  <a:moveTo>
                    <a:pt x="1" y="1"/>
                  </a:moveTo>
                  <a:lnTo>
                    <a:pt x="1" y="865"/>
                  </a:lnTo>
                </a:path>
              </a:pathLst>
            </a:custGeom>
            <a:noFill/>
            <a:ln cap="flat" cmpd="sng" w="9525">
              <a:solidFill>
                <a:srgbClr val="FFF0DE"/>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
            <p:cNvSpPr/>
            <p:nvPr/>
          </p:nvSpPr>
          <p:spPr>
            <a:xfrm flipH="1">
              <a:off x="6927337" y="1879318"/>
              <a:ext cx="71" cy="61538"/>
            </a:xfrm>
            <a:custGeom>
              <a:rect b="b" l="l" r="r" t="t"/>
              <a:pathLst>
                <a:path extrusionOk="0" fill="none" h="865" w="1">
                  <a:moveTo>
                    <a:pt x="1" y="1"/>
                  </a:moveTo>
                  <a:lnTo>
                    <a:pt x="1" y="865"/>
                  </a:lnTo>
                </a:path>
              </a:pathLst>
            </a:custGeom>
            <a:noFill/>
            <a:ln cap="flat" cmpd="sng" w="9525">
              <a:solidFill>
                <a:srgbClr val="FFF0DE"/>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e35c6be0eb_0_1"/>
          <p:cNvSpPr txBox="1"/>
          <p:nvPr>
            <p:ph type="title"/>
          </p:nvPr>
        </p:nvSpPr>
        <p:spPr>
          <a:xfrm>
            <a:off x="821750" y="303375"/>
            <a:ext cx="25080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Problem</a:t>
            </a:r>
            <a:endParaRPr/>
          </a:p>
        </p:txBody>
      </p:sp>
      <p:sp>
        <p:nvSpPr>
          <p:cNvPr id="70" name="Google Shape;70;ge35c6be0eb_0_1"/>
          <p:cNvSpPr txBox="1"/>
          <p:nvPr/>
        </p:nvSpPr>
        <p:spPr>
          <a:xfrm>
            <a:off x="809550" y="1320750"/>
            <a:ext cx="4507500" cy="2209421"/>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b="1" i="0" lang="en-US" sz="1700" u="none" cap="none" strike="noStrike">
                <a:solidFill>
                  <a:srgbClr val="202124"/>
                </a:solidFill>
                <a:highlight>
                  <a:srgbClr val="F8F9FA"/>
                </a:highlight>
                <a:latin typeface="Arial"/>
                <a:ea typeface="Arial"/>
                <a:cs typeface="Arial"/>
                <a:sym typeface="Arial"/>
              </a:rPr>
              <a:t>Defined the problem</a:t>
            </a:r>
            <a:endParaRPr b="1" i="0" sz="1700" u="none" cap="none" strike="noStrike">
              <a:solidFill>
                <a:srgbClr val="202124"/>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Clr>
                <a:schemeClr val="dk1"/>
              </a:buClr>
              <a:buSzPts val="1100"/>
              <a:buFont typeface="Arial"/>
              <a:buNone/>
            </a:pPr>
            <a:r>
              <a:rPr b="0" i="0" lang="en-US" sz="1700" u="none" cap="none" strike="noStrike">
                <a:solidFill>
                  <a:srgbClr val="202124"/>
                </a:solidFill>
                <a:highlight>
                  <a:srgbClr val="F8F9FA"/>
                </a:highlight>
                <a:latin typeface="Arial"/>
                <a:ea typeface="Arial"/>
                <a:cs typeface="Arial"/>
                <a:sym typeface="Arial"/>
              </a:rPr>
              <a:t>The problem is that bank customers complain about fraud on their accounts where they lose large sums of money from their credit cards and despite complaints brought to the media. </a:t>
            </a:r>
            <a:endParaRPr b="0" i="0" sz="1700" u="none" cap="none" strike="noStrike">
              <a:solidFill>
                <a:srgbClr val="202124"/>
              </a:solidFill>
              <a:highlight>
                <a:srgbClr val="F8F9FA"/>
              </a:highlight>
              <a:latin typeface="Arial"/>
              <a:ea typeface="Arial"/>
              <a:cs typeface="Arial"/>
              <a:sym typeface="Arial"/>
            </a:endParaRPr>
          </a:p>
        </p:txBody>
      </p:sp>
      <p:pic>
        <p:nvPicPr>
          <p:cNvPr id="71" name="Google Shape;71;ge35c6be0eb_0_1"/>
          <p:cNvPicPr preferRelativeResize="0"/>
          <p:nvPr/>
        </p:nvPicPr>
        <p:blipFill rotWithShape="1">
          <a:blip r:embed="rId3">
            <a:alphaModFix/>
          </a:blip>
          <a:srcRect b="0" l="0" r="0" t="0"/>
          <a:stretch/>
        </p:blipFill>
        <p:spPr>
          <a:xfrm>
            <a:off x="5317050" y="1569954"/>
            <a:ext cx="3860802" cy="26392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e35c6be0eb_0_7"/>
          <p:cNvSpPr txBox="1"/>
          <p:nvPr>
            <p:ph type="title"/>
          </p:nvPr>
        </p:nvSpPr>
        <p:spPr>
          <a:xfrm>
            <a:off x="821750" y="303375"/>
            <a:ext cx="25080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Stakeholders</a:t>
            </a:r>
            <a:endParaRPr/>
          </a:p>
        </p:txBody>
      </p:sp>
      <p:sp>
        <p:nvSpPr>
          <p:cNvPr id="77" name="Google Shape;77;ge35c6be0eb_0_7"/>
          <p:cNvSpPr txBox="1"/>
          <p:nvPr/>
        </p:nvSpPr>
        <p:spPr>
          <a:xfrm>
            <a:off x="701075" y="1024750"/>
            <a:ext cx="4507500" cy="371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US" sz="1700" u="none" cap="none" strike="noStrike">
                <a:solidFill>
                  <a:srgbClr val="595959"/>
                </a:solidFill>
                <a:latin typeface="Arial"/>
                <a:ea typeface="Arial"/>
                <a:cs typeface="Arial"/>
                <a:sym typeface="Arial"/>
              </a:rPr>
              <a:t>Clients</a:t>
            </a:r>
            <a:endParaRPr b="1" i="0" sz="1700" u="none" cap="none" strike="noStrike">
              <a:solidFill>
                <a:srgbClr val="595959"/>
              </a:solidFill>
              <a:latin typeface="Arial"/>
              <a:ea typeface="Arial"/>
              <a:cs typeface="Arial"/>
              <a:sym typeface="Arial"/>
            </a:endParaRPr>
          </a:p>
          <a:p>
            <a:pPr indent="0" lvl="0" marL="0" marR="38100" rtl="0" algn="just">
              <a:lnSpc>
                <a:spcPct val="128571"/>
              </a:lnSpc>
              <a:spcBef>
                <a:spcPts val="1200"/>
              </a:spcBef>
              <a:spcAft>
                <a:spcPts val="0"/>
              </a:spcAft>
              <a:buClr>
                <a:schemeClr val="dk1"/>
              </a:buClr>
              <a:buSzPts val="1100"/>
              <a:buFont typeface="Arial"/>
              <a:buNone/>
            </a:pPr>
            <a:r>
              <a:rPr b="0" i="0" lang="en-US" sz="1700" u="none" cap="none" strike="noStrike">
                <a:solidFill>
                  <a:srgbClr val="202124"/>
                </a:solidFill>
                <a:highlight>
                  <a:srgbClr val="F8F9FA"/>
                </a:highlight>
                <a:latin typeface="Arial"/>
                <a:ea typeface="Arial"/>
                <a:cs typeface="Arial"/>
                <a:sym typeface="Arial"/>
              </a:rPr>
              <a:t>It affects customers because due to the bank’s lack of responsibility they lose large sums of money.</a:t>
            </a:r>
            <a:endParaRPr b="0" i="0" sz="1700" u="none" cap="none" strike="noStrike">
              <a:solidFill>
                <a:srgbClr val="202124"/>
              </a:solidFill>
              <a:highlight>
                <a:srgbClr val="F8F9FA"/>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US" sz="1700" u="none" cap="none" strike="noStrike">
                <a:solidFill>
                  <a:srgbClr val="595959"/>
                </a:solidFill>
                <a:latin typeface="Arial"/>
                <a:ea typeface="Arial"/>
                <a:cs typeface="Arial"/>
                <a:sym typeface="Arial"/>
              </a:rPr>
              <a:t>The bank</a:t>
            </a:r>
            <a:endParaRPr b="1" i="0" sz="1700" u="none" cap="none" strike="noStrike">
              <a:solidFill>
                <a:srgbClr val="595959"/>
              </a:solidFill>
              <a:latin typeface="Arial"/>
              <a:ea typeface="Arial"/>
              <a:cs typeface="Arial"/>
              <a:sym typeface="Arial"/>
            </a:endParaRPr>
          </a:p>
          <a:p>
            <a:pPr indent="0" lvl="0" marL="0" marR="38100" rtl="0" algn="just">
              <a:lnSpc>
                <a:spcPct val="128571"/>
              </a:lnSpc>
              <a:spcBef>
                <a:spcPts val="1200"/>
              </a:spcBef>
              <a:spcAft>
                <a:spcPts val="0"/>
              </a:spcAft>
              <a:buClr>
                <a:schemeClr val="dk1"/>
              </a:buClr>
              <a:buSzPts val="1100"/>
              <a:buFont typeface="Arial"/>
              <a:buNone/>
            </a:pPr>
            <a:r>
              <a:rPr b="0" i="0" lang="en-US" sz="1700" u="none" cap="none" strike="noStrike">
                <a:solidFill>
                  <a:srgbClr val="202124"/>
                </a:solidFill>
                <a:highlight>
                  <a:srgbClr val="F8F9FA"/>
                </a:highlight>
                <a:latin typeface="Arial"/>
                <a:ea typeface="Arial"/>
                <a:cs typeface="Arial"/>
                <a:sym typeface="Arial"/>
              </a:rPr>
              <a:t>It affects the bank because their complaints can make them lose to their customers and make them unable to find new customers.</a:t>
            </a:r>
            <a:endParaRPr b="0" i="0" sz="1700" u="none" cap="none" strike="noStrike">
              <a:solidFill>
                <a:srgbClr val="202124"/>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Clr>
                <a:schemeClr val="dk1"/>
              </a:buClr>
              <a:buSzPts val="1100"/>
              <a:buFont typeface="Arial"/>
              <a:buNone/>
            </a:pPr>
            <a:r>
              <a:rPr b="1" i="0" lang="en-US" sz="1700" u="none" cap="none" strike="noStrike">
                <a:solidFill>
                  <a:srgbClr val="202124"/>
                </a:solidFill>
                <a:highlight>
                  <a:srgbClr val="F8F9FA"/>
                </a:highlight>
                <a:latin typeface="Arial"/>
                <a:ea typeface="Arial"/>
                <a:cs typeface="Arial"/>
                <a:sym typeface="Arial"/>
              </a:rPr>
              <a:t>The Media</a:t>
            </a:r>
            <a:endParaRPr b="1" i="0" sz="1700" u="none" cap="none" strike="noStrike">
              <a:solidFill>
                <a:srgbClr val="202124"/>
              </a:solidFill>
              <a:highlight>
                <a:srgbClr val="F8F9FA"/>
              </a:highlight>
              <a:latin typeface="Arial"/>
              <a:ea typeface="Arial"/>
              <a:cs typeface="Arial"/>
              <a:sym typeface="Arial"/>
            </a:endParaRPr>
          </a:p>
          <a:p>
            <a:pPr indent="0" lvl="0" marL="0" marR="38100" rtl="0" algn="l">
              <a:lnSpc>
                <a:spcPct val="128571"/>
              </a:lnSpc>
              <a:spcBef>
                <a:spcPts val="0"/>
              </a:spcBef>
              <a:spcAft>
                <a:spcPts val="0"/>
              </a:spcAft>
              <a:buClr>
                <a:schemeClr val="dk1"/>
              </a:buClr>
              <a:buSzPts val="1100"/>
              <a:buFont typeface="Arial"/>
              <a:buNone/>
            </a:pPr>
            <a:r>
              <a:t/>
            </a:r>
            <a:endParaRPr b="0" i="0" sz="1700" u="none" cap="none" strike="noStrike">
              <a:solidFill>
                <a:srgbClr val="202124"/>
              </a:solidFill>
              <a:highlight>
                <a:srgbClr val="F8F9FA"/>
              </a:highlight>
              <a:latin typeface="Arial"/>
              <a:ea typeface="Arial"/>
              <a:cs typeface="Arial"/>
              <a:sym typeface="Arial"/>
            </a:endParaRPr>
          </a:p>
        </p:txBody>
      </p:sp>
      <p:pic>
        <p:nvPicPr>
          <p:cNvPr id="78" name="Google Shape;78;ge35c6be0eb_0_7"/>
          <p:cNvPicPr preferRelativeResize="0"/>
          <p:nvPr/>
        </p:nvPicPr>
        <p:blipFill rotWithShape="1">
          <a:blip r:embed="rId3">
            <a:alphaModFix/>
          </a:blip>
          <a:srcRect b="0" l="0" r="0" t="0"/>
          <a:stretch/>
        </p:blipFill>
        <p:spPr>
          <a:xfrm>
            <a:off x="5530693" y="1024750"/>
            <a:ext cx="3124934" cy="31249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e35c6be0eb_0_13"/>
          <p:cNvSpPr txBox="1"/>
          <p:nvPr/>
        </p:nvSpPr>
        <p:spPr>
          <a:xfrm>
            <a:off x="821750" y="303367"/>
            <a:ext cx="21399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1A1A1A"/>
                </a:solidFill>
                <a:latin typeface="Trebuchet MS"/>
                <a:ea typeface="Trebuchet MS"/>
                <a:cs typeface="Trebuchet MS"/>
                <a:sym typeface="Trebuchet MS"/>
              </a:rPr>
              <a:t>Methodology</a:t>
            </a:r>
            <a:endParaRPr b="0" i="0" sz="2600" u="none" cap="none" strike="noStrike">
              <a:solidFill>
                <a:srgbClr val="000000"/>
              </a:solidFill>
              <a:latin typeface="Trebuchet MS"/>
              <a:ea typeface="Trebuchet MS"/>
              <a:cs typeface="Trebuchet MS"/>
              <a:sym typeface="Trebuchet MS"/>
            </a:endParaRPr>
          </a:p>
        </p:txBody>
      </p:sp>
      <p:sp>
        <p:nvSpPr>
          <p:cNvPr id="84" name="Google Shape;84;ge35c6be0eb_0_13"/>
          <p:cNvSpPr txBox="1"/>
          <p:nvPr/>
        </p:nvSpPr>
        <p:spPr>
          <a:xfrm>
            <a:off x="802475" y="243525"/>
            <a:ext cx="4713000" cy="4968796"/>
          </a:xfrm>
          <a:prstGeom prst="rect">
            <a:avLst/>
          </a:prstGeom>
          <a:noFill/>
          <a:ln>
            <a:noFill/>
          </a:ln>
        </p:spPr>
        <p:txBody>
          <a:bodyPr anchorCtr="0" anchor="t" bIns="0" lIns="0" spcFirstLastPara="1" rIns="0" wrap="square" tIns="12700">
            <a:spAutoFit/>
          </a:bodyPr>
          <a:lstStyle/>
          <a:p>
            <a:pPr indent="0" lvl="0" marL="0" marR="0" rtl="0" algn="l">
              <a:lnSpc>
                <a:spcPct val="150000"/>
              </a:lnSpc>
              <a:spcBef>
                <a:spcPts val="0"/>
              </a:spcBef>
              <a:spcAft>
                <a:spcPts val="0"/>
              </a:spcAft>
              <a:buClr>
                <a:schemeClr val="dk1"/>
              </a:buClr>
              <a:buSzPts val="1100"/>
              <a:buFont typeface="Arial"/>
              <a:buNone/>
            </a:pPr>
            <a:r>
              <a:t/>
            </a:r>
            <a:endParaRPr b="1" i="0" sz="2100" u="none" cap="none" strike="noStrike">
              <a:solidFill>
                <a:srgbClr val="595959"/>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595959"/>
              </a:solidFill>
              <a:latin typeface="Tahoma"/>
              <a:ea typeface="Tahoma"/>
              <a:cs typeface="Tahoma"/>
              <a:sym typeface="Tahoma"/>
            </a:endParaRPr>
          </a:p>
          <a:p>
            <a:pPr indent="0" lvl="0" marL="0" marR="0" rtl="0" algn="l">
              <a:lnSpc>
                <a:spcPct val="100000"/>
              </a:lnSpc>
              <a:spcBef>
                <a:spcPts val="12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To realize this work :</a:t>
            </a:r>
            <a:endParaRPr b="0" i="0" sz="1600" u="none" cap="none" strike="noStrike">
              <a:solidFill>
                <a:schemeClr val="dk1"/>
              </a:solidFill>
              <a:latin typeface="Arial"/>
              <a:ea typeface="Arial"/>
              <a:cs typeface="Arial"/>
              <a:sym typeface="Arial"/>
            </a:endParaRPr>
          </a:p>
          <a:p>
            <a:pPr indent="-323850" lvl="0" marL="457200" marR="0" rtl="0" algn="l">
              <a:lnSpc>
                <a:spcPct val="100000"/>
              </a:lnSpc>
              <a:spcBef>
                <a:spcPts val="120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we used the data given to us by the bank.</a:t>
            </a:r>
            <a:endParaRPr b="0" i="0" sz="1500" u="none" cap="none" strike="noStrike">
              <a:solidFill>
                <a:schemeClr val="dk1"/>
              </a:solidFill>
              <a:latin typeface="Arial"/>
              <a:ea typeface="Arial"/>
              <a:cs typeface="Arial"/>
              <a:sym typeface="Arial"/>
            </a:endParaRPr>
          </a:p>
          <a:p>
            <a:pPr indent="-323850" lvl="0" marL="457200" marR="0" rtl="0" algn="just">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Then we did the processing , analysis and graph of the data using python (pandas, numpy, scipy, seaborn, matplotlib). </a:t>
            </a:r>
            <a:endParaRPr b="0" i="0" sz="15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0" i="0" lang="en-US" sz="1500" u="none" cap="none" strike="noStrike">
                <a:solidFill>
                  <a:schemeClr val="dk1"/>
                </a:solidFill>
                <a:latin typeface="Arial"/>
                <a:ea typeface="Arial"/>
                <a:cs typeface="Arial"/>
                <a:sym typeface="Arial"/>
              </a:rPr>
              <a:t>We looked at transactions by gender, category and merchant to see if there was one group more likely to be defrauded than anothe</a:t>
            </a:r>
            <a:r>
              <a:rPr b="0" i="0" lang="en-US" sz="1600" u="none" cap="none" strike="noStrike">
                <a:solidFill>
                  <a:schemeClr val="dk1"/>
                </a:solidFill>
                <a:latin typeface="Arial"/>
                <a:ea typeface="Arial"/>
                <a:cs typeface="Arial"/>
                <a:sym typeface="Arial"/>
              </a:rPr>
              <a:t>r</a:t>
            </a:r>
            <a:endParaRPr/>
          </a:p>
          <a:p>
            <a:pPr indent="-317500" lvl="0" marL="457200" marR="0" rtl="0" algn="just">
              <a:lnSpc>
                <a:spcPct val="100000"/>
              </a:lnSpc>
              <a:spcBef>
                <a:spcPts val="0"/>
              </a:spcBef>
              <a:spcAft>
                <a:spcPts val="0"/>
              </a:spcAft>
              <a:buClr>
                <a:schemeClr val="dk1"/>
              </a:buClr>
              <a:buSzPts val="1400"/>
              <a:buFont typeface="Arial"/>
              <a:buChar char="❏"/>
            </a:pPr>
            <a:r>
              <a:rPr b="0" i="0" lang="en-US" sz="1600" u="none" cap="none" strike="noStrike">
                <a:solidFill>
                  <a:schemeClr val="dk1"/>
                </a:solidFill>
                <a:latin typeface="Arial"/>
                <a:ea typeface="Arial"/>
                <a:cs typeface="Arial"/>
                <a:sym typeface="Arial"/>
              </a:rPr>
              <a:t>Google slides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1" i="0" lang="en-US" sz="1600" u="none" cap="none" strike="noStrike">
                <a:solidFill>
                  <a:srgbClr val="595959"/>
                </a:solidFill>
                <a:latin typeface="Arial"/>
                <a:ea typeface="Arial"/>
                <a:cs typeface="Arial"/>
                <a:sym typeface="Arial"/>
              </a:rPr>
              <a:t>Result</a:t>
            </a:r>
            <a:endParaRPr b="1" i="0" sz="1600" u="none" cap="none" strike="noStrike">
              <a:solidFill>
                <a:srgbClr val="595959"/>
              </a:solidFill>
              <a:latin typeface="Arial"/>
              <a:ea typeface="Arial"/>
              <a:cs typeface="Arial"/>
              <a:sym typeface="Arial"/>
            </a:endParaRPr>
          </a:p>
          <a:p>
            <a:pPr indent="-317500" lvl="0" marL="457200" marR="0" rtl="0" algn="l">
              <a:lnSpc>
                <a:spcPct val="115000"/>
              </a:lnSpc>
              <a:spcBef>
                <a:spcPts val="1200"/>
              </a:spcBef>
              <a:spcAft>
                <a:spcPts val="0"/>
              </a:spcAft>
              <a:buClr>
                <a:srgbClr val="595959"/>
              </a:buClr>
              <a:buSzPts val="1400"/>
              <a:buFont typeface="Arial"/>
              <a:buChar char="❏"/>
            </a:pPr>
            <a:r>
              <a:rPr b="0" i="0" lang="en-US" sz="1500" u="none" cap="none" strike="noStrike">
                <a:solidFill>
                  <a:srgbClr val="595959"/>
                </a:solidFill>
                <a:latin typeface="Arial"/>
                <a:ea typeface="Arial"/>
                <a:cs typeface="Arial"/>
                <a:sym typeface="Arial"/>
              </a:rPr>
              <a:t>With all the data we have received after analyze         them we will identity the problem and bring some solutions.</a:t>
            </a:r>
            <a:r>
              <a:rPr b="0" i="0" lang="en-US" sz="1700" u="none" cap="none" strike="noStrike">
                <a:solidFill>
                  <a:srgbClr val="595959"/>
                </a:solidFill>
                <a:latin typeface="Arial"/>
                <a:ea typeface="Arial"/>
                <a:cs typeface="Arial"/>
                <a:sym typeface="Arial"/>
              </a:rPr>
              <a:t> </a:t>
            </a:r>
            <a:endParaRPr b="0" i="0" sz="1700" u="none" cap="none" strike="noStrike">
              <a:solidFill>
                <a:srgbClr val="595959"/>
              </a:solidFill>
              <a:latin typeface="Arial"/>
              <a:ea typeface="Arial"/>
              <a:cs typeface="Arial"/>
              <a:sym typeface="Arial"/>
            </a:endParaRPr>
          </a:p>
          <a:p>
            <a:pPr indent="0" lvl="0" marL="457200" marR="0" rtl="0" algn="l">
              <a:lnSpc>
                <a:spcPct val="150000"/>
              </a:lnSpc>
              <a:spcBef>
                <a:spcPts val="1200"/>
              </a:spcBef>
              <a:spcAft>
                <a:spcPts val="0"/>
              </a:spcAft>
              <a:buClr>
                <a:srgbClr val="000000"/>
              </a:buClr>
              <a:buSzPts val="1300"/>
              <a:buFont typeface="Arial"/>
              <a:buNone/>
            </a:pPr>
            <a:r>
              <a:t/>
            </a:r>
            <a:endParaRPr b="0" i="0" sz="1300" u="none" cap="none" strike="noStrike">
              <a:solidFill>
                <a:srgbClr val="595959"/>
              </a:solidFill>
              <a:latin typeface="Tahoma"/>
              <a:ea typeface="Tahoma"/>
              <a:cs typeface="Tahoma"/>
              <a:sym typeface="Tahoma"/>
            </a:endParaRPr>
          </a:p>
        </p:txBody>
      </p:sp>
      <p:pic>
        <p:nvPicPr>
          <p:cNvPr id="85" name="Google Shape;85;ge35c6be0eb_0_13"/>
          <p:cNvPicPr preferRelativeResize="0"/>
          <p:nvPr/>
        </p:nvPicPr>
        <p:blipFill rotWithShape="1">
          <a:blip r:embed="rId3">
            <a:alphaModFix/>
          </a:blip>
          <a:srcRect b="0" l="0" r="0" t="0"/>
          <a:stretch/>
        </p:blipFill>
        <p:spPr>
          <a:xfrm>
            <a:off x="5584301" y="1202896"/>
            <a:ext cx="3559698" cy="26209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e35c6be0eb_0_25"/>
          <p:cNvSpPr txBox="1"/>
          <p:nvPr/>
        </p:nvSpPr>
        <p:spPr>
          <a:xfrm>
            <a:off x="731250" y="173525"/>
            <a:ext cx="17352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Tahoma"/>
                <a:ea typeface="Tahoma"/>
                <a:cs typeface="Tahoma"/>
                <a:sym typeface="Tahoma"/>
              </a:rPr>
              <a:t>Results</a:t>
            </a:r>
            <a:endParaRPr b="1" i="0" sz="2100" u="none" cap="none" strike="noStrike">
              <a:solidFill>
                <a:srgbClr val="000000"/>
              </a:solidFill>
              <a:latin typeface="Tahoma"/>
              <a:ea typeface="Tahoma"/>
              <a:cs typeface="Tahoma"/>
              <a:sym typeface="Tahoma"/>
            </a:endParaRPr>
          </a:p>
        </p:txBody>
      </p:sp>
      <p:sp>
        <p:nvSpPr>
          <p:cNvPr id="91" name="Google Shape;91;ge35c6be0eb_0_25"/>
          <p:cNvSpPr txBox="1"/>
          <p:nvPr/>
        </p:nvSpPr>
        <p:spPr>
          <a:xfrm>
            <a:off x="991525" y="1016300"/>
            <a:ext cx="256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US" sz="1600" u="none" cap="none" strike="noStrike">
                <a:solidFill>
                  <a:srgbClr val="000000"/>
                </a:solidFill>
                <a:latin typeface="Times New Roman"/>
                <a:ea typeface="Times New Roman"/>
                <a:cs typeface="Times New Roman"/>
                <a:sym typeface="Times New Roman"/>
              </a:rPr>
              <a:t>Summary statistic of the data</a:t>
            </a:r>
            <a:endParaRPr i="0" sz="1600" u="none" cap="none" strike="noStrike">
              <a:solidFill>
                <a:srgbClr val="000000"/>
              </a:solidFill>
              <a:latin typeface="Times New Roman"/>
              <a:ea typeface="Times New Roman"/>
              <a:cs typeface="Times New Roman"/>
              <a:sym typeface="Times New Roman"/>
            </a:endParaRPr>
          </a:p>
        </p:txBody>
      </p:sp>
      <p:pic>
        <p:nvPicPr>
          <p:cNvPr id="92" name="Google Shape;92;ge35c6be0eb_0_25"/>
          <p:cNvPicPr preferRelativeResize="0"/>
          <p:nvPr/>
        </p:nvPicPr>
        <p:blipFill>
          <a:blip r:embed="rId3">
            <a:alphaModFix/>
          </a:blip>
          <a:stretch>
            <a:fillRect/>
          </a:stretch>
        </p:blipFill>
        <p:spPr>
          <a:xfrm>
            <a:off x="555150" y="1666225"/>
            <a:ext cx="7044524" cy="316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e42766f591_0_39"/>
          <p:cNvPicPr preferRelativeResize="0"/>
          <p:nvPr/>
        </p:nvPicPr>
        <p:blipFill>
          <a:blip r:embed="rId3">
            <a:alphaModFix/>
          </a:blip>
          <a:stretch>
            <a:fillRect/>
          </a:stretch>
        </p:blipFill>
        <p:spPr>
          <a:xfrm>
            <a:off x="602601" y="1301975"/>
            <a:ext cx="6251450" cy="3351675"/>
          </a:xfrm>
          <a:prstGeom prst="rect">
            <a:avLst/>
          </a:prstGeom>
          <a:noFill/>
          <a:ln>
            <a:noFill/>
          </a:ln>
        </p:spPr>
      </p:pic>
      <p:sp>
        <p:nvSpPr>
          <p:cNvPr id="98" name="Google Shape;98;ge42766f591_0_39"/>
          <p:cNvSpPr txBox="1"/>
          <p:nvPr/>
        </p:nvSpPr>
        <p:spPr>
          <a:xfrm>
            <a:off x="6854050" y="1753175"/>
            <a:ext cx="2195400" cy="1862400"/>
          </a:xfrm>
          <a:prstGeom prst="rect">
            <a:avLst/>
          </a:prstGeom>
          <a:noFill/>
          <a:ln>
            <a:noFill/>
          </a:ln>
        </p:spPr>
        <p:txBody>
          <a:bodyPr anchorCtr="0" anchor="t" bIns="91425" lIns="91425" spcFirstLastPara="1" rIns="91425" wrap="square" tIns="91425">
            <a:spAutoFit/>
          </a:bodyPr>
          <a:lstStyle/>
          <a:p>
            <a:pPr indent="0" lvl="0" marL="63500" marR="72390" rtl="0" algn="just">
              <a:lnSpc>
                <a:spcPct val="135714"/>
              </a:lnSpc>
              <a:spcBef>
                <a:spcPts val="1075"/>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The data shows that there are more than 6000 amounts that are fraudulent between 0 and 2000 $.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ahoma"/>
              <a:ea typeface="Tahoma"/>
              <a:cs typeface="Tahoma"/>
              <a:sym typeface="Tahoma"/>
            </a:endParaRPr>
          </a:p>
        </p:txBody>
      </p:sp>
      <p:sp>
        <p:nvSpPr>
          <p:cNvPr id="99" name="Google Shape;99;ge42766f591_0_39"/>
          <p:cNvSpPr txBox="1"/>
          <p:nvPr/>
        </p:nvSpPr>
        <p:spPr>
          <a:xfrm>
            <a:off x="850800" y="373850"/>
            <a:ext cx="29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Distribution of fraud by amount</a:t>
            </a:r>
            <a:endParaRPr>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e42766f591_0_21"/>
          <p:cNvPicPr preferRelativeResize="0"/>
          <p:nvPr/>
        </p:nvPicPr>
        <p:blipFill rotWithShape="1">
          <a:blip r:embed="rId3">
            <a:alphaModFix/>
          </a:blip>
          <a:srcRect b="0" l="0" r="0" t="0"/>
          <a:stretch/>
        </p:blipFill>
        <p:spPr>
          <a:xfrm>
            <a:off x="1375068" y="1042857"/>
            <a:ext cx="5046514" cy="3653833"/>
          </a:xfrm>
          <a:prstGeom prst="rect">
            <a:avLst/>
          </a:prstGeom>
          <a:noFill/>
          <a:ln>
            <a:noFill/>
          </a:ln>
        </p:spPr>
      </p:pic>
      <p:sp>
        <p:nvSpPr>
          <p:cNvPr id="105" name="Google Shape;105;ge42766f591_0_21"/>
          <p:cNvSpPr txBox="1"/>
          <p:nvPr/>
        </p:nvSpPr>
        <p:spPr>
          <a:xfrm>
            <a:off x="6421582" y="1350818"/>
            <a:ext cx="2545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On 594643, the percentage of fraud represent 1,21% .</a:t>
            </a:r>
            <a:endParaRPr b="0" i="0" sz="1400" u="none" cap="none" strike="noStrike">
              <a:solidFill>
                <a:srgbClr val="000000"/>
              </a:solidFill>
              <a:latin typeface="Arial"/>
              <a:ea typeface="Arial"/>
              <a:cs typeface="Arial"/>
              <a:sym typeface="Arial"/>
            </a:endParaRPr>
          </a:p>
        </p:txBody>
      </p:sp>
      <p:sp>
        <p:nvSpPr>
          <p:cNvPr id="106" name="Google Shape;106;ge42766f591_0_21"/>
          <p:cNvSpPr txBox="1"/>
          <p:nvPr/>
        </p:nvSpPr>
        <p:spPr>
          <a:xfrm>
            <a:off x="605875" y="51575"/>
            <a:ext cx="339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Distribution of the transactions by fraud </a:t>
            </a:r>
            <a:endParaRPr>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https://lh6.googleusercontent.com/AZmfMMJTBheb0MqeHaD7BdQsPehnI87oo4iPr8BgGZRTMBxVdU5eOesD1jk0fTVDQf_dRLHWH5cDV3nRGNTcCmX_N1zu7mwdnwQSL6RFUx-PYU0KVBoHr4UU_rukQcdjVWzMm6Q" id="111" name="Google Shape;111;p2"/>
          <p:cNvPicPr preferRelativeResize="0"/>
          <p:nvPr/>
        </p:nvPicPr>
        <p:blipFill rotWithShape="1">
          <a:blip r:embed="rId3">
            <a:alphaModFix/>
          </a:blip>
          <a:srcRect b="0" l="0" r="0" t="0"/>
          <a:stretch/>
        </p:blipFill>
        <p:spPr>
          <a:xfrm>
            <a:off x="737609" y="1305790"/>
            <a:ext cx="5946391" cy="3494809"/>
          </a:xfrm>
          <a:prstGeom prst="rect">
            <a:avLst/>
          </a:prstGeom>
          <a:noFill/>
          <a:ln>
            <a:noFill/>
          </a:ln>
        </p:spPr>
      </p:pic>
      <p:sp>
        <p:nvSpPr>
          <p:cNvPr id="112" name="Google Shape;112;p2"/>
          <p:cNvSpPr txBox="1"/>
          <p:nvPr/>
        </p:nvSpPr>
        <p:spPr>
          <a:xfrm>
            <a:off x="831272" y="394855"/>
            <a:ext cx="43849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Distribution of the number of transaction by gender</a:t>
            </a:r>
            <a:endParaRPr b="0" i="0" sz="1400" u="none" cap="none" strike="noStrike">
              <a:solidFill>
                <a:srgbClr val="000000"/>
              </a:solidFill>
              <a:latin typeface="Arial"/>
              <a:ea typeface="Arial"/>
              <a:cs typeface="Arial"/>
              <a:sym typeface="Arial"/>
            </a:endParaRPr>
          </a:p>
        </p:txBody>
      </p:sp>
      <p:sp>
        <p:nvSpPr>
          <p:cNvPr id="113" name="Google Shape;113;p2"/>
          <p:cNvSpPr txBox="1"/>
          <p:nvPr/>
        </p:nvSpPr>
        <p:spPr>
          <a:xfrm>
            <a:off x="6941127" y="2192482"/>
            <a:ext cx="2078100" cy="2247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As we can see, this graph shows that The female make more than </a:t>
            </a:r>
            <a:r>
              <a:rPr i="0" lang="en-US" u="none" cap="none" strike="noStrike">
                <a:solidFill>
                  <a:srgbClr val="000000"/>
                </a:solidFill>
                <a:latin typeface="Times New Roman"/>
                <a:ea typeface="Times New Roman"/>
                <a:cs typeface="Times New Roman"/>
                <a:sym typeface="Times New Roman"/>
              </a:rPr>
              <a:t>50% of transactions.</a:t>
            </a:r>
            <a:r>
              <a:rPr lang="en-US">
                <a:solidFill>
                  <a:schemeClr val="dk1"/>
                </a:solidFill>
                <a:latin typeface="Times New Roman"/>
                <a:ea typeface="Times New Roman"/>
                <a:cs typeface="Times New Roman"/>
                <a:sym typeface="Times New Roman"/>
              </a:rPr>
              <a:t> It's higher than the middle. It's relevant because we can notice that women use their credit cards more than men.</a:t>
            </a:r>
            <a:endParaRPr>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2021-05-25T12:22:41Z</dcterms:created>
  <dc:creator>bootcamp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