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76" r:id="rId11"/>
    <p:sldId id="277" r:id="rId12"/>
    <p:sldId id="280" r:id="rId13"/>
    <p:sldId id="278" r:id="rId14"/>
    <p:sldId id="268" r:id="rId15"/>
    <p:sldId id="279" r:id="rId16"/>
    <p:sldId id="274" r:id="rId17"/>
  </p:sldIdLst>
  <p:sldSz cx="9144000" cy="5143500" type="screen16x9"/>
  <p:notesSz cx="9144000" cy="5143500"/>
  <p:embeddedFontLst>
    <p:embeddedFont>
      <p:font typeface="Trebuchet MS" panose="020B0603020202020204" pitchFamily="34" charset="0"/>
      <p:regular r:id="rId19"/>
      <p:bold r:id="rId20"/>
      <p:italic r:id="rId21"/>
      <p:boldItalic r:id="rId22"/>
    </p:embeddedFont>
    <p:embeddedFont>
      <p:font typeface="Montserrat"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Jn/UpEtUo916uJmwariHDaLYJ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35c6be0eb_0_4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35c6be0eb_0_4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177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35c6be0eb_0_4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35c6be0eb_0_4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8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284ea0698_0_5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284ea0698_0_5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5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3b8f2907_0_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e33b8f2907_0_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35c6be0eb_0_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e35c6be0eb_0_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35c6be0eb_0_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e35c6be0eb_0_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35c6be0eb_0_1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e35c6be0eb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35c6be0eb_0_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35c6be0eb_0_2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35c6be0eb_0_3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35c6be0eb_0_3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35c6be0eb_0_3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35c6be0eb_0_3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35c6be0eb_0_4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35c6be0eb_0_4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7">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265736405_BankSim_A_Bank_Payment_Simulation_for_Fraud_Detection_Research#pf6"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github.com/kesnel/Project-Data-Processing.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1649" y="0"/>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3483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500" b="1">
                <a:solidFill>
                  <a:schemeClr val="lt1"/>
                </a:solidFill>
                <a:latin typeface="Montserrat"/>
                <a:ea typeface="Montserrat"/>
                <a:cs typeface="Montserrat"/>
                <a:sym typeface="Montserrat"/>
              </a:rPr>
              <a:t>Ayiti Analytics Bootcamp</a:t>
            </a:r>
            <a:endParaRPr sz="4500" b="1">
              <a:solidFill>
                <a:schemeClr val="lt1"/>
              </a:solidFill>
              <a:latin typeface="Montserrat"/>
              <a:ea typeface="Montserrat"/>
              <a:cs typeface="Montserrat"/>
              <a:sym typeface="Montserrat"/>
            </a:endParaRPr>
          </a:p>
        </p:txBody>
      </p:sp>
      <p:sp>
        <p:nvSpPr>
          <p:cNvPr id="57" name="Google Shape;57;p1"/>
          <p:cNvSpPr txBox="1"/>
          <p:nvPr/>
        </p:nvSpPr>
        <p:spPr>
          <a:xfrm>
            <a:off x="675400" y="3746550"/>
            <a:ext cx="353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e35c6be0eb_0_49"/>
          <p:cNvSpPr txBox="1"/>
          <p:nvPr/>
        </p:nvSpPr>
        <p:spPr>
          <a:xfrm>
            <a:off x="6779500" y="1536850"/>
            <a:ext cx="1846800" cy="1913122"/>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Clr>
                <a:schemeClr val="dk1"/>
              </a:buClr>
              <a:buSzPts val="1100"/>
              <a:buFont typeface="Arial"/>
              <a:buNone/>
            </a:pPr>
            <a:endParaRPr sz="1200" dirty="0">
              <a:solidFill>
                <a:schemeClr val="dk1"/>
              </a:solidFill>
              <a:highlight>
                <a:srgbClr val="FFFFFE"/>
              </a:highlight>
              <a:latin typeface="Times New Roman"/>
              <a:ea typeface="Times New Roman"/>
              <a:cs typeface="Times New Roman"/>
              <a:sym typeface="Times New Roman"/>
            </a:endParaRPr>
          </a:p>
          <a:p>
            <a:pPr marL="0" lvl="0" indent="0" algn="just" rtl="0">
              <a:spcBef>
                <a:spcPts val="0"/>
              </a:spcBef>
              <a:spcAft>
                <a:spcPts val="0"/>
              </a:spcAft>
              <a:buNone/>
            </a:pPr>
            <a:r>
              <a:rPr lang="en-US" sz="1200" dirty="0" smtClean="0">
                <a:latin typeface="Times New Roman" panose="02020603050405020304" pitchFamily="18" charset="0"/>
                <a:ea typeface="Tahoma"/>
                <a:cs typeface="Times New Roman" panose="02020603050405020304" pitchFamily="18" charset="0"/>
                <a:sym typeface="Tahoma"/>
              </a:rPr>
              <a:t>As we can see , the daily trend for transport is growing and it is higher than other in amount. Its increasing. That’s mean they are too many transactions in this category.</a:t>
            </a:r>
            <a:endParaRPr sz="1200" dirty="0">
              <a:latin typeface="Times New Roman" panose="02020603050405020304" pitchFamily="18" charset="0"/>
              <a:ea typeface="Tahoma"/>
              <a:cs typeface="Times New Roman" panose="02020603050405020304" pitchFamily="18" charset="0"/>
              <a:sym typeface="Tahoma"/>
            </a:endParaRPr>
          </a:p>
        </p:txBody>
      </p:sp>
      <p:pic>
        <p:nvPicPr>
          <p:cNvPr id="177" name="Google Shape;177;ge35c6be0eb_0_49"/>
          <p:cNvPicPr preferRelativeResize="0"/>
          <p:nvPr/>
        </p:nvPicPr>
        <p:blipFill>
          <a:blip r:embed="rId3">
            <a:alphaModFix/>
          </a:blip>
          <a:stretch>
            <a:fillRect/>
          </a:stretch>
        </p:blipFill>
        <p:spPr>
          <a:xfrm>
            <a:off x="914588" y="1276349"/>
            <a:ext cx="5600512" cy="3472295"/>
          </a:xfrm>
          <a:prstGeom prst="rect">
            <a:avLst/>
          </a:prstGeom>
          <a:noFill/>
          <a:ln>
            <a:noFill/>
          </a:ln>
        </p:spPr>
      </p:pic>
      <p:sp>
        <p:nvSpPr>
          <p:cNvPr id="178" name="Google Shape;178;ge35c6be0eb_0_49"/>
          <p:cNvSpPr txBox="1"/>
          <p:nvPr/>
        </p:nvSpPr>
        <p:spPr>
          <a:xfrm>
            <a:off x="694075" y="235475"/>
            <a:ext cx="32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ahoma"/>
                <a:ea typeface="Tahoma"/>
                <a:cs typeface="Tahoma"/>
                <a:sym typeface="Tahoma"/>
              </a:rPr>
              <a:t>Daily trend transaction by category</a:t>
            </a:r>
            <a:endParaRPr>
              <a:latin typeface="Tahoma"/>
              <a:ea typeface="Tahoma"/>
              <a:cs typeface="Tahoma"/>
              <a:sym typeface="Tahoma"/>
            </a:endParaRPr>
          </a:p>
        </p:txBody>
      </p:sp>
    </p:spTree>
    <p:extLst>
      <p:ext uri="{BB962C8B-B14F-4D97-AF65-F5344CB8AC3E}">
        <p14:creationId xmlns:p14="http://schemas.microsoft.com/office/powerpoint/2010/main" val="314533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e35c6be0eb_0_49"/>
          <p:cNvSpPr txBox="1"/>
          <p:nvPr/>
        </p:nvSpPr>
        <p:spPr>
          <a:xfrm>
            <a:off x="6779500" y="1536850"/>
            <a:ext cx="1846800" cy="1653600"/>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Clr>
                <a:schemeClr val="dk1"/>
              </a:buClr>
              <a:buSzPts val="1100"/>
              <a:buFont typeface="Arial"/>
              <a:buNone/>
            </a:pPr>
            <a:r>
              <a:rPr lang="en-US" sz="1200">
                <a:solidFill>
                  <a:schemeClr val="dk1"/>
                </a:solidFill>
                <a:highlight>
                  <a:srgbClr val="FFFFFE"/>
                </a:highlight>
                <a:latin typeface="Times New Roman"/>
                <a:ea typeface="Times New Roman"/>
                <a:cs typeface="Times New Roman"/>
                <a:sym typeface="Times New Roman"/>
              </a:rPr>
              <a:t>This graph shows that the credit cards that have 2 years and 3 years of use are more susceptible to be victim of fraud.</a:t>
            </a:r>
            <a:endParaRPr sz="12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latin typeface="Tahoma"/>
              <a:ea typeface="Tahoma"/>
              <a:cs typeface="Tahoma"/>
              <a:sym typeface="Tahoma"/>
            </a:endParaRPr>
          </a:p>
        </p:txBody>
      </p:sp>
      <p:pic>
        <p:nvPicPr>
          <p:cNvPr id="177" name="Google Shape;177;ge35c6be0eb_0_49"/>
          <p:cNvPicPr preferRelativeResize="0"/>
          <p:nvPr/>
        </p:nvPicPr>
        <p:blipFill>
          <a:blip r:embed="rId3">
            <a:alphaModFix/>
          </a:blip>
          <a:stretch>
            <a:fillRect/>
          </a:stretch>
        </p:blipFill>
        <p:spPr>
          <a:xfrm>
            <a:off x="914588" y="1276349"/>
            <a:ext cx="5600512" cy="3472295"/>
          </a:xfrm>
          <a:prstGeom prst="rect">
            <a:avLst/>
          </a:prstGeom>
          <a:noFill/>
          <a:ln>
            <a:noFill/>
          </a:ln>
        </p:spPr>
      </p:pic>
      <p:sp>
        <p:nvSpPr>
          <p:cNvPr id="178" name="Google Shape;178;ge35c6be0eb_0_49"/>
          <p:cNvSpPr txBox="1"/>
          <p:nvPr/>
        </p:nvSpPr>
        <p:spPr>
          <a:xfrm>
            <a:off x="694075" y="235475"/>
            <a:ext cx="32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ahoma"/>
                <a:ea typeface="Tahoma"/>
                <a:cs typeface="Tahoma"/>
                <a:sym typeface="Tahoma"/>
              </a:rPr>
              <a:t>Daily trend transaction by category</a:t>
            </a:r>
            <a:endParaRPr>
              <a:latin typeface="Tahoma"/>
              <a:ea typeface="Tahoma"/>
              <a:cs typeface="Tahoma"/>
              <a:sym typeface="Tahoma"/>
            </a:endParaRPr>
          </a:p>
        </p:txBody>
      </p:sp>
    </p:spTree>
    <p:extLst>
      <p:ext uri="{BB962C8B-B14F-4D97-AF65-F5344CB8AC3E}">
        <p14:creationId xmlns:p14="http://schemas.microsoft.com/office/powerpoint/2010/main" val="205163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e284ea0698_0_57"/>
          <p:cNvSpPr txBox="1"/>
          <p:nvPr/>
        </p:nvSpPr>
        <p:spPr>
          <a:xfrm>
            <a:off x="821750" y="303414"/>
            <a:ext cx="7500600" cy="4002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Proposed Solution</a:t>
            </a:r>
            <a:endParaRPr sz="2600" b="1">
              <a:solidFill>
                <a:srgbClr val="1A1A1A"/>
              </a:solidFill>
              <a:latin typeface="Trebuchet MS"/>
              <a:ea typeface="Trebuchet MS"/>
              <a:cs typeface="Trebuchet MS"/>
              <a:sym typeface="Trebuchet MS"/>
            </a:endParaRPr>
          </a:p>
        </p:txBody>
      </p:sp>
      <p:sp>
        <p:nvSpPr>
          <p:cNvPr id="227" name="Google Shape;227;ge284ea0698_0_57"/>
          <p:cNvSpPr txBox="1"/>
          <p:nvPr/>
        </p:nvSpPr>
        <p:spPr>
          <a:xfrm>
            <a:off x="1035235" y="1230921"/>
            <a:ext cx="758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228" name="Google Shape;228;ge284ea0698_0_57"/>
          <p:cNvSpPr txBox="1"/>
          <p:nvPr/>
        </p:nvSpPr>
        <p:spPr>
          <a:xfrm>
            <a:off x="883250" y="1079275"/>
            <a:ext cx="7543200" cy="815578"/>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dirty="0">
                <a:solidFill>
                  <a:srgbClr val="595959"/>
                </a:solidFill>
                <a:latin typeface="Tahoma"/>
                <a:ea typeface="Tahoma"/>
                <a:cs typeface="Tahoma"/>
                <a:sym typeface="Tahoma"/>
              </a:rPr>
              <a:t>Based on the insights provided by the data processing we did, we can now propose better solution </a:t>
            </a:r>
            <a:r>
              <a:rPr lang="en-US" dirty="0" smtClean="0">
                <a:solidFill>
                  <a:srgbClr val="595959"/>
                </a:solidFill>
                <a:latin typeface="Tahoma"/>
                <a:ea typeface="Tahoma"/>
                <a:cs typeface="Tahoma"/>
                <a:sym typeface="Tahoma"/>
              </a:rPr>
              <a:t>to regain clients trust. </a:t>
            </a:r>
            <a:endParaRPr lang="en-US" dirty="0">
              <a:solidFill>
                <a:srgbClr val="595959"/>
              </a:solidFill>
              <a:latin typeface="Tahoma"/>
              <a:ea typeface="Tahoma"/>
              <a:cs typeface="Tahoma"/>
              <a:sym typeface="Tahoma"/>
            </a:endParaRPr>
          </a:p>
          <a:p>
            <a:pPr marL="0" lvl="0" indent="0" algn="l" rtl="0">
              <a:spcBef>
                <a:spcPts val="0"/>
              </a:spcBef>
              <a:spcAft>
                <a:spcPts val="0"/>
              </a:spcAft>
              <a:buClr>
                <a:schemeClr val="dk1"/>
              </a:buClr>
              <a:buSzPts val="1100"/>
              <a:buFont typeface="Arial"/>
              <a:buNone/>
            </a:pPr>
            <a:endParaRPr sz="1300" b="1" i="0" u="none" strike="noStrike" cap="none" dirty="0">
              <a:solidFill>
                <a:srgbClr val="595959"/>
              </a:solidFill>
              <a:latin typeface="Tahoma"/>
              <a:ea typeface="Tahoma"/>
              <a:cs typeface="Tahoma"/>
              <a:sym typeface="Tahoma"/>
            </a:endParaRPr>
          </a:p>
        </p:txBody>
      </p:sp>
      <p:sp>
        <p:nvSpPr>
          <p:cNvPr id="229" name="Google Shape;229;ge284ea0698_0_57"/>
          <p:cNvSpPr txBox="1"/>
          <p:nvPr/>
        </p:nvSpPr>
        <p:spPr>
          <a:xfrm>
            <a:off x="855700" y="1692800"/>
            <a:ext cx="6724800" cy="142343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smtClean="0">
                <a:sym typeface="Tahoma"/>
              </a:rPr>
              <a:t>1- Among </a:t>
            </a:r>
            <a:r>
              <a:rPr lang="en-US" dirty="0">
                <a:sym typeface="Tahoma"/>
              </a:rPr>
              <a:t>the transactions of 2000 dollars and more, only one is not a fraud object so they should stop for a while all transactions over 2000 </a:t>
            </a:r>
            <a:r>
              <a:rPr lang="en-US" dirty="0" smtClean="0">
                <a:sym typeface="Tahoma"/>
              </a:rPr>
              <a:t>dollars.</a:t>
            </a:r>
          </a:p>
          <a:p>
            <a:pPr lvl="0">
              <a:lnSpc>
                <a:spcPct val="115000"/>
              </a:lnSpc>
            </a:pPr>
            <a:endParaRPr lang="en-US" dirty="0">
              <a:sym typeface="Tahoma"/>
            </a:endParaRPr>
          </a:p>
          <a:p>
            <a:pPr lvl="0">
              <a:lnSpc>
                <a:spcPct val="115000"/>
              </a:lnSpc>
            </a:pPr>
            <a:r>
              <a:rPr lang="en-US" dirty="0">
                <a:sym typeface="Tahoma"/>
              </a:rPr>
              <a:t>2-Implementing a reliable security system and increasing control over credit card transactions</a:t>
            </a:r>
            <a:endParaRPr dirty="0">
              <a:sym typeface="Tahoma"/>
            </a:endParaRPr>
          </a:p>
        </p:txBody>
      </p:sp>
      <p:sp>
        <p:nvSpPr>
          <p:cNvPr id="230" name="Google Shape;230;ge284ea0698_0_57"/>
          <p:cNvSpPr txBox="1"/>
          <p:nvPr/>
        </p:nvSpPr>
        <p:spPr>
          <a:xfrm>
            <a:off x="4436625" y="1367250"/>
            <a:ext cx="1990500" cy="19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ahoma"/>
              <a:ea typeface="Tahoma"/>
              <a:cs typeface="Tahoma"/>
              <a:sym typeface="Tahom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199" y="2992582"/>
            <a:ext cx="2488040" cy="2031374"/>
          </a:xfrm>
          <a:prstGeom prst="rect">
            <a:avLst/>
          </a:prstGeom>
        </p:spPr>
      </p:pic>
    </p:spTree>
    <p:extLst>
      <p:ext uri="{BB962C8B-B14F-4D97-AF65-F5344CB8AC3E}">
        <p14:creationId xmlns:p14="http://schemas.microsoft.com/office/powerpoint/2010/main" val="20056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394855"/>
            <a:ext cx="5070765" cy="553998"/>
          </a:xfrm>
          <a:prstGeom prst="rect">
            <a:avLst/>
          </a:prstGeom>
          <a:noFill/>
        </p:spPr>
        <p:txBody>
          <a:bodyPr wrap="square" rtlCol="0">
            <a:spAutoFit/>
          </a:bodyPr>
          <a:lstStyle/>
          <a:p>
            <a:r>
              <a:rPr lang="en-US" sz="1600" b="1" dirty="0"/>
              <a:t>O</a:t>
            </a:r>
            <a:r>
              <a:rPr lang="en-US" sz="1600" b="1" dirty="0" smtClean="0"/>
              <a:t>ur thoughts</a:t>
            </a:r>
            <a:r>
              <a:rPr lang="en-US" sz="1600" b="1" dirty="0"/>
              <a:t> </a:t>
            </a:r>
            <a:r>
              <a:rPr lang="en-US" sz="1600" b="1" dirty="0" smtClean="0"/>
              <a:t>on</a:t>
            </a:r>
            <a:r>
              <a:rPr lang="en-US" sz="1600" b="1" dirty="0"/>
              <a:t> </a:t>
            </a:r>
            <a:r>
              <a:rPr lang="en-US" sz="1600" b="1" dirty="0" smtClean="0"/>
              <a:t>the</a:t>
            </a:r>
            <a:r>
              <a:rPr lang="en-US" sz="1600" b="1" dirty="0"/>
              <a:t> </a:t>
            </a:r>
            <a:r>
              <a:rPr lang="en-US" sz="1600" b="1" dirty="0" smtClean="0"/>
              <a:t>fraudulent</a:t>
            </a:r>
            <a:r>
              <a:rPr lang="en-US" sz="1600" b="1" dirty="0"/>
              <a:t> </a:t>
            </a:r>
            <a:r>
              <a:rPr lang="en-US" sz="1600" b="1" dirty="0" smtClean="0"/>
              <a:t> transactions</a:t>
            </a:r>
            <a:endParaRPr lang="en-US" sz="1600" b="1" dirty="0"/>
          </a:p>
          <a:p>
            <a:endParaRPr lang="en-US" dirty="0"/>
          </a:p>
        </p:txBody>
      </p:sp>
      <p:sp>
        <p:nvSpPr>
          <p:cNvPr id="4" name="TextBox 3"/>
          <p:cNvSpPr txBox="1"/>
          <p:nvPr/>
        </p:nvSpPr>
        <p:spPr>
          <a:xfrm>
            <a:off x="914399" y="1143000"/>
            <a:ext cx="3844637" cy="2462213"/>
          </a:xfrm>
          <a:prstGeom prst="rect">
            <a:avLst/>
          </a:prstGeom>
          <a:noFill/>
        </p:spPr>
        <p:txBody>
          <a:bodyPr wrap="square" rtlCol="0">
            <a:spAutoFit/>
          </a:bodyPr>
          <a:lstStyle/>
          <a:p>
            <a:r>
              <a:rPr lang="en-US" dirty="0"/>
              <a:t>I think that the </a:t>
            </a:r>
            <a:r>
              <a:rPr lang="en-US" dirty="0" smtClean="0"/>
              <a:t>fraudulent</a:t>
            </a:r>
            <a:r>
              <a:rPr lang="en-US" dirty="0"/>
              <a:t> </a:t>
            </a:r>
            <a:r>
              <a:rPr lang="en-US" dirty="0" smtClean="0"/>
              <a:t>transactions</a:t>
            </a:r>
            <a:r>
              <a:rPr lang="en-US" dirty="0"/>
              <a:t> depends on variables. The CHI_2 Test shows that clearly. That means there is a specific gender, category, merchant </a:t>
            </a:r>
            <a:r>
              <a:rPr lang="en-US" dirty="0" err="1" smtClean="0"/>
              <a:t>wich</a:t>
            </a:r>
            <a:r>
              <a:rPr lang="en-US" dirty="0"/>
              <a:t> are more susceptible to be victim of fraud</a:t>
            </a:r>
            <a:r>
              <a:rPr lang="en-US" dirty="0" smtClean="0"/>
              <a:t>.</a:t>
            </a:r>
          </a:p>
          <a:p>
            <a:endParaRPr lang="en-US" dirty="0"/>
          </a:p>
          <a:p>
            <a:r>
              <a:rPr lang="en-US" dirty="0"/>
              <a:t>In terms of gender, women are more likely to be victims of fraud. The target age is between 26 and 22 years old and the category concerns transportation</a:t>
            </a:r>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581" y="626053"/>
            <a:ext cx="2647083" cy="2647083"/>
          </a:xfrm>
          <a:prstGeom prst="rect">
            <a:avLst/>
          </a:prstGeom>
        </p:spPr>
      </p:pic>
    </p:spTree>
    <p:extLst>
      <p:ext uri="{BB962C8B-B14F-4D97-AF65-F5344CB8AC3E}">
        <p14:creationId xmlns:p14="http://schemas.microsoft.com/office/powerpoint/2010/main" val="334698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e33b8f2907_0_32"/>
          <p:cNvSpPr txBox="1"/>
          <p:nvPr/>
        </p:nvSpPr>
        <p:spPr>
          <a:xfrm>
            <a:off x="821750" y="303375"/>
            <a:ext cx="31314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dirty="0">
                <a:solidFill>
                  <a:srgbClr val="1A1A1A"/>
                </a:solidFill>
                <a:latin typeface="Trebuchet MS"/>
                <a:ea typeface="Trebuchet MS"/>
                <a:cs typeface="Trebuchet MS"/>
                <a:sym typeface="Trebuchet MS"/>
              </a:rPr>
              <a:t>Recommendations</a:t>
            </a:r>
            <a:endParaRPr sz="2600" dirty="0">
              <a:latin typeface="Trebuchet MS"/>
              <a:ea typeface="Trebuchet MS"/>
              <a:cs typeface="Trebuchet MS"/>
              <a:sym typeface="Trebuchet MS"/>
            </a:endParaRPr>
          </a:p>
        </p:txBody>
      </p:sp>
      <p:sp>
        <p:nvSpPr>
          <p:cNvPr id="191" name="Google Shape;191;ge33b8f2907_0_32"/>
          <p:cNvSpPr txBox="1"/>
          <p:nvPr/>
        </p:nvSpPr>
        <p:spPr>
          <a:xfrm>
            <a:off x="1184150" y="2860725"/>
            <a:ext cx="2977800" cy="2327700"/>
          </a:xfrm>
          <a:prstGeom prst="rect">
            <a:avLst/>
          </a:prstGeom>
          <a:noFill/>
          <a:ln>
            <a:noFill/>
          </a:ln>
        </p:spPr>
        <p:txBody>
          <a:bodyPr spcFirstLastPara="1" wrap="square" lIns="0" tIns="12700" rIns="0" bIns="0" anchor="t" anchorCtr="0">
            <a:spAutoFit/>
          </a:bodyPr>
          <a:lstStyle/>
          <a:p>
            <a:pPr marL="457200" lvl="0" indent="0" algn="l" rtl="0">
              <a:lnSpc>
                <a:spcPct val="115000"/>
              </a:lnSpc>
              <a:spcBef>
                <a:spcPts val="0"/>
              </a:spcBef>
              <a:spcAft>
                <a:spcPts val="0"/>
              </a:spcAft>
              <a:buNone/>
            </a:pPr>
            <a:endParaRPr dirty="0">
              <a:solidFill>
                <a:srgbClr val="595959"/>
              </a:solidFill>
            </a:endParaRPr>
          </a:p>
          <a:p>
            <a:pPr marL="457200" lvl="0" indent="0" algn="l" rtl="0">
              <a:lnSpc>
                <a:spcPct val="115000"/>
              </a:lnSpc>
              <a:spcBef>
                <a:spcPts val="1200"/>
              </a:spcBef>
              <a:spcAft>
                <a:spcPts val="0"/>
              </a:spcAft>
              <a:buNone/>
            </a:pPr>
            <a:endParaRPr sz="1800" b="1" dirty="0">
              <a:solidFill>
                <a:srgbClr val="595959"/>
              </a:solidFill>
            </a:endParaRPr>
          </a:p>
          <a:p>
            <a:pPr marL="0" lvl="0" indent="0" algn="l" rtl="0">
              <a:lnSpc>
                <a:spcPct val="115000"/>
              </a:lnSpc>
              <a:spcBef>
                <a:spcPts val="1200"/>
              </a:spcBef>
              <a:spcAft>
                <a:spcPts val="0"/>
              </a:spcAft>
              <a:buNone/>
            </a:pPr>
            <a:endParaRPr b="1" dirty="0">
              <a:solidFill>
                <a:srgbClr val="595959"/>
              </a:solidFill>
            </a:endParaRPr>
          </a:p>
          <a:p>
            <a:pPr marL="457200" lvl="0" indent="0" algn="l" rtl="0">
              <a:lnSpc>
                <a:spcPct val="115000"/>
              </a:lnSpc>
              <a:spcBef>
                <a:spcPts val="1200"/>
              </a:spcBef>
              <a:spcAft>
                <a:spcPts val="0"/>
              </a:spcAft>
              <a:buNone/>
            </a:pPr>
            <a:endParaRPr sz="1500" dirty="0">
              <a:solidFill>
                <a:srgbClr val="595959"/>
              </a:solidFill>
            </a:endParaRPr>
          </a:p>
          <a:p>
            <a:pPr marL="0" lvl="0" indent="0" algn="l" rtl="0">
              <a:lnSpc>
                <a:spcPct val="115000"/>
              </a:lnSpc>
              <a:spcBef>
                <a:spcPts val="1200"/>
              </a:spcBef>
              <a:spcAft>
                <a:spcPts val="0"/>
              </a:spcAft>
              <a:buNone/>
            </a:pPr>
            <a:r>
              <a:rPr lang="en-US" sz="1500" dirty="0">
                <a:solidFill>
                  <a:srgbClr val="595959"/>
                </a:solidFill>
              </a:rPr>
              <a:t> </a:t>
            </a:r>
            <a:endParaRPr sz="1000" dirty="0">
              <a:solidFill>
                <a:srgbClr val="595959"/>
              </a:solidFill>
              <a:latin typeface="Tahoma"/>
              <a:ea typeface="Tahoma"/>
              <a:cs typeface="Tahoma"/>
              <a:sym typeface="Tahoma"/>
            </a:endParaRPr>
          </a:p>
          <a:p>
            <a:pPr marL="457200" lvl="0" indent="0" algn="l" rtl="0">
              <a:lnSpc>
                <a:spcPct val="150000"/>
              </a:lnSpc>
              <a:spcBef>
                <a:spcPts val="1200"/>
              </a:spcBef>
              <a:spcAft>
                <a:spcPts val="0"/>
              </a:spcAft>
              <a:buNone/>
            </a:pPr>
            <a:endParaRPr sz="1300" dirty="0">
              <a:solidFill>
                <a:srgbClr val="595959"/>
              </a:solidFill>
              <a:latin typeface="Tahoma"/>
              <a:ea typeface="Tahoma"/>
              <a:cs typeface="Tahoma"/>
              <a:sym typeface="Tahoma"/>
            </a:endParaRPr>
          </a:p>
        </p:txBody>
      </p:sp>
      <p:sp>
        <p:nvSpPr>
          <p:cNvPr id="192" name="Google Shape;192;ge33b8f2907_0_32"/>
          <p:cNvSpPr txBox="1"/>
          <p:nvPr/>
        </p:nvSpPr>
        <p:spPr>
          <a:xfrm>
            <a:off x="821750" y="1016300"/>
            <a:ext cx="7755000" cy="2688142"/>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444444"/>
              </a:buClr>
              <a:buSzPts val="1400"/>
              <a:buFont typeface="Tahoma"/>
              <a:buAutoNum type="arabicPeriod"/>
            </a:pPr>
            <a:r>
              <a:rPr lang="en-US" b="1" dirty="0">
                <a:solidFill>
                  <a:srgbClr val="444444"/>
                </a:solidFill>
                <a:latin typeface="Tahoma"/>
                <a:ea typeface="Tahoma"/>
                <a:cs typeface="Tahoma"/>
                <a:sym typeface="Tahoma"/>
              </a:rPr>
              <a:t>A validation code before each transaction that must be made on the card.</a:t>
            </a:r>
            <a:endParaRPr b="1" dirty="0">
              <a:solidFill>
                <a:srgbClr val="444444"/>
              </a:solidFill>
              <a:latin typeface="Tahoma"/>
              <a:ea typeface="Tahoma"/>
              <a:cs typeface="Tahoma"/>
              <a:sym typeface="Tahoma"/>
            </a:endParaRPr>
          </a:p>
          <a:p>
            <a:pPr marL="457200" marR="38100" lvl="0" indent="-317500" algn="l" rtl="0">
              <a:lnSpc>
                <a:spcPct val="150000"/>
              </a:lnSpc>
              <a:spcBef>
                <a:spcPts val="0"/>
              </a:spcBef>
              <a:spcAft>
                <a:spcPts val="0"/>
              </a:spcAft>
              <a:buClr>
                <a:srgbClr val="444444"/>
              </a:buClr>
              <a:buSzPts val="1400"/>
              <a:buFont typeface="Tahoma"/>
              <a:buAutoNum type="arabicPeriod"/>
            </a:pPr>
            <a:r>
              <a:rPr lang="en-US" b="1" dirty="0">
                <a:solidFill>
                  <a:srgbClr val="444444"/>
                </a:solidFill>
                <a:highlight>
                  <a:srgbClr val="F8F9FA"/>
                </a:highlight>
                <a:latin typeface="Tahoma"/>
                <a:ea typeface="Tahoma"/>
                <a:cs typeface="Tahoma"/>
                <a:sym typeface="Tahoma"/>
              </a:rPr>
              <a:t>Receiving a message from the bank either by mail or by phone every time the customer is going to make a suspicious transaction</a:t>
            </a:r>
            <a:endParaRPr b="1" dirty="0">
              <a:solidFill>
                <a:srgbClr val="444444"/>
              </a:solidFill>
              <a:latin typeface="Tahoma"/>
              <a:ea typeface="Tahoma"/>
              <a:cs typeface="Tahoma"/>
              <a:sym typeface="Tahoma"/>
            </a:endParaRPr>
          </a:p>
          <a:p>
            <a:pPr marL="457200" marR="71120" lvl="0" indent="-317500" algn="just" rtl="0">
              <a:lnSpc>
                <a:spcPct val="177916"/>
              </a:lnSpc>
              <a:spcBef>
                <a:spcPts val="0"/>
              </a:spcBef>
              <a:spcAft>
                <a:spcPts val="0"/>
              </a:spcAft>
              <a:buClr>
                <a:schemeClr val="dk1"/>
              </a:buClr>
              <a:buSzPts val="1400"/>
              <a:buAutoNum type="arabicPeriod"/>
            </a:pPr>
            <a:r>
              <a:rPr lang="en-US" b="1" dirty="0">
                <a:solidFill>
                  <a:schemeClr val="dk1"/>
                </a:solidFill>
              </a:rPr>
              <a:t>Set up a system to help customers control their accounts and identify merchants with a high percentage of fraud. </a:t>
            </a:r>
            <a:endParaRPr dirty="0">
              <a:solidFill>
                <a:schemeClr val="dk1"/>
              </a:solidFill>
            </a:endParaRPr>
          </a:p>
          <a:p>
            <a:pPr marL="457200" marR="73660" lvl="0" indent="-317500" algn="just" rtl="0">
              <a:lnSpc>
                <a:spcPct val="177916"/>
              </a:lnSpc>
              <a:spcBef>
                <a:spcPts val="5"/>
              </a:spcBef>
              <a:spcAft>
                <a:spcPts val="0"/>
              </a:spcAft>
              <a:buClr>
                <a:schemeClr val="dk1"/>
              </a:buClr>
              <a:buSzPts val="1400"/>
              <a:buAutoNum type="arabicPeriod"/>
            </a:pPr>
            <a:r>
              <a:rPr lang="en-US" b="1" dirty="0">
                <a:solidFill>
                  <a:schemeClr val="dk1"/>
                </a:solidFill>
              </a:rPr>
              <a:t>Report as fraud all transactions that follow the trend of fraudulent transactions and wait for the customer's opinion before authorizing the transaction</a:t>
            </a:r>
            <a:r>
              <a:rPr lang="en-US" b="1" dirty="0" smtClean="0">
                <a:solidFill>
                  <a:schemeClr val="dk1"/>
                </a:solidFill>
              </a:rPr>
              <a:t>.</a:t>
            </a:r>
            <a:r>
              <a:rPr lang="en-US" b="1" dirty="0" smtClean="0">
                <a:solidFill>
                  <a:schemeClr val="dk1"/>
                </a:solidFill>
                <a:latin typeface="Tahoma"/>
                <a:ea typeface="Tahoma"/>
                <a:cs typeface="Tahoma"/>
                <a:sym typeface="Tahoma"/>
              </a:rPr>
              <a:t> </a:t>
            </a:r>
            <a:endParaRPr dirty="0">
              <a:solidFill>
                <a:srgbClr val="444444"/>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363" y="270164"/>
            <a:ext cx="2410691" cy="553998"/>
          </a:xfrm>
          <a:prstGeom prst="rect">
            <a:avLst/>
          </a:prstGeom>
          <a:noFill/>
        </p:spPr>
        <p:txBody>
          <a:bodyPr wrap="square" rtlCol="0">
            <a:spAutoFit/>
          </a:bodyPr>
          <a:lstStyle/>
          <a:p>
            <a:r>
              <a:rPr lang="en-US" sz="1500" b="1" dirty="0" smtClean="0"/>
              <a:t>Other Data and References</a:t>
            </a:r>
            <a:endParaRPr lang="en-US" sz="1500" b="1" dirty="0"/>
          </a:p>
        </p:txBody>
      </p:sp>
      <p:sp>
        <p:nvSpPr>
          <p:cNvPr id="3" name="TextBox 2"/>
          <p:cNvSpPr txBox="1"/>
          <p:nvPr/>
        </p:nvSpPr>
        <p:spPr>
          <a:xfrm>
            <a:off x="997527" y="1101436"/>
            <a:ext cx="7408718" cy="1384995"/>
          </a:xfrm>
          <a:prstGeom prst="rect">
            <a:avLst/>
          </a:prstGeom>
          <a:noFill/>
        </p:spPr>
        <p:txBody>
          <a:bodyPr wrap="square" rtlCol="0">
            <a:spAutoFit/>
          </a:bodyPr>
          <a:lstStyle/>
          <a:p>
            <a:r>
              <a:rPr lang="en-US" dirty="0"/>
              <a:t>Additional data would be required on merchants (gender, age, address) and customers (length of time with the bank</a:t>
            </a:r>
            <a:r>
              <a:rPr lang="en-US" dirty="0" smtClean="0"/>
              <a:t>)</a:t>
            </a:r>
          </a:p>
          <a:p>
            <a:endParaRPr lang="en-US" dirty="0" smtClean="0"/>
          </a:p>
          <a:p>
            <a:r>
              <a:rPr lang="en-US" dirty="0"/>
              <a:t>This additional data will help us to see if fraud is related to the gender of the merchants, and to their geographical location. Does the number of years of experience of customers in the bank </a:t>
            </a:r>
          </a:p>
        </p:txBody>
      </p:sp>
      <p:sp>
        <p:nvSpPr>
          <p:cNvPr id="4" name="TextBox 3"/>
          <p:cNvSpPr txBox="1"/>
          <p:nvPr/>
        </p:nvSpPr>
        <p:spPr>
          <a:xfrm>
            <a:off x="997527" y="3046136"/>
            <a:ext cx="6961909" cy="523220"/>
          </a:xfrm>
          <a:prstGeom prst="rect">
            <a:avLst/>
          </a:prstGeom>
          <a:noFill/>
        </p:spPr>
        <p:txBody>
          <a:bodyPr wrap="square" rtlCol="0">
            <a:spAutoFit/>
          </a:bodyPr>
          <a:lstStyle/>
          <a:p>
            <a:r>
              <a:rPr lang="en-US" dirty="0" smtClean="0">
                <a:hlinkClick r:id="rId2"/>
              </a:rPr>
              <a:t>(</a:t>
            </a:r>
            <a:r>
              <a:rPr lang="en-US" dirty="0">
                <a:hlinkClick r:id="rId2"/>
              </a:rPr>
              <a:t>PDF) </a:t>
            </a:r>
            <a:r>
              <a:rPr lang="en-US" dirty="0" err="1">
                <a:hlinkClick r:id="rId2"/>
              </a:rPr>
              <a:t>BankSim</a:t>
            </a:r>
            <a:r>
              <a:rPr lang="en-US" dirty="0">
                <a:hlinkClick r:id="rId2"/>
              </a:rPr>
              <a:t>: A Bank Payment Simulation for Fraud Detection Research (researchgate.net)</a:t>
            </a:r>
            <a:endParaRPr lang="en-US" dirty="0"/>
          </a:p>
        </p:txBody>
      </p:sp>
      <p:sp>
        <p:nvSpPr>
          <p:cNvPr id="5" name="TextBox 4"/>
          <p:cNvSpPr txBox="1"/>
          <p:nvPr/>
        </p:nvSpPr>
        <p:spPr>
          <a:xfrm>
            <a:off x="1091046" y="2743200"/>
            <a:ext cx="6099464" cy="307777"/>
          </a:xfrm>
          <a:prstGeom prst="rect">
            <a:avLst/>
          </a:prstGeom>
          <a:noFill/>
        </p:spPr>
        <p:txBody>
          <a:bodyPr wrap="square" rtlCol="0">
            <a:spAutoFit/>
          </a:bodyPr>
          <a:lstStyle/>
          <a:p>
            <a:r>
              <a:rPr lang="en-US" dirty="0" smtClean="0"/>
              <a:t>Bank Data</a:t>
            </a:r>
            <a:endParaRPr lang="en-US" dirty="0"/>
          </a:p>
        </p:txBody>
      </p:sp>
    </p:spTree>
    <p:extLst>
      <p:ext uri="{BB962C8B-B14F-4D97-AF65-F5344CB8AC3E}">
        <p14:creationId xmlns:p14="http://schemas.microsoft.com/office/powerpoint/2010/main" val="141548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236" name="Google Shape;236;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237" name="Google Shape;237;p6"/>
          <p:cNvGrpSpPr/>
          <p:nvPr/>
        </p:nvGrpSpPr>
        <p:grpSpPr>
          <a:xfrm>
            <a:off x="713191" y="1146161"/>
            <a:ext cx="1974755" cy="3306194"/>
            <a:chOff x="1148038" y="1194838"/>
            <a:chExt cx="1579804" cy="2598800"/>
          </a:xfrm>
        </p:grpSpPr>
        <p:sp>
          <p:nvSpPr>
            <p:cNvPr id="238" name="Google Shape;238;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6"/>
          <p:cNvSpPr txBox="1"/>
          <p:nvPr/>
        </p:nvSpPr>
        <p:spPr>
          <a:xfrm>
            <a:off x="2566350" y="327007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a:solidFill>
                  <a:srgbClr val="595959"/>
                </a:solidFill>
                <a:latin typeface="Tahoma"/>
                <a:ea typeface="Tahoma"/>
                <a:cs typeface="Tahoma"/>
                <a:sym typeface="Tahoma"/>
              </a:rPr>
              <a:t>Ressources</a:t>
            </a:r>
            <a:endParaRPr sz="1300" i="1">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i="1" u="sng">
                <a:solidFill>
                  <a:srgbClr val="888888"/>
                </a:solidFill>
                <a:latin typeface="Tahoma"/>
                <a:ea typeface="Tahoma"/>
                <a:cs typeface="Tahoma"/>
                <a:sym typeface="Tahom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See the full project</a:t>
            </a:r>
            <a:endParaRPr sz="1300" i="1">
              <a:solidFill>
                <a:srgbClr val="888888"/>
              </a:solidFill>
              <a:latin typeface="Tahoma"/>
              <a:ea typeface="Tahoma"/>
              <a:cs typeface="Tahoma"/>
              <a:sym typeface="Tahoma"/>
            </a:endParaRPr>
          </a:p>
        </p:txBody>
      </p:sp>
      <p:sp>
        <p:nvSpPr>
          <p:cNvPr id="280" name="Google Shape;280;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81" name="Google Shape;281;p6"/>
          <p:cNvGrpSpPr/>
          <p:nvPr/>
        </p:nvGrpSpPr>
        <p:grpSpPr>
          <a:xfrm>
            <a:off x="6453190" y="993717"/>
            <a:ext cx="1724150" cy="3611400"/>
            <a:chOff x="6018434" y="846471"/>
            <a:chExt cx="1795054" cy="3758743"/>
          </a:xfrm>
        </p:grpSpPr>
        <p:sp>
          <p:nvSpPr>
            <p:cNvPr id="282" name="Google Shape;282;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2954400"/>
          </a:xfrm>
          <a:prstGeom prst="rect">
            <a:avLst/>
          </a:prstGeom>
          <a:noFill/>
          <a:ln>
            <a:noFill/>
          </a:ln>
        </p:spPr>
        <p:txBody>
          <a:bodyPr spcFirstLastPara="1" wrap="square" lIns="0" tIns="8875" rIns="0" bIns="0" anchor="t" anchorCtr="0">
            <a:spAutoFit/>
          </a:bodyPr>
          <a:lstStyle/>
          <a:p>
            <a:pPr marL="63500" marR="71755" lvl="0" indent="0" algn="just" rtl="0">
              <a:lnSpc>
                <a:spcPct val="177916"/>
              </a:lnSpc>
              <a:spcBef>
                <a:spcPts val="0"/>
              </a:spcBef>
              <a:spcAft>
                <a:spcPts val="0"/>
              </a:spcAft>
              <a:buClr>
                <a:schemeClr val="dk1"/>
              </a:buClr>
              <a:buSzPts val="1100"/>
              <a:buFont typeface="Arial"/>
              <a:buNone/>
            </a:pPr>
            <a:r>
              <a:rPr lang="en-US">
                <a:solidFill>
                  <a:srgbClr val="212121"/>
                </a:solidFill>
              </a:rPr>
              <a:t>The general management of the bank, concerned about the experience of its customers who often complain about the fact that some transactions were made on their credit card without their authorization, and also about the new newspapers that keep saying that the bank does nothing to secure the money of the customers, contacted us to help them solve this problem of fraud that decreases the confidence of customers in their system.</a:t>
            </a:r>
            <a:endParaRPr>
              <a:solidFill>
                <a:srgbClr val="212121"/>
              </a:solidFill>
            </a:endParaRPr>
          </a:p>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2480" y="1645422"/>
            <a:ext cx="3624535" cy="2718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e35c6be0eb_0_1"/>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124" name="Google Shape;124;ge35c6be0eb_0_1"/>
          <p:cNvSpPr txBox="1"/>
          <p:nvPr/>
        </p:nvSpPr>
        <p:spPr>
          <a:xfrm>
            <a:off x="809550" y="1320750"/>
            <a:ext cx="4507500" cy="3221814"/>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chemeClr val="dk1"/>
              </a:buClr>
              <a:buSzPts val="1100"/>
              <a:buFont typeface="Arial"/>
              <a:buNone/>
            </a:pPr>
            <a:r>
              <a:rPr lang="en-US" sz="1700" b="1" dirty="0">
                <a:solidFill>
                  <a:srgbClr val="202124"/>
                </a:solidFill>
                <a:highlight>
                  <a:srgbClr val="F8F9FA"/>
                </a:highlight>
              </a:rPr>
              <a:t>Defined the problem</a:t>
            </a:r>
            <a:endParaRPr sz="1700" b="1" dirty="0">
              <a:solidFill>
                <a:srgbClr val="202124"/>
              </a:solidFill>
              <a:highlight>
                <a:srgbClr val="F8F9FA"/>
              </a:highlight>
            </a:endParaRPr>
          </a:p>
          <a:p>
            <a:pPr marL="0" marR="38100" lvl="0" indent="0" algn="just" rtl="0">
              <a:lnSpc>
                <a:spcPct val="128571"/>
              </a:lnSpc>
              <a:spcBef>
                <a:spcPts val="0"/>
              </a:spcBef>
              <a:spcAft>
                <a:spcPts val="0"/>
              </a:spcAft>
              <a:buClr>
                <a:schemeClr val="dk1"/>
              </a:buClr>
              <a:buSzPts val="1100"/>
              <a:buFont typeface="Arial"/>
              <a:buNone/>
            </a:pPr>
            <a:r>
              <a:rPr lang="en-US" sz="1700" dirty="0">
                <a:solidFill>
                  <a:srgbClr val="202124"/>
                </a:solidFill>
                <a:highlight>
                  <a:srgbClr val="F8F9FA"/>
                </a:highlight>
              </a:rPr>
              <a:t>The problem is that bank customers complain about fraud on their accounts where they lose large sums of money from their credit cards and despite complaints brought to the media. the bank does nothing to solve its customer problems </a:t>
            </a:r>
            <a:r>
              <a:rPr lang="en-US" sz="1700" dirty="0" smtClean="0">
                <a:solidFill>
                  <a:srgbClr val="202124"/>
                </a:solidFill>
                <a:highlight>
                  <a:srgbClr val="F8F9FA"/>
                </a:highlight>
              </a:rPr>
              <a:t>and</a:t>
            </a:r>
            <a:r>
              <a:rPr lang="en-US" sz="1700" dirty="0">
                <a:solidFill>
                  <a:srgbClr val="202124"/>
                </a:solidFill>
                <a:highlight>
                  <a:srgbClr val="F8F9FA"/>
                </a:highlight>
              </a:rPr>
              <a:t> </a:t>
            </a:r>
            <a:r>
              <a:rPr lang="en-US" sz="1700" dirty="0" smtClean="0">
                <a:solidFill>
                  <a:srgbClr val="202124"/>
                </a:solidFill>
                <a:highlight>
                  <a:srgbClr val="F8F9FA"/>
                </a:highlight>
              </a:rPr>
              <a:t>this </a:t>
            </a:r>
            <a:r>
              <a:rPr lang="en-US" sz="1700" dirty="0">
                <a:solidFill>
                  <a:srgbClr val="202124"/>
                </a:solidFill>
                <a:highlight>
                  <a:srgbClr val="F8F9FA"/>
                </a:highlight>
              </a:rPr>
              <a:t>problem also affects both banks and customers.</a:t>
            </a:r>
            <a:endParaRPr sz="1700" dirty="0">
              <a:solidFill>
                <a:srgbClr val="202124"/>
              </a:solidFill>
              <a:highlight>
                <a:srgbClr val="F8F9FA"/>
              </a:high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050" y="1569954"/>
            <a:ext cx="3860802" cy="26392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e35c6be0eb_0_7"/>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Stakeholders</a:t>
            </a:r>
            <a:endParaRPr/>
          </a:p>
        </p:txBody>
      </p:sp>
      <p:sp>
        <p:nvSpPr>
          <p:cNvPr id="138" name="Google Shape;138;ge35c6be0eb_0_7"/>
          <p:cNvSpPr txBox="1"/>
          <p:nvPr/>
        </p:nvSpPr>
        <p:spPr>
          <a:xfrm>
            <a:off x="701075" y="1024750"/>
            <a:ext cx="4507500" cy="371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700" b="1" dirty="0">
                <a:solidFill>
                  <a:srgbClr val="595959"/>
                </a:solidFill>
              </a:rPr>
              <a:t>Clients</a:t>
            </a:r>
            <a:endParaRPr sz="1700" b="1" dirty="0">
              <a:solidFill>
                <a:srgbClr val="595959"/>
              </a:solidFill>
            </a:endParaRPr>
          </a:p>
          <a:p>
            <a:pPr marL="0" marR="38100" lvl="0" indent="0" algn="just" rtl="0">
              <a:lnSpc>
                <a:spcPct val="128571"/>
              </a:lnSpc>
              <a:spcBef>
                <a:spcPts val="1200"/>
              </a:spcBef>
              <a:spcAft>
                <a:spcPts val="0"/>
              </a:spcAft>
              <a:buClr>
                <a:schemeClr val="dk1"/>
              </a:buClr>
              <a:buSzPts val="1100"/>
              <a:buFont typeface="Arial"/>
              <a:buNone/>
            </a:pPr>
            <a:r>
              <a:rPr lang="en-US" sz="1700" dirty="0">
                <a:solidFill>
                  <a:srgbClr val="202124"/>
                </a:solidFill>
                <a:highlight>
                  <a:srgbClr val="F8F9FA"/>
                </a:highlight>
              </a:rPr>
              <a:t>It affects customers because due to the bank’s lack of responsibility they lose large sums of money.</a:t>
            </a:r>
            <a:endParaRPr sz="1700" dirty="0">
              <a:solidFill>
                <a:srgbClr val="202124"/>
              </a:solidFill>
              <a:highlight>
                <a:srgbClr val="F8F9FA"/>
              </a:highlight>
            </a:endParaRPr>
          </a:p>
          <a:p>
            <a:pPr marL="0" lvl="0" indent="0" algn="l" rtl="0">
              <a:lnSpc>
                <a:spcPct val="115000"/>
              </a:lnSpc>
              <a:spcBef>
                <a:spcPts val="0"/>
              </a:spcBef>
              <a:spcAft>
                <a:spcPts val="0"/>
              </a:spcAft>
              <a:buClr>
                <a:schemeClr val="dk1"/>
              </a:buClr>
              <a:buSzPts val="1100"/>
              <a:buFont typeface="Arial"/>
              <a:buNone/>
            </a:pPr>
            <a:r>
              <a:rPr lang="en-US" sz="1700" b="1" dirty="0">
                <a:solidFill>
                  <a:srgbClr val="595959"/>
                </a:solidFill>
              </a:rPr>
              <a:t>The bank</a:t>
            </a:r>
            <a:endParaRPr sz="1700" b="1" dirty="0">
              <a:solidFill>
                <a:srgbClr val="595959"/>
              </a:solidFill>
            </a:endParaRPr>
          </a:p>
          <a:p>
            <a:pPr marL="0" marR="38100" lvl="0" indent="0" algn="just" rtl="0">
              <a:lnSpc>
                <a:spcPct val="128571"/>
              </a:lnSpc>
              <a:spcBef>
                <a:spcPts val="1200"/>
              </a:spcBef>
              <a:spcAft>
                <a:spcPts val="0"/>
              </a:spcAft>
              <a:buClr>
                <a:schemeClr val="dk1"/>
              </a:buClr>
              <a:buSzPts val="1100"/>
              <a:buFont typeface="Arial"/>
              <a:buNone/>
            </a:pPr>
            <a:r>
              <a:rPr lang="en-US" sz="1700" dirty="0">
                <a:solidFill>
                  <a:srgbClr val="202124"/>
                </a:solidFill>
                <a:highlight>
                  <a:srgbClr val="F8F9FA"/>
                </a:highlight>
              </a:rPr>
              <a:t>It affects the bank because their complaints can make them lose to their customers and make them unable to find new customers.</a:t>
            </a:r>
            <a:endParaRPr sz="1700" dirty="0">
              <a:solidFill>
                <a:srgbClr val="202124"/>
              </a:solidFill>
              <a:highlight>
                <a:srgbClr val="F8F9FA"/>
              </a:highlight>
            </a:endParaRPr>
          </a:p>
          <a:p>
            <a:pPr marL="0" marR="38100" lvl="0" indent="0" algn="just" rtl="0">
              <a:lnSpc>
                <a:spcPct val="128571"/>
              </a:lnSpc>
              <a:spcBef>
                <a:spcPts val="0"/>
              </a:spcBef>
              <a:spcAft>
                <a:spcPts val="0"/>
              </a:spcAft>
              <a:buClr>
                <a:schemeClr val="dk1"/>
              </a:buClr>
              <a:buSzPts val="1100"/>
              <a:buFont typeface="Arial"/>
              <a:buNone/>
            </a:pPr>
            <a:r>
              <a:rPr lang="en-US" sz="1700" b="1" dirty="0">
                <a:solidFill>
                  <a:srgbClr val="202124"/>
                </a:solidFill>
                <a:highlight>
                  <a:srgbClr val="F8F9FA"/>
                </a:highlight>
              </a:rPr>
              <a:t>The Media</a:t>
            </a:r>
            <a:endParaRPr sz="1700" b="1" dirty="0">
              <a:solidFill>
                <a:srgbClr val="202124"/>
              </a:solidFill>
              <a:highlight>
                <a:srgbClr val="F8F9FA"/>
              </a:highlight>
            </a:endParaRPr>
          </a:p>
          <a:p>
            <a:pPr marL="0" marR="38100" lvl="0" indent="0" algn="l" rtl="0">
              <a:lnSpc>
                <a:spcPct val="128571"/>
              </a:lnSpc>
              <a:spcBef>
                <a:spcPts val="0"/>
              </a:spcBef>
              <a:spcAft>
                <a:spcPts val="0"/>
              </a:spcAft>
              <a:buClr>
                <a:schemeClr val="dk1"/>
              </a:buClr>
              <a:buSzPts val="1100"/>
              <a:buFont typeface="Arial"/>
              <a:buNone/>
            </a:pPr>
            <a:endParaRPr sz="1700" dirty="0">
              <a:solidFill>
                <a:srgbClr val="202124"/>
              </a:solidFill>
              <a:highlight>
                <a:srgbClr val="F8F9FA"/>
              </a:high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693" y="1024750"/>
            <a:ext cx="3124934" cy="31249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e35c6be0eb_0_13"/>
          <p:cNvSpPr txBox="1"/>
          <p:nvPr/>
        </p:nvSpPr>
        <p:spPr>
          <a:xfrm>
            <a:off x="821750" y="303367"/>
            <a:ext cx="2139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44" name="Google Shape;144;ge35c6be0eb_0_13"/>
          <p:cNvSpPr txBox="1"/>
          <p:nvPr/>
        </p:nvSpPr>
        <p:spPr>
          <a:xfrm>
            <a:off x="802475" y="243525"/>
            <a:ext cx="4713000" cy="4623600"/>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2100" b="1">
              <a:solidFill>
                <a:srgbClr val="595959"/>
              </a:solidFill>
              <a:latin typeface="Tahoma"/>
              <a:ea typeface="Tahoma"/>
              <a:cs typeface="Tahoma"/>
              <a:sym typeface="Tahoma"/>
            </a:endParaRPr>
          </a:p>
          <a:p>
            <a:pPr marL="0" lvl="0" indent="0" algn="l" rtl="0">
              <a:lnSpc>
                <a:spcPct val="100000"/>
              </a:lnSpc>
              <a:spcBef>
                <a:spcPts val="0"/>
              </a:spcBef>
              <a:spcAft>
                <a:spcPts val="0"/>
              </a:spcAft>
              <a:buNone/>
            </a:pPr>
            <a:endParaRPr sz="1300" b="1">
              <a:solidFill>
                <a:srgbClr val="595959"/>
              </a:solidFill>
              <a:latin typeface="Tahoma"/>
              <a:ea typeface="Tahoma"/>
              <a:cs typeface="Tahoma"/>
              <a:sym typeface="Tahoma"/>
            </a:endParaRPr>
          </a:p>
          <a:p>
            <a:pPr marL="0" lvl="0" indent="0" algn="l" rtl="0">
              <a:lnSpc>
                <a:spcPct val="100000"/>
              </a:lnSpc>
              <a:spcBef>
                <a:spcPts val="1200"/>
              </a:spcBef>
              <a:spcAft>
                <a:spcPts val="0"/>
              </a:spcAft>
              <a:buNone/>
            </a:pPr>
            <a:r>
              <a:rPr lang="en-US" sz="1600">
                <a:solidFill>
                  <a:schemeClr val="dk1"/>
                </a:solidFill>
              </a:rPr>
              <a:t>To realize this work :</a:t>
            </a:r>
            <a:endParaRPr sz="1600">
              <a:solidFill>
                <a:schemeClr val="dk1"/>
              </a:solidFill>
            </a:endParaRPr>
          </a:p>
          <a:p>
            <a:pPr marL="457200" lvl="0" indent="-323850" algn="l" rtl="0">
              <a:lnSpc>
                <a:spcPct val="100000"/>
              </a:lnSpc>
              <a:spcBef>
                <a:spcPts val="1200"/>
              </a:spcBef>
              <a:spcAft>
                <a:spcPts val="0"/>
              </a:spcAft>
              <a:buClr>
                <a:schemeClr val="dk1"/>
              </a:buClr>
              <a:buSzPts val="1500"/>
              <a:buChar char="❏"/>
            </a:pPr>
            <a:r>
              <a:rPr lang="en-US" sz="1500">
                <a:solidFill>
                  <a:schemeClr val="dk1"/>
                </a:solidFill>
              </a:rPr>
              <a:t>we used the data given to us by the bank.</a:t>
            </a:r>
            <a:endParaRPr sz="1500">
              <a:solidFill>
                <a:schemeClr val="dk1"/>
              </a:solidFill>
            </a:endParaRPr>
          </a:p>
          <a:p>
            <a:pPr marL="457200" lvl="0" indent="-323850" algn="just" rtl="0">
              <a:lnSpc>
                <a:spcPct val="100000"/>
              </a:lnSpc>
              <a:spcBef>
                <a:spcPts val="0"/>
              </a:spcBef>
              <a:spcAft>
                <a:spcPts val="0"/>
              </a:spcAft>
              <a:buClr>
                <a:schemeClr val="dk1"/>
              </a:buClr>
              <a:buSzPts val="1500"/>
              <a:buChar char="❏"/>
            </a:pPr>
            <a:r>
              <a:rPr lang="en-US" sz="1500">
                <a:solidFill>
                  <a:schemeClr val="dk1"/>
                </a:solidFill>
              </a:rPr>
              <a:t>Then we did the processing , analysis and graph of the data using python (pandas, numpy, scipy, seaborn, matplotlib). </a:t>
            </a:r>
            <a:endParaRPr sz="1500">
              <a:solidFill>
                <a:schemeClr val="dk1"/>
              </a:solidFill>
            </a:endParaRPr>
          </a:p>
          <a:p>
            <a:pPr marL="457200" lvl="0" indent="-317500" algn="just" rtl="0">
              <a:lnSpc>
                <a:spcPct val="100000"/>
              </a:lnSpc>
              <a:spcBef>
                <a:spcPts val="0"/>
              </a:spcBef>
              <a:spcAft>
                <a:spcPts val="0"/>
              </a:spcAft>
              <a:buClr>
                <a:schemeClr val="dk1"/>
              </a:buClr>
              <a:buSzPts val="1400"/>
              <a:buChar char="❏"/>
            </a:pPr>
            <a:r>
              <a:rPr lang="en-US" sz="1500">
                <a:solidFill>
                  <a:schemeClr val="dk1"/>
                </a:solidFill>
              </a:rPr>
              <a:t>We looked at transactions by gender, category and merchant to see if there was one group more likely to be defrauded than anothe</a:t>
            </a:r>
            <a:r>
              <a:rPr lang="en-US" sz="1600">
                <a:solidFill>
                  <a:schemeClr val="dk1"/>
                </a:solidFill>
              </a:rPr>
              <a:t>r</a:t>
            </a:r>
            <a:endParaRPr sz="1600">
              <a:solidFill>
                <a:schemeClr val="dk1"/>
              </a:solidFill>
            </a:endParaRPr>
          </a:p>
          <a:p>
            <a:pPr marL="0" lvl="0" indent="0" algn="l" rtl="0">
              <a:lnSpc>
                <a:spcPct val="100000"/>
              </a:lnSpc>
              <a:spcBef>
                <a:spcPts val="1200"/>
              </a:spcBef>
              <a:spcAft>
                <a:spcPts val="0"/>
              </a:spcAft>
              <a:buNone/>
            </a:pPr>
            <a:r>
              <a:rPr lang="en-US" sz="1600" b="1">
                <a:solidFill>
                  <a:srgbClr val="595959"/>
                </a:solidFill>
              </a:rPr>
              <a:t>Result</a:t>
            </a:r>
            <a:endParaRPr sz="1600" b="1">
              <a:solidFill>
                <a:srgbClr val="595959"/>
              </a:solidFill>
            </a:endParaRPr>
          </a:p>
          <a:p>
            <a:pPr marL="457200" lvl="0" indent="-317500" algn="l" rtl="0">
              <a:lnSpc>
                <a:spcPct val="115000"/>
              </a:lnSpc>
              <a:spcBef>
                <a:spcPts val="1200"/>
              </a:spcBef>
              <a:spcAft>
                <a:spcPts val="0"/>
              </a:spcAft>
              <a:buClr>
                <a:srgbClr val="595959"/>
              </a:buClr>
              <a:buSzPts val="1400"/>
              <a:buChar char="❏"/>
            </a:pPr>
            <a:r>
              <a:rPr lang="en-US" sz="1500">
                <a:solidFill>
                  <a:srgbClr val="595959"/>
                </a:solidFill>
              </a:rPr>
              <a:t>With all the data we have received after analyze         them we will identity the problem and bring some solutions.</a:t>
            </a:r>
            <a:r>
              <a:rPr lang="en-US" sz="1700">
                <a:solidFill>
                  <a:srgbClr val="595959"/>
                </a:solidFill>
              </a:rPr>
              <a:t> </a:t>
            </a:r>
            <a:endParaRPr sz="1700">
              <a:solidFill>
                <a:srgbClr val="595959"/>
              </a:solidFill>
            </a:endParaRPr>
          </a:p>
          <a:p>
            <a:pPr marL="457200" lvl="0" indent="0" algn="l" rtl="0">
              <a:lnSpc>
                <a:spcPct val="150000"/>
              </a:lnSpc>
              <a:spcBef>
                <a:spcPts val="1200"/>
              </a:spcBef>
              <a:spcAft>
                <a:spcPts val="0"/>
              </a:spcAft>
              <a:buNone/>
            </a:pPr>
            <a:endParaRPr sz="1300">
              <a:solidFill>
                <a:srgbClr val="595959"/>
              </a:solidFill>
              <a:latin typeface="Tahoma"/>
              <a:ea typeface="Tahoma"/>
              <a:cs typeface="Tahoma"/>
              <a:sym typeface="Tahom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301" y="1202896"/>
            <a:ext cx="3559698" cy="26209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e35c6be0eb_0_25"/>
          <p:cNvSpPr txBox="1"/>
          <p:nvPr/>
        </p:nvSpPr>
        <p:spPr>
          <a:xfrm>
            <a:off x="731250" y="173525"/>
            <a:ext cx="17352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latin typeface="Tahoma"/>
                <a:ea typeface="Tahoma"/>
                <a:cs typeface="Tahoma"/>
                <a:sym typeface="Tahoma"/>
              </a:rPr>
              <a:t>Results</a:t>
            </a:r>
            <a:endParaRPr sz="2100" b="1">
              <a:latin typeface="Tahoma"/>
              <a:ea typeface="Tahoma"/>
              <a:cs typeface="Tahoma"/>
              <a:sym typeface="Tahoma"/>
            </a:endParaRPr>
          </a:p>
        </p:txBody>
      </p:sp>
      <p:sp>
        <p:nvSpPr>
          <p:cNvPr id="151" name="Google Shape;151;ge35c6be0eb_0_25"/>
          <p:cNvSpPr txBox="1"/>
          <p:nvPr/>
        </p:nvSpPr>
        <p:spPr>
          <a:xfrm>
            <a:off x="991525" y="1016300"/>
            <a:ext cx="256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Tahoma"/>
                <a:ea typeface="Tahoma"/>
                <a:cs typeface="Tahoma"/>
                <a:sym typeface="Tahoma"/>
              </a:rPr>
              <a:t>Summary statistic </a:t>
            </a:r>
            <a:r>
              <a:rPr lang="en-US" dirty="0" smtClean="0">
                <a:latin typeface="Tahoma"/>
                <a:ea typeface="Tahoma"/>
                <a:cs typeface="Tahoma"/>
                <a:sym typeface="Tahoma"/>
              </a:rPr>
              <a:t>of the </a:t>
            </a:r>
            <a:r>
              <a:rPr lang="en-US" dirty="0">
                <a:latin typeface="Tahoma"/>
                <a:ea typeface="Tahoma"/>
                <a:cs typeface="Tahoma"/>
                <a:sym typeface="Tahoma"/>
              </a:rPr>
              <a:t>data</a:t>
            </a:r>
            <a:endParaRPr dirty="0">
              <a:latin typeface="Tahoma"/>
              <a:ea typeface="Tahoma"/>
              <a:cs typeface="Tahoma"/>
              <a:sym typeface="Tahoma"/>
            </a:endParaRPr>
          </a:p>
        </p:txBody>
      </p:sp>
      <p:pic>
        <p:nvPicPr>
          <p:cNvPr id="152" name="Google Shape;152;ge35c6be0eb_0_25"/>
          <p:cNvPicPr preferRelativeResize="0"/>
          <p:nvPr/>
        </p:nvPicPr>
        <p:blipFill>
          <a:blip r:embed="rId3">
            <a:alphaModFix/>
          </a:blip>
          <a:stretch>
            <a:fillRect/>
          </a:stretch>
        </p:blipFill>
        <p:spPr>
          <a:xfrm>
            <a:off x="2850625" y="1416500"/>
            <a:ext cx="4449106" cy="372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e35c6be0eb_0_31"/>
          <p:cNvPicPr preferRelativeResize="0"/>
          <p:nvPr/>
        </p:nvPicPr>
        <p:blipFill>
          <a:blip r:embed="rId3">
            <a:alphaModFix/>
          </a:blip>
          <a:stretch>
            <a:fillRect/>
          </a:stretch>
        </p:blipFill>
        <p:spPr>
          <a:xfrm>
            <a:off x="1243075" y="1007575"/>
            <a:ext cx="4011975" cy="3997000"/>
          </a:xfrm>
          <a:prstGeom prst="rect">
            <a:avLst/>
          </a:prstGeom>
          <a:noFill/>
          <a:ln>
            <a:noFill/>
          </a:ln>
        </p:spPr>
      </p:pic>
      <p:sp>
        <p:nvSpPr>
          <p:cNvPr id="2" name="TextBox 1"/>
          <p:cNvSpPr txBox="1"/>
          <p:nvPr/>
        </p:nvSpPr>
        <p:spPr>
          <a:xfrm>
            <a:off x="706582" y="270164"/>
            <a:ext cx="3106882" cy="307777"/>
          </a:xfrm>
          <a:prstGeom prst="rect">
            <a:avLst/>
          </a:prstGeom>
          <a:noFill/>
        </p:spPr>
        <p:txBody>
          <a:bodyPr wrap="square" rtlCol="0">
            <a:spAutoFit/>
          </a:bodyPr>
          <a:lstStyle/>
          <a:p>
            <a:r>
              <a:rPr lang="en-US" dirty="0" smtClean="0"/>
              <a:t>Table of summary statistics on fraud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ge35c6be0eb_0_35"/>
          <p:cNvPicPr preferRelativeResize="0"/>
          <p:nvPr/>
        </p:nvPicPr>
        <p:blipFill>
          <a:blip r:embed="rId3">
            <a:alphaModFix/>
          </a:blip>
          <a:stretch>
            <a:fillRect/>
          </a:stretch>
        </p:blipFill>
        <p:spPr>
          <a:xfrm>
            <a:off x="516075" y="1028824"/>
            <a:ext cx="6175670" cy="3200275"/>
          </a:xfrm>
          <a:prstGeom prst="rect">
            <a:avLst/>
          </a:prstGeom>
          <a:noFill/>
          <a:ln>
            <a:noFill/>
          </a:ln>
        </p:spPr>
      </p:pic>
      <p:sp>
        <p:nvSpPr>
          <p:cNvPr id="163" name="Google Shape;163;ge35c6be0eb_0_35"/>
          <p:cNvSpPr txBox="1"/>
          <p:nvPr/>
        </p:nvSpPr>
        <p:spPr>
          <a:xfrm>
            <a:off x="756025" y="161125"/>
            <a:ext cx="2292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ahoma"/>
                <a:ea typeface="Tahoma"/>
                <a:cs typeface="Tahoma"/>
                <a:sym typeface="Tahoma"/>
              </a:rPr>
              <a:t>Daily trend transaction by gender</a:t>
            </a:r>
            <a:endParaRPr>
              <a:latin typeface="Tahoma"/>
              <a:ea typeface="Tahoma"/>
              <a:cs typeface="Tahoma"/>
              <a:sym typeface="Tahoma"/>
            </a:endParaRPr>
          </a:p>
        </p:txBody>
      </p:sp>
      <p:sp>
        <p:nvSpPr>
          <p:cNvPr id="164" name="Google Shape;164;ge35c6be0eb_0_35"/>
          <p:cNvSpPr txBox="1"/>
          <p:nvPr/>
        </p:nvSpPr>
        <p:spPr>
          <a:xfrm>
            <a:off x="7193391" y="1300861"/>
            <a:ext cx="1673100" cy="2656200"/>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Clr>
                <a:schemeClr val="dk1"/>
              </a:buClr>
              <a:buSzPts val="1100"/>
              <a:buFont typeface="Arial"/>
              <a:buNone/>
            </a:pPr>
            <a:r>
              <a:rPr lang="en-US" sz="1200" dirty="0">
                <a:solidFill>
                  <a:schemeClr val="dk1"/>
                </a:solidFill>
                <a:highlight>
                  <a:srgbClr val="FFFFFE"/>
                </a:highlight>
                <a:latin typeface="Times New Roman"/>
                <a:ea typeface="Times New Roman"/>
                <a:cs typeface="Times New Roman"/>
                <a:sym typeface="Times New Roman"/>
              </a:rPr>
              <a:t>The data show that women tends to purchase more than men. The trend is increasing for the two genders. None of them </a:t>
            </a:r>
            <a:r>
              <a:rPr lang="en-US" sz="1200" dirty="0" err="1">
                <a:solidFill>
                  <a:schemeClr val="dk1"/>
                </a:solidFill>
                <a:highlight>
                  <a:srgbClr val="FFFFFE"/>
                </a:highlight>
                <a:latin typeface="Times New Roman"/>
                <a:ea typeface="Times New Roman"/>
                <a:cs typeface="Times New Roman"/>
                <a:sym typeface="Times New Roman"/>
              </a:rPr>
              <a:t>semms</a:t>
            </a:r>
            <a:r>
              <a:rPr lang="en-US" sz="1200" dirty="0">
                <a:solidFill>
                  <a:schemeClr val="dk1"/>
                </a:solidFill>
                <a:highlight>
                  <a:srgbClr val="FFFFFE"/>
                </a:highlight>
                <a:latin typeface="Times New Roman"/>
                <a:ea typeface="Times New Roman"/>
                <a:cs typeface="Times New Roman"/>
                <a:sym typeface="Times New Roman"/>
              </a:rPr>
              <a:t> to reduce their purchases for the whole time.</a:t>
            </a:r>
            <a:endParaRPr sz="1200" dirty="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dirty="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ge35c6be0eb_0_42"/>
          <p:cNvPicPr preferRelativeResize="0"/>
          <p:nvPr/>
        </p:nvPicPr>
        <p:blipFill>
          <a:blip r:embed="rId3">
            <a:alphaModFix/>
          </a:blip>
          <a:stretch>
            <a:fillRect/>
          </a:stretch>
        </p:blipFill>
        <p:spPr>
          <a:xfrm>
            <a:off x="1022088" y="1218275"/>
            <a:ext cx="4962525" cy="2533650"/>
          </a:xfrm>
          <a:prstGeom prst="rect">
            <a:avLst/>
          </a:prstGeom>
          <a:noFill/>
          <a:ln>
            <a:noFill/>
          </a:ln>
        </p:spPr>
      </p:pic>
      <p:sp>
        <p:nvSpPr>
          <p:cNvPr id="170" name="Google Shape;170;ge35c6be0eb_0_42"/>
          <p:cNvSpPr txBox="1"/>
          <p:nvPr/>
        </p:nvSpPr>
        <p:spPr>
          <a:xfrm>
            <a:off x="768425" y="223100"/>
            <a:ext cx="18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ahoma"/>
                <a:ea typeface="Tahoma"/>
                <a:cs typeface="Tahoma"/>
                <a:sym typeface="Tahoma"/>
              </a:rPr>
              <a:t>Daily trend by age</a:t>
            </a:r>
            <a:endParaRPr>
              <a:latin typeface="Tahoma"/>
              <a:ea typeface="Tahoma"/>
              <a:cs typeface="Tahoma"/>
              <a:sym typeface="Tahoma"/>
            </a:endParaRPr>
          </a:p>
        </p:txBody>
      </p:sp>
      <p:sp>
        <p:nvSpPr>
          <p:cNvPr id="171" name="Google Shape;171;ge35c6be0eb_0_42"/>
          <p:cNvSpPr txBox="1"/>
          <p:nvPr/>
        </p:nvSpPr>
        <p:spPr>
          <a:xfrm>
            <a:off x="6643150" y="1425300"/>
            <a:ext cx="2169000" cy="1653600"/>
          </a:xfrm>
          <a:prstGeom prst="rect">
            <a:avLst/>
          </a:prstGeom>
          <a:noFill/>
          <a:ln>
            <a:noFill/>
          </a:ln>
        </p:spPr>
        <p:txBody>
          <a:bodyPr spcFirstLastPara="1" wrap="square" lIns="91425" tIns="91425" rIns="91425" bIns="91425" anchor="t" anchorCtr="0">
            <a:spAutoFit/>
          </a:bodyPr>
          <a:lstStyle/>
          <a:p>
            <a:pPr marL="0" lvl="0" indent="0" algn="just" rtl="0">
              <a:lnSpc>
                <a:spcPct val="135714"/>
              </a:lnSpc>
              <a:spcBef>
                <a:spcPts val="0"/>
              </a:spcBef>
              <a:spcAft>
                <a:spcPts val="0"/>
              </a:spcAft>
              <a:buClr>
                <a:schemeClr val="dk1"/>
              </a:buClr>
              <a:buSzPts val="1100"/>
              <a:buFont typeface="Arial"/>
              <a:buNone/>
            </a:pPr>
            <a:r>
              <a:rPr lang="en-US" sz="1200">
                <a:solidFill>
                  <a:schemeClr val="dk1"/>
                </a:solidFill>
                <a:highlight>
                  <a:srgbClr val="FFFFFE"/>
                </a:highlight>
                <a:latin typeface="Times New Roman"/>
                <a:ea typeface="Times New Roman"/>
                <a:cs typeface="Times New Roman"/>
                <a:sym typeface="Times New Roman"/>
              </a:rPr>
              <a:t>This graph shows that the credit cards that have 2 years and 3 years of use are more susceptible to be victim of fraud.</a:t>
            </a:r>
            <a:endParaRPr sz="12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692</Words>
  <Application>Microsoft Office PowerPoint</Application>
  <PresentationFormat>On-screen Show (16:9)</PresentationFormat>
  <Paragraphs>65</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Trebuchet MS</vt:lpstr>
      <vt:lpstr>Montserrat</vt:lpstr>
      <vt:lpstr>Calibri</vt:lpstr>
      <vt:lpstr>Tahoma</vt:lpstr>
      <vt:lpstr>Arial</vt:lpstr>
      <vt:lpstr>Times New Roman</vt:lpstr>
      <vt:lpstr>Office Theme</vt:lpstr>
      <vt:lpstr>PowerPoint Presentation</vt:lpstr>
      <vt:lpstr>Introduction</vt:lpstr>
      <vt:lpstr>Problem</vt:lpstr>
      <vt:lpstr>Stakeholders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14</cp:revision>
  <dcterms:created xsi:type="dcterms:W3CDTF">2021-05-25T12:22:41Z</dcterms:created>
  <dcterms:modified xsi:type="dcterms:W3CDTF">2021-07-02T16:49:53Z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