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1" r:id="rId4"/>
    <p:sldId id="262" r:id="rId5"/>
    <p:sldId id="270" r:id="rId6"/>
    <p:sldId id="271" r:id="rId7"/>
    <p:sldId id="268" r:id="rId8"/>
    <p:sldId id="269" r:id="rId9"/>
    <p:sldId id="259" r:id="rId10"/>
    <p:sldId id="267" r:id="rId11"/>
    <p:sldId id="263" r:id="rId12"/>
    <p:sldId id="264" r:id="rId13"/>
    <p:sldId id="266"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D94AB"/>
    <a:srgbClr val="33CCCC"/>
    <a:srgbClr val="008080"/>
    <a:srgbClr val="FFCC00"/>
    <a:srgbClr val="0099FF"/>
    <a:srgbClr val="9900CC"/>
    <a:srgbClr val="FF6699"/>
    <a:srgbClr val="3E3A85"/>
    <a:srgbClr val="5F5F5F"/>
    <a:srgbClr val="B90D4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441" autoAdjust="0"/>
    <p:restoredTop sz="94660"/>
  </p:normalViewPr>
  <p:slideViewPr>
    <p:cSldViewPr snapToGrid="0">
      <p:cViewPr varScale="1">
        <p:scale>
          <a:sx n="69" d="100"/>
          <a:sy n="69" d="100"/>
        </p:scale>
        <p:origin x="762"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F8589557-5BFE-4FB6-9C06-2A11FB9A38C7}" type="datetimeFigureOut">
              <a:rPr lang="en-US" smtClean="0"/>
              <a:t>9/30/2021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039862-146B-4A77-B0DA-D63F1EEE3843}" type="slidenum">
              <a:rPr lang="en-US" smtClean="0"/>
              <a:t>‹#›</a:t>
            </a:fld>
            <a:endParaRPr lang="en-US"/>
          </a:p>
        </p:txBody>
      </p:sp>
    </p:spTree>
    <p:extLst>
      <p:ext uri="{BB962C8B-B14F-4D97-AF65-F5344CB8AC3E}">
        <p14:creationId xmlns:p14="http://schemas.microsoft.com/office/powerpoint/2010/main" val="14412293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8589557-5BFE-4FB6-9C06-2A11FB9A38C7}" type="datetimeFigureOut">
              <a:rPr lang="en-US" smtClean="0"/>
              <a:t>9/30/2021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039862-146B-4A77-B0DA-D63F1EEE3843}" type="slidenum">
              <a:rPr lang="en-US" smtClean="0"/>
              <a:t>‹#›</a:t>
            </a:fld>
            <a:endParaRPr lang="en-US"/>
          </a:p>
        </p:txBody>
      </p:sp>
    </p:spTree>
    <p:extLst>
      <p:ext uri="{BB962C8B-B14F-4D97-AF65-F5344CB8AC3E}">
        <p14:creationId xmlns:p14="http://schemas.microsoft.com/office/powerpoint/2010/main" val="13352029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8589557-5BFE-4FB6-9C06-2A11FB9A38C7}" type="datetimeFigureOut">
              <a:rPr lang="en-US" smtClean="0"/>
              <a:t>9/30/2021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039862-146B-4A77-B0DA-D63F1EEE3843}" type="slidenum">
              <a:rPr lang="en-US" smtClean="0"/>
              <a:t>‹#›</a:t>
            </a:fld>
            <a:endParaRPr lang="en-US"/>
          </a:p>
        </p:txBody>
      </p:sp>
    </p:spTree>
    <p:extLst>
      <p:ext uri="{BB962C8B-B14F-4D97-AF65-F5344CB8AC3E}">
        <p14:creationId xmlns:p14="http://schemas.microsoft.com/office/powerpoint/2010/main" val="1900092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8589557-5BFE-4FB6-9C06-2A11FB9A38C7}" type="datetimeFigureOut">
              <a:rPr lang="en-US" smtClean="0"/>
              <a:t>9/30/2021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039862-146B-4A77-B0DA-D63F1EEE3843}" type="slidenum">
              <a:rPr lang="en-US" smtClean="0"/>
              <a:t>‹#›</a:t>
            </a:fld>
            <a:endParaRPr lang="en-US"/>
          </a:p>
        </p:txBody>
      </p:sp>
    </p:spTree>
    <p:extLst>
      <p:ext uri="{BB962C8B-B14F-4D97-AF65-F5344CB8AC3E}">
        <p14:creationId xmlns:p14="http://schemas.microsoft.com/office/powerpoint/2010/main" val="6461898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8589557-5BFE-4FB6-9C06-2A11FB9A38C7}" type="datetimeFigureOut">
              <a:rPr lang="en-US" smtClean="0"/>
              <a:t>9/30/2021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039862-146B-4A77-B0DA-D63F1EEE3843}" type="slidenum">
              <a:rPr lang="en-US" smtClean="0"/>
              <a:t>‹#›</a:t>
            </a:fld>
            <a:endParaRPr lang="en-US"/>
          </a:p>
        </p:txBody>
      </p:sp>
    </p:spTree>
    <p:extLst>
      <p:ext uri="{BB962C8B-B14F-4D97-AF65-F5344CB8AC3E}">
        <p14:creationId xmlns:p14="http://schemas.microsoft.com/office/powerpoint/2010/main" val="5546687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8589557-5BFE-4FB6-9C06-2A11FB9A38C7}" type="datetimeFigureOut">
              <a:rPr lang="en-US" smtClean="0"/>
              <a:t>9/30/2021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039862-146B-4A77-B0DA-D63F1EEE3843}" type="slidenum">
              <a:rPr lang="en-US" smtClean="0"/>
              <a:t>‹#›</a:t>
            </a:fld>
            <a:endParaRPr lang="en-US"/>
          </a:p>
        </p:txBody>
      </p:sp>
    </p:spTree>
    <p:extLst>
      <p:ext uri="{BB962C8B-B14F-4D97-AF65-F5344CB8AC3E}">
        <p14:creationId xmlns:p14="http://schemas.microsoft.com/office/powerpoint/2010/main" val="8224526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8589557-5BFE-4FB6-9C06-2A11FB9A38C7}" type="datetimeFigureOut">
              <a:rPr lang="en-US" smtClean="0"/>
              <a:t>9/30/2021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4039862-146B-4A77-B0DA-D63F1EEE3843}" type="slidenum">
              <a:rPr lang="en-US" smtClean="0"/>
              <a:t>‹#›</a:t>
            </a:fld>
            <a:endParaRPr lang="en-US"/>
          </a:p>
        </p:txBody>
      </p:sp>
    </p:spTree>
    <p:extLst>
      <p:ext uri="{BB962C8B-B14F-4D97-AF65-F5344CB8AC3E}">
        <p14:creationId xmlns:p14="http://schemas.microsoft.com/office/powerpoint/2010/main" val="27509775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8589557-5BFE-4FB6-9C06-2A11FB9A38C7}" type="datetimeFigureOut">
              <a:rPr lang="en-US" smtClean="0"/>
              <a:t>9/30/2021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4039862-146B-4A77-B0DA-D63F1EEE3843}" type="slidenum">
              <a:rPr lang="en-US" smtClean="0"/>
              <a:t>‹#›</a:t>
            </a:fld>
            <a:endParaRPr lang="en-US"/>
          </a:p>
        </p:txBody>
      </p:sp>
    </p:spTree>
    <p:extLst>
      <p:ext uri="{BB962C8B-B14F-4D97-AF65-F5344CB8AC3E}">
        <p14:creationId xmlns:p14="http://schemas.microsoft.com/office/powerpoint/2010/main" val="373343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8589557-5BFE-4FB6-9C06-2A11FB9A38C7}" type="datetimeFigureOut">
              <a:rPr lang="en-US" smtClean="0"/>
              <a:t>9/30/2021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4039862-146B-4A77-B0DA-D63F1EEE3843}" type="slidenum">
              <a:rPr lang="en-US" smtClean="0"/>
              <a:t>‹#›</a:t>
            </a:fld>
            <a:endParaRPr lang="en-US"/>
          </a:p>
        </p:txBody>
      </p:sp>
    </p:spTree>
    <p:extLst>
      <p:ext uri="{BB962C8B-B14F-4D97-AF65-F5344CB8AC3E}">
        <p14:creationId xmlns:p14="http://schemas.microsoft.com/office/powerpoint/2010/main" val="40939058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8589557-5BFE-4FB6-9C06-2A11FB9A38C7}" type="datetimeFigureOut">
              <a:rPr lang="en-US" smtClean="0"/>
              <a:t>9/30/2021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039862-146B-4A77-B0DA-D63F1EEE3843}" type="slidenum">
              <a:rPr lang="en-US" smtClean="0"/>
              <a:t>‹#›</a:t>
            </a:fld>
            <a:endParaRPr lang="en-US"/>
          </a:p>
        </p:txBody>
      </p:sp>
    </p:spTree>
    <p:extLst>
      <p:ext uri="{BB962C8B-B14F-4D97-AF65-F5344CB8AC3E}">
        <p14:creationId xmlns:p14="http://schemas.microsoft.com/office/powerpoint/2010/main" val="33525700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8589557-5BFE-4FB6-9C06-2A11FB9A38C7}" type="datetimeFigureOut">
              <a:rPr lang="en-US" smtClean="0"/>
              <a:t>9/30/2021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039862-146B-4A77-B0DA-D63F1EEE3843}" type="slidenum">
              <a:rPr lang="en-US" smtClean="0"/>
              <a:t>‹#›</a:t>
            </a:fld>
            <a:endParaRPr lang="en-US"/>
          </a:p>
        </p:txBody>
      </p:sp>
    </p:spTree>
    <p:extLst>
      <p:ext uri="{BB962C8B-B14F-4D97-AF65-F5344CB8AC3E}">
        <p14:creationId xmlns:p14="http://schemas.microsoft.com/office/powerpoint/2010/main" val="38825234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589557-5BFE-4FB6-9C06-2A11FB9A38C7}" type="datetimeFigureOut">
              <a:rPr lang="en-US" smtClean="0"/>
              <a:t>9/30/2021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4039862-146B-4A77-B0DA-D63F1EEE3843}" type="slidenum">
              <a:rPr lang="en-US" smtClean="0"/>
              <a:t>‹#›</a:t>
            </a:fld>
            <a:endParaRPr lang="en-US"/>
          </a:p>
        </p:txBody>
      </p:sp>
    </p:spTree>
    <p:extLst>
      <p:ext uri="{BB962C8B-B14F-4D97-AF65-F5344CB8AC3E}">
        <p14:creationId xmlns:p14="http://schemas.microsoft.com/office/powerpoint/2010/main" val="1514276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s://github.com/gothie348/Final-project.git" TargetMode="Externa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eg"/><Relationship Id="rId1" Type="http://schemas.openxmlformats.org/officeDocument/2006/relationships/slideLayout" Target="../slideLayouts/slideLayout7.xml"/><Relationship Id="rId4" Type="http://schemas.openxmlformats.org/officeDocument/2006/relationships/image" Target="../media/image15.jpeg"/></Relationships>
</file>

<file path=ppt/slides/_rels/slide12.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hyperlink" Target="https://github.com/gothie348" TargetMode="External"/><Relationship Id="rId2" Type="http://schemas.openxmlformats.org/officeDocument/2006/relationships/hyperlink" Target="http://www.linkedin.com/in/gothie-ridgina-pasteur" TargetMode="External"/><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Rectangle 3"/>
          <p:cNvSpPr/>
          <p:nvPr/>
        </p:nvSpPr>
        <p:spPr>
          <a:xfrm>
            <a:off x="17189" y="0"/>
            <a:ext cx="9285021" cy="6858000"/>
          </a:xfrm>
          <a:prstGeom prst="rect">
            <a:avLst/>
          </a:prstGeom>
          <a:solidFill>
            <a:schemeClr val="bg2"/>
          </a:solidFill>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p:cNvCxnSpPr/>
          <p:nvPr/>
        </p:nvCxnSpPr>
        <p:spPr>
          <a:xfrm flipH="1">
            <a:off x="9013371" y="0"/>
            <a:ext cx="43544" cy="6858000"/>
          </a:xfrm>
          <a:prstGeom prst="line">
            <a:avLst/>
          </a:prstGeom>
          <a:ln w="38100">
            <a:solidFill>
              <a:schemeClr val="tx1"/>
            </a:solidFill>
            <a:prstDash val="dash"/>
          </a:ln>
        </p:spPr>
        <p:style>
          <a:lnRef idx="1">
            <a:schemeClr val="accent1"/>
          </a:lnRef>
          <a:fillRef idx="0">
            <a:schemeClr val="accent1"/>
          </a:fillRef>
          <a:effectRef idx="0">
            <a:schemeClr val="accent1"/>
          </a:effectRef>
          <a:fontRef idx="minor">
            <a:schemeClr val="tx1"/>
          </a:fontRef>
        </p:style>
      </p:cxnSp>
      <p:grpSp>
        <p:nvGrpSpPr>
          <p:cNvPr id="56" name="Group 55"/>
          <p:cNvGrpSpPr/>
          <p:nvPr/>
        </p:nvGrpSpPr>
        <p:grpSpPr>
          <a:xfrm>
            <a:off x="10262311" y="599430"/>
            <a:ext cx="2586963" cy="5508992"/>
            <a:chOff x="9304069" y="775846"/>
            <a:chExt cx="2586963" cy="3854081"/>
          </a:xfrm>
        </p:grpSpPr>
        <p:sp>
          <p:nvSpPr>
            <p:cNvPr id="57" name="TextBox 56"/>
            <p:cNvSpPr txBox="1"/>
            <p:nvPr/>
          </p:nvSpPr>
          <p:spPr>
            <a:xfrm>
              <a:off x="9369053" y="775846"/>
              <a:ext cx="1983544" cy="322980"/>
            </a:xfrm>
            <a:prstGeom prst="rect">
              <a:avLst/>
            </a:prstGeom>
            <a:noFill/>
          </p:spPr>
          <p:txBody>
            <a:bodyPr wrap="square" rtlCol="0">
              <a:spAutoFit/>
            </a:bodyPr>
            <a:lstStyle/>
            <a:p>
              <a:r>
                <a:rPr lang="en-US" sz="2400" b="1" dirty="0"/>
                <a:t>Introduction</a:t>
              </a:r>
            </a:p>
          </p:txBody>
        </p:sp>
        <p:sp>
          <p:nvSpPr>
            <p:cNvPr id="58" name="TextBox 57"/>
            <p:cNvSpPr txBox="1"/>
            <p:nvPr/>
          </p:nvSpPr>
          <p:spPr>
            <a:xfrm>
              <a:off x="9304069" y="1902362"/>
              <a:ext cx="1964152" cy="322980"/>
            </a:xfrm>
            <a:prstGeom prst="rect">
              <a:avLst/>
            </a:prstGeom>
            <a:noFill/>
          </p:spPr>
          <p:txBody>
            <a:bodyPr wrap="square" rtlCol="0">
              <a:spAutoFit/>
            </a:bodyPr>
            <a:lstStyle/>
            <a:p>
              <a:r>
                <a:rPr lang="en-US" sz="2400" b="1" dirty="0"/>
                <a:t>Methodology</a:t>
              </a:r>
            </a:p>
          </p:txBody>
        </p:sp>
        <p:sp>
          <p:nvSpPr>
            <p:cNvPr id="59" name="TextBox 58"/>
            <p:cNvSpPr txBox="1"/>
            <p:nvPr/>
          </p:nvSpPr>
          <p:spPr>
            <a:xfrm>
              <a:off x="9401050" y="2960286"/>
              <a:ext cx="2039815" cy="322980"/>
            </a:xfrm>
            <a:prstGeom prst="rect">
              <a:avLst/>
            </a:prstGeom>
            <a:noFill/>
          </p:spPr>
          <p:txBody>
            <a:bodyPr wrap="square" rtlCol="0">
              <a:spAutoFit/>
            </a:bodyPr>
            <a:lstStyle/>
            <a:p>
              <a:r>
                <a:rPr lang="en-US" sz="2400" b="1" dirty="0"/>
                <a:t>Analysis</a:t>
              </a:r>
            </a:p>
          </p:txBody>
        </p:sp>
        <p:sp>
          <p:nvSpPr>
            <p:cNvPr id="60" name="TextBox 59"/>
            <p:cNvSpPr txBox="1"/>
            <p:nvPr/>
          </p:nvSpPr>
          <p:spPr>
            <a:xfrm>
              <a:off x="9401050" y="4306947"/>
              <a:ext cx="2489982" cy="322980"/>
            </a:xfrm>
            <a:prstGeom prst="rect">
              <a:avLst/>
            </a:prstGeom>
            <a:noFill/>
          </p:spPr>
          <p:txBody>
            <a:bodyPr wrap="square" rtlCol="0">
              <a:spAutoFit/>
            </a:bodyPr>
            <a:lstStyle/>
            <a:p>
              <a:r>
                <a:rPr lang="en-US" sz="2400" b="1" dirty="0"/>
                <a:t>Conclusion</a:t>
              </a:r>
            </a:p>
          </p:txBody>
        </p:sp>
      </p:grpSp>
      <p:grpSp>
        <p:nvGrpSpPr>
          <p:cNvPr id="102" name="Group 101"/>
          <p:cNvGrpSpPr/>
          <p:nvPr/>
        </p:nvGrpSpPr>
        <p:grpSpPr>
          <a:xfrm>
            <a:off x="7143553" y="152075"/>
            <a:ext cx="3180810" cy="6154582"/>
            <a:chOff x="7143553" y="152075"/>
            <a:chExt cx="3180810" cy="6154582"/>
          </a:xfrm>
        </p:grpSpPr>
        <p:grpSp>
          <p:nvGrpSpPr>
            <p:cNvPr id="99" name="Group 98"/>
            <p:cNvGrpSpPr/>
            <p:nvPr/>
          </p:nvGrpSpPr>
          <p:grpSpPr>
            <a:xfrm>
              <a:off x="7149421" y="1797945"/>
              <a:ext cx="3158212" cy="1159072"/>
              <a:chOff x="7149421" y="1797945"/>
              <a:chExt cx="3158212" cy="1159072"/>
            </a:xfrm>
          </p:grpSpPr>
          <p:grpSp>
            <p:nvGrpSpPr>
              <p:cNvPr id="42" name="Group 41"/>
              <p:cNvGrpSpPr/>
              <p:nvPr/>
            </p:nvGrpSpPr>
            <p:grpSpPr>
              <a:xfrm>
                <a:off x="7149421" y="1797945"/>
                <a:ext cx="3158212" cy="1159072"/>
                <a:chOff x="7143553" y="1767007"/>
                <a:chExt cx="3158212" cy="1159072"/>
              </a:xfrm>
            </p:grpSpPr>
            <p:sp>
              <p:nvSpPr>
                <p:cNvPr id="24" name="Pentagon 23"/>
                <p:cNvSpPr/>
                <p:nvPr/>
              </p:nvSpPr>
              <p:spPr>
                <a:xfrm flipH="1">
                  <a:off x="7143553" y="2053576"/>
                  <a:ext cx="3158212" cy="872503"/>
                </a:xfrm>
                <a:prstGeom prst="homePlate">
                  <a:avLst>
                    <a:gd name="adj" fmla="val 59677"/>
                  </a:avLst>
                </a:prstGeom>
                <a:solidFill>
                  <a:srgbClr val="FF99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ight Triangle 24"/>
                <p:cNvSpPr/>
                <p:nvPr/>
              </p:nvSpPr>
              <p:spPr>
                <a:xfrm>
                  <a:off x="9299341" y="1767007"/>
                  <a:ext cx="981560" cy="291280"/>
                </a:xfrm>
                <a:prstGeom prst="rtTriangle">
                  <a:avLst/>
                </a:prstGeom>
                <a:solidFill>
                  <a:srgbClr val="FF99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Pentagon 45"/>
              <p:cNvSpPr/>
              <p:nvPr/>
            </p:nvSpPr>
            <p:spPr>
              <a:xfrm flipH="1">
                <a:off x="7494583" y="2200903"/>
                <a:ext cx="2456151" cy="582560"/>
              </a:xfrm>
              <a:prstGeom prst="homePlate">
                <a:avLst>
                  <a:gd name="adj" fmla="val 59677"/>
                </a:avLst>
              </a:prstGeom>
              <a:noFill/>
              <a:ln>
                <a:solidFill>
                  <a:schemeClr val="bg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TextBox 61"/>
              <p:cNvSpPr txBox="1"/>
              <p:nvPr/>
            </p:nvSpPr>
            <p:spPr>
              <a:xfrm>
                <a:off x="8647518" y="2308046"/>
                <a:ext cx="851363" cy="461665"/>
              </a:xfrm>
              <a:prstGeom prst="rect">
                <a:avLst/>
              </a:prstGeom>
              <a:noFill/>
            </p:spPr>
            <p:txBody>
              <a:bodyPr wrap="square" rtlCol="0">
                <a:spAutoFit/>
              </a:bodyPr>
              <a:lstStyle/>
              <a:p>
                <a:pPr algn="ctr"/>
                <a:r>
                  <a:rPr lang="en-US" sz="2400" dirty="0">
                    <a:solidFill>
                      <a:schemeClr val="bg1"/>
                    </a:solidFill>
                  </a:rPr>
                  <a:t>02</a:t>
                </a:r>
              </a:p>
            </p:txBody>
          </p:sp>
        </p:grpSp>
        <p:grpSp>
          <p:nvGrpSpPr>
            <p:cNvPr id="100" name="Group 99"/>
            <p:cNvGrpSpPr/>
            <p:nvPr/>
          </p:nvGrpSpPr>
          <p:grpSpPr>
            <a:xfrm>
              <a:off x="7143553" y="3221791"/>
              <a:ext cx="3158212" cy="1159960"/>
              <a:chOff x="7143553" y="3221791"/>
              <a:chExt cx="3158212" cy="1159960"/>
            </a:xfrm>
          </p:grpSpPr>
          <p:grpSp>
            <p:nvGrpSpPr>
              <p:cNvPr id="41" name="Group 40"/>
              <p:cNvGrpSpPr/>
              <p:nvPr/>
            </p:nvGrpSpPr>
            <p:grpSpPr>
              <a:xfrm>
                <a:off x="7143553" y="3221791"/>
                <a:ext cx="3158212" cy="1159960"/>
                <a:chOff x="7143553" y="3221791"/>
                <a:chExt cx="3158212" cy="1159960"/>
              </a:xfrm>
            </p:grpSpPr>
            <p:sp>
              <p:nvSpPr>
                <p:cNvPr id="20" name="Pentagon 19"/>
                <p:cNvSpPr/>
                <p:nvPr/>
              </p:nvSpPr>
              <p:spPr>
                <a:xfrm flipH="1">
                  <a:off x="7143553" y="3513071"/>
                  <a:ext cx="3158212" cy="868680"/>
                </a:xfrm>
                <a:prstGeom prst="homePlate">
                  <a:avLst>
                    <a:gd name="adj" fmla="val 59677"/>
                  </a:avLst>
                </a:prstGeom>
                <a:solidFill>
                  <a:srgbClr val="6699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ight Triangle 22"/>
                <p:cNvSpPr/>
                <p:nvPr/>
              </p:nvSpPr>
              <p:spPr>
                <a:xfrm>
                  <a:off x="9285021" y="3221791"/>
                  <a:ext cx="981560" cy="291280"/>
                </a:xfrm>
                <a:prstGeom prst="rtTriangle">
                  <a:avLst/>
                </a:prstGeom>
                <a:solidFill>
                  <a:srgbClr val="6699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3" name="Pentagon 52"/>
              <p:cNvSpPr/>
              <p:nvPr/>
            </p:nvSpPr>
            <p:spPr>
              <a:xfrm flipH="1">
                <a:off x="7484688" y="3611214"/>
                <a:ext cx="2466046" cy="666803"/>
              </a:xfrm>
              <a:prstGeom prst="homePlate">
                <a:avLst>
                  <a:gd name="adj" fmla="val 59677"/>
                </a:avLst>
              </a:prstGeom>
              <a:noFill/>
              <a:ln>
                <a:solidFill>
                  <a:schemeClr val="bg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TextBox 62"/>
              <p:cNvSpPr txBox="1"/>
              <p:nvPr/>
            </p:nvSpPr>
            <p:spPr>
              <a:xfrm>
                <a:off x="8449742" y="3760536"/>
                <a:ext cx="1117672" cy="461665"/>
              </a:xfrm>
              <a:prstGeom prst="rect">
                <a:avLst/>
              </a:prstGeom>
              <a:noFill/>
            </p:spPr>
            <p:txBody>
              <a:bodyPr wrap="square" rtlCol="0">
                <a:spAutoFit/>
              </a:bodyPr>
              <a:lstStyle/>
              <a:p>
                <a:pPr algn="ctr"/>
                <a:r>
                  <a:rPr lang="en-US" sz="2400" dirty="0">
                    <a:solidFill>
                      <a:schemeClr val="bg1"/>
                    </a:solidFill>
                  </a:rPr>
                  <a:t>03</a:t>
                </a:r>
              </a:p>
            </p:txBody>
          </p:sp>
        </p:grpSp>
        <p:grpSp>
          <p:nvGrpSpPr>
            <p:cNvPr id="101" name="Group 100"/>
            <p:cNvGrpSpPr/>
            <p:nvPr/>
          </p:nvGrpSpPr>
          <p:grpSpPr>
            <a:xfrm>
              <a:off x="7166151" y="5146697"/>
              <a:ext cx="3158212" cy="1159960"/>
              <a:chOff x="7166151" y="5146697"/>
              <a:chExt cx="3158212" cy="1159960"/>
            </a:xfrm>
          </p:grpSpPr>
          <p:grpSp>
            <p:nvGrpSpPr>
              <p:cNvPr id="40" name="Group 39"/>
              <p:cNvGrpSpPr/>
              <p:nvPr/>
            </p:nvGrpSpPr>
            <p:grpSpPr>
              <a:xfrm>
                <a:off x="7166151" y="5146697"/>
                <a:ext cx="3158212" cy="1159960"/>
                <a:chOff x="7166151" y="4963817"/>
                <a:chExt cx="3158212" cy="1159960"/>
              </a:xfrm>
              <a:solidFill>
                <a:srgbClr val="9D1777"/>
              </a:solidFill>
            </p:grpSpPr>
            <p:sp>
              <p:nvSpPr>
                <p:cNvPr id="26" name="Pentagon 25"/>
                <p:cNvSpPr/>
                <p:nvPr/>
              </p:nvSpPr>
              <p:spPr>
                <a:xfrm flipH="1">
                  <a:off x="7166151" y="5255097"/>
                  <a:ext cx="3158212" cy="868680"/>
                </a:xfrm>
                <a:prstGeom prst="homePlate">
                  <a:avLst>
                    <a:gd name="adj" fmla="val 59677"/>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ight Triangle 26"/>
                <p:cNvSpPr/>
                <p:nvPr/>
              </p:nvSpPr>
              <p:spPr>
                <a:xfrm>
                  <a:off x="9285021" y="4963817"/>
                  <a:ext cx="981560" cy="291280"/>
                </a:xfrm>
                <a:prstGeom prst="rtTriangl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4" name="Pentagon 53"/>
              <p:cNvSpPr/>
              <p:nvPr/>
            </p:nvSpPr>
            <p:spPr>
              <a:xfrm flipH="1">
                <a:off x="7484688" y="5538462"/>
                <a:ext cx="2466046" cy="664461"/>
              </a:xfrm>
              <a:prstGeom prst="homePlate">
                <a:avLst>
                  <a:gd name="adj" fmla="val 59677"/>
                </a:avLst>
              </a:prstGeom>
              <a:noFill/>
              <a:ln>
                <a:solidFill>
                  <a:schemeClr val="bg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TextBox 63"/>
              <p:cNvSpPr txBox="1"/>
              <p:nvPr/>
            </p:nvSpPr>
            <p:spPr>
              <a:xfrm>
                <a:off x="8701795" y="5686026"/>
                <a:ext cx="510035" cy="461665"/>
              </a:xfrm>
              <a:prstGeom prst="rect">
                <a:avLst/>
              </a:prstGeom>
              <a:noFill/>
            </p:spPr>
            <p:txBody>
              <a:bodyPr wrap="square" rtlCol="0">
                <a:spAutoFit/>
              </a:bodyPr>
              <a:lstStyle/>
              <a:p>
                <a:pPr algn="ctr"/>
                <a:r>
                  <a:rPr lang="en-US" sz="2400" dirty="0">
                    <a:solidFill>
                      <a:schemeClr val="bg1"/>
                    </a:solidFill>
                  </a:rPr>
                  <a:t>04</a:t>
                </a:r>
              </a:p>
            </p:txBody>
          </p:sp>
        </p:grpSp>
        <p:grpSp>
          <p:nvGrpSpPr>
            <p:cNvPr id="83" name="Group 82"/>
            <p:cNvGrpSpPr/>
            <p:nvPr/>
          </p:nvGrpSpPr>
          <p:grpSpPr>
            <a:xfrm>
              <a:off x="7149421" y="152075"/>
              <a:ext cx="3158212" cy="1161288"/>
              <a:chOff x="7146552" y="-52613"/>
              <a:chExt cx="3158212" cy="1161288"/>
            </a:xfrm>
          </p:grpSpPr>
          <p:grpSp>
            <p:nvGrpSpPr>
              <p:cNvPr id="78" name="Group 77"/>
              <p:cNvGrpSpPr/>
              <p:nvPr/>
            </p:nvGrpSpPr>
            <p:grpSpPr>
              <a:xfrm>
                <a:off x="7146552" y="-52613"/>
                <a:ext cx="3158212" cy="1161288"/>
                <a:chOff x="7146552" y="242809"/>
                <a:chExt cx="3158212" cy="1005764"/>
              </a:xfrm>
            </p:grpSpPr>
            <p:sp>
              <p:nvSpPr>
                <p:cNvPr id="79" name="Pentagon 78"/>
                <p:cNvSpPr/>
                <p:nvPr/>
              </p:nvSpPr>
              <p:spPr>
                <a:xfrm flipH="1">
                  <a:off x="7146552" y="546785"/>
                  <a:ext cx="3158212" cy="701788"/>
                </a:xfrm>
                <a:prstGeom prst="homePlate">
                  <a:avLst>
                    <a:gd name="adj" fmla="val 59677"/>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ight Triangle 79"/>
                <p:cNvSpPr/>
                <p:nvPr/>
              </p:nvSpPr>
              <p:spPr>
                <a:xfrm>
                  <a:off x="9299341" y="242809"/>
                  <a:ext cx="981560" cy="291280"/>
                </a:xfrm>
                <a:prstGeom prst="rtTriangl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1" name="Pentagon 80"/>
              <p:cNvSpPr/>
              <p:nvPr/>
            </p:nvSpPr>
            <p:spPr>
              <a:xfrm flipH="1">
                <a:off x="7484688" y="426324"/>
                <a:ext cx="2466046" cy="605811"/>
              </a:xfrm>
              <a:prstGeom prst="homePlate">
                <a:avLst>
                  <a:gd name="adj" fmla="val 59677"/>
                </a:avLst>
              </a:prstGeom>
              <a:solidFill>
                <a:schemeClr val="accent2"/>
              </a:solidFill>
              <a:ln>
                <a:solidFill>
                  <a:schemeClr val="bg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TextBox 81"/>
              <p:cNvSpPr txBox="1"/>
              <p:nvPr/>
            </p:nvSpPr>
            <p:spPr>
              <a:xfrm>
                <a:off x="8375791" y="548640"/>
                <a:ext cx="1167972" cy="461665"/>
              </a:xfrm>
              <a:prstGeom prst="rect">
                <a:avLst/>
              </a:prstGeom>
              <a:noFill/>
            </p:spPr>
            <p:txBody>
              <a:bodyPr wrap="square" rtlCol="0">
                <a:spAutoFit/>
              </a:bodyPr>
              <a:lstStyle/>
              <a:p>
                <a:pPr algn="ctr"/>
                <a:r>
                  <a:rPr lang="en-US" sz="2400" dirty="0">
                    <a:solidFill>
                      <a:schemeClr val="bg1"/>
                    </a:solidFill>
                  </a:rPr>
                  <a:t>01</a:t>
                </a:r>
              </a:p>
            </p:txBody>
          </p:sp>
        </p:grpSp>
      </p:grpSp>
      <p:sp>
        <p:nvSpPr>
          <p:cNvPr id="103" name="TextBox 102"/>
          <p:cNvSpPr txBox="1"/>
          <p:nvPr/>
        </p:nvSpPr>
        <p:spPr>
          <a:xfrm>
            <a:off x="252429" y="631012"/>
            <a:ext cx="6270757" cy="1077218"/>
          </a:xfrm>
          <a:prstGeom prst="rect">
            <a:avLst/>
          </a:prstGeom>
          <a:noFill/>
        </p:spPr>
        <p:txBody>
          <a:bodyPr wrap="square" rtlCol="0">
            <a:spAutoFit/>
          </a:bodyPr>
          <a:lstStyle/>
          <a:p>
            <a:pPr algn="ctr"/>
            <a:r>
              <a:rPr lang="en-US" sz="3200" dirty="0"/>
              <a:t>FINANCIAL INDEPENDENCE OF WOMEN</a:t>
            </a:r>
          </a:p>
        </p:txBody>
      </p:sp>
      <p:pic>
        <p:nvPicPr>
          <p:cNvPr id="104" name="Picture 10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4534" y="2060597"/>
            <a:ext cx="3086100" cy="3086100"/>
          </a:xfrm>
          <a:prstGeom prst="rect">
            <a:avLst/>
          </a:prstGeom>
        </p:spPr>
      </p:pic>
      <p:sp>
        <p:nvSpPr>
          <p:cNvPr id="105" name="TextBox 104"/>
          <p:cNvSpPr txBox="1"/>
          <p:nvPr/>
        </p:nvSpPr>
        <p:spPr>
          <a:xfrm>
            <a:off x="1256649" y="5437977"/>
            <a:ext cx="3968494" cy="1200329"/>
          </a:xfrm>
          <a:prstGeom prst="rect">
            <a:avLst/>
          </a:prstGeom>
          <a:noFill/>
        </p:spPr>
        <p:txBody>
          <a:bodyPr wrap="square" rtlCol="0">
            <a:spAutoFit/>
          </a:bodyPr>
          <a:lstStyle/>
          <a:p>
            <a:pPr algn="ctr"/>
            <a:r>
              <a:rPr lang="en-US" dirty="0" err="1"/>
              <a:t>Gothie</a:t>
            </a:r>
            <a:r>
              <a:rPr lang="en-US" dirty="0"/>
              <a:t> </a:t>
            </a:r>
            <a:r>
              <a:rPr lang="en-US" dirty="0" err="1"/>
              <a:t>Ridgina</a:t>
            </a:r>
            <a:r>
              <a:rPr lang="en-US" dirty="0"/>
              <a:t> PASTEUR</a:t>
            </a:r>
          </a:p>
          <a:p>
            <a:pPr algn="ctr"/>
            <a:r>
              <a:rPr lang="en-US" dirty="0"/>
              <a:t>Student at </a:t>
            </a:r>
            <a:r>
              <a:rPr lang="en-US" dirty="0" err="1"/>
              <a:t>Ayiti</a:t>
            </a:r>
            <a:r>
              <a:rPr lang="en-US" dirty="0"/>
              <a:t> Analytics</a:t>
            </a:r>
          </a:p>
          <a:p>
            <a:pPr algn="ctr"/>
            <a:r>
              <a:rPr lang="en-US" dirty="0" err="1"/>
              <a:t>Memorante</a:t>
            </a:r>
            <a:r>
              <a:rPr lang="en-US" dirty="0"/>
              <a:t> in Public Administration at INAGHEI</a:t>
            </a:r>
          </a:p>
        </p:txBody>
      </p:sp>
    </p:spTree>
    <p:extLst>
      <p:ext uri="{BB962C8B-B14F-4D97-AF65-F5344CB8AC3E}">
        <p14:creationId xmlns:p14="http://schemas.microsoft.com/office/powerpoint/2010/main" val="33893759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9294" y="286871"/>
            <a:ext cx="6329082" cy="523220"/>
          </a:xfrm>
          <a:prstGeom prst="rect">
            <a:avLst/>
          </a:prstGeom>
          <a:noFill/>
        </p:spPr>
        <p:txBody>
          <a:bodyPr wrap="square" rtlCol="0">
            <a:spAutoFit/>
          </a:bodyPr>
          <a:lstStyle/>
          <a:p>
            <a:r>
              <a:rPr lang="en-US" sz="2800" b="1" dirty="0"/>
              <a:t>Analytical Models</a:t>
            </a:r>
          </a:p>
        </p:txBody>
      </p:sp>
      <p:cxnSp>
        <p:nvCxnSpPr>
          <p:cNvPr id="3" name="Straight Connector 2"/>
          <p:cNvCxnSpPr/>
          <p:nvPr/>
        </p:nvCxnSpPr>
        <p:spPr>
          <a:xfrm flipV="1">
            <a:off x="0" y="1053615"/>
            <a:ext cx="1431565" cy="4220"/>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 name="Straight Connector 3"/>
          <p:cNvCxnSpPr/>
          <p:nvPr/>
        </p:nvCxnSpPr>
        <p:spPr>
          <a:xfrm flipV="1">
            <a:off x="3314237" y="1044424"/>
            <a:ext cx="1431565" cy="4220"/>
          </a:xfrm>
          <a:prstGeom prst="line">
            <a:avLst/>
          </a:prstGeom>
          <a:ln w="57150">
            <a:solidFill>
              <a:srgbClr val="057092"/>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flipV="1">
            <a:off x="1638882" y="1053615"/>
            <a:ext cx="1431565" cy="4220"/>
          </a:xfrm>
          <a:prstGeom prst="line">
            <a:avLst/>
          </a:prstGeom>
          <a:ln w="57150">
            <a:solidFill>
              <a:srgbClr val="910C07"/>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0" y="1301359"/>
            <a:ext cx="8803341" cy="830997"/>
          </a:xfrm>
          <a:prstGeom prst="rect">
            <a:avLst/>
          </a:prstGeom>
          <a:noFill/>
        </p:spPr>
        <p:txBody>
          <a:bodyPr wrap="square" rtlCol="0">
            <a:spAutoFit/>
          </a:bodyPr>
          <a:lstStyle/>
          <a:p>
            <a:r>
              <a:rPr lang="en-US" sz="2400" dirty="0"/>
              <a:t>Technical document: </a:t>
            </a:r>
            <a:r>
              <a:rPr lang="en-US" sz="2400" dirty="0">
                <a:hlinkClick r:id="rId2"/>
              </a:rPr>
              <a:t>https://github.com/gothie348/Final-project.git</a:t>
            </a:r>
            <a:endParaRPr lang="en-US" sz="2400" dirty="0"/>
          </a:p>
          <a:p>
            <a:endParaRPr lang="en-US" sz="2400" dirty="0"/>
          </a:p>
        </p:txBody>
      </p:sp>
      <p:sp>
        <p:nvSpPr>
          <p:cNvPr id="12" name="TextBox 11"/>
          <p:cNvSpPr txBox="1"/>
          <p:nvPr/>
        </p:nvSpPr>
        <p:spPr>
          <a:xfrm>
            <a:off x="7709644" y="1873858"/>
            <a:ext cx="4285132" cy="3971132"/>
          </a:xfrm>
          <a:prstGeom prst="rect">
            <a:avLst/>
          </a:prstGeom>
          <a:noFill/>
        </p:spPr>
        <p:txBody>
          <a:bodyPr wrap="square" rtlCol="0">
            <a:spAutoFit/>
          </a:bodyPr>
          <a:lstStyle/>
          <a:p>
            <a:endParaRPr lang="en-US" dirty="0"/>
          </a:p>
        </p:txBody>
      </p:sp>
      <p:sp>
        <p:nvSpPr>
          <p:cNvPr id="13" name="TextBox 12"/>
          <p:cNvSpPr txBox="1"/>
          <p:nvPr/>
        </p:nvSpPr>
        <p:spPr>
          <a:xfrm>
            <a:off x="1431565" y="2132356"/>
            <a:ext cx="4267203" cy="4832092"/>
          </a:xfrm>
          <a:prstGeom prst="rect">
            <a:avLst/>
          </a:prstGeom>
          <a:noFill/>
        </p:spPr>
        <p:txBody>
          <a:bodyPr wrap="square" rtlCol="0">
            <a:spAutoFit/>
          </a:bodyPr>
          <a:lstStyle/>
          <a:p>
            <a:pPr algn="ctr"/>
            <a:r>
              <a:rPr lang="en-US" sz="2800" b="1" dirty="0"/>
              <a:t>Model Chosen</a:t>
            </a:r>
          </a:p>
          <a:p>
            <a:pPr algn="ctr"/>
            <a:endParaRPr lang="en-US" sz="2000" b="1" dirty="0"/>
          </a:p>
          <a:p>
            <a:pPr algn="just"/>
            <a:r>
              <a:rPr lang="en-US" sz="2000" dirty="0">
                <a:latin typeface="Times New Roman" panose="02020603050405020304" pitchFamily="18" charset="0"/>
                <a:cs typeface="Times New Roman" panose="02020603050405020304" pitchFamily="18" charset="0"/>
              </a:rPr>
              <a:t>I used classification techniques in machine learning to predict according to the profile if the woman is financially independent or not. The chosen technique is random forest which predicts at 80% if a woman is independent or not. The variables that best predict women's financial independence are age, education level and number of children.</a:t>
            </a:r>
            <a:endParaRPr lang="en-US" sz="2000" b="1" dirty="0"/>
          </a:p>
          <a:p>
            <a:pPr algn="ctr"/>
            <a:endParaRPr lang="en-US" sz="2000" b="1" dirty="0"/>
          </a:p>
          <a:p>
            <a:pPr algn="ctr"/>
            <a:endParaRPr lang="en-US" sz="2000" b="1" dirty="0"/>
          </a:p>
          <a:p>
            <a:pPr algn="ctr"/>
            <a:endParaRPr lang="en-US" sz="2000" b="1"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45620" y="1873858"/>
            <a:ext cx="4756466" cy="4204992"/>
          </a:xfrm>
          <a:prstGeom prst="rect">
            <a:avLst/>
          </a:prstGeom>
        </p:spPr>
      </p:pic>
    </p:spTree>
    <p:extLst>
      <p:ext uri="{BB962C8B-B14F-4D97-AF65-F5344CB8AC3E}">
        <p14:creationId xmlns:p14="http://schemas.microsoft.com/office/powerpoint/2010/main" val="85172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 y="304799"/>
            <a:ext cx="12192000" cy="702365"/>
          </a:xfrm>
          <a:prstGeom prst="rect">
            <a:avLst/>
          </a:prstGeom>
          <a:solidFill>
            <a:srgbClr val="0C7185">
              <a:alpha val="60000"/>
            </a:srgbClr>
          </a:solidFill>
          <a:ln>
            <a:solidFill>
              <a:schemeClr val="accent1">
                <a:shade val="50000"/>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RECOMMENDATION</a:t>
            </a:r>
          </a:p>
        </p:txBody>
      </p:sp>
      <p:grpSp>
        <p:nvGrpSpPr>
          <p:cNvPr id="10" name="Group 9">
            <a:extLst>
              <a:ext uri="{FF2B5EF4-FFF2-40B4-BE49-F238E27FC236}">
                <a16:creationId xmlns:a16="http://schemas.microsoft.com/office/drawing/2014/main" id="{29344CEC-F3F1-4E47-A505-D1F44ABC6DCA}"/>
              </a:ext>
            </a:extLst>
          </p:cNvPr>
          <p:cNvGrpSpPr/>
          <p:nvPr/>
        </p:nvGrpSpPr>
        <p:grpSpPr>
          <a:xfrm>
            <a:off x="232477" y="1383170"/>
            <a:ext cx="10460283" cy="1649858"/>
            <a:chOff x="232477" y="1383170"/>
            <a:chExt cx="10460283" cy="1649858"/>
          </a:xfrm>
        </p:grpSpPr>
        <p:sp>
          <p:nvSpPr>
            <p:cNvPr id="8" name="Rectangle 7"/>
            <p:cNvSpPr/>
            <p:nvPr/>
          </p:nvSpPr>
          <p:spPr>
            <a:xfrm>
              <a:off x="304800" y="1421618"/>
              <a:ext cx="10387960" cy="1546412"/>
            </a:xfrm>
            <a:prstGeom prst="rect">
              <a:avLst/>
            </a:prstGeom>
            <a:solidFill>
              <a:schemeClr val="accent1">
                <a:lumMod val="40000"/>
                <a:lumOff val="6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2477" y="1383170"/>
              <a:ext cx="2236336" cy="1649858"/>
            </a:xfrm>
            <a:prstGeom prst="rect">
              <a:avLst/>
            </a:prstGeom>
          </p:spPr>
        </p:pic>
      </p:grpSp>
      <p:sp>
        <p:nvSpPr>
          <p:cNvPr id="12" name="TextBox 11"/>
          <p:cNvSpPr txBox="1"/>
          <p:nvPr/>
        </p:nvSpPr>
        <p:spPr>
          <a:xfrm>
            <a:off x="2075154" y="1515117"/>
            <a:ext cx="9083588" cy="2554545"/>
          </a:xfrm>
          <a:prstGeom prst="rect">
            <a:avLst/>
          </a:prstGeom>
          <a:noFill/>
          <a:ln>
            <a:noFill/>
          </a:ln>
        </p:spPr>
        <p:txBody>
          <a:bodyPr wrap="square" rtlCol="0">
            <a:spAutoFit/>
          </a:bodyPr>
          <a:lstStyle/>
          <a:p>
            <a:pPr algn="ctr"/>
            <a:r>
              <a:rPr lang="en-US" sz="2000" b="1" dirty="0"/>
              <a:t>From the age of 40 onwards, insights show that women become less independent due to the fact that they did not save during the times when they were working hard. We recommend that financial institutions put in place policies to help women save money in their younger years.</a:t>
            </a:r>
          </a:p>
        </p:txBody>
      </p:sp>
      <p:grpSp>
        <p:nvGrpSpPr>
          <p:cNvPr id="19" name="Group 18"/>
          <p:cNvGrpSpPr/>
          <p:nvPr/>
        </p:nvGrpSpPr>
        <p:grpSpPr>
          <a:xfrm>
            <a:off x="-15015" y="4078097"/>
            <a:ext cx="5432612" cy="1573530"/>
            <a:chOff x="-127833" y="4078097"/>
            <a:chExt cx="5432612" cy="1573530"/>
          </a:xfrm>
        </p:grpSpPr>
        <p:sp>
          <p:nvSpPr>
            <p:cNvPr id="7" name="Rectangle 6"/>
            <p:cNvSpPr/>
            <p:nvPr/>
          </p:nvSpPr>
          <p:spPr>
            <a:xfrm>
              <a:off x="-127833" y="4163161"/>
              <a:ext cx="5432612" cy="1470212"/>
            </a:xfrm>
            <a:prstGeom prst="rect">
              <a:avLst/>
            </a:prstGeom>
            <a:solidFill>
              <a:schemeClr val="accent1">
                <a:lumMod val="40000"/>
                <a:lumOff val="6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652" y="4078097"/>
              <a:ext cx="1515847" cy="151584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4" name="TextBox 13"/>
            <p:cNvSpPr txBox="1"/>
            <p:nvPr/>
          </p:nvSpPr>
          <p:spPr>
            <a:xfrm>
              <a:off x="1350645" y="4328188"/>
              <a:ext cx="3746759" cy="1323439"/>
            </a:xfrm>
            <a:prstGeom prst="rect">
              <a:avLst/>
            </a:prstGeom>
            <a:noFill/>
          </p:spPr>
          <p:txBody>
            <a:bodyPr wrap="square" rtlCol="0">
              <a:spAutoFit/>
            </a:bodyPr>
            <a:lstStyle/>
            <a:p>
              <a:pPr algn="ctr"/>
              <a:r>
                <a:rPr lang="en-US" sz="2000" b="1" dirty="0"/>
                <a:t>Introducing women to entrepreneurship from primary grade and give them financial education.</a:t>
              </a:r>
            </a:p>
          </p:txBody>
        </p:sp>
      </p:grpSp>
      <p:grpSp>
        <p:nvGrpSpPr>
          <p:cNvPr id="20" name="Group 19"/>
          <p:cNvGrpSpPr/>
          <p:nvPr/>
        </p:nvGrpSpPr>
        <p:grpSpPr>
          <a:xfrm>
            <a:off x="6591323" y="4069662"/>
            <a:ext cx="5474207" cy="1510462"/>
            <a:chOff x="6643227" y="4013073"/>
            <a:chExt cx="5474207" cy="1510462"/>
          </a:xfrm>
        </p:grpSpPr>
        <p:sp>
          <p:nvSpPr>
            <p:cNvPr id="6" name="Rectangle 5"/>
            <p:cNvSpPr/>
            <p:nvPr/>
          </p:nvSpPr>
          <p:spPr>
            <a:xfrm>
              <a:off x="6643227" y="4053323"/>
              <a:ext cx="5432612" cy="1470212"/>
            </a:xfrm>
            <a:prstGeom prst="rect">
              <a:avLst/>
            </a:prstGeom>
            <a:solidFill>
              <a:schemeClr val="accent1">
                <a:lumMod val="40000"/>
                <a:lumOff val="6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solidFill>
                  <a:schemeClr val="tx1"/>
                </a:solidFill>
              </a:endParaRPr>
            </a:p>
          </p:txBody>
        </p:sp>
        <p:pic>
          <p:nvPicPr>
            <p:cNvPr id="15" name="Picture 1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732493" y="4013073"/>
              <a:ext cx="1291834" cy="1470212"/>
            </a:xfrm>
            <a:prstGeom prst="rect">
              <a:avLst/>
            </a:prstGeom>
            <a:ln>
              <a:noFill/>
            </a:ln>
          </p:spPr>
        </p:pic>
        <p:sp>
          <p:nvSpPr>
            <p:cNvPr id="16" name="TextBox 15"/>
            <p:cNvSpPr txBox="1"/>
            <p:nvPr/>
          </p:nvSpPr>
          <p:spPr>
            <a:xfrm>
              <a:off x="8032438" y="4131196"/>
              <a:ext cx="4084996" cy="1323439"/>
            </a:xfrm>
            <a:prstGeom prst="rect">
              <a:avLst/>
            </a:prstGeom>
            <a:noFill/>
            <a:ln>
              <a:noFill/>
            </a:ln>
          </p:spPr>
          <p:txBody>
            <a:bodyPr wrap="square" rtlCol="0">
              <a:spAutoFit/>
            </a:bodyPr>
            <a:lstStyle/>
            <a:p>
              <a:pPr algn="ctr"/>
              <a:r>
                <a:rPr lang="en-US" sz="2000" b="1" dirty="0"/>
                <a:t>sensitize the general population on the importance of women's financial independence for the country's economy.</a:t>
              </a:r>
            </a:p>
          </p:txBody>
        </p:sp>
      </p:grpSp>
    </p:spTree>
    <p:extLst>
      <p:ext uri="{BB962C8B-B14F-4D97-AF65-F5344CB8AC3E}">
        <p14:creationId xmlns:p14="http://schemas.microsoft.com/office/powerpoint/2010/main" val="38082849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268941"/>
            <a:ext cx="4482353" cy="461665"/>
          </a:xfrm>
          <a:prstGeom prst="rect">
            <a:avLst/>
          </a:prstGeom>
          <a:noFill/>
        </p:spPr>
        <p:txBody>
          <a:bodyPr wrap="square" rtlCol="0">
            <a:spAutoFit/>
          </a:bodyPr>
          <a:lstStyle/>
          <a:p>
            <a:pPr algn="ctr"/>
            <a:r>
              <a:rPr lang="en-US" sz="2400" b="1" dirty="0"/>
              <a:t>CONCLUSION</a:t>
            </a:r>
          </a:p>
        </p:txBody>
      </p:sp>
      <p:sp>
        <p:nvSpPr>
          <p:cNvPr id="3" name="TextBox 2"/>
          <p:cNvSpPr txBox="1"/>
          <p:nvPr/>
        </p:nvSpPr>
        <p:spPr>
          <a:xfrm>
            <a:off x="3428999" y="1900517"/>
            <a:ext cx="7382435" cy="4154984"/>
          </a:xfrm>
          <a:prstGeom prst="rect">
            <a:avLst/>
          </a:prstGeom>
          <a:noFill/>
        </p:spPr>
        <p:txBody>
          <a:bodyPr wrap="square" rtlCol="0">
            <a:spAutoFit/>
          </a:bodyPr>
          <a:lstStyle/>
          <a:p>
            <a:pPr algn="just"/>
            <a:r>
              <a:rPr lang="en-US" sz="2400" dirty="0"/>
              <a:t>Equality in Haitian society is the business of the entire Haitian population. According to the number of observations of the dataset, more than 50% of women are financially dependent and most of them are between 19 and 29 years old, which means that it is the female youth of the country who live in these conditions. </a:t>
            </a:r>
          </a:p>
          <a:p>
            <a:endParaRPr lang="en-US" sz="2400" dirty="0"/>
          </a:p>
          <a:p>
            <a:pPr algn="ctr"/>
            <a:r>
              <a:rPr lang="en-US" sz="2400" b="1" dirty="0"/>
              <a:t>So what are you going to do?</a:t>
            </a:r>
          </a:p>
          <a:p>
            <a:endParaRPr lang="en-US" sz="2400" b="1" dirty="0"/>
          </a:p>
          <a:p>
            <a:pPr algn="ctr"/>
            <a:r>
              <a:rPr lang="en-US" sz="2400" b="1" dirty="0"/>
              <a:t> Sit back and watch or get involved?</a:t>
            </a:r>
          </a:p>
          <a:p>
            <a:pPr algn="ctr"/>
            <a:r>
              <a:rPr lang="en-US" sz="2400" b="1" dirty="0"/>
              <a:t>The choice is yours.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273" y="2241377"/>
            <a:ext cx="3326371" cy="3151717"/>
          </a:xfrm>
          <a:prstGeom prst="rect">
            <a:avLst/>
          </a:prstGeom>
        </p:spPr>
      </p:pic>
      <p:cxnSp>
        <p:nvCxnSpPr>
          <p:cNvPr id="5" name="Straight Connector 4"/>
          <p:cNvCxnSpPr/>
          <p:nvPr/>
        </p:nvCxnSpPr>
        <p:spPr>
          <a:xfrm flipV="1">
            <a:off x="0" y="1053615"/>
            <a:ext cx="1431565" cy="4220"/>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flipV="1">
            <a:off x="3314237" y="1044424"/>
            <a:ext cx="1431565" cy="4220"/>
          </a:xfrm>
          <a:prstGeom prst="line">
            <a:avLst/>
          </a:prstGeom>
          <a:ln w="57150">
            <a:solidFill>
              <a:srgbClr val="057092"/>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V="1">
            <a:off x="1638882" y="1053615"/>
            <a:ext cx="1431565" cy="4220"/>
          </a:xfrm>
          <a:prstGeom prst="line">
            <a:avLst/>
          </a:prstGeom>
          <a:ln w="57150">
            <a:solidFill>
              <a:srgbClr val="910C07"/>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798966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p:cNvSpPr txBox="1"/>
          <p:nvPr/>
        </p:nvSpPr>
        <p:spPr>
          <a:xfrm>
            <a:off x="484094" y="1286435"/>
            <a:ext cx="8982635" cy="707886"/>
          </a:xfrm>
          <a:prstGeom prst="rect">
            <a:avLst/>
          </a:prstGeom>
          <a:noFill/>
        </p:spPr>
        <p:txBody>
          <a:bodyPr wrap="square" rtlCol="0">
            <a:spAutoFit/>
          </a:bodyPr>
          <a:lstStyle/>
          <a:p>
            <a:r>
              <a:rPr lang="en-US" dirty="0"/>
              <a:t>LINKEDIN</a:t>
            </a:r>
            <a:r>
              <a:rPr lang="en-US" sz="2000" dirty="0"/>
              <a:t>:  </a:t>
            </a:r>
            <a:r>
              <a:rPr lang="en-US" sz="2000" dirty="0">
                <a:hlinkClick r:id="rId2"/>
              </a:rPr>
              <a:t>www.linkedin.com/in/gothie-ridgina-pasteur</a:t>
            </a:r>
            <a:r>
              <a:rPr lang="en-US" sz="2000" dirty="0"/>
              <a:t> </a:t>
            </a:r>
            <a:endParaRPr lang="en-US" dirty="0"/>
          </a:p>
          <a:p>
            <a:r>
              <a:rPr lang="en-US" dirty="0"/>
              <a:t>GITHUB:      </a:t>
            </a:r>
            <a:r>
              <a:rPr lang="en-US" sz="2000" dirty="0">
                <a:hlinkClick r:id="rId3"/>
              </a:rPr>
              <a:t>gothie348 (github.com)</a:t>
            </a:r>
            <a:endParaRPr lang="en-US" sz="2000" dirty="0"/>
          </a:p>
        </p:txBody>
      </p:sp>
      <p:cxnSp>
        <p:nvCxnSpPr>
          <p:cNvPr id="3" name="Straight Connector 2"/>
          <p:cNvCxnSpPr/>
          <p:nvPr/>
        </p:nvCxnSpPr>
        <p:spPr>
          <a:xfrm flipV="1">
            <a:off x="0" y="798121"/>
            <a:ext cx="1431565" cy="4220"/>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 name="Straight Connector 3"/>
          <p:cNvCxnSpPr/>
          <p:nvPr/>
        </p:nvCxnSpPr>
        <p:spPr>
          <a:xfrm flipV="1">
            <a:off x="3314237" y="788930"/>
            <a:ext cx="1431565" cy="4220"/>
          </a:xfrm>
          <a:prstGeom prst="line">
            <a:avLst/>
          </a:prstGeom>
          <a:ln w="57150">
            <a:solidFill>
              <a:srgbClr val="057092"/>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flipV="1">
            <a:off x="1638882" y="798121"/>
            <a:ext cx="1431565" cy="4220"/>
          </a:xfrm>
          <a:prstGeom prst="line">
            <a:avLst/>
          </a:prstGeom>
          <a:ln w="57150">
            <a:solidFill>
              <a:srgbClr val="910C07"/>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201706" y="201706"/>
            <a:ext cx="4773706" cy="400110"/>
          </a:xfrm>
          <a:prstGeom prst="rect">
            <a:avLst/>
          </a:prstGeom>
          <a:noFill/>
        </p:spPr>
        <p:txBody>
          <a:bodyPr wrap="square" rtlCol="0">
            <a:spAutoFit/>
          </a:bodyPr>
          <a:lstStyle/>
          <a:p>
            <a:r>
              <a:rPr lang="en-US" sz="2000" dirty="0"/>
              <a:t>YOU CAN CONTACT ME ON</a:t>
            </a:r>
          </a:p>
        </p:txBody>
      </p:sp>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431565" y="-279919"/>
            <a:ext cx="9522574" cy="8249255"/>
          </a:xfrm>
          <a:prstGeom prst="rect">
            <a:avLst/>
          </a:prstGeom>
        </p:spPr>
      </p:pic>
    </p:spTree>
    <p:extLst>
      <p:ext uri="{BB962C8B-B14F-4D97-AF65-F5344CB8AC3E}">
        <p14:creationId xmlns:p14="http://schemas.microsoft.com/office/powerpoint/2010/main" val="38934112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 name="Freeform 33"/>
          <p:cNvSpPr/>
          <p:nvPr/>
        </p:nvSpPr>
        <p:spPr>
          <a:xfrm rot="5400000" flipH="1">
            <a:off x="8698149" y="2549990"/>
            <a:ext cx="3843536" cy="2808124"/>
          </a:xfrm>
          <a:custGeom>
            <a:avLst/>
            <a:gdLst>
              <a:gd name="connsiteX0" fmla="*/ 3281524 w 4610765"/>
              <a:gd name="connsiteY0" fmla="*/ 2421773 h 3168686"/>
              <a:gd name="connsiteX1" fmla="*/ 3281524 w 4610765"/>
              <a:gd name="connsiteY1" fmla="*/ 867333 h 3168686"/>
              <a:gd name="connsiteX2" fmla="*/ 3245341 w 4610765"/>
              <a:gd name="connsiteY2" fmla="*/ 779978 h 3168686"/>
              <a:gd name="connsiteX3" fmla="*/ 3225612 w 4610765"/>
              <a:gd name="connsiteY3" fmla="*/ 766677 h 3168686"/>
              <a:gd name="connsiteX4" fmla="*/ 3214403 w 4610765"/>
              <a:gd name="connsiteY4" fmla="*/ 755338 h 3168686"/>
              <a:gd name="connsiteX5" fmla="*/ 2108418 w 4610765"/>
              <a:gd name="connsiteY5" fmla="*/ 11686 h 3168686"/>
              <a:gd name="connsiteX6" fmla="*/ 2013151 w 4610765"/>
              <a:gd name="connsiteY6" fmla="*/ 30348 h 3168686"/>
              <a:gd name="connsiteX7" fmla="*/ 1859946 w 4610765"/>
              <a:gd name="connsiteY7" fmla="*/ 258200 h 3168686"/>
              <a:gd name="connsiteX8" fmla="*/ 1878609 w 4610765"/>
              <a:gd name="connsiteY8" fmla="*/ 353467 h 3168686"/>
              <a:gd name="connsiteX9" fmla="*/ 2556664 w 4610765"/>
              <a:gd name="connsiteY9" fmla="*/ 809383 h 3168686"/>
              <a:gd name="connsiteX10" fmla="*/ 2550014 w 4610765"/>
              <a:gd name="connsiteY10" fmla="*/ 819246 h 3168686"/>
              <a:gd name="connsiteX11" fmla="*/ 2540306 w 4610765"/>
              <a:gd name="connsiteY11" fmla="*/ 867333 h 3168686"/>
              <a:gd name="connsiteX12" fmla="*/ 2540306 w 4610765"/>
              <a:gd name="connsiteY12" fmla="*/ 1008669 h 3168686"/>
              <a:gd name="connsiteX13" fmla="*/ 1639861 w 4610765"/>
              <a:gd name="connsiteY13" fmla="*/ 865744 h 3168686"/>
              <a:gd name="connsiteX14" fmla="*/ 1638149 w 4610765"/>
              <a:gd name="connsiteY14" fmla="*/ 864590 h 3168686"/>
              <a:gd name="connsiteX15" fmla="*/ 1606240 w 4610765"/>
              <a:gd name="connsiteY15" fmla="*/ 858148 h 3168686"/>
              <a:gd name="connsiteX16" fmla="*/ 1592003 w 4610765"/>
              <a:gd name="connsiteY16" fmla="*/ 858148 h 3168686"/>
              <a:gd name="connsiteX17" fmla="*/ 871562 w 4610765"/>
              <a:gd name="connsiteY17" fmla="*/ 743794 h 3168686"/>
              <a:gd name="connsiteX18" fmla="*/ 871562 w 4610765"/>
              <a:gd name="connsiteY18" fmla="*/ 858148 h 3168686"/>
              <a:gd name="connsiteX19" fmla="*/ 84151 w 4610765"/>
              <a:gd name="connsiteY19" fmla="*/ 858148 h 3168686"/>
              <a:gd name="connsiteX20" fmla="*/ 2176 w 4610765"/>
              <a:gd name="connsiteY20" fmla="*/ 940123 h 3168686"/>
              <a:gd name="connsiteX21" fmla="*/ 2176 w 4610765"/>
              <a:gd name="connsiteY21" fmla="*/ 1268011 h 3168686"/>
              <a:gd name="connsiteX22" fmla="*/ 84151 w 4610765"/>
              <a:gd name="connsiteY22" fmla="*/ 1349986 h 3168686"/>
              <a:gd name="connsiteX23" fmla="*/ 871562 w 4610765"/>
              <a:gd name="connsiteY23" fmla="*/ 1349986 h 3168686"/>
              <a:gd name="connsiteX24" fmla="*/ 871562 w 4610765"/>
              <a:gd name="connsiteY24" fmla="*/ 1789598 h 3168686"/>
              <a:gd name="connsiteX25" fmla="*/ 81976 w 4610765"/>
              <a:gd name="connsiteY25" fmla="*/ 1789598 h 3168686"/>
              <a:gd name="connsiteX26" fmla="*/ 0 w 4610765"/>
              <a:gd name="connsiteY26" fmla="*/ 1871573 h 3168686"/>
              <a:gd name="connsiteX27" fmla="*/ 0 w 4610765"/>
              <a:gd name="connsiteY27" fmla="*/ 2199461 h 3168686"/>
              <a:gd name="connsiteX28" fmla="*/ 81976 w 4610765"/>
              <a:gd name="connsiteY28" fmla="*/ 2281436 h 3168686"/>
              <a:gd name="connsiteX29" fmla="*/ 871562 w 4610765"/>
              <a:gd name="connsiteY29" fmla="*/ 2281436 h 3168686"/>
              <a:gd name="connsiteX30" fmla="*/ 871562 w 4610765"/>
              <a:gd name="connsiteY30" fmla="*/ 2411535 h 3168686"/>
              <a:gd name="connsiteX31" fmla="*/ 2540306 w 4610765"/>
              <a:gd name="connsiteY31" fmla="*/ 2146661 h 3168686"/>
              <a:gd name="connsiteX32" fmla="*/ 2540306 w 4610765"/>
              <a:gd name="connsiteY32" fmla="*/ 2385319 h 3168686"/>
              <a:gd name="connsiteX33" fmla="*/ 1846490 w 4610765"/>
              <a:gd name="connsiteY33" fmla="*/ 2772594 h 3168686"/>
              <a:gd name="connsiteX34" fmla="*/ 1818013 w 4610765"/>
              <a:gd name="connsiteY34" fmla="*/ 2873024 h 3168686"/>
              <a:gd name="connsiteX35" fmla="*/ 1961918 w 4610765"/>
              <a:gd name="connsiteY35" fmla="*/ 3130835 h 3168686"/>
              <a:gd name="connsiteX36" fmla="*/ 2062349 w 4610765"/>
              <a:gd name="connsiteY36" fmla="*/ 3159312 h 3168686"/>
              <a:gd name="connsiteX37" fmla="*/ 3164823 w 4610765"/>
              <a:gd name="connsiteY37" fmla="*/ 2543932 h 3168686"/>
              <a:gd name="connsiteX38" fmla="*/ 3206072 w 4610765"/>
              <a:gd name="connsiteY38" fmla="*/ 2535604 h 3168686"/>
              <a:gd name="connsiteX39" fmla="*/ 3281524 w 4610765"/>
              <a:gd name="connsiteY39" fmla="*/ 2421773 h 3168686"/>
              <a:gd name="connsiteX40" fmla="*/ 4610765 w 4610765"/>
              <a:gd name="connsiteY40" fmla="*/ 1571171 h 3168686"/>
              <a:gd name="connsiteX41" fmla="*/ 4013287 w 4610765"/>
              <a:gd name="connsiteY41" fmla="*/ 972394 h 3168686"/>
              <a:gd name="connsiteX42" fmla="*/ 3415810 w 4610765"/>
              <a:gd name="connsiteY42" fmla="*/ 1571171 h 3168686"/>
              <a:gd name="connsiteX43" fmla="*/ 4013287 w 4610765"/>
              <a:gd name="connsiteY43" fmla="*/ 2169948 h 3168686"/>
              <a:gd name="connsiteX44" fmla="*/ 4610765 w 4610765"/>
              <a:gd name="connsiteY44" fmla="*/ 1571171 h 3168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4610765" h="3168686">
                <a:moveTo>
                  <a:pt x="3281524" y="2421773"/>
                </a:moveTo>
                <a:lnTo>
                  <a:pt x="3281524" y="867333"/>
                </a:lnTo>
                <a:cubicBezTo>
                  <a:pt x="3281524" y="833219"/>
                  <a:pt x="3267697" y="802334"/>
                  <a:pt x="3245341" y="779978"/>
                </a:cubicBezTo>
                <a:lnTo>
                  <a:pt x="3225612" y="766677"/>
                </a:lnTo>
                <a:lnTo>
                  <a:pt x="3214403" y="755338"/>
                </a:lnTo>
                <a:lnTo>
                  <a:pt x="2108418" y="11686"/>
                </a:lnTo>
                <a:cubicBezTo>
                  <a:pt x="2076957" y="-9467"/>
                  <a:pt x="2034305" y="-1112"/>
                  <a:pt x="2013151" y="30348"/>
                </a:cubicBezTo>
                <a:lnTo>
                  <a:pt x="1859946" y="258200"/>
                </a:lnTo>
                <a:cubicBezTo>
                  <a:pt x="1838793" y="289661"/>
                  <a:pt x="1847148" y="332313"/>
                  <a:pt x="1878609" y="353467"/>
                </a:cubicBezTo>
                <a:lnTo>
                  <a:pt x="2556664" y="809383"/>
                </a:lnTo>
                <a:lnTo>
                  <a:pt x="2550014" y="819246"/>
                </a:lnTo>
                <a:cubicBezTo>
                  <a:pt x="2543762" y="834026"/>
                  <a:pt x="2540306" y="850276"/>
                  <a:pt x="2540306" y="867333"/>
                </a:cubicBezTo>
                <a:lnTo>
                  <a:pt x="2540306" y="1008669"/>
                </a:lnTo>
                <a:lnTo>
                  <a:pt x="1639861" y="865744"/>
                </a:lnTo>
                <a:lnTo>
                  <a:pt x="1638149" y="864590"/>
                </a:lnTo>
                <a:cubicBezTo>
                  <a:pt x="1628341" y="860442"/>
                  <a:pt x="1617559" y="858148"/>
                  <a:pt x="1606240" y="858148"/>
                </a:cubicBezTo>
                <a:lnTo>
                  <a:pt x="1592003" y="858148"/>
                </a:lnTo>
                <a:lnTo>
                  <a:pt x="871562" y="743794"/>
                </a:lnTo>
                <a:lnTo>
                  <a:pt x="871562" y="858148"/>
                </a:lnTo>
                <a:lnTo>
                  <a:pt x="84151" y="858148"/>
                </a:lnTo>
                <a:cubicBezTo>
                  <a:pt x="38877" y="858148"/>
                  <a:pt x="2176" y="894849"/>
                  <a:pt x="2176" y="940123"/>
                </a:cubicBezTo>
                <a:lnTo>
                  <a:pt x="2176" y="1268011"/>
                </a:lnTo>
                <a:cubicBezTo>
                  <a:pt x="2176" y="1313285"/>
                  <a:pt x="38877" y="1349986"/>
                  <a:pt x="84151" y="1349986"/>
                </a:cubicBezTo>
                <a:lnTo>
                  <a:pt x="871562" y="1349986"/>
                </a:lnTo>
                <a:lnTo>
                  <a:pt x="871562" y="1789598"/>
                </a:lnTo>
                <a:lnTo>
                  <a:pt x="81976" y="1789598"/>
                </a:lnTo>
                <a:cubicBezTo>
                  <a:pt x="36702" y="1789598"/>
                  <a:pt x="0" y="1826299"/>
                  <a:pt x="0" y="1871573"/>
                </a:cubicBezTo>
                <a:lnTo>
                  <a:pt x="0" y="2199461"/>
                </a:lnTo>
                <a:cubicBezTo>
                  <a:pt x="0" y="2244735"/>
                  <a:pt x="36702" y="2281436"/>
                  <a:pt x="81976" y="2281436"/>
                </a:cubicBezTo>
                <a:lnTo>
                  <a:pt x="871562" y="2281436"/>
                </a:lnTo>
                <a:lnTo>
                  <a:pt x="871562" y="2411535"/>
                </a:lnTo>
                <a:lnTo>
                  <a:pt x="2540306" y="2146661"/>
                </a:lnTo>
                <a:lnTo>
                  <a:pt x="2540306" y="2385319"/>
                </a:lnTo>
                <a:lnTo>
                  <a:pt x="1846490" y="2772594"/>
                </a:lnTo>
                <a:cubicBezTo>
                  <a:pt x="1810893" y="2792463"/>
                  <a:pt x="1798143" y="2837427"/>
                  <a:pt x="1818013" y="2873024"/>
                </a:cubicBezTo>
                <a:lnTo>
                  <a:pt x="1961918" y="3130835"/>
                </a:lnTo>
                <a:cubicBezTo>
                  <a:pt x="1981788" y="3166432"/>
                  <a:pt x="2026752" y="3179182"/>
                  <a:pt x="2062349" y="3159312"/>
                </a:cubicBezTo>
                <a:lnTo>
                  <a:pt x="3164823" y="2543932"/>
                </a:lnTo>
                <a:lnTo>
                  <a:pt x="3206072" y="2535604"/>
                </a:lnTo>
                <a:cubicBezTo>
                  <a:pt x="3250412" y="2516850"/>
                  <a:pt x="3281524" y="2472945"/>
                  <a:pt x="3281524" y="2421773"/>
                </a:cubicBezTo>
                <a:close/>
                <a:moveTo>
                  <a:pt x="4610765" y="1571171"/>
                </a:moveTo>
                <a:cubicBezTo>
                  <a:pt x="4610765" y="1240476"/>
                  <a:pt x="4343265" y="972394"/>
                  <a:pt x="4013287" y="972394"/>
                </a:cubicBezTo>
                <a:cubicBezTo>
                  <a:pt x="3683310" y="972394"/>
                  <a:pt x="3415810" y="1240476"/>
                  <a:pt x="3415810" y="1571171"/>
                </a:cubicBezTo>
                <a:cubicBezTo>
                  <a:pt x="3415810" y="1901866"/>
                  <a:pt x="3683310" y="2169948"/>
                  <a:pt x="4013287" y="2169948"/>
                </a:cubicBezTo>
                <a:cubicBezTo>
                  <a:pt x="4343265" y="2169948"/>
                  <a:pt x="4610765" y="1901866"/>
                  <a:pt x="4610765" y="1571171"/>
                </a:cubicBezTo>
                <a:close/>
              </a:path>
            </a:pathLst>
          </a:custGeom>
          <a:solidFill>
            <a:srgbClr val="6D94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3"/>
          <p:cNvGrpSpPr/>
          <p:nvPr/>
        </p:nvGrpSpPr>
        <p:grpSpPr>
          <a:xfrm>
            <a:off x="9750493" y="252473"/>
            <a:ext cx="2043972" cy="1690255"/>
            <a:chOff x="-2392566" y="-1044072"/>
            <a:chExt cx="2043972" cy="1690255"/>
          </a:xfrm>
        </p:grpSpPr>
        <p:sp>
          <p:nvSpPr>
            <p:cNvPr id="21" name="Oval 20"/>
            <p:cNvSpPr/>
            <p:nvPr/>
          </p:nvSpPr>
          <p:spPr>
            <a:xfrm>
              <a:off x="-2392566" y="-1044072"/>
              <a:ext cx="2043972" cy="1690255"/>
            </a:xfrm>
            <a:prstGeom prst="ellipse">
              <a:avLst/>
            </a:prstGeom>
            <a:solidFill>
              <a:srgbClr val="F48153">
                <a:alpha val="70000"/>
              </a:srgbClr>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5" name="Oval 34"/>
            <p:cNvSpPr/>
            <p:nvPr/>
          </p:nvSpPr>
          <p:spPr>
            <a:xfrm>
              <a:off x="-2132017" y="-931126"/>
              <a:ext cx="1648691" cy="1464365"/>
            </a:xfrm>
            <a:prstGeom prst="ellipse">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3600" b="1" dirty="0"/>
                <a:t>51 %</a:t>
              </a:r>
            </a:p>
          </p:txBody>
        </p:sp>
      </p:grpSp>
      <p:sp>
        <p:nvSpPr>
          <p:cNvPr id="38" name="TextBox 37"/>
          <p:cNvSpPr txBox="1"/>
          <p:nvPr/>
        </p:nvSpPr>
        <p:spPr>
          <a:xfrm>
            <a:off x="825258" y="4590"/>
            <a:ext cx="6248400" cy="369332"/>
          </a:xfrm>
          <a:prstGeom prst="rect">
            <a:avLst/>
          </a:prstGeom>
          <a:noFill/>
        </p:spPr>
        <p:txBody>
          <a:bodyPr wrap="square" rtlCol="0">
            <a:spAutoFit/>
          </a:bodyPr>
          <a:lstStyle/>
          <a:p>
            <a:endParaRPr lang="en-US" dirty="0"/>
          </a:p>
        </p:txBody>
      </p:sp>
      <p:sp>
        <p:nvSpPr>
          <p:cNvPr id="39" name="Rectangle 38"/>
          <p:cNvSpPr/>
          <p:nvPr/>
        </p:nvSpPr>
        <p:spPr>
          <a:xfrm>
            <a:off x="0" y="-14714"/>
            <a:ext cx="4643718" cy="521340"/>
          </a:xfrm>
          <a:prstGeom prst="rect">
            <a:avLst/>
          </a:prstGeom>
          <a:solidFill>
            <a:srgbClr val="83D3D4">
              <a:alpha val="32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INTRODUCTION</a:t>
            </a:r>
            <a:endParaRPr lang="en-US" sz="1000" b="1" dirty="0">
              <a:solidFill>
                <a:schemeClr val="tx1"/>
              </a:solidFill>
            </a:endParaRPr>
          </a:p>
        </p:txBody>
      </p:sp>
      <p:pic>
        <p:nvPicPr>
          <p:cNvPr id="40" name="Picture 3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23982" y="4921623"/>
            <a:ext cx="4194146" cy="3145609"/>
          </a:xfrm>
          <a:prstGeom prst="rect">
            <a:avLst/>
          </a:prstGeom>
        </p:spPr>
      </p:pic>
      <p:sp>
        <p:nvSpPr>
          <p:cNvPr id="48" name="Rectangle 47"/>
          <p:cNvSpPr/>
          <p:nvPr/>
        </p:nvSpPr>
        <p:spPr>
          <a:xfrm rot="12560220" flipH="1">
            <a:off x="7661288" y="2094017"/>
            <a:ext cx="1470212" cy="417897"/>
          </a:xfrm>
          <a:prstGeom prst="rect">
            <a:avLst/>
          </a:prstGeom>
          <a:gradFill>
            <a:gsLst>
              <a:gs pos="100000">
                <a:schemeClr val="bg1"/>
              </a:gs>
              <a:gs pos="0">
                <a:schemeClr val="bg1">
                  <a:lumMod val="65000"/>
                </a:schemeClr>
              </a:gs>
            </a:gsLst>
            <a:path path="circle">
              <a:fillToRect l="50000" t="50000" r="50000" b="50000"/>
            </a:path>
          </a:gra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rot="9331679" flipH="1">
            <a:off x="1441652" y="2157182"/>
            <a:ext cx="1470212" cy="417897"/>
          </a:xfrm>
          <a:prstGeom prst="rect">
            <a:avLst/>
          </a:prstGeom>
          <a:gradFill>
            <a:gsLst>
              <a:gs pos="100000">
                <a:schemeClr val="bg1"/>
              </a:gs>
              <a:gs pos="0">
                <a:schemeClr val="bg1">
                  <a:lumMod val="65000"/>
                </a:schemeClr>
              </a:gs>
            </a:gsLst>
            <a:path path="circle">
              <a:fillToRect l="50000" t="50000" r="50000" b="50000"/>
            </a:path>
          </a:gra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6" name="Group 25"/>
          <p:cNvGrpSpPr/>
          <p:nvPr/>
        </p:nvGrpSpPr>
        <p:grpSpPr>
          <a:xfrm>
            <a:off x="453319" y="1097601"/>
            <a:ext cx="8686279" cy="1291702"/>
            <a:chOff x="453319" y="1097601"/>
            <a:chExt cx="8686279" cy="1291702"/>
          </a:xfrm>
        </p:grpSpPr>
        <p:sp>
          <p:nvSpPr>
            <p:cNvPr id="5" name="Rectangle 4"/>
            <p:cNvSpPr/>
            <p:nvPr/>
          </p:nvSpPr>
          <p:spPr>
            <a:xfrm>
              <a:off x="615564" y="1098385"/>
              <a:ext cx="2079812" cy="1290918"/>
            </a:xfrm>
            <a:prstGeom prst="rect">
              <a:avLst/>
            </a:prstGeom>
            <a:gradFill flip="none" rotWithShape="1">
              <a:gsLst>
                <a:gs pos="2000">
                  <a:srgbClr val="FF6699"/>
                </a:gs>
                <a:gs pos="100000">
                  <a:srgbClr val="9900CC"/>
                </a:gs>
              </a:gsLst>
              <a:lin ang="10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2748104" y="1097601"/>
              <a:ext cx="6391494" cy="1290918"/>
            </a:xfrm>
            <a:prstGeom prst="rect">
              <a:avLst/>
            </a:prstGeom>
            <a:solidFill>
              <a:srgbClr val="3E3A85">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latin typeface="Times New Roman" panose="02020603050405020304" pitchFamily="18" charset="0"/>
                  <a:cs typeface="Times New Roman" panose="02020603050405020304" pitchFamily="18" charset="0"/>
                </a:rPr>
                <a:t>Do you know how many of them cannot take care of their families and themselves?</a:t>
              </a:r>
            </a:p>
            <a:p>
              <a:pPr algn="ctr"/>
              <a:endParaRPr lang="en-US" dirty="0"/>
            </a:p>
          </p:txBody>
        </p:sp>
        <p:grpSp>
          <p:nvGrpSpPr>
            <p:cNvPr id="7" name="Group 6"/>
            <p:cNvGrpSpPr/>
            <p:nvPr/>
          </p:nvGrpSpPr>
          <p:grpSpPr>
            <a:xfrm>
              <a:off x="2824361" y="1266472"/>
              <a:ext cx="137160" cy="851200"/>
              <a:chOff x="3469682" y="2357718"/>
              <a:chExt cx="137160" cy="851200"/>
            </a:xfrm>
            <a:effectLst>
              <a:outerShdw blurRad="50800" dist="38100" dir="13500000" algn="br" rotWithShape="0">
                <a:prstClr val="black">
                  <a:alpha val="40000"/>
                </a:prstClr>
              </a:outerShdw>
            </a:effectLst>
          </p:grpSpPr>
          <p:sp>
            <p:nvSpPr>
              <p:cNvPr id="6" name="Oval 5"/>
              <p:cNvSpPr/>
              <p:nvPr/>
            </p:nvSpPr>
            <p:spPr>
              <a:xfrm>
                <a:off x="3469682" y="2714738"/>
                <a:ext cx="137160" cy="1371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3469682" y="2357718"/>
                <a:ext cx="137160" cy="1371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3469682" y="3071758"/>
                <a:ext cx="137160" cy="1371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9" name="Group 18"/>
            <p:cNvGrpSpPr/>
            <p:nvPr/>
          </p:nvGrpSpPr>
          <p:grpSpPr>
            <a:xfrm>
              <a:off x="2558216" y="1249664"/>
              <a:ext cx="137160" cy="851200"/>
              <a:chOff x="3469682" y="2357718"/>
              <a:chExt cx="137160" cy="851200"/>
            </a:xfrm>
            <a:effectLst>
              <a:outerShdw blurRad="50800" dist="38100" dir="13500000" algn="br" rotWithShape="0">
                <a:prstClr val="black">
                  <a:alpha val="40000"/>
                </a:prstClr>
              </a:outerShdw>
            </a:effectLst>
          </p:grpSpPr>
          <p:sp>
            <p:nvSpPr>
              <p:cNvPr id="20" name="Oval 19"/>
              <p:cNvSpPr/>
              <p:nvPr/>
            </p:nvSpPr>
            <p:spPr>
              <a:xfrm>
                <a:off x="3469682" y="2714738"/>
                <a:ext cx="137160" cy="1371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3469682" y="2357718"/>
                <a:ext cx="137160" cy="1371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a:off x="3469682" y="3071758"/>
                <a:ext cx="137160" cy="1371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 name="Flowchart: Terminator 7"/>
            <p:cNvSpPr/>
            <p:nvPr/>
          </p:nvSpPr>
          <p:spPr>
            <a:xfrm>
              <a:off x="2615033" y="1260197"/>
              <a:ext cx="266145" cy="143435"/>
            </a:xfrm>
            <a:prstGeom prst="flowChartTerminator">
              <a:avLst/>
            </a:prstGeom>
            <a:solidFill>
              <a:schemeClr val="bg1"/>
            </a:solidFill>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lowchart: Terminator 23"/>
            <p:cNvSpPr/>
            <p:nvPr/>
          </p:nvSpPr>
          <p:spPr>
            <a:xfrm>
              <a:off x="2615032" y="1963818"/>
              <a:ext cx="266145" cy="143435"/>
            </a:xfrm>
            <a:prstGeom prst="flowChartTerminator">
              <a:avLst/>
            </a:prstGeom>
            <a:solidFill>
              <a:schemeClr val="bg1"/>
            </a:solidFill>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lowchart: Terminator 24"/>
            <p:cNvSpPr/>
            <p:nvPr/>
          </p:nvSpPr>
          <p:spPr>
            <a:xfrm>
              <a:off x="2615033" y="1599625"/>
              <a:ext cx="266145" cy="143435"/>
            </a:xfrm>
            <a:prstGeom prst="flowChartTerminator">
              <a:avLst/>
            </a:prstGeom>
            <a:solidFill>
              <a:schemeClr val="bg1"/>
            </a:solidFill>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 Same Side Corner Rectangle 10"/>
            <p:cNvSpPr/>
            <p:nvPr/>
          </p:nvSpPr>
          <p:spPr>
            <a:xfrm>
              <a:off x="453319" y="1285659"/>
              <a:ext cx="509482" cy="914802"/>
            </a:xfrm>
            <a:prstGeom prst="round2Same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bg1"/>
                  </a:solidFill>
                </a:rPr>
                <a:t>1</a:t>
              </a:r>
            </a:p>
          </p:txBody>
        </p:sp>
      </p:grpSp>
      <p:grpSp>
        <p:nvGrpSpPr>
          <p:cNvPr id="15" name="Group 14"/>
          <p:cNvGrpSpPr/>
          <p:nvPr/>
        </p:nvGrpSpPr>
        <p:grpSpPr>
          <a:xfrm>
            <a:off x="453319" y="4567329"/>
            <a:ext cx="8686279" cy="2090747"/>
            <a:chOff x="453319" y="4742913"/>
            <a:chExt cx="8686279" cy="1477478"/>
          </a:xfrm>
        </p:grpSpPr>
        <p:sp>
          <p:nvSpPr>
            <p:cNvPr id="51" name="Rectangle 50"/>
            <p:cNvSpPr/>
            <p:nvPr/>
          </p:nvSpPr>
          <p:spPr>
            <a:xfrm rot="12560220" flipH="1">
              <a:off x="7661288" y="5739329"/>
              <a:ext cx="1470212" cy="417897"/>
            </a:xfrm>
            <a:prstGeom prst="rect">
              <a:avLst/>
            </a:prstGeom>
            <a:gradFill>
              <a:gsLst>
                <a:gs pos="100000">
                  <a:schemeClr val="bg1"/>
                </a:gs>
                <a:gs pos="0">
                  <a:schemeClr val="bg1">
                    <a:lumMod val="65000"/>
                  </a:schemeClr>
                </a:gs>
              </a:gsLst>
              <a:path path="circle">
                <a:fillToRect l="50000" t="50000" r="50000" b="50000"/>
              </a:path>
            </a:gra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p:cNvSpPr/>
            <p:nvPr/>
          </p:nvSpPr>
          <p:spPr>
            <a:xfrm rot="9331679" flipH="1">
              <a:off x="1441652" y="5802494"/>
              <a:ext cx="1470212" cy="417897"/>
            </a:xfrm>
            <a:prstGeom prst="rect">
              <a:avLst/>
            </a:prstGeom>
            <a:gradFill>
              <a:gsLst>
                <a:gs pos="100000">
                  <a:schemeClr val="bg1"/>
                </a:gs>
                <a:gs pos="0">
                  <a:schemeClr val="bg1">
                    <a:lumMod val="65000"/>
                  </a:schemeClr>
                </a:gs>
              </a:gsLst>
              <a:path path="circle">
                <a:fillToRect l="50000" t="50000" r="50000" b="50000"/>
              </a:path>
            </a:gra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p:cNvSpPr/>
            <p:nvPr/>
          </p:nvSpPr>
          <p:spPr>
            <a:xfrm>
              <a:off x="615564" y="4743697"/>
              <a:ext cx="2079812" cy="1290918"/>
            </a:xfrm>
            <a:prstGeom prst="rect">
              <a:avLst/>
            </a:prstGeom>
            <a:gradFill flip="none" rotWithShape="1">
              <a:gsLst>
                <a:gs pos="0">
                  <a:srgbClr val="008080"/>
                </a:gs>
                <a:gs pos="100000">
                  <a:srgbClr val="33CCCC"/>
                </a:gs>
              </a:gsLst>
              <a:lin ang="10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p:cNvSpPr/>
            <p:nvPr/>
          </p:nvSpPr>
          <p:spPr>
            <a:xfrm>
              <a:off x="2748104" y="4742913"/>
              <a:ext cx="6391494" cy="1290918"/>
            </a:xfrm>
            <a:prstGeom prst="rect">
              <a:avLst/>
            </a:prstGeom>
            <a:solidFill>
              <a:srgbClr val="3E3A85">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Times New Roman" panose="02020603050405020304" pitchFamily="18" charset="0"/>
                  <a:cs typeface="Times New Roman" panose="02020603050405020304" pitchFamily="18" charset="0"/>
                </a:rPr>
                <a:t>It is with all these women in financial difficulties in mind that I chose this topic.   My work consists in studying the profile of independent women in order to better guide the others.</a:t>
              </a:r>
            </a:p>
            <a:p>
              <a:pPr algn="ctr"/>
              <a:endParaRPr lang="en-US" dirty="0"/>
            </a:p>
          </p:txBody>
        </p:sp>
        <p:grpSp>
          <p:nvGrpSpPr>
            <p:cNvPr id="55" name="Group 54"/>
            <p:cNvGrpSpPr/>
            <p:nvPr/>
          </p:nvGrpSpPr>
          <p:grpSpPr>
            <a:xfrm>
              <a:off x="2824361" y="4911784"/>
              <a:ext cx="137160" cy="851200"/>
              <a:chOff x="3469682" y="2357718"/>
              <a:chExt cx="137160" cy="851200"/>
            </a:xfrm>
            <a:effectLst>
              <a:outerShdw blurRad="50800" dist="38100" dir="13500000" algn="br" rotWithShape="0">
                <a:prstClr val="black">
                  <a:alpha val="40000"/>
                </a:prstClr>
              </a:outerShdw>
            </a:effectLst>
          </p:grpSpPr>
          <p:sp>
            <p:nvSpPr>
              <p:cNvPr id="64" name="Oval 63"/>
              <p:cNvSpPr/>
              <p:nvPr/>
            </p:nvSpPr>
            <p:spPr>
              <a:xfrm>
                <a:off x="3469682" y="2714738"/>
                <a:ext cx="137160" cy="1371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64"/>
              <p:cNvSpPr/>
              <p:nvPr/>
            </p:nvSpPr>
            <p:spPr>
              <a:xfrm>
                <a:off x="3469682" y="2357718"/>
                <a:ext cx="137160" cy="1371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Oval 65"/>
              <p:cNvSpPr/>
              <p:nvPr/>
            </p:nvSpPr>
            <p:spPr>
              <a:xfrm>
                <a:off x="3469682" y="3071758"/>
                <a:ext cx="137160" cy="1371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6" name="Group 55"/>
            <p:cNvGrpSpPr/>
            <p:nvPr/>
          </p:nvGrpSpPr>
          <p:grpSpPr>
            <a:xfrm>
              <a:off x="2558216" y="4894976"/>
              <a:ext cx="137160" cy="851200"/>
              <a:chOff x="3469682" y="2357718"/>
              <a:chExt cx="137160" cy="851200"/>
            </a:xfrm>
            <a:effectLst>
              <a:outerShdw blurRad="50800" dist="38100" dir="13500000" algn="br" rotWithShape="0">
                <a:prstClr val="black">
                  <a:alpha val="40000"/>
                </a:prstClr>
              </a:outerShdw>
            </a:effectLst>
          </p:grpSpPr>
          <p:sp>
            <p:nvSpPr>
              <p:cNvPr id="61" name="Oval 60"/>
              <p:cNvSpPr/>
              <p:nvPr/>
            </p:nvSpPr>
            <p:spPr>
              <a:xfrm>
                <a:off x="3469682" y="2714738"/>
                <a:ext cx="137160" cy="1371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p:cNvSpPr/>
              <p:nvPr/>
            </p:nvSpPr>
            <p:spPr>
              <a:xfrm>
                <a:off x="3469682" y="2357718"/>
                <a:ext cx="137160" cy="1371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p:cNvSpPr/>
              <p:nvPr/>
            </p:nvSpPr>
            <p:spPr>
              <a:xfrm>
                <a:off x="3469682" y="3071758"/>
                <a:ext cx="137160" cy="1371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7" name="Flowchart: Terminator 56"/>
            <p:cNvSpPr/>
            <p:nvPr/>
          </p:nvSpPr>
          <p:spPr>
            <a:xfrm>
              <a:off x="2615033" y="4905509"/>
              <a:ext cx="266145" cy="143435"/>
            </a:xfrm>
            <a:prstGeom prst="flowChartTerminator">
              <a:avLst/>
            </a:prstGeom>
            <a:solidFill>
              <a:schemeClr val="bg1"/>
            </a:solidFill>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lowchart: Terminator 57"/>
            <p:cNvSpPr/>
            <p:nvPr/>
          </p:nvSpPr>
          <p:spPr>
            <a:xfrm>
              <a:off x="2615032" y="5609130"/>
              <a:ext cx="266145" cy="143435"/>
            </a:xfrm>
            <a:prstGeom prst="flowChartTerminator">
              <a:avLst/>
            </a:prstGeom>
            <a:solidFill>
              <a:schemeClr val="bg1"/>
            </a:solidFill>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lowchart: Terminator 58"/>
            <p:cNvSpPr/>
            <p:nvPr/>
          </p:nvSpPr>
          <p:spPr>
            <a:xfrm>
              <a:off x="2615033" y="5244937"/>
              <a:ext cx="266145" cy="143435"/>
            </a:xfrm>
            <a:prstGeom prst="flowChartTerminator">
              <a:avLst/>
            </a:prstGeom>
            <a:solidFill>
              <a:schemeClr val="bg1"/>
            </a:solidFill>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ound Same Side Corner Rectangle 59"/>
            <p:cNvSpPr/>
            <p:nvPr/>
          </p:nvSpPr>
          <p:spPr>
            <a:xfrm>
              <a:off x="453319" y="4930971"/>
              <a:ext cx="509482" cy="764358"/>
            </a:xfrm>
            <a:prstGeom prst="round2Same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bg1"/>
                  </a:solidFill>
                </a:rPr>
                <a:t>3</a:t>
              </a:r>
            </a:p>
          </p:txBody>
        </p:sp>
      </p:grpSp>
      <p:sp>
        <p:nvSpPr>
          <p:cNvPr id="68" name="Rectangle 67"/>
          <p:cNvSpPr/>
          <p:nvPr/>
        </p:nvSpPr>
        <p:spPr>
          <a:xfrm rot="12560220" flipH="1">
            <a:off x="7661288" y="3917065"/>
            <a:ext cx="1470212" cy="417897"/>
          </a:xfrm>
          <a:prstGeom prst="rect">
            <a:avLst/>
          </a:prstGeom>
          <a:gradFill>
            <a:gsLst>
              <a:gs pos="100000">
                <a:schemeClr val="bg1"/>
              </a:gs>
              <a:gs pos="0">
                <a:schemeClr val="bg1">
                  <a:lumMod val="65000"/>
                </a:schemeClr>
              </a:gs>
            </a:gsLst>
            <a:path path="circle">
              <a:fillToRect l="50000" t="50000" r="50000" b="50000"/>
            </a:path>
          </a:gra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68"/>
          <p:cNvSpPr/>
          <p:nvPr/>
        </p:nvSpPr>
        <p:spPr>
          <a:xfrm rot="9331679" flipH="1">
            <a:off x="1441652" y="3980230"/>
            <a:ext cx="1470212" cy="417897"/>
          </a:xfrm>
          <a:prstGeom prst="rect">
            <a:avLst/>
          </a:prstGeom>
          <a:gradFill>
            <a:gsLst>
              <a:gs pos="100000">
                <a:schemeClr val="bg1"/>
              </a:gs>
              <a:gs pos="0">
                <a:schemeClr val="bg1">
                  <a:lumMod val="65000"/>
                </a:schemeClr>
              </a:gs>
            </a:gsLst>
            <a:path path="circle">
              <a:fillToRect l="50000" t="50000" r="50000" b="50000"/>
            </a:path>
          </a:gra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4" name="Group 83"/>
          <p:cNvGrpSpPr/>
          <p:nvPr/>
        </p:nvGrpSpPr>
        <p:grpSpPr>
          <a:xfrm>
            <a:off x="453319" y="2920649"/>
            <a:ext cx="8686279" cy="1291702"/>
            <a:chOff x="453319" y="2920649"/>
            <a:chExt cx="8686279" cy="1291702"/>
          </a:xfrm>
        </p:grpSpPr>
        <p:sp>
          <p:nvSpPr>
            <p:cNvPr id="70" name="Rectangle 69"/>
            <p:cNvSpPr/>
            <p:nvPr/>
          </p:nvSpPr>
          <p:spPr>
            <a:xfrm>
              <a:off x="615564" y="2921433"/>
              <a:ext cx="2079812" cy="1290918"/>
            </a:xfrm>
            <a:prstGeom prst="rect">
              <a:avLst/>
            </a:prstGeom>
            <a:gradFill flip="none" rotWithShape="1">
              <a:gsLst>
                <a:gs pos="3000">
                  <a:srgbClr val="0099FF">
                    <a:alpha val="71765"/>
                  </a:srgbClr>
                </a:gs>
                <a:gs pos="100000">
                  <a:srgbClr val="FFCC00"/>
                </a:gs>
              </a:gsLst>
              <a:lin ang="10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2748104" y="2920649"/>
              <a:ext cx="6391494" cy="1290918"/>
            </a:xfrm>
            <a:prstGeom prst="rect">
              <a:avLst/>
            </a:prstGeom>
            <a:solidFill>
              <a:srgbClr val="3E3A85">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latin typeface="Times New Roman" panose="02020603050405020304" pitchFamily="18" charset="0"/>
                  <a:cs typeface="Times New Roman" panose="02020603050405020304" pitchFamily="18" charset="0"/>
                </a:rPr>
                <a:t>Do you know how many of them can't live the life they want?</a:t>
              </a:r>
            </a:p>
            <a:p>
              <a:pPr algn="ctr"/>
              <a:endParaRPr lang="en-US" dirty="0"/>
            </a:p>
          </p:txBody>
        </p:sp>
        <p:grpSp>
          <p:nvGrpSpPr>
            <p:cNvPr id="72" name="Group 71"/>
            <p:cNvGrpSpPr/>
            <p:nvPr/>
          </p:nvGrpSpPr>
          <p:grpSpPr>
            <a:xfrm>
              <a:off x="2824361" y="3089520"/>
              <a:ext cx="137160" cy="851200"/>
              <a:chOff x="3469682" y="2357718"/>
              <a:chExt cx="137160" cy="851200"/>
            </a:xfrm>
            <a:effectLst>
              <a:outerShdw blurRad="50800" dist="38100" dir="13500000" algn="br" rotWithShape="0">
                <a:prstClr val="black">
                  <a:alpha val="40000"/>
                </a:prstClr>
              </a:outerShdw>
            </a:effectLst>
          </p:grpSpPr>
          <p:sp>
            <p:nvSpPr>
              <p:cNvPr id="81" name="Oval 80"/>
              <p:cNvSpPr/>
              <p:nvPr/>
            </p:nvSpPr>
            <p:spPr>
              <a:xfrm>
                <a:off x="3469682" y="2714738"/>
                <a:ext cx="137160" cy="1371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Oval 81"/>
              <p:cNvSpPr/>
              <p:nvPr/>
            </p:nvSpPr>
            <p:spPr>
              <a:xfrm>
                <a:off x="3469682" y="2357718"/>
                <a:ext cx="137160" cy="1371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Oval 82"/>
              <p:cNvSpPr/>
              <p:nvPr/>
            </p:nvSpPr>
            <p:spPr>
              <a:xfrm>
                <a:off x="3469682" y="3071758"/>
                <a:ext cx="137160" cy="1371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72"/>
            <p:cNvGrpSpPr/>
            <p:nvPr/>
          </p:nvGrpSpPr>
          <p:grpSpPr>
            <a:xfrm>
              <a:off x="2558216" y="3072712"/>
              <a:ext cx="137160" cy="851200"/>
              <a:chOff x="3469682" y="2357718"/>
              <a:chExt cx="137160" cy="851200"/>
            </a:xfrm>
            <a:effectLst>
              <a:outerShdw blurRad="50800" dist="38100" dir="13500000" algn="br" rotWithShape="0">
                <a:prstClr val="black">
                  <a:alpha val="40000"/>
                </a:prstClr>
              </a:outerShdw>
            </a:effectLst>
          </p:grpSpPr>
          <p:sp>
            <p:nvSpPr>
              <p:cNvPr id="78" name="Oval 77"/>
              <p:cNvSpPr/>
              <p:nvPr/>
            </p:nvSpPr>
            <p:spPr>
              <a:xfrm>
                <a:off x="3469682" y="2714738"/>
                <a:ext cx="137160" cy="1371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p:cNvSpPr/>
              <p:nvPr/>
            </p:nvSpPr>
            <p:spPr>
              <a:xfrm>
                <a:off x="3469682" y="2357718"/>
                <a:ext cx="137160" cy="1371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p:cNvSpPr/>
              <p:nvPr/>
            </p:nvSpPr>
            <p:spPr>
              <a:xfrm>
                <a:off x="3469682" y="3071758"/>
                <a:ext cx="137160" cy="1371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4" name="Flowchart: Terminator 73"/>
            <p:cNvSpPr/>
            <p:nvPr/>
          </p:nvSpPr>
          <p:spPr>
            <a:xfrm>
              <a:off x="2615033" y="3083245"/>
              <a:ext cx="266145" cy="143435"/>
            </a:xfrm>
            <a:prstGeom prst="flowChartTerminator">
              <a:avLst/>
            </a:prstGeom>
            <a:solidFill>
              <a:schemeClr val="bg1"/>
            </a:solidFill>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Flowchart: Terminator 74"/>
            <p:cNvSpPr/>
            <p:nvPr/>
          </p:nvSpPr>
          <p:spPr>
            <a:xfrm>
              <a:off x="2615032" y="3786866"/>
              <a:ext cx="266145" cy="143435"/>
            </a:xfrm>
            <a:prstGeom prst="flowChartTerminator">
              <a:avLst/>
            </a:prstGeom>
            <a:solidFill>
              <a:schemeClr val="bg1"/>
            </a:solidFill>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Flowchart: Terminator 75"/>
            <p:cNvSpPr/>
            <p:nvPr/>
          </p:nvSpPr>
          <p:spPr>
            <a:xfrm>
              <a:off x="2615033" y="3422673"/>
              <a:ext cx="266145" cy="143435"/>
            </a:xfrm>
            <a:prstGeom prst="flowChartTerminator">
              <a:avLst/>
            </a:prstGeom>
            <a:solidFill>
              <a:schemeClr val="bg1"/>
            </a:solidFill>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ound Same Side Corner Rectangle 76"/>
            <p:cNvSpPr/>
            <p:nvPr/>
          </p:nvSpPr>
          <p:spPr>
            <a:xfrm>
              <a:off x="453319" y="3108707"/>
              <a:ext cx="509482" cy="914802"/>
            </a:xfrm>
            <a:prstGeom prst="round2Same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bg1"/>
                  </a:solidFill>
                </a:rPr>
                <a:t>2</a:t>
              </a:r>
            </a:p>
          </p:txBody>
        </p:sp>
      </p:grpSp>
    </p:spTree>
    <p:extLst>
      <p:ext uri="{BB962C8B-B14F-4D97-AF65-F5344CB8AC3E}">
        <p14:creationId xmlns:p14="http://schemas.microsoft.com/office/powerpoint/2010/main" val="20067755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 Same Side Corner Rectangle 4"/>
          <p:cNvSpPr/>
          <p:nvPr/>
        </p:nvSpPr>
        <p:spPr>
          <a:xfrm rot="16200000">
            <a:off x="-420020" y="1563177"/>
            <a:ext cx="3687699" cy="1111630"/>
          </a:xfrm>
          <a:custGeom>
            <a:avLst/>
            <a:gdLst>
              <a:gd name="connsiteX0" fmla="*/ 343650 w 3478307"/>
              <a:gd name="connsiteY0" fmla="*/ 0 h 1093694"/>
              <a:gd name="connsiteX1" fmla="*/ 3134657 w 3478307"/>
              <a:gd name="connsiteY1" fmla="*/ 0 h 1093694"/>
              <a:gd name="connsiteX2" fmla="*/ 3478307 w 3478307"/>
              <a:gd name="connsiteY2" fmla="*/ 343650 h 1093694"/>
              <a:gd name="connsiteX3" fmla="*/ 3478307 w 3478307"/>
              <a:gd name="connsiteY3" fmla="*/ 1093694 h 1093694"/>
              <a:gd name="connsiteX4" fmla="*/ 3478307 w 3478307"/>
              <a:gd name="connsiteY4" fmla="*/ 1093694 h 1093694"/>
              <a:gd name="connsiteX5" fmla="*/ 0 w 3478307"/>
              <a:gd name="connsiteY5" fmla="*/ 1093694 h 1093694"/>
              <a:gd name="connsiteX6" fmla="*/ 0 w 3478307"/>
              <a:gd name="connsiteY6" fmla="*/ 1093694 h 1093694"/>
              <a:gd name="connsiteX7" fmla="*/ 0 w 3478307"/>
              <a:gd name="connsiteY7" fmla="*/ 343650 h 1093694"/>
              <a:gd name="connsiteX8" fmla="*/ 343650 w 3478307"/>
              <a:gd name="connsiteY8" fmla="*/ 0 h 1093694"/>
              <a:gd name="connsiteX0" fmla="*/ 343650 w 3478307"/>
              <a:gd name="connsiteY0" fmla="*/ 0 h 1093694"/>
              <a:gd name="connsiteX1" fmla="*/ 3134657 w 3478307"/>
              <a:gd name="connsiteY1" fmla="*/ 0 h 1093694"/>
              <a:gd name="connsiteX2" fmla="*/ 3478306 w 3478307"/>
              <a:gd name="connsiteY2" fmla="*/ 343653 h 1093694"/>
              <a:gd name="connsiteX3" fmla="*/ 3478307 w 3478307"/>
              <a:gd name="connsiteY3" fmla="*/ 1093694 h 1093694"/>
              <a:gd name="connsiteX4" fmla="*/ 3478307 w 3478307"/>
              <a:gd name="connsiteY4" fmla="*/ 1093694 h 1093694"/>
              <a:gd name="connsiteX5" fmla="*/ 0 w 3478307"/>
              <a:gd name="connsiteY5" fmla="*/ 1093694 h 1093694"/>
              <a:gd name="connsiteX6" fmla="*/ 0 w 3478307"/>
              <a:gd name="connsiteY6" fmla="*/ 1093694 h 1093694"/>
              <a:gd name="connsiteX7" fmla="*/ 0 w 3478307"/>
              <a:gd name="connsiteY7" fmla="*/ 343650 h 1093694"/>
              <a:gd name="connsiteX8" fmla="*/ 343650 w 3478307"/>
              <a:gd name="connsiteY8" fmla="*/ 0 h 1093694"/>
              <a:gd name="connsiteX0" fmla="*/ 343650 w 3478307"/>
              <a:gd name="connsiteY0" fmla="*/ 0 h 1093694"/>
              <a:gd name="connsiteX1" fmla="*/ 3134657 w 3478307"/>
              <a:gd name="connsiteY1" fmla="*/ 0 h 1093694"/>
              <a:gd name="connsiteX2" fmla="*/ 3478305 w 3478307"/>
              <a:gd name="connsiteY2" fmla="*/ 343656 h 1093694"/>
              <a:gd name="connsiteX3" fmla="*/ 3478307 w 3478307"/>
              <a:gd name="connsiteY3" fmla="*/ 1093694 h 1093694"/>
              <a:gd name="connsiteX4" fmla="*/ 3478307 w 3478307"/>
              <a:gd name="connsiteY4" fmla="*/ 1093694 h 1093694"/>
              <a:gd name="connsiteX5" fmla="*/ 0 w 3478307"/>
              <a:gd name="connsiteY5" fmla="*/ 1093694 h 1093694"/>
              <a:gd name="connsiteX6" fmla="*/ 0 w 3478307"/>
              <a:gd name="connsiteY6" fmla="*/ 1093694 h 1093694"/>
              <a:gd name="connsiteX7" fmla="*/ 0 w 3478307"/>
              <a:gd name="connsiteY7" fmla="*/ 343650 h 1093694"/>
              <a:gd name="connsiteX8" fmla="*/ 343650 w 3478307"/>
              <a:gd name="connsiteY8" fmla="*/ 0 h 1093694"/>
              <a:gd name="connsiteX0" fmla="*/ 343650 w 3478307"/>
              <a:gd name="connsiteY0" fmla="*/ 0 h 1093694"/>
              <a:gd name="connsiteX1" fmla="*/ 3134657 w 3478307"/>
              <a:gd name="connsiteY1" fmla="*/ 0 h 1093694"/>
              <a:gd name="connsiteX2" fmla="*/ 3478304 w 3478307"/>
              <a:gd name="connsiteY2" fmla="*/ 343659 h 1093694"/>
              <a:gd name="connsiteX3" fmla="*/ 3478307 w 3478307"/>
              <a:gd name="connsiteY3" fmla="*/ 1093694 h 1093694"/>
              <a:gd name="connsiteX4" fmla="*/ 3478307 w 3478307"/>
              <a:gd name="connsiteY4" fmla="*/ 1093694 h 1093694"/>
              <a:gd name="connsiteX5" fmla="*/ 0 w 3478307"/>
              <a:gd name="connsiteY5" fmla="*/ 1093694 h 1093694"/>
              <a:gd name="connsiteX6" fmla="*/ 0 w 3478307"/>
              <a:gd name="connsiteY6" fmla="*/ 1093694 h 1093694"/>
              <a:gd name="connsiteX7" fmla="*/ 0 w 3478307"/>
              <a:gd name="connsiteY7" fmla="*/ 343650 h 1093694"/>
              <a:gd name="connsiteX8" fmla="*/ 343650 w 3478307"/>
              <a:gd name="connsiteY8" fmla="*/ 0 h 1093694"/>
              <a:gd name="connsiteX0" fmla="*/ 343650 w 3478307"/>
              <a:gd name="connsiteY0" fmla="*/ 0 h 1093694"/>
              <a:gd name="connsiteX1" fmla="*/ 3134657 w 3478307"/>
              <a:gd name="connsiteY1" fmla="*/ 0 h 1093694"/>
              <a:gd name="connsiteX2" fmla="*/ 3478303 w 3478307"/>
              <a:gd name="connsiteY2" fmla="*/ 343662 h 1093694"/>
              <a:gd name="connsiteX3" fmla="*/ 3478307 w 3478307"/>
              <a:gd name="connsiteY3" fmla="*/ 1093694 h 1093694"/>
              <a:gd name="connsiteX4" fmla="*/ 3478307 w 3478307"/>
              <a:gd name="connsiteY4" fmla="*/ 1093694 h 1093694"/>
              <a:gd name="connsiteX5" fmla="*/ 0 w 3478307"/>
              <a:gd name="connsiteY5" fmla="*/ 1093694 h 1093694"/>
              <a:gd name="connsiteX6" fmla="*/ 0 w 3478307"/>
              <a:gd name="connsiteY6" fmla="*/ 1093694 h 1093694"/>
              <a:gd name="connsiteX7" fmla="*/ 0 w 3478307"/>
              <a:gd name="connsiteY7" fmla="*/ 343650 h 1093694"/>
              <a:gd name="connsiteX8" fmla="*/ 343650 w 3478307"/>
              <a:gd name="connsiteY8" fmla="*/ 0 h 1093694"/>
              <a:gd name="connsiteX0" fmla="*/ 343650 w 3478307"/>
              <a:gd name="connsiteY0" fmla="*/ 0 h 1093694"/>
              <a:gd name="connsiteX1" fmla="*/ 3134657 w 3478307"/>
              <a:gd name="connsiteY1" fmla="*/ 0 h 1093694"/>
              <a:gd name="connsiteX2" fmla="*/ 3478302 w 3478307"/>
              <a:gd name="connsiteY2" fmla="*/ 343665 h 1093694"/>
              <a:gd name="connsiteX3" fmla="*/ 3478307 w 3478307"/>
              <a:gd name="connsiteY3" fmla="*/ 1093694 h 1093694"/>
              <a:gd name="connsiteX4" fmla="*/ 3478307 w 3478307"/>
              <a:gd name="connsiteY4" fmla="*/ 1093694 h 1093694"/>
              <a:gd name="connsiteX5" fmla="*/ 0 w 3478307"/>
              <a:gd name="connsiteY5" fmla="*/ 1093694 h 1093694"/>
              <a:gd name="connsiteX6" fmla="*/ 0 w 3478307"/>
              <a:gd name="connsiteY6" fmla="*/ 1093694 h 1093694"/>
              <a:gd name="connsiteX7" fmla="*/ 0 w 3478307"/>
              <a:gd name="connsiteY7" fmla="*/ 343650 h 1093694"/>
              <a:gd name="connsiteX8" fmla="*/ 343650 w 3478307"/>
              <a:gd name="connsiteY8" fmla="*/ 0 h 1093694"/>
              <a:gd name="connsiteX0" fmla="*/ 343650 w 3483511"/>
              <a:gd name="connsiteY0" fmla="*/ 0 h 1093694"/>
              <a:gd name="connsiteX1" fmla="*/ 3134657 w 3483511"/>
              <a:gd name="connsiteY1" fmla="*/ 0 h 1093694"/>
              <a:gd name="connsiteX2" fmla="*/ 3478307 w 3483511"/>
              <a:gd name="connsiteY2" fmla="*/ 1093694 h 1093694"/>
              <a:gd name="connsiteX3" fmla="*/ 3478307 w 3483511"/>
              <a:gd name="connsiteY3" fmla="*/ 1093694 h 1093694"/>
              <a:gd name="connsiteX4" fmla="*/ 0 w 3483511"/>
              <a:gd name="connsiteY4" fmla="*/ 1093694 h 1093694"/>
              <a:gd name="connsiteX5" fmla="*/ 0 w 3483511"/>
              <a:gd name="connsiteY5" fmla="*/ 1093694 h 1093694"/>
              <a:gd name="connsiteX6" fmla="*/ 0 w 3483511"/>
              <a:gd name="connsiteY6" fmla="*/ 343650 h 1093694"/>
              <a:gd name="connsiteX7" fmla="*/ 343650 w 3483511"/>
              <a:gd name="connsiteY7" fmla="*/ 0 h 1093694"/>
              <a:gd name="connsiteX0" fmla="*/ 343650 w 3603810"/>
              <a:gd name="connsiteY0" fmla="*/ 0 h 1111627"/>
              <a:gd name="connsiteX1" fmla="*/ 3134657 w 3603810"/>
              <a:gd name="connsiteY1" fmla="*/ 0 h 1111627"/>
              <a:gd name="connsiteX2" fmla="*/ 3478307 w 3603810"/>
              <a:gd name="connsiteY2" fmla="*/ 1093694 h 1111627"/>
              <a:gd name="connsiteX3" fmla="*/ 3603810 w 3603810"/>
              <a:gd name="connsiteY3" fmla="*/ 1111627 h 1111627"/>
              <a:gd name="connsiteX4" fmla="*/ 0 w 3603810"/>
              <a:gd name="connsiteY4" fmla="*/ 1093694 h 1111627"/>
              <a:gd name="connsiteX5" fmla="*/ 0 w 3603810"/>
              <a:gd name="connsiteY5" fmla="*/ 1093694 h 1111627"/>
              <a:gd name="connsiteX6" fmla="*/ 0 w 3603810"/>
              <a:gd name="connsiteY6" fmla="*/ 343650 h 1111627"/>
              <a:gd name="connsiteX7" fmla="*/ 343650 w 3603810"/>
              <a:gd name="connsiteY7" fmla="*/ 0 h 1111627"/>
              <a:gd name="connsiteX0" fmla="*/ 343650 w 3603807"/>
              <a:gd name="connsiteY0" fmla="*/ 0 h 1111630"/>
              <a:gd name="connsiteX1" fmla="*/ 3134657 w 3603807"/>
              <a:gd name="connsiteY1" fmla="*/ 0 h 1111630"/>
              <a:gd name="connsiteX2" fmla="*/ 3478307 w 3603807"/>
              <a:gd name="connsiteY2" fmla="*/ 1093694 h 1111630"/>
              <a:gd name="connsiteX3" fmla="*/ 3603807 w 3603807"/>
              <a:gd name="connsiteY3" fmla="*/ 1111630 h 1111630"/>
              <a:gd name="connsiteX4" fmla="*/ 0 w 3603807"/>
              <a:gd name="connsiteY4" fmla="*/ 1093694 h 1111630"/>
              <a:gd name="connsiteX5" fmla="*/ 0 w 3603807"/>
              <a:gd name="connsiteY5" fmla="*/ 1093694 h 1111630"/>
              <a:gd name="connsiteX6" fmla="*/ 0 w 3603807"/>
              <a:gd name="connsiteY6" fmla="*/ 343650 h 1111630"/>
              <a:gd name="connsiteX7" fmla="*/ 343650 w 3603807"/>
              <a:gd name="connsiteY7" fmla="*/ 0 h 1111630"/>
              <a:gd name="connsiteX0" fmla="*/ 343650 w 3687699"/>
              <a:gd name="connsiteY0" fmla="*/ 0 h 1111630"/>
              <a:gd name="connsiteX1" fmla="*/ 3134657 w 3687699"/>
              <a:gd name="connsiteY1" fmla="*/ 0 h 1111630"/>
              <a:gd name="connsiteX2" fmla="*/ 3478307 w 3687699"/>
              <a:gd name="connsiteY2" fmla="*/ 1093694 h 1111630"/>
              <a:gd name="connsiteX3" fmla="*/ 3603807 w 3687699"/>
              <a:gd name="connsiteY3" fmla="*/ 1111630 h 1111630"/>
              <a:gd name="connsiteX4" fmla="*/ 0 w 3687699"/>
              <a:gd name="connsiteY4" fmla="*/ 1093694 h 1111630"/>
              <a:gd name="connsiteX5" fmla="*/ 0 w 3687699"/>
              <a:gd name="connsiteY5" fmla="*/ 1093694 h 1111630"/>
              <a:gd name="connsiteX6" fmla="*/ 0 w 3687699"/>
              <a:gd name="connsiteY6" fmla="*/ 343650 h 1111630"/>
              <a:gd name="connsiteX7" fmla="*/ 343650 w 3687699"/>
              <a:gd name="connsiteY7" fmla="*/ 0 h 1111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87699" h="1111630">
                <a:moveTo>
                  <a:pt x="343650" y="0"/>
                </a:moveTo>
                <a:lnTo>
                  <a:pt x="3134657" y="0"/>
                </a:lnTo>
                <a:cubicBezTo>
                  <a:pt x="3657100" y="182282"/>
                  <a:pt x="3887197" y="696262"/>
                  <a:pt x="3478307" y="1093694"/>
                </a:cubicBezTo>
                <a:lnTo>
                  <a:pt x="3603807" y="1111630"/>
                </a:lnTo>
                <a:lnTo>
                  <a:pt x="0" y="1093694"/>
                </a:lnTo>
                <a:lnTo>
                  <a:pt x="0" y="1093694"/>
                </a:lnTo>
                <a:lnTo>
                  <a:pt x="0" y="343650"/>
                </a:lnTo>
                <a:cubicBezTo>
                  <a:pt x="0" y="153857"/>
                  <a:pt x="153857" y="0"/>
                  <a:pt x="343650" y="0"/>
                </a:cubicBezTo>
                <a:close/>
              </a:path>
            </a:pathLst>
          </a:custGeom>
          <a:solidFill>
            <a:schemeClr val="bg1">
              <a:alpha val="41000"/>
            </a:schemeClr>
          </a:solidFill>
          <a:ln>
            <a:noFill/>
          </a:ln>
          <a:effectLst>
            <a:outerShdw blurRad="50800" dist="25400" dir="5400000" sx="19000" sy="19000" algn="ctr" rotWithShape="0">
              <a:srgbClr val="000000">
                <a:alpha val="43137"/>
              </a:srgbClr>
            </a:outerShdw>
            <a:reflection stA="45000" endPos="0" dist="50800" dir="5400000" sy="-100000" algn="bl" rotWithShape="0"/>
            <a:softEdge rad="254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p:cNvGrpSpPr/>
          <p:nvPr/>
        </p:nvGrpSpPr>
        <p:grpSpPr>
          <a:xfrm>
            <a:off x="4094423" y="1918445"/>
            <a:ext cx="3594463" cy="3399939"/>
            <a:chOff x="6168101" y="1674086"/>
            <a:chExt cx="3594463" cy="3399939"/>
          </a:xfrm>
        </p:grpSpPr>
        <p:sp>
          <p:nvSpPr>
            <p:cNvPr id="20" name="Rectangle 19"/>
            <p:cNvSpPr/>
            <p:nvPr/>
          </p:nvSpPr>
          <p:spPr>
            <a:xfrm>
              <a:off x="6527395" y="1703297"/>
              <a:ext cx="3216010" cy="3370727"/>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14"/>
            <p:cNvSpPr/>
            <p:nvPr/>
          </p:nvSpPr>
          <p:spPr>
            <a:xfrm>
              <a:off x="6546554" y="1703298"/>
              <a:ext cx="3216010" cy="3370727"/>
            </a:xfrm>
            <a:custGeom>
              <a:avLst/>
              <a:gdLst>
                <a:gd name="connsiteX0" fmla="*/ 1029902 w 3216010"/>
                <a:gd name="connsiteY0" fmla="*/ 0 h 3370727"/>
                <a:gd name="connsiteX1" fmla="*/ 3216010 w 3216010"/>
                <a:gd name="connsiteY1" fmla="*/ 0 h 3370727"/>
                <a:gd name="connsiteX2" fmla="*/ 3216010 w 3216010"/>
                <a:gd name="connsiteY2" fmla="*/ 3370727 h 3370727"/>
                <a:gd name="connsiteX3" fmla="*/ 0 w 3216010"/>
                <a:gd name="connsiteY3" fmla="*/ 3370727 h 3370727"/>
                <a:gd name="connsiteX4" fmla="*/ 0 w 3216010"/>
                <a:gd name="connsiteY4" fmla="*/ 949510 h 3370727"/>
                <a:gd name="connsiteX5" fmla="*/ 1040811 w 3216010"/>
                <a:gd name="connsiteY5" fmla="*/ 12114 h 33707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6010" h="3370727">
                  <a:moveTo>
                    <a:pt x="1029902" y="0"/>
                  </a:moveTo>
                  <a:lnTo>
                    <a:pt x="3216010" y="0"/>
                  </a:lnTo>
                  <a:lnTo>
                    <a:pt x="3216010" y="3370727"/>
                  </a:lnTo>
                  <a:lnTo>
                    <a:pt x="0" y="3370727"/>
                  </a:lnTo>
                  <a:lnTo>
                    <a:pt x="0" y="949510"/>
                  </a:lnTo>
                  <a:lnTo>
                    <a:pt x="1040811" y="12114"/>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7066959" y="1674086"/>
              <a:ext cx="1159061" cy="430305"/>
            </a:xfrm>
            <a:prstGeom prst="ellipse">
              <a:avLst/>
            </a:prstGeom>
            <a:gradFill flip="none" rotWithShape="1">
              <a:gsLst>
                <a:gs pos="0">
                  <a:schemeClr val="tx1">
                    <a:alpha val="29000"/>
                  </a:schemeClr>
                </a:gs>
                <a:gs pos="99000">
                  <a:schemeClr val="bg1">
                    <a:alpha val="0"/>
                  </a:schemeClr>
                </a:gs>
              </a:gsLst>
              <a:path path="circl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16"/>
            <p:cNvSpPr/>
            <p:nvPr/>
          </p:nvSpPr>
          <p:spPr>
            <a:xfrm>
              <a:off x="6707918" y="1910926"/>
              <a:ext cx="2893282" cy="2955470"/>
            </a:xfrm>
            <a:custGeom>
              <a:avLst/>
              <a:gdLst>
                <a:gd name="connsiteX0" fmla="*/ 1029902 w 3216010"/>
                <a:gd name="connsiteY0" fmla="*/ 0 h 3370727"/>
                <a:gd name="connsiteX1" fmla="*/ 3216010 w 3216010"/>
                <a:gd name="connsiteY1" fmla="*/ 0 h 3370727"/>
                <a:gd name="connsiteX2" fmla="*/ 3216010 w 3216010"/>
                <a:gd name="connsiteY2" fmla="*/ 3370727 h 3370727"/>
                <a:gd name="connsiteX3" fmla="*/ 0 w 3216010"/>
                <a:gd name="connsiteY3" fmla="*/ 3370727 h 3370727"/>
                <a:gd name="connsiteX4" fmla="*/ 0 w 3216010"/>
                <a:gd name="connsiteY4" fmla="*/ 949510 h 3370727"/>
                <a:gd name="connsiteX5" fmla="*/ 1040811 w 3216010"/>
                <a:gd name="connsiteY5" fmla="*/ 12114 h 33707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6010" h="3370727">
                  <a:moveTo>
                    <a:pt x="1029902" y="0"/>
                  </a:moveTo>
                  <a:lnTo>
                    <a:pt x="3216010" y="0"/>
                  </a:lnTo>
                  <a:lnTo>
                    <a:pt x="3216010" y="3370727"/>
                  </a:lnTo>
                  <a:lnTo>
                    <a:pt x="0" y="3370727"/>
                  </a:lnTo>
                  <a:lnTo>
                    <a:pt x="0" y="949510"/>
                  </a:lnTo>
                  <a:lnTo>
                    <a:pt x="1040811" y="12114"/>
                  </a:lnTo>
                  <a:close/>
                </a:path>
              </a:pathLst>
            </a:cu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6168101" y="2541470"/>
              <a:ext cx="1159061" cy="430305"/>
            </a:xfrm>
            <a:prstGeom prst="ellipse">
              <a:avLst/>
            </a:prstGeom>
            <a:gradFill flip="none" rotWithShape="1">
              <a:gsLst>
                <a:gs pos="0">
                  <a:schemeClr val="tx1">
                    <a:alpha val="29000"/>
                  </a:schemeClr>
                </a:gs>
                <a:gs pos="99000">
                  <a:schemeClr val="bg1">
                    <a:alpha val="0"/>
                  </a:schemeClr>
                </a:gs>
              </a:gsLst>
              <a:path path="circl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13"/>
            <p:cNvSpPr/>
            <p:nvPr/>
          </p:nvSpPr>
          <p:spPr>
            <a:xfrm flipH="1" flipV="1">
              <a:off x="6546554" y="1703298"/>
              <a:ext cx="1040811" cy="949510"/>
            </a:xfrm>
            <a:custGeom>
              <a:avLst/>
              <a:gdLst>
                <a:gd name="connsiteX0" fmla="*/ 0 w 1040811"/>
                <a:gd name="connsiteY0" fmla="*/ 0 h 949510"/>
                <a:gd name="connsiteX1" fmla="*/ 1029901 w 1040811"/>
                <a:gd name="connsiteY1" fmla="*/ 0 h 949510"/>
                <a:gd name="connsiteX2" fmla="*/ 1040811 w 1040811"/>
                <a:gd name="connsiteY2" fmla="*/ 12113 h 949510"/>
                <a:gd name="connsiteX3" fmla="*/ 0 w 1040811"/>
                <a:gd name="connsiteY3" fmla="*/ 949510 h 949510"/>
              </a:gdLst>
              <a:ahLst/>
              <a:cxnLst>
                <a:cxn ang="0">
                  <a:pos x="connsiteX0" y="connsiteY0"/>
                </a:cxn>
                <a:cxn ang="0">
                  <a:pos x="connsiteX1" y="connsiteY1"/>
                </a:cxn>
                <a:cxn ang="0">
                  <a:pos x="connsiteX2" y="connsiteY2"/>
                </a:cxn>
                <a:cxn ang="0">
                  <a:pos x="connsiteX3" y="connsiteY3"/>
                </a:cxn>
              </a:cxnLst>
              <a:rect l="l" t="t" r="r" b="b"/>
              <a:pathLst>
                <a:path w="1040811" h="949510">
                  <a:moveTo>
                    <a:pt x="0" y="0"/>
                  </a:moveTo>
                  <a:lnTo>
                    <a:pt x="1029901" y="0"/>
                  </a:lnTo>
                  <a:lnTo>
                    <a:pt x="1040811" y="12113"/>
                  </a:lnTo>
                  <a:lnTo>
                    <a:pt x="0" y="949510"/>
                  </a:lnTo>
                  <a:close/>
                </a:path>
              </a:pathLst>
            </a:custGeom>
            <a:gradFill>
              <a:gsLst>
                <a:gs pos="0">
                  <a:schemeClr val="bg1"/>
                </a:gs>
                <a:gs pos="0">
                  <a:srgbClr val="F48154"/>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1" name="Group 20"/>
          <p:cNvGrpSpPr/>
          <p:nvPr/>
        </p:nvGrpSpPr>
        <p:grpSpPr>
          <a:xfrm>
            <a:off x="8047927" y="1947656"/>
            <a:ext cx="3594463" cy="3399939"/>
            <a:chOff x="8082534" y="1825466"/>
            <a:chExt cx="3594463" cy="3399939"/>
          </a:xfrm>
        </p:grpSpPr>
        <p:sp>
          <p:nvSpPr>
            <p:cNvPr id="23" name="Rectangle 22"/>
            <p:cNvSpPr/>
            <p:nvPr/>
          </p:nvSpPr>
          <p:spPr>
            <a:xfrm>
              <a:off x="8441828" y="1854677"/>
              <a:ext cx="3216010" cy="3370727"/>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23"/>
            <p:cNvSpPr/>
            <p:nvPr/>
          </p:nvSpPr>
          <p:spPr>
            <a:xfrm>
              <a:off x="8460987" y="1854678"/>
              <a:ext cx="3216010" cy="3370727"/>
            </a:xfrm>
            <a:custGeom>
              <a:avLst/>
              <a:gdLst>
                <a:gd name="connsiteX0" fmla="*/ 1029902 w 3216010"/>
                <a:gd name="connsiteY0" fmla="*/ 0 h 3370727"/>
                <a:gd name="connsiteX1" fmla="*/ 3216010 w 3216010"/>
                <a:gd name="connsiteY1" fmla="*/ 0 h 3370727"/>
                <a:gd name="connsiteX2" fmla="*/ 3216010 w 3216010"/>
                <a:gd name="connsiteY2" fmla="*/ 3370727 h 3370727"/>
                <a:gd name="connsiteX3" fmla="*/ 0 w 3216010"/>
                <a:gd name="connsiteY3" fmla="*/ 3370727 h 3370727"/>
                <a:gd name="connsiteX4" fmla="*/ 0 w 3216010"/>
                <a:gd name="connsiteY4" fmla="*/ 949510 h 3370727"/>
                <a:gd name="connsiteX5" fmla="*/ 1040811 w 3216010"/>
                <a:gd name="connsiteY5" fmla="*/ 12114 h 33707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6010" h="3370727">
                  <a:moveTo>
                    <a:pt x="1029902" y="0"/>
                  </a:moveTo>
                  <a:lnTo>
                    <a:pt x="3216010" y="0"/>
                  </a:lnTo>
                  <a:lnTo>
                    <a:pt x="3216010" y="3370727"/>
                  </a:lnTo>
                  <a:lnTo>
                    <a:pt x="0" y="3370727"/>
                  </a:lnTo>
                  <a:lnTo>
                    <a:pt x="0" y="949510"/>
                  </a:lnTo>
                  <a:lnTo>
                    <a:pt x="1040811" y="12114"/>
                  </a:lnTo>
                  <a:close/>
                </a:path>
              </a:pathLst>
            </a:custGeom>
            <a:solidFill>
              <a:srgbClr val="910C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8981392" y="1825466"/>
              <a:ext cx="1159061" cy="430305"/>
            </a:xfrm>
            <a:prstGeom prst="ellipse">
              <a:avLst/>
            </a:prstGeom>
            <a:gradFill flip="none" rotWithShape="1">
              <a:gsLst>
                <a:gs pos="0">
                  <a:schemeClr val="tx1">
                    <a:alpha val="29000"/>
                  </a:schemeClr>
                </a:gs>
                <a:gs pos="99000">
                  <a:schemeClr val="bg1">
                    <a:alpha val="0"/>
                  </a:schemeClr>
                </a:gs>
              </a:gsLst>
              <a:path path="circl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25"/>
            <p:cNvSpPr/>
            <p:nvPr/>
          </p:nvSpPr>
          <p:spPr>
            <a:xfrm>
              <a:off x="8622351" y="2062306"/>
              <a:ext cx="2893282" cy="2955470"/>
            </a:xfrm>
            <a:custGeom>
              <a:avLst/>
              <a:gdLst>
                <a:gd name="connsiteX0" fmla="*/ 1029902 w 3216010"/>
                <a:gd name="connsiteY0" fmla="*/ 0 h 3370727"/>
                <a:gd name="connsiteX1" fmla="*/ 3216010 w 3216010"/>
                <a:gd name="connsiteY1" fmla="*/ 0 h 3370727"/>
                <a:gd name="connsiteX2" fmla="*/ 3216010 w 3216010"/>
                <a:gd name="connsiteY2" fmla="*/ 3370727 h 3370727"/>
                <a:gd name="connsiteX3" fmla="*/ 0 w 3216010"/>
                <a:gd name="connsiteY3" fmla="*/ 3370727 h 3370727"/>
                <a:gd name="connsiteX4" fmla="*/ 0 w 3216010"/>
                <a:gd name="connsiteY4" fmla="*/ 949510 h 3370727"/>
                <a:gd name="connsiteX5" fmla="*/ 1040811 w 3216010"/>
                <a:gd name="connsiteY5" fmla="*/ 12114 h 33707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6010" h="3370727">
                  <a:moveTo>
                    <a:pt x="1029902" y="0"/>
                  </a:moveTo>
                  <a:lnTo>
                    <a:pt x="3216010" y="0"/>
                  </a:lnTo>
                  <a:lnTo>
                    <a:pt x="3216010" y="3370727"/>
                  </a:lnTo>
                  <a:lnTo>
                    <a:pt x="0" y="3370727"/>
                  </a:lnTo>
                  <a:lnTo>
                    <a:pt x="0" y="949510"/>
                  </a:lnTo>
                  <a:lnTo>
                    <a:pt x="1040811" y="12114"/>
                  </a:lnTo>
                  <a:close/>
                </a:path>
              </a:pathLst>
            </a:cu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a:off x="8082534" y="2692850"/>
              <a:ext cx="1159061" cy="430305"/>
            </a:xfrm>
            <a:prstGeom prst="ellipse">
              <a:avLst/>
            </a:prstGeom>
            <a:gradFill flip="none" rotWithShape="1">
              <a:gsLst>
                <a:gs pos="0">
                  <a:schemeClr val="tx1">
                    <a:alpha val="29000"/>
                  </a:schemeClr>
                </a:gs>
                <a:gs pos="99000">
                  <a:schemeClr val="bg1">
                    <a:alpha val="0"/>
                  </a:schemeClr>
                </a:gs>
              </a:gsLst>
              <a:path path="circl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27"/>
            <p:cNvSpPr/>
            <p:nvPr/>
          </p:nvSpPr>
          <p:spPr>
            <a:xfrm flipH="1" flipV="1">
              <a:off x="8460987" y="1854678"/>
              <a:ext cx="1040811" cy="949510"/>
            </a:xfrm>
            <a:custGeom>
              <a:avLst/>
              <a:gdLst>
                <a:gd name="connsiteX0" fmla="*/ 0 w 1040811"/>
                <a:gd name="connsiteY0" fmla="*/ 0 h 949510"/>
                <a:gd name="connsiteX1" fmla="*/ 1029901 w 1040811"/>
                <a:gd name="connsiteY1" fmla="*/ 0 h 949510"/>
                <a:gd name="connsiteX2" fmla="*/ 1040811 w 1040811"/>
                <a:gd name="connsiteY2" fmla="*/ 12113 h 949510"/>
                <a:gd name="connsiteX3" fmla="*/ 0 w 1040811"/>
                <a:gd name="connsiteY3" fmla="*/ 949510 h 949510"/>
              </a:gdLst>
              <a:ahLst/>
              <a:cxnLst>
                <a:cxn ang="0">
                  <a:pos x="connsiteX0" y="connsiteY0"/>
                </a:cxn>
                <a:cxn ang="0">
                  <a:pos x="connsiteX1" y="connsiteY1"/>
                </a:cxn>
                <a:cxn ang="0">
                  <a:pos x="connsiteX2" y="connsiteY2"/>
                </a:cxn>
                <a:cxn ang="0">
                  <a:pos x="connsiteX3" y="connsiteY3"/>
                </a:cxn>
              </a:cxnLst>
              <a:rect l="l" t="t" r="r" b="b"/>
              <a:pathLst>
                <a:path w="1040811" h="949510">
                  <a:moveTo>
                    <a:pt x="0" y="0"/>
                  </a:moveTo>
                  <a:lnTo>
                    <a:pt x="1029901" y="0"/>
                  </a:lnTo>
                  <a:lnTo>
                    <a:pt x="1040811" y="12113"/>
                  </a:lnTo>
                  <a:lnTo>
                    <a:pt x="0" y="949510"/>
                  </a:lnTo>
                  <a:close/>
                </a:path>
              </a:pathLst>
            </a:custGeom>
            <a:solidFill>
              <a:srgbClr val="910C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8" name="Group 17"/>
          <p:cNvGrpSpPr/>
          <p:nvPr/>
        </p:nvGrpSpPr>
        <p:grpSpPr>
          <a:xfrm>
            <a:off x="-46823" y="1903841"/>
            <a:ext cx="3594463" cy="3399939"/>
            <a:chOff x="3797584" y="1796255"/>
            <a:chExt cx="3594463" cy="3399939"/>
          </a:xfrm>
        </p:grpSpPr>
        <p:sp>
          <p:nvSpPr>
            <p:cNvPr id="30" name="Rectangle 29"/>
            <p:cNvSpPr/>
            <p:nvPr/>
          </p:nvSpPr>
          <p:spPr>
            <a:xfrm>
              <a:off x="4156878" y="1825466"/>
              <a:ext cx="3216010" cy="3370727"/>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30"/>
            <p:cNvSpPr/>
            <p:nvPr/>
          </p:nvSpPr>
          <p:spPr>
            <a:xfrm>
              <a:off x="4176037" y="1825467"/>
              <a:ext cx="3216010" cy="3370727"/>
            </a:xfrm>
            <a:custGeom>
              <a:avLst/>
              <a:gdLst>
                <a:gd name="connsiteX0" fmla="*/ 1029902 w 3216010"/>
                <a:gd name="connsiteY0" fmla="*/ 0 h 3370727"/>
                <a:gd name="connsiteX1" fmla="*/ 3216010 w 3216010"/>
                <a:gd name="connsiteY1" fmla="*/ 0 h 3370727"/>
                <a:gd name="connsiteX2" fmla="*/ 3216010 w 3216010"/>
                <a:gd name="connsiteY2" fmla="*/ 3370727 h 3370727"/>
                <a:gd name="connsiteX3" fmla="*/ 0 w 3216010"/>
                <a:gd name="connsiteY3" fmla="*/ 3370727 h 3370727"/>
                <a:gd name="connsiteX4" fmla="*/ 0 w 3216010"/>
                <a:gd name="connsiteY4" fmla="*/ 949510 h 3370727"/>
                <a:gd name="connsiteX5" fmla="*/ 1040811 w 3216010"/>
                <a:gd name="connsiteY5" fmla="*/ 12114 h 33707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6010" h="3370727">
                  <a:moveTo>
                    <a:pt x="1029902" y="0"/>
                  </a:moveTo>
                  <a:lnTo>
                    <a:pt x="3216010" y="0"/>
                  </a:lnTo>
                  <a:lnTo>
                    <a:pt x="3216010" y="3370727"/>
                  </a:lnTo>
                  <a:lnTo>
                    <a:pt x="0" y="3370727"/>
                  </a:lnTo>
                  <a:lnTo>
                    <a:pt x="0" y="949510"/>
                  </a:lnTo>
                  <a:lnTo>
                    <a:pt x="1040811" y="12114"/>
                  </a:lnTo>
                  <a:close/>
                </a:path>
              </a:pathLst>
            </a:custGeom>
            <a:solidFill>
              <a:srgbClr val="0570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p:cNvSpPr/>
            <p:nvPr/>
          </p:nvSpPr>
          <p:spPr>
            <a:xfrm>
              <a:off x="4696442" y="1796255"/>
              <a:ext cx="1159061" cy="430305"/>
            </a:xfrm>
            <a:prstGeom prst="ellipse">
              <a:avLst/>
            </a:prstGeom>
            <a:gradFill flip="none" rotWithShape="1">
              <a:gsLst>
                <a:gs pos="0">
                  <a:schemeClr val="tx1">
                    <a:alpha val="29000"/>
                  </a:schemeClr>
                </a:gs>
                <a:gs pos="99000">
                  <a:schemeClr val="bg1">
                    <a:alpha val="0"/>
                  </a:schemeClr>
                </a:gs>
              </a:gsLst>
              <a:path path="circl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32"/>
            <p:cNvSpPr/>
            <p:nvPr/>
          </p:nvSpPr>
          <p:spPr>
            <a:xfrm>
              <a:off x="4337401" y="2033095"/>
              <a:ext cx="2893282" cy="2955470"/>
            </a:xfrm>
            <a:custGeom>
              <a:avLst/>
              <a:gdLst>
                <a:gd name="connsiteX0" fmla="*/ 1029902 w 3216010"/>
                <a:gd name="connsiteY0" fmla="*/ 0 h 3370727"/>
                <a:gd name="connsiteX1" fmla="*/ 3216010 w 3216010"/>
                <a:gd name="connsiteY1" fmla="*/ 0 h 3370727"/>
                <a:gd name="connsiteX2" fmla="*/ 3216010 w 3216010"/>
                <a:gd name="connsiteY2" fmla="*/ 3370727 h 3370727"/>
                <a:gd name="connsiteX3" fmla="*/ 0 w 3216010"/>
                <a:gd name="connsiteY3" fmla="*/ 3370727 h 3370727"/>
                <a:gd name="connsiteX4" fmla="*/ 0 w 3216010"/>
                <a:gd name="connsiteY4" fmla="*/ 949510 h 3370727"/>
                <a:gd name="connsiteX5" fmla="*/ 1040811 w 3216010"/>
                <a:gd name="connsiteY5" fmla="*/ 12114 h 33707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6010" h="3370727">
                  <a:moveTo>
                    <a:pt x="1029902" y="0"/>
                  </a:moveTo>
                  <a:lnTo>
                    <a:pt x="3216010" y="0"/>
                  </a:lnTo>
                  <a:lnTo>
                    <a:pt x="3216010" y="3370727"/>
                  </a:lnTo>
                  <a:lnTo>
                    <a:pt x="0" y="3370727"/>
                  </a:lnTo>
                  <a:lnTo>
                    <a:pt x="0" y="949510"/>
                  </a:lnTo>
                  <a:lnTo>
                    <a:pt x="1040811" y="12114"/>
                  </a:lnTo>
                  <a:close/>
                </a:path>
              </a:pathLst>
            </a:cu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p:cNvSpPr/>
            <p:nvPr/>
          </p:nvSpPr>
          <p:spPr>
            <a:xfrm>
              <a:off x="3797584" y="2663639"/>
              <a:ext cx="1159061" cy="430305"/>
            </a:xfrm>
            <a:prstGeom prst="ellipse">
              <a:avLst/>
            </a:prstGeom>
            <a:gradFill flip="none" rotWithShape="1">
              <a:gsLst>
                <a:gs pos="0">
                  <a:schemeClr val="tx1">
                    <a:alpha val="29000"/>
                  </a:schemeClr>
                </a:gs>
                <a:gs pos="99000">
                  <a:schemeClr val="bg1">
                    <a:alpha val="0"/>
                  </a:schemeClr>
                </a:gs>
              </a:gsLst>
              <a:path path="circl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34"/>
            <p:cNvSpPr/>
            <p:nvPr/>
          </p:nvSpPr>
          <p:spPr>
            <a:xfrm flipH="1" flipV="1">
              <a:off x="4176037" y="1825467"/>
              <a:ext cx="1040811" cy="949510"/>
            </a:xfrm>
            <a:custGeom>
              <a:avLst/>
              <a:gdLst>
                <a:gd name="connsiteX0" fmla="*/ 0 w 1040811"/>
                <a:gd name="connsiteY0" fmla="*/ 0 h 949510"/>
                <a:gd name="connsiteX1" fmla="*/ 1029901 w 1040811"/>
                <a:gd name="connsiteY1" fmla="*/ 0 h 949510"/>
                <a:gd name="connsiteX2" fmla="*/ 1040811 w 1040811"/>
                <a:gd name="connsiteY2" fmla="*/ 12113 h 949510"/>
                <a:gd name="connsiteX3" fmla="*/ 0 w 1040811"/>
                <a:gd name="connsiteY3" fmla="*/ 949510 h 949510"/>
              </a:gdLst>
              <a:ahLst/>
              <a:cxnLst>
                <a:cxn ang="0">
                  <a:pos x="connsiteX0" y="connsiteY0"/>
                </a:cxn>
                <a:cxn ang="0">
                  <a:pos x="connsiteX1" y="connsiteY1"/>
                </a:cxn>
                <a:cxn ang="0">
                  <a:pos x="connsiteX2" y="connsiteY2"/>
                </a:cxn>
                <a:cxn ang="0">
                  <a:pos x="connsiteX3" y="connsiteY3"/>
                </a:cxn>
              </a:cxnLst>
              <a:rect l="l" t="t" r="r" b="b"/>
              <a:pathLst>
                <a:path w="1040811" h="949510">
                  <a:moveTo>
                    <a:pt x="0" y="0"/>
                  </a:moveTo>
                  <a:lnTo>
                    <a:pt x="1029901" y="0"/>
                  </a:lnTo>
                  <a:lnTo>
                    <a:pt x="1040811" y="12113"/>
                  </a:lnTo>
                  <a:lnTo>
                    <a:pt x="0" y="949510"/>
                  </a:lnTo>
                  <a:close/>
                </a:path>
              </a:pathLst>
            </a:custGeom>
            <a:solidFill>
              <a:srgbClr val="83D3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6" name="TextBox 35"/>
          <p:cNvSpPr txBox="1"/>
          <p:nvPr/>
        </p:nvSpPr>
        <p:spPr>
          <a:xfrm>
            <a:off x="221851" y="196732"/>
            <a:ext cx="5839871" cy="461665"/>
          </a:xfrm>
          <a:prstGeom prst="rect">
            <a:avLst/>
          </a:prstGeom>
          <a:noFill/>
        </p:spPr>
        <p:txBody>
          <a:bodyPr wrap="square" rtlCol="0">
            <a:spAutoFit/>
          </a:bodyPr>
          <a:lstStyle/>
          <a:p>
            <a:r>
              <a:rPr lang="en-US" sz="2400" b="1" dirty="0"/>
              <a:t>PROBLEM, AUDIENCE , DATA SOURCE</a:t>
            </a:r>
          </a:p>
        </p:txBody>
      </p:sp>
      <p:cxnSp>
        <p:nvCxnSpPr>
          <p:cNvPr id="38" name="Straight Connector 37"/>
          <p:cNvCxnSpPr/>
          <p:nvPr/>
        </p:nvCxnSpPr>
        <p:spPr>
          <a:xfrm flipV="1">
            <a:off x="0" y="838462"/>
            <a:ext cx="1431565" cy="4220"/>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V="1">
            <a:off x="3314237" y="829271"/>
            <a:ext cx="1431565" cy="4220"/>
          </a:xfrm>
          <a:prstGeom prst="line">
            <a:avLst/>
          </a:prstGeom>
          <a:ln w="57150">
            <a:solidFill>
              <a:srgbClr val="057092"/>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V="1">
            <a:off x="1638882" y="838462"/>
            <a:ext cx="1431565" cy="4220"/>
          </a:xfrm>
          <a:prstGeom prst="line">
            <a:avLst/>
          </a:prstGeom>
          <a:ln w="57150">
            <a:solidFill>
              <a:srgbClr val="910C07"/>
            </a:solidFill>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4634240" y="3134187"/>
            <a:ext cx="2893282" cy="1938992"/>
          </a:xfrm>
          <a:prstGeom prst="rect">
            <a:avLst/>
          </a:prstGeom>
          <a:noFill/>
        </p:spPr>
        <p:txBody>
          <a:bodyPr wrap="square" rtlCol="0">
            <a:spAutoFit/>
          </a:bodyPr>
          <a:lstStyle/>
          <a:p>
            <a:pPr algn="ctr"/>
            <a:r>
              <a:rPr lang="en-US" sz="2400" dirty="0">
                <a:latin typeface="Times New Roman" panose="02020603050405020304" pitchFamily="18" charset="0"/>
                <a:cs typeface="Times New Roman" panose="02020603050405020304" pitchFamily="18" charset="0"/>
              </a:rPr>
              <a:t>This work concerns women in general and all institutions that promote gender   equality</a:t>
            </a:r>
          </a:p>
        </p:txBody>
      </p:sp>
      <p:sp>
        <p:nvSpPr>
          <p:cNvPr id="45" name="TextBox 44"/>
          <p:cNvSpPr txBox="1"/>
          <p:nvPr/>
        </p:nvSpPr>
        <p:spPr>
          <a:xfrm>
            <a:off x="5773889" y="2407808"/>
            <a:ext cx="1645447" cy="400110"/>
          </a:xfrm>
          <a:prstGeom prst="rect">
            <a:avLst/>
          </a:prstGeom>
          <a:noFill/>
        </p:spPr>
        <p:txBody>
          <a:bodyPr wrap="square" rtlCol="0">
            <a:spAutoFit/>
          </a:bodyPr>
          <a:lstStyle/>
          <a:p>
            <a:pPr algn="ctr"/>
            <a:r>
              <a:rPr lang="en-US" sz="2000" b="1" dirty="0"/>
              <a:t>Audience</a:t>
            </a:r>
          </a:p>
        </p:txBody>
      </p:sp>
      <p:sp>
        <p:nvSpPr>
          <p:cNvPr id="47" name="TextBox 46"/>
          <p:cNvSpPr txBox="1"/>
          <p:nvPr/>
        </p:nvSpPr>
        <p:spPr>
          <a:xfrm>
            <a:off x="8627457" y="2897167"/>
            <a:ext cx="2853569" cy="2585323"/>
          </a:xfrm>
          <a:prstGeom prst="rect">
            <a:avLst/>
          </a:prstGeom>
          <a:noFill/>
        </p:spPr>
        <p:txBody>
          <a:bodyPr wrap="square" rtlCol="0">
            <a:spAutoFit/>
          </a:bodyPr>
          <a:lstStyle/>
          <a:p>
            <a:pPr algn="ctr"/>
            <a:r>
              <a:rPr lang="en-US" sz="2400" dirty="0">
                <a:latin typeface="Times New Roman" panose="02020603050405020304" pitchFamily="18" charset="0"/>
                <a:cs typeface="Times New Roman" panose="02020603050405020304" pitchFamily="18" charset="0"/>
              </a:rPr>
              <a:t>Data are from EMMUS 2016-2017, a survey of morbidity, mortality and service utilization</a:t>
            </a:r>
          </a:p>
          <a:p>
            <a:endParaRPr lang="en-US" dirty="0"/>
          </a:p>
        </p:txBody>
      </p:sp>
      <p:sp>
        <p:nvSpPr>
          <p:cNvPr id="49" name="TextBox 48"/>
          <p:cNvSpPr txBox="1"/>
          <p:nvPr/>
        </p:nvSpPr>
        <p:spPr>
          <a:xfrm>
            <a:off x="9826233" y="2334146"/>
            <a:ext cx="1654794" cy="400110"/>
          </a:xfrm>
          <a:prstGeom prst="rect">
            <a:avLst/>
          </a:prstGeom>
          <a:noFill/>
        </p:spPr>
        <p:txBody>
          <a:bodyPr wrap="square" rtlCol="0">
            <a:spAutoFit/>
          </a:bodyPr>
          <a:lstStyle/>
          <a:p>
            <a:r>
              <a:rPr lang="en-US" sz="2000" b="1" dirty="0"/>
              <a:t>Data Source</a:t>
            </a:r>
          </a:p>
        </p:txBody>
      </p:sp>
      <p:grpSp>
        <p:nvGrpSpPr>
          <p:cNvPr id="5" name="Group 4"/>
          <p:cNvGrpSpPr/>
          <p:nvPr/>
        </p:nvGrpSpPr>
        <p:grpSpPr>
          <a:xfrm>
            <a:off x="615820" y="2407808"/>
            <a:ext cx="2698417" cy="2747318"/>
            <a:chOff x="615820" y="2407808"/>
            <a:chExt cx="2698417" cy="2747318"/>
          </a:xfrm>
        </p:grpSpPr>
        <p:sp>
          <p:nvSpPr>
            <p:cNvPr id="2" name="TextBox 1"/>
            <p:cNvSpPr txBox="1"/>
            <p:nvPr/>
          </p:nvSpPr>
          <p:spPr>
            <a:xfrm>
              <a:off x="1533805" y="2407808"/>
              <a:ext cx="1780432" cy="400110"/>
            </a:xfrm>
            <a:prstGeom prst="rect">
              <a:avLst/>
            </a:prstGeom>
            <a:noFill/>
          </p:spPr>
          <p:txBody>
            <a:bodyPr wrap="square" rtlCol="0">
              <a:spAutoFit/>
            </a:bodyPr>
            <a:lstStyle/>
            <a:p>
              <a:r>
                <a:rPr lang="en-US" sz="2000" b="1" dirty="0"/>
                <a:t>Problem</a:t>
              </a:r>
            </a:p>
          </p:txBody>
        </p:sp>
        <p:sp>
          <p:nvSpPr>
            <p:cNvPr id="3" name="TextBox 2"/>
            <p:cNvSpPr txBox="1"/>
            <p:nvPr/>
          </p:nvSpPr>
          <p:spPr>
            <a:xfrm>
              <a:off x="615820" y="3216134"/>
              <a:ext cx="2643240" cy="1938992"/>
            </a:xfrm>
            <a:prstGeom prst="rect">
              <a:avLst/>
            </a:prstGeom>
            <a:noFill/>
          </p:spPr>
          <p:txBody>
            <a:bodyPr wrap="square" rtlCol="0">
              <a:spAutoFit/>
            </a:bodyPr>
            <a:lstStyle/>
            <a:p>
              <a:pPr algn="ctr"/>
              <a:r>
                <a:rPr lang="en-US" sz="2400" dirty="0"/>
                <a:t>The lack of financial independence of Haitian women source of lack of freedom</a:t>
              </a:r>
            </a:p>
          </p:txBody>
        </p:sp>
      </p:grpSp>
    </p:spTree>
    <p:extLst>
      <p:ext uri="{BB962C8B-B14F-4D97-AF65-F5344CB8AC3E}">
        <p14:creationId xmlns:p14="http://schemas.microsoft.com/office/powerpoint/2010/main" val="1585826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0" name="Group 89"/>
          <p:cNvGrpSpPr/>
          <p:nvPr/>
        </p:nvGrpSpPr>
        <p:grpSpPr>
          <a:xfrm>
            <a:off x="1052312" y="1236196"/>
            <a:ext cx="9953897" cy="535577"/>
            <a:chOff x="914923" y="590675"/>
            <a:chExt cx="9953897" cy="535577"/>
          </a:xfrm>
        </p:grpSpPr>
        <p:sp>
          <p:nvSpPr>
            <p:cNvPr id="2" name="Rounded Rectangle 1"/>
            <p:cNvSpPr/>
            <p:nvPr/>
          </p:nvSpPr>
          <p:spPr>
            <a:xfrm>
              <a:off x="914923" y="590675"/>
              <a:ext cx="9953897" cy="535577"/>
            </a:xfrm>
            <a:prstGeom prst="roundRect">
              <a:avLst>
                <a:gd name="adj" fmla="val 50000"/>
              </a:avLst>
            </a:prstGeom>
            <a:solidFill>
              <a:schemeClr val="bg1"/>
            </a:solidFill>
            <a:ln>
              <a:noFill/>
            </a:ln>
            <a:effectLst>
              <a:innerShdw blurRad="3810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ounded Rectangle 2"/>
            <p:cNvSpPr/>
            <p:nvPr/>
          </p:nvSpPr>
          <p:spPr>
            <a:xfrm>
              <a:off x="1215848" y="708447"/>
              <a:ext cx="9298745" cy="274824"/>
            </a:xfrm>
            <a:prstGeom prst="roundRect">
              <a:avLst>
                <a:gd name="adj" fmla="val 50000"/>
              </a:avLst>
            </a:prstGeom>
            <a:solidFill>
              <a:schemeClr val="tx1">
                <a:lumMod val="50000"/>
                <a:lumOff val="50000"/>
              </a:schemeClr>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5" name="Group 84"/>
          <p:cNvGrpSpPr/>
          <p:nvPr/>
        </p:nvGrpSpPr>
        <p:grpSpPr>
          <a:xfrm>
            <a:off x="1032651" y="1221909"/>
            <a:ext cx="2194560" cy="4867503"/>
            <a:chOff x="1074755" y="543868"/>
            <a:chExt cx="2194560" cy="4867503"/>
          </a:xfrm>
        </p:grpSpPr>
        <p:sp>
          <p:nvSpPr>
            <p:cNvPr id="58" name="Freeform 57"/>
            <p:cNvSpPr/>
            <p:nvPr/>
          </p:nvSpPr>
          <p:spPr>
            <a:xfrm flipH="1">
              <a:off x="1998616" y="3216811"/>
              <a:ext cx="185056" cy="365760"/>
            </a:xfrm>
            <a:custGeom>
              <a:avLst/>
              <a:gdLst>
                <a:gd name="connsiteX0" fmla="*/ 16243 w 185056"/>
                <a:gd name="connsiteY0" fmla="*/ 0 h 365760"/>
                <a:gd name="connsiteX1" fmla="*/ 16243 w 185056"/>
                <a:gd name="connsiteY1" fmla="*/ 98474 h 365760"/>
                <a:gd name="connsiteX2" fmla="*/ 185056 w 185056"/>
                <a:gd name="connsiteY2" fmla="*/ 253219 h 365760"/>
                <a:gd name="connsiteX3" fmla="*/ 16243 w 185056"/>
                <a:gd name="connsiteY3" fmla="*/ 323557 h 365760"/>
                <a:gd name="connsiteX4" fmla="*/ 16243 w 185056"/>
                <a:gd name="connsiteY4" fmla="*/ 365760 h 365760"/>
                <a:gd name="connsiteX5" fmla="*/ 16243 w 185056"/>
                <a:gd name="connsiteY5" fmla="*/ 365760 h 365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056" h="365760">
                  <a:moveTo>
                    <a:pt x="16243" y="0"/>
                  </a:moveTo>
                  <a:cubicBezTo>
                    <a:pt x="2175" y="28135"/>
                    <a:pt x="-11892" y="56271"/>
                    <a:pt x="16243" y="98474"/>
                  </a:cubicBezTo>
                  <a:cubicBezTo>
                    <a:pt x="44378" y="140677"/>
                    <a:pt x="185056" y="215705"/>
                    <a:pt x="185056" y="253219"/>
                  </a:cubicBezTo>
                  <a:cubicBezTo>
                    <a:pt x="185056" y="290733"/>
                    <a:pt x="16243" y="323557"/>
                    <a:pt x="16243" y="323557"/>
                  </a:cubicBezTo>
                  <a:cubicBezTo>
                    <a:pt x="-11892" y="342314"/>
                    <a:pt x="16243" y="365760"/>
                    <a:pt x="16243" y="365760"/>
                  </a:cubicBezTo>
                  <a:lnTo>
                    <a:pt x="16243" y="365760"/>
                  </a:ln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reeform 5"/>
            <p:cNvSpPr/>
            <p:nvPr/>
          </p:nvSpPr>
          <p:spPr>
            <a:xfrm>
              <a:off x="1074755" y="3216811"/>
              <a:ext cx="2194560" cy="2194560"/>
            </a:xfrm>
            <a:custGeom>
              <a:avLst/>
              <a:gdLst>
                <a:gd name="connsiteX0" fmla="*/ 1097280 w 2194560"/>
                <a:gd name="connsiteY0" fmla="*/ 182880 h 2194560"/>
                <a:gd name="connsiteX1" fmla="*/ 956603 w 2194560"/>
                <a:gd name="connsiteY1" fmla="*/ 337625 h 2194560"/>
                <a:gd name="connsiteX2" fmla="*/ 1097280 w 2194560"/>
                <a:gd name="connsiteY2" fmla="*/ 492370 h 2194560"/>
                <a:gd name="connsiteX3" fmla="*/ 1237957 w 2194560"/>
                <a:gd name="connsiteY3" fmla="*/ 337625 h 2194560"/>
                <a:gd name="connsiteX4" fmla="*/ 1097280 w 2194560"/>
                <a:gd name="connsiteY4" fmla="*/ 182880 h 2194560"/>
                <a:gd name="connsiteX5" fmla="*/ 1097280 w 2194560"/>
                <a:gd name="connsiteY5" fmla="*/ 0 h 2194560"/>
                <a:gd name="connsiteX6" fmla="*/ 2194560 w 2194560"/>
                <a:gd name="connsiteY6" fmla="*/ 1097280 h 2194560"/>
                <a:gd name="connsiteX7" fmla="*/ 1097280 w 2194560"/>
                <a:gd name="connsiteY7" fmla="*/ 2194560 h 2194560"/>
                <a:gd name="connsiteX8" fmla="*/ 0 w 2194560"/>
                <a:gd name="connsiteY8" fmla="*/ 1097280 h 2194560"/>
                <a:gd name="connsiteX9" fmla="*/ 1097280 w 2194560"/>
                <a:gd name="connsiteY9" fmla="*/ 0 h 21945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94560" h="2194560">
                  <a:moveTo>
                    <a:pt x="1097280" y="182880"/>
                  </a:moveTo>
                  <a:cubicBezTo>
                    <a:pt x="1019586" y="182880"/>
                    <a:pt x="956603" y="252162"/>
                    <a:pt x="956603" y="337625"/>
                  </a:cubicBezTo>
                  <a:cubicBezTo>
                    <a:pt x="956603" y="423088"/>
                    <a:pt x="1019586" y="492370"/>
                    <a:pt x="1097280" y="492370"/>
                  </a:cubicBezTo>
                  <a:cubicBezTo>
                    <a:pt x="1174974" y="492370"/>
                    <a:pt x="1237957" y="423088"/>
                    <a:pt x="1237957" y="337625"/>
                  </a:cubicBezTo>
                  <a:cubicBezTo>
                    <a:pt x="1237957" y="252162"/>
                    <a:pt x="1174974" y="182880"/>
                    <a:pt x="1097280" y="182880"/>
                  </a:cubicBezTo>
                  <a:close/>
                  <a:moveTo>
                    <a:pt x="1097280" y="0"/>
                  </a:moveTo>
                  <a:cubicBezTo>
                    <a:pt x="1703291" y="0"/>
                    <a:pt x="2194560" y="491269"/>
                    <a:pt x="2194560" y="1097280"/>
                  </a:cubicBezTo>
                  <a:cubicBezTo>
                    <a:pt x="2194560" y="1703291"/>
                    <a:pt x="1703291" y="2194560"/>
                    <a:pt x="1097280" y="2194560"/>
                  </a:cubicBezTo>
                  <a:cubicBezTo>
                    <a:pt x="491269" y="2194560"/>
                    <a:pt x="0" y="1703291"/>
                    <a:pt x="0" y="1097280"/>
                  </a:cubicBezTo>
                  <a:cubicBezTo>
                    <a:pt x="0" y="491269"/>
                    <a:pt x="491269" y="0"/>
                    <a:pt x="1097280" y="0"/>
                  </a:cubicBezTo>
                  <a:close/>
                </a:path>
              </a:pathLst>
            </a:custGeom>
            <a:gradFill flip="none" rotWithShape="1">
              <a:gsLst>
                <a:gs pos="0">
                  <a:srgbClr val="33CC33">
                    <a:alpha val="50000"/>
                  </a:srgbClr>
                </a:gs>
                <a:gs pos="100000">
                  <a:srgbClr val="006600">
                    <a:alpha val="70000"/>
                  </a:srgbClr>
                </a:gs>
              </a:gsLst>
              <a:lin ang="5400000" scaled="1"/>
              <a:tileRect/>
            </a:gradFill>
            <a:ln>
              <a:gradFill>
                <a:gsLst>
                  <a:gs pos="0">
                    <a:srgbClr val="006600">
                      <a:alpha val="0"/>
                    </a:srgbClr>
                  </a:gs>
                  <a:gs pos="100000">
                    <a:schemeClr val="bg1">
                      <a:alpha val="0"/>
                    </a:schemeClr>
                  </a:gs>
                </a:gsLst>
                <a:lin ang="10200000" scaled="0"/>
              </a:gradFill>
            </a:ln>
            <a:effectLst>
              <a:reflection blurRad="6350" stA="50000" endA="300" endPos="41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p:cNvGrpSpPr/>
            <p:nvPr/>
          </p:nvGrpSpPr>
          <p:grpSpPr>
            <a:xfrm>
              <a:off x="1828507" y="543868"/>
              <a:ext cx="692248" cy="671796"/>
              <a:chOff x="1828507" y="543868"/>
              <a:chExt cx="692248" cy="671796"/>
            </a:xfrm>
          </p:grpSpPr>
          <p:sp>
            <p:nvSpPr>
              <p:cNvPr id="12" name="Oval 11"/>
              <p:cNvSpPr/>
              <p:nvPr/>
            </p:nvSpPr>
            <p:spPr>
              <a:xfrm>
                <a:off x="1828507" y="543868"/>
                <a:ext cx="692248" cy="671796"/>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1937365" y="677166"/>
                <a:ext cx="474533" cy="405201"/>
              </a:xfrm>
              <a:prstGeom prst="ellipse">
                <a:avLst/>
              </a:prstGeom>
              <a:gradFill flip="none" rotWithShape="1">
                <a:gsLst>
                  <a:gs pos="0">
                    <a:srgbClr val="33CC33">
                      <a:alpha val="50000"/>
                    </a:srgbClr>
                  </a:gs>
                  <a:gs pos="100000">
                    <a:srgbClr val="006600">
                      <a:alpha val="70000"/>
                    </a:srgbClr>
                  </a:gs>
                </a:gsLst>
                <a:lin ang="5400000" scaled="1"/>
                <a:tileRect/>
              </a:gradFill>
              <a:ln>
                <a:gradFill>
                  <a:gsLst>
                    <a:gs pos="0">
                      <a:srgbClr val="006600">
                        <a:alpha val="0"/>
                      </a:srgbClr>
                    </a:gs>
                    <a:gs pos="100000">
                      <a:schemeClr val="bg1">
                        <a:alpha val="0"/>
                      </a:schemeClr>
                    </a:gs>
                  </a:gsLst>
                  <a:lin ang="10200000" scaled="0"/>
                </a:gra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32" name="Straight Connector 31"/>
            <p:cNvCxnSpPr>
              <a:stCxn id="12" idx="4"/>
              <a:endCxn id="6" idx="5"/>
            </p:cNvCxnSpPr>
            <p:nvPr/>
          </p:nvCxnSpPr>
          <p:spPr>
            <a:xfrm flipH="1">
              <a:off x="2172035" y="1215664"/>
              <a:ext cx="2596" cy="200114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1" name="Freeform 50"/>
            <p:cNvSpPr/>
            <p:nvPr/>
          </p:nvSpPr>
          <p:spPr>
            <a:xfrm>
              <a:off x="2164395" y="3221500"/>
              <a:ext cx="185056" cy="365760"/>
            </a:xfrm>
            <a:custGeom>
              <a:avLst/>
              <a:gdLst>
                <a:gd name="connsiteX0" fmla="*/ 16243 w 185056"/>
                <a:gd name="connsiteY0" fmla="*/ 0 h 365760"/>
                <a:gd name="connsiteX1" fmla="*/ 16243 w 185056"/>
                <a:gd name="connsiteY1" fmla="*/ 98474 h 365760"/>
                <a:gd name="connsiteX2" fmla="*/ 185056 w 185056"/>
                <a:gd name="connsiteY2" fmla="*/ 253219 h 365760"/>
                <a:gd name="connsiteX3" fmla="*/ 16243 w 185056"/>
                <a:gd name="connsiteY3" fmla="*/ 323557 h 365760"/>
                <a:gd name="connsiteX4" fmla="*/ 16243 w 185056"/>
                <a:gd name="connsiteY4" fmla="*/ 365760 h 365760"/>
                <a:gd name="connsiteX5" fmla="*/ 16243 w 185056"/>
                <a:gd name="connsiteY5" fmla="*/ 365760 h 365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056" h="365760">
                  <a:moveTo>
                    <a:pt x="16243" y="0"/>
                  </a:moveTo>
                  <a:cubicBezTo>
                    <a:pt x="2175" y="28135"/>
                    <a:pt x="-11892" y="56271"/>
                    <a:pt x="16243" y="98474"/>
                  </a:cubicBezTo>
                  <a:cubicBezTo>
                    <a:pt x="44378" y="140677"/>
                    <a:pt x="185056" y="215705"/>
                    <a:pt x="185056" y="253219"/>
                  </a:cubicBezTo>
                  <a:cubicBezTo>
                    <a:pt x="185056" y="290733"/>
                    <a:pt x="16243" y="323557"/>
                    <a:pt x="16243" y="323557"/>
                  </a:cubicBezTo>
                  <a:cubicBezTo>
                    <a:pt x="-11892" y="342314"/>
                    <a:pt x="16243" y="365760"/>
                    <a:pt x="16243" y="365760"/>
                  </a:cubicBezTo>
                  <a:lnTo>
                    <a:pt x="16243" y="365760"/>
                  </a:ln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TextBox 77"/>
            <p:cNvSpPr txBox="1"/>
            <p:nvPr/>
          </p:nvSpPr>
          <p:spPr>
            <a:xfrm>
              <a:off x="1283627" y="3829316"/>
              <a:ext cx="1699935" cy="369332"/>
            </a:xfrm>
            <a:prstGeom prst="rect">
              <a:avLst/>
            </a:prstGeom>
            <a:noFill/>
          </p:spPr>
          <p:txBody>
            <a:bodyPr wrap="square" rtlCol="0">
              <a:spAutoFit/>
            </a:bodyPr>
            <a:lstStyle/>
            <a:p>
              <a:r>
                <a:rPr lang="en-US" dirty="0"/>
                <a:t>Data collection</a:t>
              </a:r>
            </a:p>
          </p:txBody>
        </p:sp>
      </p:grpSp>
      <p:grpSp>
        <p:nvGrpSpPr>
          <p:cNvPr id="92" name="Group 91"/>
          <p:cNvGrpSpPr/>
          <p:nvPr/>
        </p:nvGrpSpPr>
        <p:grpSpPr>
          <a:xfrm>
            <a:off x="2883381" y="1140327"/>
            <a:ext cx="2559229" cy="4121912"/>
            <a:chOff x="2883381" y="1140327"/>
            <a:chExt cx="2559229" cy="4121912"/>
          </a:xfrm>
        </p:grpSpPr>
        <p:grpSp>
          <p:nvGrpSpPr>
            <p:cNvPr id="86" name="Group 85"/>
            <p:cNvGrpSpPr/>
            <p:nvPr/>
          </p:nvGrpSpPr>
          <p:grpSpPr>
            <a:xfrm>
              <a:off x="2883381" y="1140327"/>
              <a:ext cx="2194560" cy="4121912"/>
              <a:chOff x="2939393" y="543868"/>
              <a:chExt cx="2194560" cy="4121912"/>
            </a:xfrm>
          </p:grpSpPr>
          <p:sp>
            <p:nvSpPr>
              <p:cNvPr id="61" name="Freeform 60"/>
              <p:cNvSpPr/>
              <p:nvPr/>
            </p:nvSpPr>
            <p:spPr>
              <a:xfrm flipH="1">
                <a:off x="3814604" y="2466533"/>
                <a:ext cx="185056" cy="365760"/>
              </a:xfrm>
              <a:custGeom>
                <a:avLst/>
                <a:gdLst>
                  <a:gd name="connsiteX0" fmla="*/ 16243 w 185056"/>
                  <a:gd name="connsiteY0" fmla="*/ 0 h 365760"/>
                  <a:gd name="connsiteX1" fmla="*/ 16243 w 185056"/>
                  <a:gd name="connsiteY1" fmla="*/ 98474 h 365760"/>
                  <a:gd name="connsiteX2" fmla="*/ 185056 w 185056"/>
                  <a:gd name="connsiteY2" fmla="*/ 253219 h 365760"/>
                  <a:gd name="connsiteX3" fmla="*/ 16243 w 185056"/>
                  <a:gd name="connsiteY3" fmla="*/ 323557 h 365760"/>
                  <a:gd name="connsiteX4" fmla="*/ 16243 w 185056"/>
                  <a:gd name="connsiteY4" fmla="*/ 365760 h 365760"/>
                  <a:gd name="connsiteX5" fmla="*/ 16243 w 185056"/>
                  <a:gd name="connsiteY5" fmla="*/ 365760 h 365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056" h="365760">
                    <a:moveTo>
                      <a:pt x="16243" y="0"/>
                    </a:moveTo>
                    <a:cubicBezTo>
                      <a:pt x="2175" y="28135"/>
                      <a:pt x="-11892" y="56271"/>
                      <a:pt x="16243" y="98474"/>
                    </a:cubicBezTo>
                    <a:cubicBezTo>
                      <a:pt x="44378" y="140677"/>
                      <a:pt x="185056" y="215705"/>
                      <a:pt x="185056" y="253219"/>
                    </a:cubicBezTo>
                    <a:cubicBezTo>
                      <a:pt x="185056" y="290733"/>
                      <a:pt x="16243" y="323557"/>
                      <a:pt x="16243" y="323557"/>
                    </a:cubicBezTo>
                    <a:cubicBezTo>
                      <a:pt x="-11892" y="342314"/>
                      <a:pt x="16243" y="365760"/>
                      <a:pt x="16243" y="365760"/>
                    </a:cubicBezTo>
                    <a:lnTo>
                      <a:pt x="16243" y="365760"/>
                    </a:ln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939393" y="2471220"/>
                <a:ext cx="2194560" cy="2194560"/>
              </a:xfrm>
              <a:custGeom>
                <a:avLst/>
                <a:gdLst>
                  <a:gd name="connsiteX0" fmla="*/ 1097280 w 2194560"/>
                  <a:gd name="connsiteY0" fmla="*/ 182880 h 2194560"/>
                  <a:gd name="connsiteX1" fmla="*/ 956603 w 2194560"/>
                  <a:gd name="connsiteY1" fmla="*/ 337625 h 2194560"/>
                  <a:gd name="connsiteX2" fmla="*/ 1097280 w 2194560"/>
                  <a:gd name="connsiteY2" fmla="*/ 492370 h 2194560"/>
                  <a:gd name="connsiteX3" fmla="*/ 1237957 w 2194560"/>
                  <a:gd name="connsiteY3" fmla="*/ 337625 h 2194560"/>
                  <a:gd name="connsiteX4" fmla="*/ 1097280 w 2194560"/>
                  <a:gd name="connsiteY4" fmla="*/ 182880 h 2194560"/>
                  <a:gd name="connsiteX5" fmla="*/ 1097280 w 2194560"/>
                  <a:gd name="connsiteY5" fmla="*/ 0 h 2194560"/>
                  <a:gd name="connsiteX6" fmla="*/ 2194560 w 2194560"/>
                  <a:gd name="connsiteY6" fmla="*/ 1097280 h 2194560"/>
                  <a:gd name="connsiteX7" fmla="*/ 1097280 w 2194560"/>
                  <a:gd name="connsiteY7" fmla="*/ 2194560 h 2194560"/>
                  <a:gd name="connsiteX8" fmla="*/ 0 w 2194560"/>
                  <a:gd name="connsiteY8" fmla="*/ 1097280 h 2194560"/>
                  <a:gd name="connsiteX9" fmla="*/ 1097280 w 2194560"/>
                  <a:gd name="connsiteY9" fmla="*/ 0 h 21945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94560" h="2194560">
                    <a:moveTo>
                      <a:pt x="1097280" y="182880"/>
                    </a:moveTo>
                    <a:cubicBezTo>
                      <a:pt x="1019586" y="182880"/>
                      <a:pt x="956603" y="252162"/>
                      <a:pt x="956603" y="337625"/>
                    </a:cubicBezTo>
                    <a:cubicBezTo>
                      <a:pt x="956603" y="423088"/>
                      <a:pt x="1019586" y="492370"/>
                      <a:pt x="1097280" y="492370"/>
                    </a:cubicBezTo>
                    <a:cubicBezTo>
                      <a:pt x="1174974" y="492370"/>
                      <a:pt x="1237957" y="423088"/>
                      <a:pt x="1237957" y="337625"/>
                    </a:cubicBezTo>
                    <a:cubicBezTo>
                      <a:pt x="1237957" y="252162"/>
                      <a:pt x="1174974" y="182880"/>
                      <a:pt x="1097280" y="182880"/>
                    </a:cubicBezTo>
                    <a:close/>
                    <a:moveTo>
                      <a:pt x="1097280" y="0"/>
                    </a:moveTo>
                    <a:cubicBezTo>
                      <a:pt x="1703291" y="0"/>
                      <a:pt x="2194560" y="491269"/>
                      <a:pt x="2194560" y="1097280"/>
                    </a:cubicBezTo>
                    <a:cubicBezTo>
                      <a:pt x="2194560" y="1703291"/>
                      <a:pt x="1703291" y="2194560"/>
                      <a:pt x="1097280" y="2194560"/>
                    </a:cubicBezTo>
                    <a:cubicBezTo>
                      <a:pt x="491269" y="2194560"/>
                      <a:pt x="0" y="1703291"/>
                      <a:pt x="0" y="1097280"/>
                    </a:cubicBezTo>
                    <a:cubicBezTo>
                      <a:pt x="0" y="491269"/>
                      <a:pt x="491269" y="0"/>
                      <a:pt x="1097280" y="0"/>
                    </a:cubicBezTo>
                    <a:close/>
                  </a:path>
                </a:pathLst>
              </a:custGeom>
              <a:gradFill flip="none" rotWithShape="1">
                <a:gsLst>
                  <a:gs pos="100000">
                    <a:srgbClr val="FFCC00">
                      <a:alpha val="50000"/>
                    </a:srgbClr>
                  </a:gs>
                  <a:gs pos="0">
                    <a:srgbClr val="FFFF00"/>
                  </a:gs>
                </a:gsLst>
                <a:lin ang="5400000" scaled="1"/>
                <a:tileRect/>
              </a:gradFill>
              <a:ln>
                <a:gradFill>
                  <a:gsLst>
                    <a:gs pos="0">
                      <a:srgbClr val="FFCC00"/>
                    </a:gs>
                    <a:gs pos="100000">
                      <a:schemeClr val="bg1">
                        <a:alpha val="0"/>
                      </a:schemeClr>
                    </a:gs>
                  </a:gsLst>
                  <a:lin ang="20400000" scaled="0"/>
                </a:gradFill>
              </a:ln>
              <a:effectLst>
                <a:reflection blurRad="6350" stA="50000" endA="300" endPos="41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26"/>
              <p:cNvGrpSpPr/>
              <p:nvPr/>
            </p:nvGrpSpPr>
            <p:grpSpPr>
              <a:xfrm>
                <a:off x="3654962" y="543868"/>
                <a:ext cx="692248" cy="671796"/>
                <a:chOff x="3654962" y="543868"/>
                <a:chExt cx="692248" cy="671796"/>
              </a:xfrm>
            </p:grpSpPr>
            <p:sp>
              <p:nvSpPr>
                <p:cNvPr id="14" name="Oval 13"/>
                <p:cNvSpPr/>
                <p:nvPr/>
              </p:nvSpPr>
              <p:spPr>
                <a:xfrm>
                  <a:off x="3654962" y="543868"/>
                  <a:ext cx="692248" cy="671796"/>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3763820" y="677166"/>
                  <a:ext cx="474533" cy="405201"/>
                </a:xfrm>
                <a:prstGeom prst="ellipse">
                  <a:avLst/>
                </a:prstGeom>
                <a:gradFill flip="none" rotWithShape="1">
                  <a:gsLst>
                    <a:gs pos="100000">
                      <a:srgbClr val="FFCC00">
                        <a:alpha val="50000"/>
                      </a:srgbClr>
                    </a:gs>
                    <a:gs pos="0">
                      <a:srgbClr val="FFFF00"/>
                    </a:gs>
                  </a:gsLst>
                  <a:lin ang="5400000" scaled="1"/>
                  <a:tileRect/>
                </a:gradFill>
                <a:ln>
                  <a:gradFill>
                    <a:gsLst>
                      <a:gs pos="0">
                        <a:srgbClr val="FFCC00"/>
                      </a:gs>
                      <a:gs pos="100000">
                        <a:schemeClr val="bg1">
                          <a:alpha val="0"/>
                        </a:schemeClr>
                      </a:gs>
                    </a:gsLst>
                    <a:lin ang="20400000" scaled="0"/>
                  </a:gra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38" name="Straight Connector 37"/>
              <p:cNvCxnSpPr>
                <a:stCxn id="14" idx="4"/>
                <a:endCxn id="61" idx="0"/>
              </p:cNvCxnSpPr>
              <p:nvPr/>
            </p:nvCxnSpPr>
            <p:spPr>
              <a:xfrm flipH="1">
                <a:off x="3983417" y="1215664"/>
                <a:ext cx="17669" cy="125086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4" name="Freeform 53"/>
              <p:cNvSpPr/>
              <p:nvPr/>
            </p:nvSpPr>
            <p:spPr>
              <a:xfrm>
                <a:off x="3999660" y="2466533"/>
                <a:ext cx="185056" cy="365760"/>
              </a:xfrm>
              <a:custGeom>
                <a:avLst/>
                <a:gdLst>
                  <a:gd name="connsiteX0" fmla="*/ 16243 w 185056"/>
                  <a:gd name="connsiteY0" fmla="*/ 0 h 365760"/>
                  <a:gd name="connsiteX1" fmla="*/ 16243 w 185056"/>
                  <a:gd name="connsiteY1" fmla="*/ 98474 h 365760"/>
                  <a:gd name="connsiteX2" fmla="*/ 185056 w 185056"/>
                  <a:gd name="connsiteY2" fmla="*/ 253219 h 365760"/>
                  <a:gd name="connsiteX3" fmla="*/ 16243 w 185056"/>
                  <a:gd name="connsiteY3" fmla="*/ 323557 h 365760"/>
                  <a:gd name="connsiteX4" fmla="*/ 16243 w 185056"/>
                  <a:gd name="connsiteY4" fmla="*/ 365760 h 365760"/>
                  <a:gd name="connsiteX5" fmla="*/ 16243 w 185056"/>
                  <a:gd name="connsiteY5" fmla="*/ 365760 h 365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056" h="365760">
                    <a:moveTo>
                      <a:pt x="16243" y="0"/>
                    </a:moveTo>
                    <a:cubicBezTo>
                      <a:pt x="2175" y="28135"/>
                      <a:pt x="-11892" y="56271"/>
                      <a:pt x="16243" y="98474"/>
                    </a:cubicBezTo>
                    <a:cubicBezTo>
                      <a:pt x="44378" y="140677"/>
                      <a:pt x="185056" y="215705"/>
                      <a:pt x="185056" y="253219"/>
                    </a:cubicBezTo>
                    <a:cubicBezTo>
                      <a:pt x="185056" y="290733"/>
                      <a:pt x="16243" y="323557"/>
                      <a:pt x="16243" y="323557"/>
                    </a:cubicBezTo>
                    <a:cubicBezTo>
                      <a:pt x="-11892" y="342314"/>
                      <a:pt x="16243" y="365760"/>
                      <a:pt x="16243" y="365760"/>
                    </a:cubicBezTo>
                    <a:lnTo>
                      <a:pt x="16243" y="365760"/>
                    </a:ln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1" name="TextBox 80"/>
            <p:cNvSpPr txBox="1"/>
            <p:nvPr/>
          </p:nvSpPr>
          <p:spPr>
            <a:xfrm>
              <a:off x="3206372" y="3578267"/>
              <a:ext cx="2236238" cy="369332"/>
            </a:xfrm>
            <a:prstGeom prst="rect">
              <a:avLst/>
            </a:prstGeom>
            <a:noFill/>
          </p:spPr>
          <p:txBody>
            <a:bodyPr wrap="square" rtlCol="0">
              <a:spAutoFit/>
            </a:bodyPr>
            <a:lstStyle/>
            <a:p>
              <a:r>
                <a:rPr lang="en-US" dirty="0"/>
                <a:t>Data Cleaning</a:t>
              </a:r>
            </a:p>
          </p:txBody>
        </p:sp>
      </p:grpSp>
      <p:grpSp>
        <p:nvGrpSpPr>
          <p:cNvPr id="87" name="Group 86"/>
          <p:cNvGrpSpPr/>
          <p:nvPr/>
        </p:nvGrpSpPr>
        <p:grpSpPr>
          <a:xfrm>
            <a:off x="4773798" y="1167381"/>
            <a:ext cx="2290317" cy="5035010"/>
            <a:chOff x="4746714" y="493593"/>
            <a:chExt cx="2290317" cy="5035010"/>
          </a:xfrm>
        </p:grpSpPr>
        <p:sp>
          <p:nvSpPr>
            <p:cNvPr id="67" name="Freeform 66"/>
            <p:cNvSpPr/>
            <p:nvPr/>
          </p:nvSpPr>
          <p:spPr>
            <a:xfrm flipH="1">
              <a:off x="5684393" y="3324664"/>
              <a:ext cx="185056" cy="365760"/>
            </a:xfrm>
            <a:custGeom>
              <a:avLst/>
              <a:gdLst>
                <a:gd name="connsiteX0" fmla="*/ 16243 w 185056"/>
                <a:gd name="connsiteY0" fmla="*/ 0 h 365760"/>
                <a:gd name="connsiteX1" fmla="*/ 16243 w 185056"/>
                <a:gd name="connsiteY1" fmla="*/ 98474 h 365760"/>
                <a:gd name="connsiteX2" fmla="*/ 185056 w 185056"/>
                <a:gd name="connsiteY2" fmla="*/ 253219 h 365760"/>
                <a:gd name="connsiteX3" fmla="*/ 16243 w 185056"/>
                <a:gd name="connsiteY3" fmla="*/ 323557 h 365760"/>
                <a:gd name="connsiteX4" fmla="*/ 16243 w 185056"/>
                <a:gd name="connsiteY4" fmla="*/ 365760 h 365760"/>
                <a:gd name="connsiteX5" fmla="*/ 16243 w 185056"/>
                <a:gd name="connsiteY5" fmla="*/ 365760 h 365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056" h="365760">
                  <a:moveTo>
                    <a:pt x="16243" y="0"/>
                  </a:moveTo>
                  <a:cubicBezTo>
                    <a:pt x="2175" y="28135"/>
                    <a:pt x="-11892" y="56271"/>
                    <a:pt x="16243" y="98474"/>
                  </a:cubicBezTo>
                  <a:cubicBezTo>
                    <a:pt x="44378" y="140677"/>
                    <a:pt x="185056" y="215705"/>
                    <a:pt x="185056" y="253219"/>
                  </a:cubicBezTo>
                  <a:cubicBezTo>
                    <a:pt x="185056" y="290733"/>
                    <a:pt x="16243" y="323557"/>
                    <a:pt x="16243" y="323557"/>
                  </a:cubicBezTo>
                  <a:cubicBezTo>
                    <a:pt x="-11892" y="342314"/>
                    <a:pt x="16243" y="365760"/>
                    <a:pt x="16243" y="365760"/>
                  </a:cubicBezTo>
                  <a:lnTo>
                    <a:pt x="16243" y="365760"/>
                  </a:ln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8"/>
            <p:cNvSpPr/>
            <p:nvPr/>
          </p:nvSpPr>
          <p:spPr>
            <a:xfrm>
              <a:off x="4815840" y="3334043"/>
              <a:ext cx="2194560" cy="2194560"/>
            </a:xfrm>
            <a:custGeom>
              <a:avLst/>
              <a:gdLst>
                <a:gd name="connsiteX0" fmla="*/ 1097280 w 2194560"/>
                <a:gd name="connsiteY0" fmla="*/ 182880 h 2194560"/>
                <a:gd name="connsiteX1" fmla="*/ 956603 w 2194560"/>
                <a:gd name="connsiteY1" fmla="*/ 337625 h 2194560"/>
                <a:gd name="connsiteX2" fmla="*/ 1097280 w 2194560"/>
                <a:gd name="connsiteY2" fmla="*/ 492370 h 2194560"/>
                <a:gd name="connsiteX3" fmla="*/ 1237957 w 2194560"/>
                <a:gd name="connsiteY3" fmla="*/ 337625 h 2194560"/>
                <a:gd name="connsiteX4" fmla="*/ 1097280 w 2194560"/>
                <a:gd name="connsiteY4" fmla="*/ 182880 h 2194560"/>
                <a:gd name="connsiteX5" fmla="*/ 1097280 w 2194560"/>
                <a:gd name="connsiteY5" fmla="*/ 0 h 2194560"/>
                <a:gd name="connsiteX6" fmla="*/ 2194560 w 2194560"/>
                <a:gd name="connsiteY6" fmla="*/ 1097280 h 2194560"/>
                <a:gd name="connsiteX7" fmla="*/ 1097280 w 2194560"/>
                <a:gd name="connsiteY7" fmla="*/ 2194560 h 2194560"/>
                <a:gd name="connsiteX8" fmla="*/ 0 w 2194560"/>
                <a:gd name="connsiteY8" fmla="*/ 1097280 h 2194560"/>
                <a:gd name="connsiteX9" fmla="*/ 1097280 w 2194560"/>
                <a:gd name="connsiteY9" fmla="*/ 0 h 21945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94560" h="2194560">
                  <a:moveTo>
                    <a:pt x="1097280" y="182880"/>
                  </a:moveTo>
                  <a:cubicBezTo>
                    <a:pt x="1019586" y="182880"/>
                    <a:pt x="956603" y="252162"/>
                    <a:pt x="956603" y="337625"/>
                  </a:cubicBezTo>
                  <a:cubicBezTo>
                    <a:pt x="956603" y="423088"/>
                    <a:pt x="1019586" y="492370"/>
                    <a:pt x="1097280" y="492370"/>
                  </a:cubicBezTo>
                  <a:cubicBezTo>
                    <a:pt x="1174974" y="492370"/>
                    <a:pt x="1237957" y="423088"/>
                    <a:pt x="1237957" y="337625"/>
                  </a:cubicBezTo>
                  <a:cubicBezTo>
                    <a:pt x="1237957" y="252162"/>
                    <a:pt x="1174974" y="182880"/>
                    <a:pt x="1097280" y="182880"/>
                  </a:cubicBezTo>
                  <a:close/>
                  <a:moveTo>
                    <a:pt x="1097280" y="0"/>
                  </a:moveTo>
                  <a:cubicBezTo>
                    <a:pt x="1703291" y="0"/>
                    <a:pt x="2194560" y="491269"/>
                    <a:pt x="2194560" y="1097280"/>
                  </a:cubicBezTo>
                  <a:cubicBezTo>
                    <a:pt x="2194560" y="1703291"/>
                    <a:pt x="1703291" y="2194560"/>
                    <a:pt x="1097280" y="2194560"/>
                  </a:cubicBezTo>
                  <a:cubicBezTo>
                    <a:pt x="491269" y="2194560"/>
                    <a:pt x="0" y="1703291"/>
                    <a:pt x="0" y="1097280"/>
                  </a:cubicBezTo>
                  <a:cubicBezTo>
                    <a:pt x="0" y="491269"/>
                    <a:pt x="491269" y="0"/>
                    <a:pt x="1097280" y="0"/>
                  </a:cubicBezTo>
                  <a:close/>
                </a:path>
              </a:pathLst>
            </a:custGeom>
            <a:gradFill flip="none" rotWithShape="1">
              <a:gsLst>
                <a:gs pos="100000">
                  <a:srgbClr val="CC00CC">
                    <a:alpha val="49804"/>
                  </a:srgbClr>
                </a:gs>
                <a:gs pos="0">
                  <a:srgbClr val="FF33CC"/>
                </a:gs>
              </a:gsLst>
              <a:lin ang="5400000" scaled="1"/>
              <a:tileRect/>
            </a:gradFill>
            <a:ln>
              <a:gradFill>
                <a:gsLst>
                  <a:gs pos="0">
                    <a:srgbClr val="FFCC00"/>
                  </a:gs>
                  <a:gs pos="100000">
                    <a:schemeClr val="bg1">
                      <a:alpha val="0"/>
                    </a:schemeClr>
                  </a:gs>
                </a:gsLst>
                <a:lin ang="20400000" scaled="0"/>
              </a:gradFill>
            </a:ln>
            <a:effectLst>
              <a:reflection blurRad="6350" stA="50000" endA="300" endPos="41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8" name="Group 27"/>
            <p:cNvGrpSpPr/>
            <p:nvPr/>
          </p:nvGrpSpPr>
          <p:grpSpPr>
            <a:xfrm>
              <a:off x="5519097" y="493593"/>
              <a:ext cx="692248" cy="621521"/>
              <a:chOff x="5519097" y="493593"/>
              <a:chExt cx="692248" cy="621521"/>
            </a:xfrm>
          </p:grpSpPr>
          <p:sp>
            <p:nvSpPr>
              <p:cNvPr id="19" name="Oval 18"/>
              <p:cNvSpPr/>
              <p:nvPr/>
            </p:nvSpPr>
            <p:spPr>
              <a:xfrm>
                <a:off x="5519097" y="493593"/>
                <a:ext cx="692248" cy="621521"/>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5627954" y="606980"/>
                <a:ext cx="474533" cy="405201"/>
              </a:xfrm>
              <a:prstGeom prst="ellipse">
                <a:avLst/>
              </a:prstGeom>
              <a:gradFill flip="none" rotWithShape="1">
                <a:gsLst>
                  <a:gs pos="100000">
                    <a:srgbClr val="CC00CC">
                      <a:alpha val="49804"/>
                    </a:srgbClr>
                  </a:gs>
                  <a:gs pos="0">
                    <a:srgbClr val="FF33CC"/>
                  </a:gs>
                </a:gsLst>
                <a:lin ang="5400000" scaled="1"/>
                <a:tileRect/>
              </a:gradFill>
              <a:ln>
                <a:gradFill>
                  <a:gsLst>
                    <a:gs pos="0">
                      <a:srgbClr val="FFCC00"/>
                    </a:gs>
                    <a:gs pos="100000">
                      <a:schemeClr val="bg1">
                        <a:alpha val="0"/>
                      </a:schemeClr>
                    </a:gs>
                  </a:gsLst>
                  <a:lin ang="20400000" scaled="0"/>
                </a:gra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40" name="Straight Connector 39"/>
            <p:cNvCxnSpPr>
              <a:stCxn id="19" idx="4"/>
            </p:cNvCxnSpPr>
            <p:nvPr/>
          </p:nvCxnSpPr>
          <p:spPr>
            <a:xfrm flipH="1">
              <a:off x="5865220" y="1115114"/>
              <a:ext cx="1" cy="221892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3" name="Freeform 52"/>
            <p:cNvSpPr/>
            <p:nvPr/>
          </p:nvSpPr>
          <p:spPr>
            <a:xfrm>
              <a:off x="5844205" y="3315285"/>
              <a:ext cx="185056" cy="365760"/>
            </a:xfrm>
            <a:custGeom>
              <a:avLst/>
              <a:gdLst>
                <a:gd name="connsiteX0" fmla="*/ 16243 w 185056"/>
                <a:gd name="connsiteY0" fmla="*/ 0 h 365760"/>
                <a:gd name="connsiteX1" fmla="*/ 16243 w 185056"/>
                <a:gd name="connsiteY1" fmla="*/ 98474 h 365760"/>
                <a:gd name="connsiteX2" fmla="*/ 185056 w 185056"/>
                <a:gd name="connsiteY2" fmla="*/ 253219 h 365760"/>
                <a:gd name="connsiteX3" fmla="*/ 16243 w 185056"/>
                <a:gd name="connsiteY3" fmla="*/ 323557 h 365760"/>
                <a:gd name="connsiteX4" fmla="*/ 16243 w 185056"/>
                <a:gd name="connsiteY4" fmla="*/ 365760 h 365760"/>
                <a:gd name="connsiteX5" fmla="*/ 16243 w 185056"/>
                <a:gd name="connsiteY5" fmla="*/ 365760 h 365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056" h="365760">
                  <a:moveTo>
                    <a:pt x="16243" y="0"/>
                  </a:moveTo>
                  <a:cubicBezTo>
                    <a:pt x="2175" y="28135"/>
                    <a:pt x="-11892" y="56271"/>
                    <a:pt x="16243" y="98474"/>
                  </a:cubicBezTo>
                  <a:cubicBezTo>
                    <a:pt x="44378" y="140677"/>
                    <a:pt x="185056" y="215705"/>
                    <a:pt x="185056" y="253219"/>
                  </a:cubicBezTo>
                  <a:cubicBezTo>
                    <a:pt x="185056" y="290733"/>
                    <a:pt x="16243" y="323557"/>
                    <a:pt x="16243" y="323557"/>
                  </a:cubicBezTo>
                  <a:cubicBezTo>
                    <a:pt x="-11892" y="342314"/>
                    <a:pt x="16243" y="365760"/>
                    <a:pt x="16243" y="365760"/>
                  </a:cubicBezTo>
                  <a:lnTo>
                    <a:pt x="16243" y="365760"/>
                  </a:ln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TextBox 81"/>
            <p:cNvSpPr txBox="1"/>
            <p:nvPr/>
          </p:nvSpPr>
          <p:spPr>
            <a:xfrm>
              <a:off x="4746714" y="3883800"/>
              <a:ext cx="2290317" cy="646331"/>
            </a:xfrm>
            <a:prstGeom prst="rect">
              <a:avLst/>
            </a:prstGeom>
            <a:noFill/>
          </p:spPr>
          <p:txBody>
            <a:bodyPr wrap="square" rtlCol="0">
              <a:spAutoFit/>
            </a:bodyPr>
            <a:lstStyle/>
            <a:p>
              <a:pPr algn="ctr"/>
              <a:r>
                <a:rPr lang="en-US" dirty="0"/>
                <a:t>Target Variable Creation</a:t>
              </a:r>
            </a:p>
          </p:txBody>
        </p:sp>
      </p:grpSp>
      <p:grpSp>
        <p:nvGrpSpPr>
          <p:cNvPr id="88" name="Group 87"/>
          <p:cNvGrpSpPr/>
          <p:nvPr/>
        </p:nvGrpSpPr>
        <p:grpSpPr>
          <a:xfrm>
            <a:off x="6749868" y="1202754"/>
            <a:ext cx="2720808" cy="4231341"/>
            <a:chOff x="6636303" y="443318"/>
            <a:chExt cx="2720808" cy="4231341"/>
          </a:xfrm>
        </p:grpSpPr>
        <p:sp>
          <p:nvSpPr>
            <p:cNvPr id="69" name="Freeform 68"/>
            <p:cNvSpPr/>
            <p:nvPr/>
          </p:nvSpPr>
          <p:spPr>
            <a:xfrm flipH="1">
              <a:off x="7558751" y="2403647"/>
              <a:ext cx="185056" cy="365760"/>
            </a:xfrm>
            <a:custGeom>
              <a:avLst/>
              <a:gdLst>
                <a:gd name="connsiteX0" fmla="*/ 16243 w 185056"/>
                <a:gd name="connsiteY0" fmla="*/ 0 h 365760"/>
                <a:gd name="connsiteX1" fmla="*/ 16243 w 185056"/>
                <a:gd name="connsiteY1" fmla="*/ 98474 h 365760"/>
                <a:gd name="connsiteX2" fmla="*/ 185056 w 185056"/>
                <a:gd name="connsiteY2" fmla="*/ 253219 h 365760"/>
                <a:gd name="connsiteX3" fmla="*/ 16243 w 185056"/>
                <a:gd name="connsiteY3" fmla="*/ 323557 h 365760"/>
                <a:gd name="connsiteX4" fmla="*/ 16243 w 185056"/>
                <a:gd name="connsiteY4" fmla="*/ 365760 h 365760"/>
                <a:gd name="connsiteX5" fmla="*/ 16243 w 185056"/>
                <a:gd name="connsiteY5" fmla="*/ 365760 h 365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056" h="365760">
                  <a:moveTo>
                    <a:pt x="16243" y="0"/>
                  </a:moveTo>
                  <a:cubicBezTo>
                    <a:pt x="2175" y="28135"/>
                    <a:pt x="-11892" y="56271"/>
                    <a:pt x="16243" y="98474"/>
                  </a:cubicBezTo>
                  <a:cubicBezTo>
                    <a:pt x="44378" y="140677"/>
                    <a:pt x="185056" y="215705"/>
                    <a:pt x="185056" y="253219"/>
                  </a:cubicBezTo>
                  <a:cubicBezTo>
                    <a:pt x="185056" y="290733"/>
                    <a:pt x="16243" y="323557"/>
                    <a:pt x="16243" y="323557"/>
                  </a:cubicBezTo>
                  <a:cubicBezTo>
                    <a:pt x="-11892" y="342314"/>
                    <a:pt x="16243" y="365760"/>
                    <a:pt x="16243" y="365760"/>
                  </a:cubicBezTo>
                  <a:lnTo>
                    <a:pt x="16243" y="365760"/>
                  </a:ln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6636303" y="2480099"/>
              <a:ext cx="2194560" cy="2194560"/>
            </a:xfrm>
            <a:custGeom>
              <a:avLst/>
              <a:gdLst>
                <a:gd name="connsiteX0" fmla="*/ 1097280 w 2194560"/>
                <a:gd name="connsiteY0" fmla="*/ 182880 h 2194560"/>
                <a:gd name="connsiteX1" fmla="*/ 956603 w 2194560"/>
                <a:gd name="connsiteY1" fmla="*/ 337625 h 2194560"/>
                <a:gd name="connsiteX2" fmla="*/ 1097280 w 2194560"/>
                <a:gd name="connsiteY2" fmla="*/ 492370 h 2194560"/>
                <a:gd name="connsiteX3" fmla="*/ 1237957 w 2194560"/>
                <a:gd name="connsiteY3" fmla="*/ 337625 h 2194560"/>
                <a:gd name="connsiteX4" fmla="*/ 1097280 w 2194560"/>
                <a:gd name="connsiteY4" fmla="*/ 182880 h 2194560"/>
                <a:gd name="connsiteX5" fmla="*/ 1097280 w 2194560"/>
                <a:gd name="connsiteY5" fmla="*/ 0 h 2194560"/>
                <a:gd name="connsiteX6" fmla="*/ 2194560 w 2194560"/>
                <a:gd name="connsiteY6" fmla="*/ 1097280 h 2194560"/>
                <a:gd name="connsiteX7" fmla="*/ 1097280 w 2194560"/>
                <a:gd name="connsiteY7" fmla="*/ 2194560 h 2194560"/>
                <a:gd name="connsiteX8" fmla="*/ 0 w 2194560"/>
                <a:gd name="connsiteY8" fmla="*/ 1097280 h 2194560"/>
                <a:gd name="connsiteX9" fmla="*/ 1097280 w 2194560"/>
                <a:gd name="connsiteY9" fmla="*/ 0 h 21945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94560" h="2194560">
                  <a:moveTo>
                    <a:pt x="1097280" y="182880"/>
                  </a:moveTo>
                  <a:cubicBezTo>
                    <a:pt x="1019586" y="182880"/>
                    <a:pt x="956603" y="252162"/>
                    <a:pt x="956603" y="337625"/>
                  </a:cubicBezTo>
                  <a:cubicBezTo>
                    <a:pt x="956603" y="423088"/>
                    <a:pt x="1019586" y="492370"/>
                    <a:pt x="1097280" y="492370"/>
                  </a:cubicBezTo>
                  <a:cubicBezTo>
                    <a:pt x="1174974" y="492370"/>
                    <a:pt x="1237957" y="423088"/>
                    <a:pt x="1237957" y="337625"/>
                  </a:cubicBezTo>
                  <a:cubicBezTo>
                    <a:pt x="1237957" y="252162"/>
                    <a:pt x="1174974" y="182880"/>
                    <a:pt x="1097280" y="182880"/>
                  </a:cubicBezTo>
                  <a:close/>
                  <a:moveTo>
                    <a:pt x="1097280" y="0"/>
                  </a:moveTo>
                  <a:cubicBezTo>
                    <a:pt x="1703291" y="0"/>
                    <a:pt x="2194560" y="491269"/>
                    <a:pt x="2194560" y="1097280"/>
                  </a:cubicBezTo>
                  <a:cubicBezTo>
                    <a:pt x="2194560" y="1703291"/>
                    <a:pt x="1703291" y="2194560"/>
                    <a:pt x="1097280" y="2194560"/>
                  </a:cubicBezTo>
                  <a:cubicBezTo>
                    <a:pt x="491269" y="2194560"/>
                    <a:pt x="0" y="1703291"/>
                    <a:pt x="0" y="1097280"/>
                  </a:cubicBezTo>
                  <a:cubicBezTo>
                    <a:pt x="0" y="491269"/>
                    <a:pt x="491269" y="0"/>
                    <a:pt x="1097280" y="0"/>
                  </a:cubicBezTo>
                  <a:close/>
                </a:path>
              </a:pathLst>
            </a:custGeom>
            <a:gradFill flip="none" rotWithShape="1">
              <a:gsLst>
                <a:gs pos="100000">
                  <a:srgbClr val="0099FF">
                    <a:alpha val="49804"/>
                  </a:srgbClr>
                </a:gs>
                <a:gs pos="0">
                  <a:srgbClr val="0000FF"/>
                </a:gs>
              </a:gsLst>
              <a:lin ang="5400000" scaled="1"/>
              <a:tileRect/>
            </a:gradFill>
            <a:ln>
              <a:gradFill>
                <a:gsLst>
                  <a:gs pos="0">
                    <a:srgbClr val="FFCC00"/>
                  </a:gs>
                  <a:gs pos="100000">
                    <a:schemeClr val="bg1">
                      <a:alpha val="0"/>
                    </a:schemeClr>
                  </a:gs>
                </a:gsLst>
                <a:lin ang="20400000" scaled="0"/>
              </a:gradFill>
            </a:ln>
            <a:effectLst>
              <a:reflection blurRad="6350" stA="50000" endA="300" endPos="41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9" name="Group 28"/>
            <p:cNvGrpSpPr/>
            <p:nvPr/>
          </p:nvGrpSpPr>
          <p:grpSpPr>
            <a:xfrm>
              <a:off x="7383232" y="443318"/>
              <a:ext cx="692248" cy="671796"/>
              <a:chOff x="7383232" y="443318"/>
              <a:chExt cx="692248" cy="671796"/>
            </a:xfrm>
          </p:grpSpPr>
          <p:sp>
            <p:nvSpPr>
              <p:cNvPr id="22" name="Oval 21"/>
              <p:cNvSpPr/>
              <p:nvPr/>
            </p:nvSpPr>
            <p:spPr>
              <a:xfrm>
                <a:off x="7383232" y="443318"/>
                <a:ext cx="692248" cy="671796"/>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a:off x="7492090" y="576616"/>
                <a:ext cx="474533" cy="405201"/>
              </a:xfrm>
              <a:prstGeom prst="ellipse">
                <a:avLst/>
              </a:prstGeom>
              <a:gradFill flip="none" rotWithShape="1">
                <a:gsLst>
                  <a:gs pos="100000">
                    <a:srgbClr val="0099FF">
                      <a:alpha val="49804"/>
                    </a:srgbClr>
                  </a:gs>
                  <a:gs pos="0">
                    <a:srgbClr val="0000FF"/>
                  </a:gs>
                </a:gsLst>
                <a:lin ang="5400000" scaled="1"/>
                <a:tileRect/>
              </a:gradFill>
              <a:ln>
                <a:gradFill>
                  <a:gsLst>
                    <a:gs pos="0">
                      <a:srgbClr val="FFCC00"/>
                    </a:gs>
                    <a:gs pos="100000">
                      <a:schemeClr val="bg1">
                        <a:alpha val="0"/>
                      </a:schemeClr>
                    </a:gs>
                  </a:gsLst>
                  <a:lin ang="20400000" scaled="0"/>
                </a:gra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42" name="Straight Connector 41"/>
            <p:cNvCxnSpPr>
              <a:stCxn id="22" idx="4"/>
              <a:endCxn id="10" idx="5"/>
            </p:cNvCxnSpPr>
            <p:nvPr/>
          </p:nvCxnSpPr>
          <p:spPr>
            <a:xfrm>
              <a:off x="7729356" y="1115114"/>
              <a:ext cx="4227" cy="136498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2" name="Freeform 51"/>
            <p:cNvSpPr/>
            <p:nvPr/>
          </p:nvSpPr>
          <p:spPr>
            <a:xfrm>
              <a:off x="7729356" y="2373671"/>
              <a:ext cx="185056" cy="365760"/>
            </a:xfrm>
            <a:custGeom>
              <a:avLst/>
              <a:gdLst>
                <a:gd name="connsiteX0" fmla="*/ 16243 w 185056"/>
                <a:gd name="connsiteY0" fmla="*/ 0 h 365760"/>
                <a:gd name="connsiteX1" fmla="*/ 16243 w 185056"/>
                <a:gd name="connsiteY1" fmla="*/ 98474 h 365760"/>
                <a:gd name="connsiteX2" fmla="*/ 185056 w 185056"/>
                <a:gd name="connsiteY2" fmla="*/ 253219 h 365760"/>
                <a:gd name="connsiteX3" fmla="*/ 16243 w 185056"/>
                <a:gd name="connsiteY3" fmla="*/ 323557 h 365760"/>
                <a:gd name="connsiteX4" fmla="*/ 16243 w 185056"/>
                <a:gd name="connsiteY4" fmla="*/ 365760 h 365760"/>
                <a:gd name="connsiteX5" fmla="*/ 16243 w 185056"/>
                <a:gd name="connsiteY5" fmla="*/ 365760 h 365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056" h="365760">
                  <a:moveTo>
                    <a:pt x="16243" y="0"/>
                  </a:moveTo>
                  <a:cubicBezTo>
                    <a:pt x="2175" y="28135"/>
                    <a:pt x="-11892" y="56271"/>
                    <a:pt x="16243" y="98474"/>
                  </a:cubicBezTo>
                  <a:cubicBezTo>
                    <a:pt x="44378" y="140677"/>
                    <a:pt x="185056" y="215705"/>
                    <a:pt x="185056" y="253219"/>
                  </a:cubicBezTo>
                  <a:cubicBezTo>
                    <a:pt x="185056" y="290733"/>
                    <a:pt x="16243" y="323557"/>
                    <a:pt x="16243" y="323557"/>
                  </a:cubicBezTo>
                  <a:cubicBezTo>
                    <a:pt x="-11892" y="342314"/>
                    <a:pt x="16243" y="365760"/>
                    <a:pt x="16243" y="365760"/>
                  </a:cubicBezTo>
                  <a:lnTo>
                    <a:pt x="16243" y="365760"/>
                  </a:ln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TextBox 82"/>
            <p:cNvSpPr txBox="1"/>
            <p:nvPr/>
          </p:nvSpPr>
          <p:spPr>
            <a:xfrm>
              <a:off x="7031415" y="3007725"/>
              <a:ext cx="2325696" cy="369332"/>
            </a:xfrm>
            <a:prstGeom prst="rect">
              <a:avLst/>
            </a:prstGeom>
            <a:noFill/>
          </p:spPr>
          <p:txBody>
            <a:bodyPr wrap="square" rtlCol="0">
              <a:spAutoFit/>
            </a:bodyPr>
            <a:lstStyle/>
            <a:p>
              <a:r>
                <a:rPr lang="en-US" dirty="0"/>
                <a:t>Data Analysis</a:t>
              </a:r>
            </a:p>
          </p:txBody>
        </p:sp>
      </p:grpSp>
      <p:grpSp>
        <p:nvGrpSpPr>
          <p:cNvPr id="93" name="Group 92"/>
          <p:cNvGrpSpPr/>
          <p:nvPr/>
        </p:nvGrpSpPr>
        <p:grpSpPr>
          <a:xfrm>
            <a:off x="8665221" y="1121875"/>
            <a:ext cx="3469585" cy="5080516"/>
            <a:chOff x="8665221" y="1121875"/>
            <a:chExt cx="3469585" cy="5080516"/>
          </a:xfrm>
        </p:grpSpPr>
        <p:grpSp>
          <p:nvGrpSpPr>
            <p:cNvPr id="89" name="Group 88"/>
            <p:cNvGrpSpPr/>
            <p:nvPr/>
          </p:nvGrpSpPr>
          <p:grpSpPr>
            <a:xfrm>
              <a:off x="8665221" y="1121875"/>
              <a:ext cx="2194560" cy="5080516"/>
              <a:chOff x="8539381" y="410571"/>
              <a:chExt cx="2194560" cy="5080516"/>
            </a:xfrm>
          </p:grpSpPr>
          <p:sp>
            <p:nvSpPr>
              <p:cNvPr id="71" name="Freeform 70"/>
              <p:cNvSpPr/>
              <p:nvPr/>
            </p:nvSpPr>
            <p:spPr>
              <a:xfrm flipH="1">
                <a:off x="9455540" y="3334043"/>
                <a:ext cx="185056" cy="365760"/>
              </a:xfrm>
              <a:custGeom>
                <a:avLst/>
                <a:gdLst>
                  <a:gd name="connsiteX0" fmla="*/ 16243 w 185056"/>
                  <a:gd name="connsiteY0" fmla="*/ 0 h 365760"/>
                  <a:gd name="connsiteX1" fmla="*/ 16243 w 185056"/>
                  <a:gd name="connsiteY1" fmla="*/ 98474 h 365760"/>
                  <a:gd name="connsiteX2" fmla="*/ 185056 w 185056"/>
                  <a:gd name="connsiteY2" fmla="*/ 253219 h 365760"/>
                  <a:gd name="connsiteX3" fmla="*/ 16243 w 185056"/>
                  <a:gd name="connsiteY3" fmla="*/ 323557 h 365760"/>
                  <a:gd name="connsiteX4" fmla="*/ 16243 w 185056"/>
                  <a:gd name="connsiteY4" fmla="*/ 365760 h 365760"/>
                  <a:gd name="connsiteX5" fmla="*/ 16243 w 185056"/>
                  <a:gd name="connsiteY5" fmla="*/ 365760 h 365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056" h="365760">
                    <a:moveTo>
                      <a:pt x="16243" y="0"/>
                    </a:moveTo>
                    <a:cubicBezTo>
                      <a:pt x="2175" y="28135"/>
                      <a:pt x="-11892" y="56271"/>
                      <a:pt x="16243" y="98474"/>
                    </a:cubicBezTo>
                    <a:cubicBezTo>
                      <a:pt x="44378" y="140677"/>
                      <a:pt x="185056" y="215705"/>
                      <a:pt x="185056" y="253219"/>
                    </a:cubicBezTo>
                    <a:cubicBezTo>
                      <a:pt x="185056" y="290733"/>
                      <a:pt x="16243" y="323557"/>
                      <a:pt x="16243" y="323557"/>
                    </a:cubicBezTo>
                    <a:cubicBezTo>
                      <a:pt x="-11892" y="342314"/>
                      <a:pt x="16243" y="365760"/>
                      <a:pt x="16243" y="365760"/>
                    </a:cubicBezTo>
                    <a:lnTo>
                      <a:pt x="16243" y="365760"/>
                    </a:ln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0"/>
              <p:cNvSpPr/>
              <p:nvPr/>
            </p:nvSpPr>
            <p:spPr>
              <a:xfrm>
                <a:off x="8539381" y="3296527"/>
                <a:ext cx="2194560" cy="2194560"/>
              </a:xfrm>
              <a:custGeom>
                <a:avLst/>
                <a:gdLst>
                  <a:gd name="connsiteX0" fmla="*/ 1097280 w 2194560"/>
                  <a:gd name="connsiteY0" fmla="*/ 182880 h 2194560"/>
                  <a:gd name="connsiteX1" fmla="*/ 956603 w 2194560"/>
                  <a:gd name="connsiteY1" fmla="*/ 337625 h 2194560"/>
                  <a:gd name="connsiteX2" fmla="*/ 1097280 w 2194560"/>
                  <a:gd name="connsiteY2" fmla="*/ 492370 h 2194560"/>
                  <a:gd name="connsiteX3" fmla="*/ 1237957 w 2194560"/>
                  <a:gd name="connsiteY3" fmla="*/ 337625 h 2194560"/>
                  <a:gd name="connsiteX4" fmla="*/ 1097280 w 2194560"/>
                  <a:gd name="connsiteY4" fmla="*/ 182880 h 2194560"/>
                  <a:gd name="connsiteX5" fmla="*/ 1097280 w 2194560"/>
                  <a:gd name="connsiteY5" fmla="*/ 0 h 2194560"/>
                  <a:gd name="connsiteX6" fmla="*/ 2194560 w 2194560"/>
                  <a:gd name="connsiteY6" fmla="*/ 1097280 h 2194560"/>
                  <a:gd name="connsiteX7" fmla="*/ 1097280 w 2194560"/>
                  <a:gd name="connsiteY7" fmla="*/ 2194560 h 2194560"/>
                  <a:gd name="connsiteX8" fmla="*/ 0 w 2194560"/>
                  <a:gd name="connsiteY8" fmla="*/ 1097280 h 2194560"/>
                  <a:gd name="connsiteX9" fmla="*/ 1097280 w 2194560"/>
                  <a:gd name="connsiteY9" fmla="*/ 0 h 21945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94560" h="2194560">
                    <a:moveTo>
                      <a:pt x="1097280" y="182880"/>
                    </a:moveTo>
                    <a:cubicBezTo>
                      <a:pt x="1019586" y="182880"/>
                      <a:pt x="956603" y="252162"/>
                      <a:pt x="956603" y="337625"/>
                    </a:cubicBezTo>
                    <a:cubicBezTo>
                      <a:pt x="956603" y="423088"/>
                      <a:pt x="1019586" y="492370"/>
                      <a:pt x="1097280" y="492370"/>
                    </a:cubicBezTo>
                    <a:cubicBezTo>
                      <a:pt x="1174974" y="492370"/>
                      <a:pt x="1237957" y="423088"/>
                      <a:pt x="1237957" y="337625"/>
                    </a:cubicBezTo>
                    <a:cubicBezTo>
                      <a:pt x="1237957" y="252162"/>
                      <a:pt x="1174974" y="182880"/>
                      <a:pt x="1097280" y="182880"/>
                    </a:cubicBezTo>
                    <a:close/>
                    <a:moveTo>
                      <a:pt x="1097280" y="0"/>
                    </a:moveTo>
                    <a:cubicBezTo>
                      <a:pt x="1703291" y="0"/>
                      <a:pt x="2194560" y="491269"/>
                      <a:pt x="2194560" y="1097280"/>
                    </a:cubicBezTo>
                    <a:cubicBezTo>
                      <a:pt x="2194560" y="1703291"/>
                      <a:pt x="1703291" y="2194560"/>
                      <a:pt x="1097280" y="2194560"/>
                    </a:cubicBezTo>
                    <a:cubicBezTo>
                      <a:pt x="491269" y="2194560"/>
                      <a:pt x="0" y="1703291"/>
                      <a:pt x="0" y="1097280"/>
                    </a:cubicBezTo>
                    <a:cubicBezTo>
                      <a:pt x="0" y="491269"/>
                      <a:pt x="491269" y="0"/>
                      <a:pt x="1097280" y="0"/>
                    </a:cubicBezTo>
                    <a:close/>
                  </a:path>
                </a:pathLst>
              </a:custGeom>
              <a:gradFill flip="none" rotWithShape="1">
                <a:gsLst>
                  <a:gs pos="100000">
                    <a:srgbClr val="990033">
                      <a:alpha val="49804"/>
                    </a:srgbClr>
                  </a:gs>
                  <a:gs pos="0">
                    <a:srgbClr val="FF33CC"/>
                  </a:gs>
                </a:gsLst>
                <a:lin ang="5400000" scaled="1"/>
                <a:tileRect/>
              </a:gradFill>
              <a:ln>
                <a:gradFill>
                  <a:gsLst>
                    <a:gs pos="0">
                      <a:srgbClr val="FFCC00"/>
                    </a:gs>
                    <a:gs pos="100000">
                      <a:schemeClr val="bg1">
                        <a:alpha val="0"/>
                      </a:schemeClr>
                    </a:gs>
                  </a:gsLst>
                  <a:lin ang="20400000" scaled="0"/>
                </a:gradFill>
              </a:ln>
              <a:effectLst>
                <a:reflection blurRad="6350" stA="50000" endA="300" endPos="41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0" name="Group 29"/>
              <p:cNvGrpSpPr/>
              <p:nvPr/>
            </p:nvGrpSpPr>
            <p:grpSpPr>
              <a:xfrm>
                <a:off x="9290538" y="410571"/>
                <a:ext cx="692248" cy="671796"/>
                <a:chOff x="9247367" y="422024"/>
                <a:chExt cx="692248" cy="671796"/>
              </a:xfrm>
            </p:grpSpPr>
            <p:sp>
              <p:nvSpPr>
                <p:cNvPr id="25" name="Oval 24"/>
                <p:cNvSpPr/>
                <p:nvPr/>
              </p:nvSpPr>
              <p:spPr>
                <a:xfrm>
                  <a:off x="9247367" y="422024"/>
                  <a:ext cx="692248" cy="671796"/>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a:off x="9356224" y="588068"/>
                  <a:ext cx="474533" cy="405201"/>
                </a:xfrm>
                <a:prstGeom prst="ellipse">
                  <a:avLst/>
                </a:prstGeom>
                <a:gradFill flip="none" rotWithShape="1">
                  <a:gsLst>
                    <a:gs pos="100000">
                      <a:srgbClr val="990033">
                        <a:alpha val="49804"/>
                      </a:srgbClr>
                    </a:gs>
                    <a:gs pos="0">
                      <a:srgbClr val="FF33CC"/>
                    </a:gs>
                  </a:gsLst>
                  <a:lin ang="5400000" scaled="1"/>
                  <a:tileRect/>
                </a:gradFill>
                <a:ln>
                  <a:gradFill>
                    <a:gsLst>
                      <a:gs pos="0">
                        <a:srgbClr val="FFCC00"/>
                      </a:gs>
                      <a:gs pos="100000">
                        <a:schemeClr val="bg1">
                          <a:alpha val="0"/>
                        </a:schemeClr>
                      </a:gs>
                    </a:gsLst>
                    <a:lin ang="20400000" scaled="0"/>
                  </a:gra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44" name="Straight Connector 43"/>
              <p:cNvCxnSpPr>
                <a:stCxn id="25" idx="4"/>
                <a:endCxn id="11" idx="5"/>
              </p:cNvCxnSpPr>
              <p:nvPr/>
            </p:nvCxnSpPr>
            <p:spPr>
              <a:xfrm flipH="1">
                <a:off x="9636661" y="1082367"/>
                <a:ext cx="1" cy="221416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6" name="Freeform 55"/>
              <p:cNvSpPr/>
              <p:nvPr/>
            </p:nvSpPr>
            <p:spPr>
              <a:xfrm>
                <a:off x="9612169" y="3319126"/>
                <a:ext cx="185056" cy="365760"/>
              </a:xfrm>
              <a:custGeom>
                <a:avLst/>
                <a:gdLst>
                  <a:gd name="connsiteX0" fmla="*/ 16243 w 185056"/>
                  <a:gd name="connsiteY0" fmla="*/ 0 h 365760"/>
                  <a:gd name="connsiteX1" fmla="*/ 16243 w 185056"/>
                  <a:gd name="connsiteY1" fmla="*/ 98474 h 365760"/>
                  <a:gd name="connsiteX2" fmla="*/ 185056 w 185056"/>
                  <a:gd name="connsiteY2" fmla="*/ 253219 h 365760"/>
                  <a:gd name="connsiteX3" fmla="*/ 16243 w 185056"/>
                  <a:gd name="connsiteY3" fmla="*/ 323557 h 365760"/>
                  <a:gd name="connsiteX4" fmla="*/ 16243 w 185056"/>
                  <a:gd name="connsiteY4" fmla="*/ 365760 h 365760"/>
                  <a:gd name="connsiteX5" fmla="*/ 16243 w 185056"/>
                  <a:gd name="connsiteY5" fmla="*/ 365760 h 365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056" h="365760">
                    <a:moveTo>
                      <a:pt x="16243" y="0"/>
                    </a:moveTo>
                    <a:cubicBezTo>
                      <a:pt x="2175" y="28135"/>
                      <a:pt x="-11892" y="56271"/>
                      <a:pt x="16243" y="98474"/>
                    </a:cubicBezTo>
                    <a:cubicBezTo>
                      <a:pt x="44378" y="140677"/>
                      <a:pt x="185056" y="215705"/>
                      <a:pt x="185056" y="253219"/>
                    </a:cubicBezTo>
                    <a:cubicBezTo>
                      <a:pt x="185056" y="290733"/>
                      <a:pt x="16243" y="323557"/>
                      <a:pt x="16243" y="323557"/>
                    </a:cubicBezTo>
                    <a:cubicBezTo>
                      <a:pt x="-11892" y="342314"/>
                      <a:pt x="16243" y="365760"/>
                      <a:pt x="16243" y="365760"/>
                    </a:cubicBezTo>
                    <a:lnTo>
                      <a:pt x="16243" y="365760"/>
                    </a:ln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4" name="TextBox 83"/>
            <p:cNvSpPr txBox="1"/>
            <p:nvPr/>
          </p:nvSpPr>
          <p:spPr>
            <a:xfrm>
              <a:off x="9169157" y="4519526"/>
              <a:ext cx="2965649" cy="369332"/>
            </a:xfrm>
            <a:prstGeom prst="rect">
              <a:avLst/>
            </a:prstGeom>
            <a:noFill/>
          </p:spPr>
          <p:txBody>
            <a:bodyPr wrap="square" rtlCol="0">
              <a:spAutoFit/>
            </a:bodyPr>
            <a:lstStyle/>
            <a:p>
              <a:r>
                <a:rPr lang="en-US" dirty="0"/>
                <a:t>Modelling</a:t>
              </a:r>
            </a:p>
          </p:txBody>
        </p:sp>
      </p:grpSp>
      <p:sp>
        <p:nvSpPr>
          <p:cNvPr id="91" name="TextBox 90"/>
          <p:cNvSpPr txBox="1"/>
          <p:nvPr/>
        </p:nvSpPr>
        <p:spPr>
          <a:xfrm>
            <a:off x="-1209088" y="60902"/>
            <a:ext cx="5124150" cy="461665"/>
          </a:xfrm>
          <a:prstGeom prst="rect">
            <a:avLst/>
          </a:prstGeom>
          <a:noFill/>
        </p:spPr>
        <p:txBody>
          <a:bodyPr wrap="square" rtlCol="0">
            <a:spAutoFit/>
          </a:bodyPr>
          <a:lstStyle/>
          <a:p>
            <a:pPr algn="ctr"/>
            <a:r>
              <a:rPr lang="en-US" sz="2400" b="1" dirty="0"/>
              <a:t>METHODOLOGY</a:t>
            </a:r>
            <a:endParaRPr lang="en-US" b="1" dirty="0"/>
          </a:p>
        </p:txBody>
      </p:sp>
      <p:cxnSp>
        <p:nvCxnSpPr>
          <p:cNvPr id="95" name="Straight Connector 94"/>
          <p:cNvCxnSpPr/>
          <p:nvPr/>
        </p:nvCxnSpPr>
        <p:spPr>
          <a:xfrm flipV="1">
            <a:off x="56876" y="659633"/>
            <a:ext cx="1431565" cy="4220"/>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p:nvCxnSpPr>
        <p:spPr>
          <a:xfrm flipV="1">
            <a:off x="3314237" y="667571"/>
            <a:ext cx="1431565" cy="4220"/>
          </a:xfrm>
          <a:prstGeom prst="line">
            <a:avLst/>
          </a:prstGeom>
          <a:ln w="57150">
            <a:solidFill>
              <a:srgbClr val="057092"/>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flipV="1">
            <a:off x="1638882" y="676762"/>
            <a:ext cx="1431565" cy="4220"/>
          </a:xfrm>
          <a:prstGeom prst="line">
            <a:avLst/>
          </a:prstGeom>
          <a:ln w="57150">
            <a:solidFill>
              <a:srgbClr val="910C07"/>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578498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5506" y="313776"/>
            <a:ext cx="4387214" cy="461665"/>
          </a:xfrm>
          <a:prstGeom prst="rect">
            <a:avLst/>
          </a:prstGeom>
          <a:noFill/>
        </p:spPr>
        <p:txBody>
          <a:bodyPr wrap="square" rtlCol="0">
            <a:spAutoFit/>
          </a:bodyPr>
          <a:lstStyle/>
          <a:p>
            <a:r>
              <a:rPr lang="en-US" sz="2400" dirty="0"/>
              <a:t>Exploratory Analysis</a:t>
            </a:r>
          </a:p>
        </p:txBody>
      </p:sp>
      <p:cxnSp>
        <p:nvCxnSpPr>
          <p:cNvPr id="3" name="Straight Connector 2"/>
          <p:cNvCxnSpPr/>
          <p:nvPr/>
        </p:nvCxnSpPr>
        <p:spPr>
          <a:xfrm flipV="1">
            <a:off x="125506" y="1044384"/>
            <a:ext cx="1431565" cy="4220"/>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 name="Straight Connector 3"/>
          <p:cNvCxnSpPr/>
          <p:nvPr/>
        </p:nvCxnSpPr>
        <p:spPr>
          <a:xfrm>
            <a:off x="3385955" y="1044384"/>
            <a:ext cx="1158525" cy="0"/>
          </a:xfrm>
          <a:prstGeom prst="line">
            <a:avLst/>
          </a:prstGeom>
          <a:ln w="57150">
            <a:solidFill>
              <a:srgbClr val="057092"/>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flipV="1">
            <a:off x="1764388" y="1044384"/>
            <a:ext cx="1431565" cy="4220"/>
          </a:xfrm>
          <a:prstGeom prst="line">
            <a:avLst/>
          </a:prstGeom>
          <a:ln w="57150">
            <a:solidFill>
              <a:srgbClr val="910C07"/>
            </a:solidFill>
          </a:ln>
        </p:spPr>
        <p:style>
          <a:lnRef idx="1">
            <a:schemeClr val="accent1"/>
          </a:lnRef>
          <a:fillRef idx="0">
            <a:schemeClr val="accent1"/>
          </a:fillRef>
          <a:effectRef idx="0">
            <a:schemeClr val="accent1"/>
          </a:effectRef>
          <a:fontRef idx="minor">
            <a:schemeClr val="tx1"/>
          </a:fontRef>
        </p:style>
      </p:cxn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1288" y="1313328"/>
            <a:ext cx="7873016" cy="5434920"/>
          </a:xfrm>
          <a:prstGeom prst="rect">
            <a:avLst/>
          </a:prstGeom>
        </p:spPr>
      </p:pic>
      <p:sp>
        <p:nvSpPr>
          <p:cNvPr id="7" name="TextBox 6"/>
          <p:cNvSpPr txBox="1"/>
          <p:nvPr/>
        </p:nvSpPr>
        <p:spPr>
          <a:xfrm>
            <a:off x="8996083" y="2272553"/>
            <a:ext cx="2792506" cy="923330"/>
          </a:xfrm>
          <a:prstGeom prst="rect">
            <a:avLst/>
          </a:prstGeom>
          <a:noFill/>
        </p:spPr>
        <p:txBody>
          <a:bodyPr wrap="square" rtlCol="0">
            <a:spAutoFit/>
          </a:bodyPr>
          <a:lstStyle/>
          <a:p>
            <a:pPr algn="just"/>
            <a:r>
              <a:rPr lang="en-US" dirty="0"/>
              <a:t>The majority of rich women come from urban areas (more than 50%)</a:t>
            </a:r>
          </a:p>
        </p:txBody>
      </p:sp>
    </p:spTree>
    <p:extLst>
      <p:ext uri="{BB962C8B-B14F-4D97-AF65-F5344CB8AC3E}">
        <p14:creationId xmlns:p14="http://schemas.microsoft.com/office/powerpoint/2010/main" val="37377390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5506" y="313776"/>
            <a:ext cx="4387214" cy="461665"/>
          </a:xfrm>
          <a:prstGeom prst="rect">
            <a:avLst/>
          </a:prstGeom>
          <a:noFill/>
        </p:spPr>
        <p:txBody>
          <a:bodyPr wrap="square" rtlCol="0">
            <a:spAutoFit/>
          </a:bodyPr>
          <a:lstStyle/>
          <a:p>
            <a:r>
              <a:rPr lang="en-US" sz="2400" dirty="0"/>
              <a:t>Exploratory Analysis</a:t>
            </a:r>
          </a:p>
        </p:txBody>
      </p:sp>
      <p:cxnSp>
        <p:nvCxnSpPr>
          <p:cNvPr id="3" name="Straight Connector 2"/>
          <p:cNvCxnSpPr/>
          <p:nvPr/>
        </p:nvCxnSpPr>
        <p:spPr>
          <a:xfrm flipV="1">
            <a:off x="125506" y="1044384"/>
            <a:ext cx="1431565" cy="4220"/>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 name="Straight Connector 3"/>
          <p:cNvCxnSpPr/>
          <p:nvPr/>
        </p:nvCxnSpPr>
        <p:spPr>
          <a:xfrm>
            <a:off x="3385955" y="1044384"/>
            <a:ext cx="1158525" cy="0"/>
          </a:xfrm>
          <a:prstGeom prst="line">
            <a:avLst/>
          </a:prstGeom>
          <a:ln w="57150">
            <a:solidFill>
              <a:srgbClr val="057092"/>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flipV="1">
            <a:off x="1764388" y="1044384"/>
            <a:ext cx="1431565" cy="4220"/>
          </a:xfrm>
          <a:prstGeom prst="line">
            <a:avLst/>
          </a:prstGeom>
          <a:ln w="57150">
            <a:solidFill>
              <a:srgbClr val="910C07"/>
            </a:solidFill>
          </a:ln>
        </p:spPr>
        <p:style>
          <a:lnRef idx="1">
            <a:schemeClr val="accent1"/>
          </a:lnRef>
          <a:fillRef idx="0">
            <a:schemeClr val="accent1"/>
          </a:fillRef>
          <a:effectRef idx="0">
            <a:schemeClr val="accent1"/>
          </a:effectRef>
          <a:fontRef idx="minor">
            <a:schemeClr val="tx1"/>
          </a:fontRef>
        </p:style>
      </p:cxn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506" y="1219196"/>
            <a:ext cx="5523576" cy="3813048"/>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16746" y="1219196"/>
            <a:ext cx="5519162" cy="3810001"/>
          </a:xfrm>
          <a:prstGeom prst="rect">
            <a:avLst/>
          </a:prstGeom>
        </p:spPr>
      </p:pic>
      <p:sp>
        <p:nvSpPr>
          <p:cNvPr id="8" name="TextBox 7"/>
          <p:cNvSpPr txBox="1"/>
          <p:nvPr/>
        </p:nvSpPr>
        <p:spPr>
          <a:xfrm>
            <a:off x="850064" y="5152833"/>
            <a:ext cx="4074459" cy="646331"/>
          </a:xfrm>
          <a:prstGeom prst="rect">
            <a:avLst/>
          </a:prstGeom>
          <a:noFill/>
        </p:spPr>
        <p:txBody>
          <a:bodyPr wrap="square" rtlCol="0">
            <a:spAutoFit/>
          </a:bodyPr>
          <a:lstStyle/>
          <a:p>
            <a:pPr algn="just"/>
            <a:r>
              <a:rPr lang="en-US" dirty="0"/>
              <a:t>The women qualified as rich are not married.</a:t>
            </a:r>
          </a:p>
        </p:txBody>
      </p:sp>
      <p:sp>
        <p:nvSpPr>
          <p:cNvPr id="10" name="TextBox 9"/>
          <p:cNvSpPr txBox="1"/>
          <p:nvPr/>
        </p:nvSpPr>
        <p:spPr>
          <a:xfrm>
            <a:off x="7611036" y="5207605"/>
            <a:ext cx="3294529" cy="369332"/>
          </a:xfrm>
          <a:prstGeom prst="rect">
            <a:avLst/>
          </a:prstGeom>
          <a:noFill/>
        </p:spPr>
        <p:txBody>
          <a:bodyPr wrap="square" rtlCol="0">
            <a:spAutoFit/>
          </a:bodyPr>
          <a:lstStyle/>
          <a:p>
            <a:r>
              <a:rPr lang="en-US" dirty="0"/>
              <a:t>Rich women have 0 to 5 children</a:t>
            </a:r>
          </a:p>
        </p:txBody>
      </p:sp>
    </p:spTree>
    <p:extLst>
      <p:ext uri="{BB962C8B-B14F-4D97-AF65-F5344CB8AC3E}">
        <p14:creationId xmlns:p14="http://schemas.microsoft.com/office/powerpoint/2010/main" val="1424728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p:cNvCxnSpPr/>
          <p:nvPr/>
        </p:nvCxnSpPr>
        <p:spPr>
          <a:xfrm flipV="1">
            <a:off x="125506" y="1044384"/>
            <a:ext cx="1431565" cy="4220"/>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 name="Straight Connector 2"/>
          <p:cNvCxnSpPr/>
          <p:nvPr/>
        </p:nvCxnSpPr>
        <p:spPr>
          <a:xfrm>
            <a:off x="3385955" y="1044384"/>
            <a:ext cx="1158525" cy="0"/>
          </a:xfrm>
          <a:prstGeom prst="line">
            <a:avLst/>
          </a:prstGeom>
          <a:ln w="57150">
            <a:solidFill>
              <a:srgbClr val="057092"/>
            </a:solidFill>
          </a:ln>
        </p:spPr>
        <p:style>
          <a:lnRef idx="1">
            <a:schemeClr val="accent1"/>
          </a:lnRef>
          <a:fillRef idx="0">
            <a:schemeClr val="accent1"/>
          </a:fillRef>
          <a:effectRef idx="0">
            <a:schemeClr val="accent1"/>
          </a:effectRef>
          <a:fontRef idx="minor">
            <a:schemeClr val="tx1"/>
          </a:fontRef>
        </p:style>
      </p:cxnSp>
      <p:cxnSp>
        <p:nvCxnSpPr>
          <p:cNvPr id="4" name="Straight Connector 3"/>
          <p:cNvCxnSpPr/>
          <p:nvPr/>
        </p:nvCxnSpPr>
        <p:spPr>
          <a:xfrm flipV="1">
            <a:off x="1764388" y="1044384"/>
            <a:ext cx="1431565" cy="4220"/>
          </a:xfrm>
          <a:prstGeom prst="line">
            <a:avLst/>
          </a:prstGeom>
          <a:ln w="57150">
            <a:solidFill>
              <a:srgbClr val="910C07"/>
            </a:solidFill>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25506" y="313776"/>
            <a:ext cx="4387214" cy="461665"/>
          </a:xfrm>
          <a:prstGeom prst="rect">
            <a:avLst/>
          </a:prstGeom>
          <a:noFill/>
        </p:spPr>
        <p:txBody>
          <a:bodyPr wrap="square" rtlCol="0">
            <a:spAutoFit/>
          </a:bodyPr>
          <a:lstStyle/>
          <a:p>
            <a:r>
              <a:rPr lang="en-US" sz="2400" dirty="0"/>
              <a:t>Exploratory Analysis</a:t>
            </a:r>
          </a:p>
        </p:txBody>
      </p:sp>
      <p:sp>
        <p:nvSpPr>
          <p:cNvPr id="14" name="TextBox 13"/>
          <p:cNvSpPr txBox="1"/>
          <p:nvPr/>
        </p:nvSpPr>
        <p:spPr>
          <a:xfrm>
            <a:off x="1075765" y="5181600"/>
            <a:ext cx="9574306" cy="830997"/>
          </a:xfrm>
          <a:prstGeom prst="rect">
            <a:avLst/>
          </a:prstGeom>
          <a:noFill/>
        </p:spPr>
        <p:txBody>
          <a:bodyPr wrap="square" rtlCol="0">
            <a:spAutoFit/>
          </a:bodyPr>
          <a:lstStyle/>
          <a:p>
            <a:pPr algn="just"/>
            <a:r>
              <a:rPr lang="en-US" sz="2400" dirty="0">
                <a:latin typeface="Times New Roman" panose="02020603050405020304" pitchFamily="18" charset="0"/>
                <a:cs typeface="Times New Roman" panose="02020603050405020304" pitchFamily="18" charset="0"/>
              </a:rPr>
              <a:t>There are 2/10 women who are financially dependent, and this dependence starts to decrease from the age of 40</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7341" y="1313328"/>
            <a:ext cx="4800000" cy="3542857"/>
          </a:xfrm>
          <a:prstGeom prst="rect">
            <a:avLst/>
          </a:prstGeom>
        </p:spPr>
      </p:pic>
      <p:pic>
        <p:nvPicPr>
          <p:cNvPr id="15" name="Picture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49973" y="1313327"/>
            <a:ext cx="5079365" cy="3542857"/>
          </a:xfrm>
          <a:prstGeom prst="rect">
            <a:avLst/>
          </a:prstGeom>
        </p:spPr>
      </p:pic>
    </p:spTree>
    <p:extLst>
      <p:ext uri="{BB962C8B-B14F-4D97-AF65-F5344CB8AC3E}">
        <p14:creationId xmlns:p14="http://schemas.microsoft.com/office/powerpoint/2010/main" val="29171137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flipV="1">
            <a:off x="0" y="927774"/>
            <a:ext cx="1431565" cy="4220"/>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flipV="1">
            <a:off x="3314237" y="918583"/>
            <a:ext cx="1431565" cy="4220"/>
          </a:xfrm>
          <a:prstGeom prst="line">
            <a:avLst/>
          </a:prstGeom>
          <a:ln w="57150">
            <a:solidFill>
              <a:srgbClr val="057092"/>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flipV="1">
            <a:off x="1638882" y="927774"/>
            <a:ext cx="1431565" cy="4220"/>
          </a:xfrm>
          <a:prstGeom prst="line">
            <a:avLst/>
          </a:prstGeom>
          <a:ln w="57150">
            <a:solidFill>
              <a:srgbClr val="910C07"/>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0" y="39"/>
            <a:ext cx="4213411" cy="461665"/>
          </a:xfrm>
          <a:prstGeom prst="rect">
            <a:avLst/>
          </a:prstGeom>
          <a:noFill/>
        </p:spPr>
        <p:txBody>
          <a:bodyPr wrap="square" rtlCol="0">
            <a:spAutoFit/>
          </a:bodyPr>
          <a:lstStyle/>
          <a:p>
            <a:r>
              <a:rPr lang="en-US" sz="2400" b="1" dirty="0"/>
              <a:t>Exploratory Analysis</a:t>
            </a:r>
          </a:p>
        </p:txBody>
      </p:sp>
      <p:sp>
        <p:nvSpPr>
          <p:cNvPr id="9" name="TextBox 8"/>
          <p:cNvSpPr txBox="1"/>
          <p:nvPr/>
        </p:nvSpPr>
        <p:spPr>
          <a:xfrm>
            <a:off x="685800" y="5100967"/>
            <a:ext cx="10484224" cy="830997"/>
          </a:xfrm>
          <a:prstGeom prst="rect">
            <a:avLst/>
          </a:prstGeom>
          <a:noFill/>
        </p:spPr>
        <p:txBody>
          <a:bodyPr wrap="square" rtlCol="0">
            <a:spAutoFit/>
          </a:bodyPr>
          <a:lstStyle/>
          <a:p>
            <a:pPr algn="just"/>
            <a:r>
              <a:rPr lang="en-US" sz="2400" dirty="0">
                <a:latin typeface="Times New Roman" panose="02020603050405020304" pitchFamily="18" charset="0"/>
                <a:cs typeface="Times New Roman" panose="02020603050405020304" pitchFamily="18" charset="0"/>
              </a:rPr>
              <a:t>among these women, 4/10 come from areas with strong economic activities such as the west, the north and, out of every 10 women, at least 7 have a university level</a:t>
            </a:r>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09707" y="1398064"/>
            <a:ext cx="5460317" cy="3542857"/>
          </a:xfrm>
          <a:prstGeom prst="rect">
            <a:avLst/>
          </a:prstGeom>
        </p:spPr>
      </p:pic>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6796" y="1398064"/>
            <a:ext cx="5587301" cy="3542857"/>
          </a:xfrm>
          <a:prstGeom prst="rect">
            <a:avLst/>
          </a:prstGeom>
        </p:spPr>
      </p:pic>
    </p:spTree>
    <p:extLst>
      <p:ext uri="{BB962C8B-B14F-4D97-AF65-F5344CB8AC3E}">
        <p14:creationId xmlns:p14="http://schemas.microsoft.com/office/powerpoint/2010/main" val="36952003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TextBox 6"/>
          <p:cNvSpPr txBox="1"/>
          <p:nvPr/>
        </p:nvSpPr>
        <p:spPr>
          <a:xfrm>
            <a:off x="-2772335" y="91829"/>
            <a:ext cx="10172700" cy="461665"/>
          </a:xfrm>
          <a:prstGeom prst="rect">
            <a:avLst/>
          </a:prstGeom>
          <a:noFill/>
        </p:spPr>
        <p:txBody>
          <a:bodyPr wrap="square" rtlCol="0">
            <a:spAutoFit/>
          </a:bodyPr>
          <a:lstStyle/>
          <a:p>
            <a:pPr algn="ctr"/>
            <a:r>
              <a:rPr lang="en-US" sz="2400" b="1" dirty="0"/>
              <a:t>Exploratory Data Analysis</a:t>
            </a:r>
          </a:p>
        </p:txBody>
      </p:sp>
      <p:cxnSp>
        <p:nvCxnSpPr>
          <p:cNvPr id="8" name="Straight Connector 7"/>
          <p:cNvCxnSpPr/>
          <p:nvPr/>
        </p:nvCxnSpPr>
        <p:spPr>
          <a:xfrm flipV="1">
            <a:off x="0" y="685795"/>
            <a:ext cx="1431565" cy="4220"/>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V="1">
            <a:off x="3314237" y="676604"/>
            <a:ext cx="1431565" cy="4220"/>
          </a:xfrm>
          <a:prstGeom prst="line">
            <a:avLst/>
          </a:prstGeom>
          <a:ln w="57150">
            <a:solidFill>
              <a:srgbClr val="057092"/>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V="1">
            <a:off x="1638882" y="685795"/>
            <a:ext cx="1431565" cy="4220"/>
          </a:xfrm>
          <a:prstGeom prst="line">
            <a:avLst/>
          </a:prstGeom>
          <a:ln w="57150">
            <a:solidFill>
              <a:srgbClr val="910C07"/>
            </a:solidFill>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1201271" y="5020235"/>
            <a:ext cx="9879105" cy="830997"/>
          </a:xfrm>
          <a:prstGeom prst="rect">
            <a:avLst/>
          </a:prstGeom>
          <a:noFill/>
        </p:spPr>
        <p:txBody>
          <a:bodyPr wrap="square" rtlCol="0">
            <a:spAutoFit/>
          </a:bodyPr>
          <a:lstStyle/>
          <a:p>
            <a:pPr algn="just"/>
            <a:r>
              <a:rPr lang="en-US" sz="2400" dirty="0">
                <a:latin typeface="Times New Roman" panose="02020603050405020304" pitchFamily="18" charset="0"/>
                <a:cs typeface="Times New Roman" panose="02020603050405020304" pitchFamily="18" charset="0"/>
              </a:rPr>
              <a:t>The majority of these women are not in formal relationships and they have less than 5 children. only 1/2 are married, and 3/10 have more than 5 children</a:t>
            </a:r>
            <a:endParaRPr lang="en-US" dirty="0"/>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75" y="1240690"/>
            <a:ext cx="5625397" cy="3542857"/>
          </a:xfrm>
          <a:prstGeom prst="rect">
            <a:avLst/>
          </a:prstGeom>
        </p:spPr>
      </p:pic>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95026" y="1240689"/>
            <a:ext cx="4926984" cy="3542857"/>
          </a:xfrm>
          <a:prstGeom prst="rect">
            <a:avLst/>
          </a:prstGeom>
        </p:spPr>
      </p:pic>
    </p:spTree>
    <p:extLst>
      <p:ext uri="{BB962C8B-B14F-4D97-AF65-F5344CB8AC3E}">
        <p14:creationId xmlns:p14="http://schemas.microsoft.com/office/powerpoint/2010/main" val="21378159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3829</TotalTime>
  <Words>549</Words>
  <Application>Microsoft Office PowerPoint</Application>
  <PresentationFormat>Widescreen</PresentationFormat>
  <Paragraphs>64</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bootcamp</dc:creator>
  <cp:lastModifiedBy>50938202400</cp:lastModifiedBy>
  <cp:revision>132</cp:revision>
  <dcterms:created xsi:type="dcterms:W3CDTF">2021-09-24T17:30:12Z</dcterms:created>
  <dcterms:modified xsi:type="dcterms:W3CDTF">2021-09-30T19:07:35Z</dcterms:modified>
</cp:coreProperties>
</file>