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8" r:id="rId6"/>
    <p:sldId id="259" r:id="rId7"/>
    <p:sldId id="269" r:id="rId8"/>
    <p:sldId id="267"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94AB"/>
    <a:srgbClr val="33CCCC"/>
    <a:srgbClr val="008080"/>
    <a:srgbClr val="FFCC00"/>
    <a:srgbClr val="0099FF"/>
    <a:srgbClr val="9900CC"/>
    <a:srgbClr val="FF6699"/>
    <a:srgbClr val="3E3A85"/>
    <a:srgbClr val="5F5F5F"/>
    <a:srgbClr val="B90D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69" d="100"/>
          <a:sy n="69" d="100"/>
        </p:scale>
        <p:origin x="7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589557-5BFE-4FB6-9C06-2A11FB9A38C7}"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144122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589557-5BFE-4FB6-9C06-2A11FB9A38C7}"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133520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589557-5BFE-4FB6-9C06-2A11FB9A38C7}"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19000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589557-5BFE-4FB6-9C06-2A11FB9A38C7}"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64618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589557-5BFE-4FB6-9C06-2A11FB9A38C7}"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55466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589557-5BFE-4FB6-9C06-2A11FB9A38C7}"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82245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589557-5BFE-4FB6-9C06-2A11FB9A38C7}"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275097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589557-5BFE-4FB6-9C06-2A11FB9A38C7}"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3733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89557-5BFE-4FB6-9C06-2A11FB9A38C7}"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409390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589557-5BFE-4FB6-9C06-2A11FB9A38C7}"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335257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589557-5BFE-4FB6-9C06-2A11FB9A38C7}"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388252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89557-5BFE-4FB6-9C06-2A11FB9A38C7}" type="datetimeFigureOut">
              <a:rPr lang="en-US" smtClean="0"/>
              <a:t>9/28/2021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39862-146B-4A77-B0DA-D63F1EEE3843}" type="slidenum">
              <a:rPr lang="en-US" smtClean="0"/>
              <a:t>‹#›</a:t>
            </a:fld>
            <a:endParaRPr lang="en-US"/>
          </a:p>
        </p:txBody>
      </p:sp>
    </p:spTree>
    <p:extLst>
      <p:ext uri="{BB962C8B-B14F-4D97-AF65-F5344CB8AC3E}">
        <p14:creationId xmlns:p14="http://schemas.microsoft.com/office/powerpoint/2010/main" val="15142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othie348" TargetMode="External"/><Relationship Id="rId2" Type="http://schemas.openxmlformats.org/officeDocument/2006/relationships/hyperlink" Target="http://www.linkedin.com/in/gothie-ridgina-pasteur"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gothie348/Final-project.git"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17189" y="88802"/>
            <a:ext cx="9285021" cy="6858000"/>
          </a:xfrm>
          <a:prstGeom prst="rect">
            <a:avLst/>
          </a:prstGeom>
          <a:solidFill>
            <a:schemeClr val="bg2"/>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9013371" y="0"/>
            <a:ext cx="43544" cy="68580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0262311" y="599430"/>
            <a:ext cx="2586963" cy="5508992"/>
            <a:chOff x="9304069" y="775846"/>
            <a:chExt cx="2586963" cy="3854081"/>
          </a:xfrm>
        </p:grpSpPr>
        <p:sp>
          <p:nvSpPr>
            <p:cNvPr id="57" name="TextBox 56"/>
            <p:cNvSpPr txBox="1"/>
            <p:nvPr/>
          </p:nvSpPr>
          <p:spPr>
            <a:xfrm>
              <a:off x="9369053" y="775846"/>
              <a:ext cx="1983544" cy="322980"/>
            </a:xfrm>
            <a:prstGeom prst="rect">
              <a:avLst/>
            </a:prstGeom>
            <a:noFill/>
          </p:spPr>
          <p:txBody>
            <a:bodyPr wrap="square" rtlCol="0">
              <a:spAutoFit/>
            </a:bodyPr>
            <a:lstStyle/>
            <a:p>
              <a:r>
                <a:rPr lang="en-US" sz="2400" b="1" dirty="0"/>
                <a:t>Introduction</a:t>
              </a:r>
            </a:p>
          </p:txBody>
        </p:sp>
        <p:sp>
          <p:nvSpPr>
            <p:cNvPr id="58" name="TextBox 57"/>
            <p:cNvSpPr txBox="1"/>
            <p:nvPr/>
          </p:nvSpPr>
          <p:spPr>
            <a:xfrm>
              <a:off x="9304069" y="1902362"/>
              <a:ext cx="1964152" cy="322980"/>
            </a:xfrm>
            <a:prstGeom prst="rect">
              <a:avLst/>
            </a:prstGeom>
            <a:noFill/>
          </p:spPr>
          <p:txBody>
            <a:bodyPr wrap="square" rtlCol="0">
              <a:spAutoFit/>
            </a:bodyPr>
            <a:lstStyle/>
            <a:p>
              <a:r>
                <a:rPr lang="en-US" sz="2400" b="1" dirty="0"/>
                <a:t>Methodology</a:t>
              </a:r>
            </a:p>
          </p:txBody>
        </p:sp>
        <p:sp>
          <p:nvSpPr>
            <p:cNvPr id="59" name="TextBox 58"/>
            <p:cNvSpPr txBox="1"/>
            <p:nvPr/>
          </p:nvSpPr>
          <p:spPr>
            <a:xfrm>
              <a:off x="9401050" y="2960286"/>
              <a:ext cx="2039815" cy="322980"/>
            </a:xfrm>
            <a:prstGeom prst="rect">
              <a:avLst/>
            </a:prstGeom>
            <a:noFill/>
          </p:spPr>
          <p:txBody>
            <a:bodyPr wrap="square" rtlCol="0">
              <a:spAutoFit/>
            </a:bodyPr>
            <a:lstStyle/>
            <a:p>
              <a:r>
                <a:rPr lang="en-US" sz="2400" b="1" dirty="0"/>
                <a:t>Analysis</a:t>
              </a:r>
            </a:p>
          </p:txBody>
        </p:sp>
        <p:sp>
          <p:nvSpPr>
            <p:cNvPr id="60" name="TextBox 59"/>
            <p:cNvSpPr txBox="1"/>
            <p:nvPr/>
          </p:nvSpPr>
          <p:spPr>
            <a:xfrm>
              <a:off x="9401050" y="4306947"/>
              <a:ext cx="2489982" cy="322980"/>
            </a:xfrm>
            <a:prstGeom prst="rect">
              <a:avLst/>
            </a:prstGeom>
            <a:noFill/>
          </p:spPr>
          <p:txBody>
            <a:bodyPr wrap="square" rtlCol="0">
              <a:spAutoFit/>
            </a:bodyPr>
            <a:lstStyle/>
            <a:p>
              <a:r>
                <a:rPr lang="en-US" sz="2400" b="1" dirty="0"/>
                <a:t>Conclusion</a:t>
              </a:r>
            </a:p>
          </p:txBody>
        </p:sp>
      </p:grpSp>
      <p:grpSp>
        <p:nvGrpSpPr>
          <p:cNvPr id="102" name="Group 101"/>
          <p:cNvGrpSpPr/>
          <p:nvPr/>
        </p:nvGrpSpPr>
        <p:grpSpPr>
          <a:xfrm>
            <a:off x="7143553" y="152075"/>
            <a:ext cx="3180810" cy="6154582"/>
            <a:chOff x="7143553" y="152075"/>
            <a:chExt cx="3180810" cy="6154582"/>
          </a:xfrm>
        </p:grpSpPr>
        <p:grpSp>
          <p:nvGrpSpPr>
            <p:cNvPr id="99" name="Group 98"/>
            <p:cNvGrpSpPr/>
            <p:nvPr/>
          </p:nvGrpSpPr>
          <p:grpSpPr>
            <a:xfrm>
              <a:off x="7149421" y="1797945"/>
              <a:ext cx="3158212" cy="1159072"/>
              <a:chOff x="7149421" y="1797945"/>
              <a:chExt cx="3158212" cy="1159072"/>
            </a:xfrm>
          </p:grpSpPr>
          <p:grpSp>
            <p:nvGrpSpPr>
              <p:cNvPr id="42" name="Group 41"/>
              <p:cNvGrpSpPr/>
              <p:nvPr/>
            </p:nvGrpSpPr>
            <p:grpSpPr>
              <a:xfrm>
                <a:off x="7149421" y="1797945"/>
                <a:ext cx="3158212" cy="1159072"/>
                <a:chOff x="7143553" y="1767007"/>
                <a:chExt cx="3158212" cy="1159072"/>
              </a:xfrm>
            </p:grpSpPr>
            <p:sp>
              <p:nvSpPr>
                <p:cNvPr id="24" name="Pentagon 23"/>
                <p:cNvSpPr/>
                <p:nvPr/>
              </p:nvSpPr>
              <p:spPr>
                <a:xfrm flipH="1">
                  <a:off x="7143553" y="2053576"/>
                  <a:ext cx="3158212" cy="872503"/>
                </a:xfrm>
                <a:prstGeom prst="homePlate">
                  <a:avLst>
                    <a:gd name="adj" fmla="val 59677"/>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p:cNvSpPr/>
                <p:nvPr/>
              </p:nvSpPr>
              <p:spPr>
                <a:xfrm>
                  <a:off x="9299341" y="1767007"/>
                  <a:ext cx="981560" cy="291280"/>
                </a:xfrm>
                <a:prstGeom prst="rtTriangle">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Pentagon 45"/>
              <p:cNvSpPr/>
              <p:nvPr/>
            </p:nvSpPr>
            <p:spPr>
              <a:xfrm flipH="1">
                <a:off x="7494583" y="2200903"/>
                <a:ext cx="2456151" cy="582560"/>
              </a:xfrm>
              <a:prstGeom prst="homePlate">
                <a:avLst>
                  <a:gd name="adj" fmla="val 59677"/>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8647518" y="2308046"/>
                <a:ext cx="851363" cy="461665"/>
              </a:xfrm>
              <a:prstGeom prst="rect">
                <a:avLst/>
              </a:prstGeom>
              <a:noFill/>
            </p:spPr>
            <p:txBody>
              <a:bodyPr wrap="square" rtlCol="0">
                <a:spAutoFit/>
              </a:bodyPr>
              <a:lstStyle/>
              <a:p>
                <a:pPr algn="ctr"/>
                <a:r>
                  <a:rPr lang="en-US" sz="2400" dirty="0">
                    <a:solidFill>
                      <a:schemeClr val="bg1"/>
                    </a:solidFill>
                  </a:rPr>
                  <a:t>02</a:t>
                </a:r>
              </a:p>
            </p:txBody>
          </p:sp>
        </p:grpSp>
        <p:grpSp>
          <p:nvGrpSpPr>
            <p:cNvPr id="100" name="Group 99"/>
            <p:cNvGrpSpPr/>
            <p:nvPr/>
          </p:nvGrpSpPr>
          <p:grpSpPr>
            <a:xfrm>
              <a:off x="7143553" y="3221791"/>
              <a:ext cx="3158212" cy="1159960"/>
              <a:chOff x="7143553" y="3221791"/>
              <a:chExt cx="3158212" cy="1159960"/>
            </a:xfrm>
          </p:grpSpPr>
          <p:grpSp>
            <p:nvGrpSpPr>
              <p:cNvPr id="41" name="Group 40"/>
              <p:cNvGrpSpPr/>
              <p:nvPr/>
            </p:nvGrpSpPr>
            <p:grpSpPr>
              <a:xfrm>
                <a:off x="7143553" y="3221791"/>
                <a:ext cx="3158212" cy="1159960"/>
                <a:chOff x="7143553" y="3221791"/>
                <a:chExt cx="3158212" cy="1159960"/>
              </a:xfrm>
            </p:grpSpPr>
            <p:sp>
              <p:nvSpPr>
                <p:cNvPr id="20" name="Pentagon 19"/>
                <p:cNvSpPr/>
                <p:nvPr/>
              </p:nvSpPr>
              <p:spPr>
                <a:xfrm flipH="1">
                  <a:off x="7143553" y="3513071"/>
                  <a:ext cx="3158212" cy="868680"/>
                </a:xfrm>
                <a:prstGeom prst="homePlate">
                  <a:avLst>
                    <a:gd name="adj" fmla="val 59677"/>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p:nvPr/>
              </p:nvSpPr>
              <p:spPr>
                <a:xfrm>
                  <a:off x="9285021" y="3221791"/>
                  <a:ext cx="981560" cy="291280"/>
                </a:xfrm>
                <a:prstGeom prst="rtTriangle">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Pentagon 52"/>
              <p:cNvSpPr/>
              <p:nvPr/>
            </p:nvSpPr>
            <p:spPr>
              <a:xfrm flipH="1">
                <a:off x="7484688" y="3611214"/>
                <a:ext cx="2466046" cy="666803"/>
              </a:xfrm>
              <a:prstGeom prst="homePlate">
                <a:avLst>
                  <a:gd name="adj" fmla="val 59677"/>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8449742" y="3760536"/>
                <a:ext cx="1117672" cy="461665"/>
              </a:xfrm>
              <a:prstGeom prst="rect">
                <a:avLst/>
              </a:prstGeom>
              <a:noFill/>
            </p:spPr>
            <p:txBody>
              <a:bodyPr wrap="square" rtlCol="0">
                <a:spAutoFit/>
              </a:bodyPr>
              <a:lstStyle/>
              <a:p>
                <a:pPr algn="ctr"/>
                <a:r>
                  <a:rPr lang="en-US" sz="2400" dirty="0">
                    <a:solidFill>
                      <a:schemeClr val="bg1"/>
                    </a:solidFill>
                  </a:rPr>
                  <a:t>03</a:t>
                </a:r>
              </a:p>
            </p:txBody>
          </p:sp>
        </p:grpSp>
        <p:grpSp>
          <p:nvGrpSpPr>
            <p:cNvPr id="101" name="Group 100"/>
            <p:cNvGrpSpPr/>
            <p:nvPr/>
          </p:nvGrpSpPr>
          <p:grpSpPr>
            <a:xfrm>
              <a:off x="7166151" y="5146697"/>
              <a:ext cx="3158212" cy="1159960"/>
              <a:chOff x="7166151" y="5146697"/>
              <a:chExt cx="3158212" cy="1159960"/>
            </a:xfrm>
          </p:grpSpPr>
          <p:grpSp>
            <p:nvGrpSpPr>
              <p:cNvPr id="40" name="Group 39"/>
              <p:cNvGrpSpPr/>
              <p:nvPr/>
            </p:nvGrpSpPr>
            <p:grpSpPr>
              <a:xfrm>
                <a:off x="7166151" y="5146697"/>
                <a:ext cx="3158212" cy="1159960"/>
                <a:chOff x="7166151" y="4963817"/>
                <a:chExt cx="3158212" cy="1159960"/>
              </a:xfrm>
              <a:solidFill>
                <a:srgbClr val="9D1777"/>
              </a:solidFill>
            </p:grpSpPr>
            <p:sp>
              <p:nvSpPr>
                <p:cNvPr id="26" name="Pentagon 25"/>
                <p:cNvSpPr/>
                <p:nvPr/>
              </p:nvSpPr>
              <p:spPr>
                <a:xfrm flipH="1">
                  <a:off x="7166151" y="5255097"/>
                  <a:ext cx="3158212" cy="868680"/>
                </a:xfrm>
                <a:prstGeom prst="homePlate">
                  <a:avLst>
                    <a:gd name="adj" fmla="val 5967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p:cNvSpPr/>
                <p:nvPr/>
              </p:nvSpPr>
              <p:spPr>
                <a:xfrm>
                  <a:off x="9285021" y="4963817"/>
                  <a:ext cx="981560" cy="291280"/>
                </a:xfrm>
                <a:prstGeom prst="r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Pentagon 53"/>
              <p:cNvSpPr/>
              <p:nvPr/>
            </p:nvSpPr>
            <p:spPr>
              <a:xfrm flipH="1">
                <a:off x="7484688" y="5538462"/>
                <a:ext cx="2466046" cy="664461"/>
              </a:xfrm>
              <a:prstGeom prst="homePlate">
                <a:avLst>
                  <a:gd name="adj" fmla="val 59677"/>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8701795" y="5686026"/>
                <a:ext cx="510035" cy="461665"/>
              </a:xfrm>
              <a:prstGeom prst="rect">
                <a:avLst/>
              </a:prstGeom>
              <a:noFill/>
            </p:spPr>
            <p:txBody>
              <a:bodyPr wrap="square" rtlCol="0">
                <a:spAutoFit/>
              </a:bodyPr>
              <a:lstStyle/>
              <a:p>
                <a:pPr algn="ctr"/>
                <a:r>
                  <a:rPr lang="en-US" sz="2400" dirty="0">
                    <a:solidFill>
                      <a:schemeClr val="bg1"/>
                    </a:solidFill>
                  </a:rPr>
                  <a:t>04</a:t>
                </a:r>
              </a:p>
            </p:txBody>
          </p:sp>
        </p:grpSp>
        <p:grpSp>
          <p:nvGrpSpPr>
            <p:cNvPr id="83" name="Group 82"/>
            <p:cNvGrpSpPr/>
            <p:nvPr/>
          </p:nvGrpSpPr>
          <p:grpSpPr>
            <a:xfrm>
              <a:off x="7149421" y="152075"/>
              <a:ext cx="3158212" cy="1161288"/>
              <a:chOff x="7146552" y="-52613"/>
              <a:chExt cx="3158212" cy="1161288"/>
            </a:xfrm>
          </p:grpSpPr>
          <p:grpSp>
            <p:nvGrpSpPr>
              <p:cNvPr id="78" name="Group 77"/>
              <p:cNvGrpSpPr/>
              <p:nvPr/>
            </p:nvGrpSpPr>
            <p:grpSpPr>
              <a:xfrm>
                <a:off x="7146552" y="-52613"/>
                <a:ext cx="3158212" cy="1161288"/>
                <a:chOff x="7146552" y="242809"/>
                <a:chExt cx="3158212" cy="1005764"/>
              </a:xfrm>
            </p:grpSpPr>
            <p:sp>
              <p:nvSpPr>
                <p:cNvPr id="79" name="Pentagon 78"/>
                <p:cNvSpPr/>
                <p:nvPr/>
              </p:nvSpPr>
              <p:spPr>
                <a:xfrm flipH="1">
                  <a:off x="7146552" y="546785"/>
                  <a:ext cx="3158212" cy="701788"/>
                </a:xfrm>
                <a:prstGeom prst="homePlate">
                  <a:avLst>
                    <a:gd name="adj" fmla="val 5967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79"/>
                <p:cNvSpPr/>
                <p:nvPr/>
              </p:nvSpPr>
              <p:spPr>
                <a:xfrm>
                  <a:off x="9299341" y="242809"/>
                  <a:ext cx="981560" cy="291280"/>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Pentagon 80"/>
              <p:cNvSpPr/>
              <p:nvPr/>
            </p:nvSpPr>
            <p:spPr>
              <a:xfrm flipH="1">
                <a:off x="7484688" y="426324"/>
                <a:ext cx="2466046" cy="605811"/>
              </a:xfrm>
              <a:prstGeom prst="homePlate">
                <a:avLst>
                  <a:gd name="adj" fmla="val 59677"/>
                </a:avLst>
              </a:prstGeom>
              <a:solidFill>
                <a:schemeClr val="accent2"/>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8375791" y="548640"/>
                <a:ext cx="1167972" cy="461665"/>
              </a:xfrm>
              <a:prstGeom prst="rect">
                <a:avLst/>
              </a:prstGeom>
              <a:noFill/>
            </p:spPr>
            <p:txBody>
              <a:bodyPr wrap="square" rtlCol="0">
                <a:spAutoFit/>
              </a:bodyPr>
              <a:lstStyle/>
              <a:p>
                <a:pPr algn="ctr"/>
                <a:r>
                  <a:rPr lang="en-US" sz="2400" dirty="0">
                    <a:solidFill>
                      <a:schemeClr val="bg1"/>
                    </a:solidFill>
                  </a:rPr>
                  <a:t>01</a:t>
                </a:r>
              </a:p>
            </p:txBody>
          </p:sp>
        </p:grpSp>
      </p:grpSp>
      <p:sp>
        <p:nvSpPr>
          <p:cNvPr id="103" name="TextBox 102"/>
          <p:cNvSpPr txBox="1"/>
          <p:nvPr/>
        </p:nvSpPr>
        <p:spPr>
          <a:xfrm>
            <a:off x="252429" y="631012"/>
            <a:ext cx="6270757" cy="1077218"/>
          </a:xfrm>
          <a:prstGeom prst="rect">
            <a:avLst/>
          </a:prstGeom>
          <a:noFill/>
        </p:spPr>
        <p:txBody>
          <a:bodyPr wrap="square" rtlCol="0">
            <a:spAutoFit/>
          </a:bodyPr>
          <a:lstStyle/>
          <a:p>
            <a:pPr algn="ctr"/>
            <a:r>
              <a:rPr lang="en-US" sz="3200" dirty="0"/>
              <a:t>FINANCIAL INDEPENDENCE OF WOMEN</a:t>
            </a:r>
          </a:p>
        </p:txBody>
      </p:sp>
      <p:pic>
        <p:nvPicPr>
          <p:cNvPr id="104" name="Picture 10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534" y="2060597"/>
            <a:ext cx="3086100" cy="3086100"/>
          </a:xfrm>
          <a:prstGeom prst="rect">
            <a:avLst/>
          </a:prstGeom>
        </p:spPr>
      </p:pic>
      <p:sp>
        <p:nvSpPr>
          <p:cNvPr id="105" name="TextBox 104"/>
          <p:cNvSpPr txBox="1"/>
          <p:nvPr/>
        </p:nvSpPr>
        <p:spPr>
          <a:xfrm>
            <a:off x="1256649" y="5437977"/>
            <a:ext cx="3968494" cy="1200329"/>
          </a:xfrm>
          <a:prstGeom prst="rect">
            <a:avLst/>
          </a:prstGeom>
          <a:noFill/>
        </p:spPr>
        <p:txBody>
          <a:bodyPr wrap="square" rtlCol="0">
            <a:spAutoFit/>
          </a:bodyPr>
          <a:lstStyle/>
          <a:p>
            <a:pPr algn="ctr"/>
            <a:r>
              <a:rPr lang="en-US" dirty="0" err="1"/>
              <a:t>Gothie</a:t>
            </a:r>
            <a:r>
              <a:rPr lang="en-US" dirty="0"/>
              <a:t> </a:t>
            </a:r>
            <a:r>
              <a:rPr lang="en-US" dirty="0" err="1"/>
              <a:t>Ridgina</a:t>
            </a:r>
            <a:r>
              <a:rPr lang="en-US" dirty="0"/>
              <a:t> PASTEUR</a:t>
            </a:r>
          </a:p>
          <a:p>
            <a:pPr algn="ctr"/>
            <a:r>
              <a:rPr lang="en-US" dirty="0"/>
              <a:t>Student at </a:t>
            </a:r>
            <a:r>
              <a:rPr lang="en-US" dirty="0" err="1"/>
              <a:t>Ayiti</a:t>
            </a:r>
            <a:r>
              <a:rPr lang="en-US" dirty="0"/>
              <a:t> Analytics</a:t>
            </a:r>
          </a:p>
          <a:p>
            <a:pPr algn="ctr"/>
            <a:r>
              <a:rPr lang="en-US" dirty="0" err="1"/>
              <a:t>Memorante</a:t>
            </a:r>
            <a:r>
              <a:rPr lang="en-US" dirty="0"/>
              <a:t> in Public Administration at INAGHEI</a:t>
            </a:r>
          </a:p>
        </p:txBody>
      </p:sp>
    </p:spTree>
    <p:extLst>
      <p:ext uri="{BB962C8B-B14F-4D97-AF65-F5344CB8AC3E}">
        <p14:creationId xmlns:p14="http://schemas.microsoft.com/office/powerpoint/2010/main" val="338937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1"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1000"/>
                                        <p:tgtEl>
                                          <p:spTgt spid="102"/>
                                        </p:tgtEl>
                                      </p:cBhvr>
                                    </p:animEffect>
                                    <p:anim calcmode="lin" valueType="num">
                                      <p:cBhvr>
                                        <p:cTn id="25" dur="1000" fill="hold"/>
                                        <p:tgtEl>
                                          <p:spTgt spid="102"/>
                                        </p:tgtEl>
                                        <p:attrNameLst>
                                          <p:attrName>ppt_x</p:attrName>
                                        </p:attrNameLst>
                                      </p:cBhvr>
                                      <p:tavLst>
                                        <p:tav tm="0">
                                          <p:val>
                                            <p:strVal val="#ppt_x"/>
                                          </p:val>
                                        </p:tav>
                                        <p:tav tm="100000">
                                          <p:val>
                                            <p:strVal val="#ppt_x"/>
                                          </p:val>
                                        </p:tav>
                                      </p:tavLst>
                                    </p:anim>
                                    <p:anim calcmode="lin" valueType="num">
                                      <p:cBhvr>
                                        <p:cTn id="26" dur="1000" fill="hold"/>
                                        <p:tgtEl>
                                          <p:spTgt spid="10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2" presetClass="entr" presetSubtype="1" fill="hold" nodeType="after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additive="base">
                                        <p:cTn id="30" dur="1000" fill="hold"/>
                                        <p:tgtEl>
                                          <p:spTgt spid="56"/>
                                        </p:tgtEl>
                                        <p:attrNameLst>
                                          <p:attrName>ppt_x</p:attrName>
                                        </p:attrNameLst>
                                      </p:cBhvr>
                                      <p:tavLst>
                                        <p:tav tm="0">
                                          <p:val>
                                            <p:strVal val="#ppt_x"/>
                                          </p:val>
                                        </p:tav>
                                        <p:tav tm="100000">
                                          <p:val>
                                            <p:strVal val="#ppt_x"/>
                                          </p:val>
                                        </p:tav>
                                      </p:tavLst>
                                    </p:anim>
                                    <p:anim calcmode="lin" valueType="num">
                                      <p:cBhvr additive="base">
                                        <p:cTn id="31" dur="1000" fill="hold"/>
                                        <p:tgtEl>
                                          <p:spTgt spid="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8941"/>
            <a:ext cx="4482353" cy="461665"/>
          </a:xfrm>
          <a:prstGeom prst="rect">
            <a:avLst/>
          </a:prstGeom>
          <a:noFill/>
        </p:spPr>
        <p:txBody>
          <a:bodyPr wrap="square" rtlCol="0">
            <a:spAutoFit/>
          </a:bodyPr>
          <a:lstStyle/>
          <a:p>
            <a:pPr algn="ctr"/>
            <a:r>
              <a:rPr lang="en-US" sz="2400" b="1" dirty="0"/>
              <a:t>CONCLUSION</a:t>
            </a:r>
          </a:p>
        </p:txBody>
      </p:sp>
      <p:sp>
        <p:nvSpPr>
          <p:cNvPr id="3" name="TextBox 2"/>
          <p:cNvSpPr txBox="1"/>
          <p:nvPr/>
        </p:nvSpPr>
        <p:spPr>
          <a:xfrm>
            <a:off x="3428999" y="1900517"/>
            <a:ext cx="7382435" cy="4154984"/>
          </a:xfrm>
          <a:prstGeom prst="rect">
            <a:avLst/>
          </a:prstGeom>
          <a:noFill/>
        </p:spPr>
        <p:txBody>
          <a:bodyPr wrap="square" rtlCol="0">
            <a:spAutoFit/>
          </a:bodyPr>
          <a:lstStyle/>
          <a:p>
            <a:pPr algn="just"/>
            <a:r>
              <a:rPr lang="en-US" sz="2400" dirty="0"/>
              <a:t>Equality in Haitian society is the business of the entire Haitian population. According to the number of observations of the dataset, more than 50% of women are financially dependent and most of them are between 19 and 29 years old, which means that it is the female youth of the country who live in these conditions. </a:t>
            </a:r>
          </a:p>
          <a:p>
            <a:endParaRPr lang="en-US" sz="2400" dirty="0"/>
          </a:p>
          <a:p>
            <a:pPr algn="ctr"/>
            <a:r>
              <a:rPr lang="en-US" sz="2400" b="1" dirty="0"/>
              <a:t>So what are you going to do?</a:t>
            </a:r>
          </a:p>
          <a:p>
            <a:endParaRPr lang="en-US" sz="2400" b="1" dirty="0"/>
          </a:p>
          <a:p>
            <a:pPr algn="ctr"/>
            <a:r>
              <a:rPr lang="en-US" sz="2400" b="1" dirty="0"/>
              <a:t> Sit back and watch or get involved?</a:t>
            </a:r>
          </a:p>
          <a:p>
            <a:pPr algn="ctr"/>
            <a:r>
              <a:rPr lang="en-US" sz="2400" b="1" dirty="0"/>
              <a:t>The choice is yours.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73" y="2241377"/>
            <a:ext cx="3326371" cy="3151717"/>
          </a:xfrm>
          <a:prstGeom prst="rect">
            <a:avLst/>
          </a:prstGeom>
        </p:spPr>
      </p:pic>
      <p:cxnSp>
        <p:nvCxnSpPr>
          <p:cNvPr id="5" name="Straight Connector 4"/>
          <p:cNvCxnSpPr/>
          <p:nvPr/>
        </p:nvCxnSpPr>
        <p:spPr>
          <a:xfrm flipV="1">
            <a:off x="0" y="1053615"/>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314237" y="1044424"/>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638882" y="1053615"/>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89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484094" y="1286435"/>
            <a:ext cx="8982635" cy="707886"/>
          </a:xfrm>
          <a:prstGeom prst="rect">
            <a:avLst/>
          </a:prstGeom>
          <a:noFill/>
        </p:spPr>
        <p:txBody>
          <a:bodyPr wrap="square" rtlCol="0">
            <a:spAutoFit/>
          </a:bodyPr>
          <a:lstStyle/>
          <a:p>
            <a:r>
              <a:rPr lang="en-US" dirty="0"/>
              <a:t>LINKEDIN</a:t>
            </a:r>
            <a:r>
              <a:rPr lang="en-US" sz="2000" dirty="0"/>
              <a:t>:  </a:t>
            </a:r>
            <a:r>
              <a:rPr lang="en-US" sz="2000" dirty="0">
                <a:hlinkClick r:id="rId2"/>
              </a:rPr>
              <a:t>www.linkedin.com/in/gothie-ridgina-pasteur</a:t>
            </a:r>
            <a:r>
              <a:rPr lang="en-US" sz="2000" dirty="0"/>
              <a:t> </a:t>
            </a:r>
            <a:endParaRPr lang="en-US" dirty="0"/>
          </a:p>
          <a:p>
            <a:r>
              <a:rPr lang="en-US" dirty="0"/>
              <a:t>GITHUB:      </a:t>
            </a:r>
            <a:r>
              <a:rPr lang="en-US" sz="2000" dirty="0">
                <a:hlinkClick r:id="rId3"/>
              </a:rPr>
              <a:t>gothie348 (github.com)</a:t>
            </a:r>
            <a:endParaRPr lang="en-US" sz="2000" dirty="0"/>
          </a:p>
        </p:txBody>
      </p:sp>
      <p:cxnSp>
        <p:nvCxnSpPr>
          <p:cNvPr id="3" name="Straight Connector 2"/>
          <p:cNvCxnSpPr/>
          <p:nvPr/>
        </p:nvCxnSpPr>
        <p:spPr>
          <a:xfrm flipV="1">
            <a:off x="0" y="798121"/>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3314237" y="788930"/>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638882" y="798121"/>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1706" y="201706"/>
            <a:ext cx="4773706" cy="400110"/>
          </a:xfrm>
          <a:prstGeom prst="rect">
            <a:avLst/>
          </a:prstGeom>
          <a:noFill/>
        </p:spPr>
        <p:txBody>
          <a:bodyPr wrap="square" rtlCol="0">
            <a:spAutoFit/>
          </a:bodyPr>
          <a:lstStyle/>
          <a:p>
            <a:r>
              <a:rPr lang="en-US" sz="2000" dirty="0"/>
              <a:t>YOU CAN CONTACT ME ON</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1565" y="-279919"/>
            <a:ext cx="9522574" cy="8249255"/>
          </a:xfrm>
          <a:prstGeom prst="rect">
            <a:avLst/>
          </a:prstGeom>
        </p:spPr>
      </p:pic>
    </p:spTree>
    <p:extLst>
      <p:ext uri="{BB962C8B-B14F-4D97-AF65-F5344CB8AC3E}">
        <p14:creationId xmlns:p14="http://schemas.microsoft.com/office/powerpoint/2010/main" val="3893411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33"/>
          <p:cNvSpPr/>
          <p:nvPr/>
        </p:nvSpPr>
        <p:spPr>
          <a:xfrm rot="5400000" flipH="1">
            <a:off x="8698149" y="2549990"/>
            <a:ext cx="3843536" cy="2808124"/>
          </a:xfrm>
          <a:custGeom>
            <a:avLst/>
            <a:gdLst>
              <a:gd name="connsiteX0" fmla="*/ 3281524 w 4610765"/>
              <a:gd name="connsiteY0" fmla="*/ 2421773 h 3168686"/>
              <a:gd name="connsiteX1" fmla="*/ 3281524 w 4610765"/>
              <a:gd name="connsiteY1" fmla="*/ 867333 h 3168686"/>
              <a:gd name="connsiteX2" fmla="*/ 3245341 w 4610765"/>
              <a:gd name="connsiteY2" fmla="*/ 779978 h 3168686"/>
              <a:gd name="connsiteX3" fmla="*/ 3225612 w 4610765"/>
              <a:gd name="connsiteY3" fmla="*/ 766677 h 3168686"/>
              <a:gd name="connsiteX4" fmla="*/ 3214403 w 4610765"/>
              <a:gd name="connsiteY4" fmla="*/ 755338 h 3168686"/>
              <a:gd name="connsiteX5" fmla="*/ 2108418 w 4610765"/>
              <a:gd name="connsiteY5" fmla="*/ 11686 h 3168686"/>
              <a:gd name="connsiteX6" fmla="*/ 2013151 w 4610765"/>
              <a:gd name="connsiteY6" fmla="*/ 30348 h 3168686"/>
              <a:gd name="connsiteX7" fmla="*/ 1859946 w 4610765"/>
              <a:gd name="connsiteY7" fmla="*/ 258200 h 3168686"/>
              <a:gd name="connsiteX8" fmla="*/ 1878609 w 4610765"/>
              <a:gd name="connsiteY8" fmla="*/ 353467 h 3168686"/>
              <a:gd name="connsiteX9" fmla="*/ 2556664 w 4610765"/>
              <a:gd name="connsiteY9" fmla="*/ 809383 h 3168686"/>
              <a:gd name="connsiteX10" fmla="*/ 2550014 w 4610765"/>
              <a:gd name="connsiteY10" fmla="*/ 819246 h 3168686"/>
              <a:gd name="connsiteX11" fmla="*/ 2540306 w 4610765"/>
              <a:gd name="connsiteY11" fmla="*/ 867333 h 3168686"/>
              <a:gd name="connsiteX12" fmla="*/ 2540306 w 4610765"/>
              <a:gd name="connsiteY12" fmla="*/ 1008669 h 3168686"/>
              <a:gd name="connsiteX13" fmla="*/ 1639861 w 4610765"/>
              <a:gd name="connsiteY13" fmla="*/ 865744 h 3168686"/>
              <a:gd name="connsiteX14" fmla="*/ 1638149 w 4610765"/>
              <a:gd name="connsiteY14" fmla="*/ 864590 h 3168686"/>
              <a:gd name="connsiteX15" fmla="*/ 1606240 w 4610765"/>
              <a:gd name="connsiteY15" fmla="*/ 858148 h 3168686"/>
              <a:gd name="connsiteX16" fmla="*/ 1592003 w 4610765"/>
              <a:gd name="connsiteY16" fmla="*/ 858148 h 3168686"/>
              <a:gd name="connsiteX17" fmla="*/ 871562 w 4610765"/>
              <a:gd name="connsiteY17" fmla="*/ 743794 h 3168686"/>
              <a:gd name="connsiteX18" fmla="*/ 871562 w 4610765"/>
              <a:gd name="connsiteY18" fmla="*/ 858148 h 3168686"/>
              <a:gd name="connsiteX19" fmla="*/ 84151 w 4610765"/>
              <a:gd name="connsiteY19" fmla="*/ 858148 h 3168686"/>
              <a:gd name="connsiteX20" fmla="*/ 2176 w 4610765"/>
              <a:gd name="connsiteY20" fmla="*/ 940123 h 3168686"/>
              <a:gd name="connsiteX21" fmla="*/ 2176 w 4610765"/>
              <a:gd name="connsiteY21" fmla="*/ 1268011 h 3168686"/>
              <a:gd name="connsiteX22" fmla="*/ 84151 w 4610765"/>
              <a:gd name="connsiteY22" fmla="*/ 1349986 h 3168686"/>
              <a:gd name="connsiteX23" fmla="*/ 871562 w 4610765"/>
              <a:gd name="connsiteY23" fmla="*/ 1349986 h 3168686"/>
              <a:gd name="connsiteX24" fmla="*/ 871562 w 4610765"/>
              <a:gd name="connsiteY24" fmla="*/ 1789598 h 3168686"/>
              <a:gd name="connsiteX25" fmla="*/ 81976 w 4610765"/>
              <a:gd name="connsiteY25" fmla="*/ 1789598 h 3168686"/>
              <a:gd name="connsiteX26" fmla="*/ 0 w 4610765"/>
              <a:gd name="connsiteY26" fmla="*/ 1871573 h 3168686"/>
              <a:gd name="connsiteX27" fmla="*/ 0 w 4610765"/>
              <a:gd name="connsiteY27" fmla="*/ 2199461 h 3168686"/>
              <a:gd name="connsiteX28" fmla="*/ 81976 w 4610765"/>
              <a:gd name="connsiteY28" fmla="*/ 2281436 h 3168686"/>
              <a:gd name="connsiteX29" fmla="*/ 871562 w 4610765"/>
              <a:gd name="connsiteY29" fmla="*/ 2281436 h 3168686"/>
              <a:gd name="connsiteX30" fmla="*/ 871562 w 4610765"/>
              <a:gd name="connsiteY30" fmla="*/ 2411535 h 3168686"/>
              <a:gd name="connsiteX31" fmla="*/ 2540306 w 4610765"/>
              <a:gd name="connsiteY31" fmla="*/ 2146661 h 3168686"/>
              <a:gd name="connsiteX32" fmla="*/ 2540306 w 4610765"/>
              <a:gd name="connsiteY32" fmla="*/ 2385319 h 3168686"/>
              <a:gd name="connsiteX33" fmla="*/ 1846490 w 4610765"/>
              <a:gd name="connsiteY33" fmla="*/ 2772594 h 3168686"/>
              <a:gd name="connsiteX34" fmla="*/ 1818013 w 4610765"/>
              <a:gd name="connsiteY34" fmla="*/ 2873024 h 3168686"/>
              <a:gd name="connsiteX35" fmla="*/ 1961918 w 4610765"/>
              <a:gd name="connsiteY35" fmla="*/ 3130835 h 3168686"/>
              <a:gd name="connsiteX36" fmla="*/ 2062349 w 4610765"/>
              <a:gd name="connsiteY36" fmla="*/ 3159312 h 3168686"/>
              <a:gd name="connsiteX37" fmla="*/ 3164823 w 4610765"/>
              <a:gd name="connsiteY37" fmla="*/ 2543932 h 3168686"/>
              <a:gd name="connsiteX38" fmla="*/ 3206072 w 4610765"/>
              <a:gd name="connsiteY38" fmla="*/ 2535604 h 3168686"/>
              <a:gd name="connsiteX39" fmla="*/ 3281524 w 4610765"/>
              <a:gd name="connsiteY39" fmla="*/ 2421773 h 3168686"/>
              <a:gd name="connsiteX40" fmla="*/ 4610765 w 4610765"/>
              <a:gd name="connsiteY40" fmla="*/ 1571171 h 3168686"/>
              <a:gd name="connsiteX41" fmla="*/ 4013287 w 4610765"/>
              <a:gd name="connsiteY41" fmla="*/ 972394 h 3168686"/>
              <a:gd name="connsiteX42" fmla="*/ 3415810 w 4610765"/>
              <a:gd name="connsiteY42" fmla="*/ 1571171 h 3168686"/>
              <a:gd name="connsiteX43" fmla="*/ 4013287 w 4610765"/>
              <a:gd name="connsiteY43" fmla="*/ 2169948 h 3168686"/>
              <a:gd name="connsiteX44" fmla="*/ 4610765 w 4610765"/>
              <a:gd name="connsiteY44" fmla="*/ 1571171 h 31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610765" h="3168686">
                <a:moveTo>
                  <a:pt x="3281524" y="2421773"/>
                </a:moveTo>
                <a:lnTo>
                  <a:pt x="3281524" y="867333"/>
                </a:lnTo>
                <a:cubicBezTo>
                  <a:pt x="3281524" y="833219"/>
                  <a:pt x="3267697" y="802334"/>
                  <a:pt x="3245341" y="779978"/>
                </a:cubicBezTo>
                <a:lnTo>
                  <a:pt x="3225612" y="766677"/>
                </a:lnTo>
                <a:lnTo>
                  <a:pt x="3214403" y="755338"/>
                </a:lnTo>
                <a:lnTo>
                  <a:pt x="2108418" y="11686"/>
                </a:lnTo>
                <a:cubicBezTo>
                  <a:pt x="2076957" y="-9467"/>
                  <a:pt x="2034305" y="-1112"/>
                  <a:pt x="2013151" y="30348"/>
                </a:cubicBezTo>
                <a:lnTo>
                  <a:pt x="1859946" y="258200"/>
                </a:lnTo>
                <a:cubicBezTo>
                  <a:pt x="1838793" y="289661"/>
                  <a:pt x="1847148" y="332313"/>
                  <a:pt x="1878609" y="353467"/>
                </a:cubicBezTo>
                <a:lnTo>
                  <a:pt x="2556664" y="809383"/>
                </a:lnTo>
                <a:lnTo>
                  <a:pt x="2550014" y="819246"/>
                </a:lnTo>
                <a:cubicBezTo>
                  <a:pt x="2543762" y="834026"/>
                  <a:pt x="2540306" y="850276"/>
                  <a:pt x="2540306" y="867333"/>
                </a:cubicBezTo>
                <a:lnTo>
                  <a:pt x="2540306" y="1008669"/>
                </a:lnTo>
                <a:lnTo>
                  <a:pt x="1639861" y="865744"/>
                </a:lnTo>
                <a:lnTo>
                  <a:pt x="1638149" y="864590"/>
                </a:lnTo>
                <a:cubicBezTo>
                  <a:pt x="1628341" y="860442"/>
                  <a:pt x="1617559" y="858148"/>
                  <a:pt x="1606240" y="858148"/>
                </a:cubicBezTo>
                <a:lnTo>
                  <a:pt x="1592003" y="858148"/>
                </a:lnTo>
                <a:lnTo>
                  <a:pt x="871562" y="743794"/>
                </a:lnTo>
                <a:lnTo>
                  <a:pt x="871562" y="858148"/>
                </a:lnTo>
                <a:lnTo>
                  <a:pt x="84151" y="858148"/>
                </a:lnTo>
                <a:cubicBezTo>
                  <a:pt x="38877" y="858148"/>
                  <a:pt x="2176" y="894849"/>
                  <a:pt x="2176" y="940123"/>
                </a:cubicBezTo>
                <a:lnTo>
                  <a:pt x="2176" y="1268011"/>
                </a:lnTo>
                <a:cubicBezTo>
                  <a:pt x="2176" y="1313285"/>
                  <a:pt x="38877" y="1349986"/>
                  <a:pt x="84151" y="1349986"/>
                </a:cubicBezTo>
                <a:lnTo>
                  <a:pt x="871562" y="1349986"/>
                </a:lnTo>
                <a:lnTo>
                  <a:pt x="871562" y="1789598"/>
                </a:lnTo>
                <a:lnTo>
                  <a:pt x="81976" y="1789598"/>
                </a:lnTo>
                <a:cubicBezTo>
                  <a:pt x="36702" y="1789598"/>
                  <a:pt x="0" y="1826299"/>
                  <a:pt x="0" y="1871573"/>
                </a:cubicBezTo>
                <a:lnTo>
                  <a:pt x="0" y="2199461"/>
                </a:lnTo>
                <a:cubicBezTo>
                  <a:pt x="0" y="2244735"/>
                  <a:pt x="36702" y="2281436"/>
                  <a:pt x="81976" y="2281436"/>
                </a:cubicBezTo>
                <a:lnTo>
                  <a:pt x="871562" y="2281436"/>
                </a:lnTo>
                <a:lnTo>
                  <a:pt x="871562" y="2411535"/>
                </a:lnTo>
                <a:lnTo>
                  <a:pt x="2540306" y="2146661"/>
                </a:lnTo>
                <a:lnTo>
                  <a:pt x="2540306" y="2385319"/>
                </a:lnTo>
                <a:lnTo>
                  <a:pt x="1846490" y="2772594"/>
                </a:lnTo>
                <a:cubicBezTo>
                  <a:pt x="1810893" y="2792463"/>
                  <a:pt x="1798143" y="2837427"/>
                  <a:pt x="1818013" y="2873024"/>
                </a:cubicBezTo>
                <a:lnTo>
                  <a:pt x="1961918" y="3130835"/>
                </a:lnTo>
                <a:cubicBezTo>
                  <a:pt x="1981788" y="3166432"/>
                  <a:pt x="2026752" y="3179182"/>
                  <a:pt x="2062349" y="3159312"/>
                </a:cubicBezTo>
                <a:lnTo>
                  <a:pt x="3164823" y="2543932"/>
                </a:lnTo>
                <a:lnTo>
                  <a:pt x="3206072" y="2535604"/>
                </a:lnTo>
                <a:cubicBezTo>
                  <a:pt x="3250412" y="2516850"/>
                  <a:pt x="3281524" y="2472945"/>
                  <a:pt x="3281524" y="2421773"/>
                </a:cubicBezTo>
                <a:close/>
                <a:moveTo>
                  <a:pt x="4610765" y="1571171"/>
                </a:moveTo>
                <a:cubicBezTo>
                  <a:pt x="4610765" y="1240476"/>
                  <a:pt x="4343265" y="972394"/>
                  <a:pt x="4013287" y="972394"/>
                </a:cubicBezTo>
                <a:cubicBezTo>
                  <a:pt x="3683310" y="972394"/>
                  <a:pt x="3415810" y="1240476"/>
                  <a:pt x="3415810" y="1571171"/>
                </a:cubicBezTo>
                <a:cubicBezTo>
                  <a:pt x="3415810" y="1901866"/>
                  <a:pt x="3683310" y="2169948"/>
                  <a:pt x="4013287" y="2169948"/>
                </a:cubicBezTo>
                <a:cubicBezTo>
                  <a:pt x="4343265" y="2169948"/>
                  <a:pt x="4610765" y="1901866"/>
                  <a:pt x="4610765" y="1571171"/>
                </a:cubicBezTo>
                <a:close/>
              </a:path>
            </a:pathLst>
          </a:custGeom>
          <a:solidFill>
            <a:srgbClr val="6D9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750493" y="252473"/>
            <a:ext cx="2043972" cy="1690255"/>
            <a:chOff x="-2392566" y="-1044072"/>
            <a:chExt cx="2043972" cy="1690255"/>
          </a:xfrm>
        </p:grpSpPr>
        <p:sp>
          <p:nvSpPr>
            <p:cNvPr id="21" name="Oval 20"/>
            <p:cNvSpPr/>
            <p:nvPr/>
          </p:nvSpPr>
          <p:spPr>
            <a:xfrm>
              <a:off x="-2392566" y="-1044072"/>
              <a:ext cx="2043972" cy="1690255"/>
            </a:xfrm>
            <a:prstGeom prst="ellipse">
              <a:avLst/>
            </a:prstGeom>
            <a:solidFill>
              <a:srgbClr val="F48153">
                <a:alpha val="70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p:cNvSpPr/>
            <p:nvPr/>
          </p:nvSpPr>
          <p:spPr>
            <a:xfrm>
              <a:off x="-2132017" y="-931126"/>
              <a:ext cx="1648691" cy="1464365"/>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51 %</a:t>
              </a:r>
            </a:p>
          </p:txBody>
        </p:sp>
      </p:grpSp>
      <p:sp>
        <p:nvSpPr>
          <p:cNvPr id="38" name="TextBox 37"/>
          <p:cNvSpPr txBox="1"/>
          <p:nvPr/>
        </p:nvSpPr>
        <p:spPr>
          <a:xfrm>
            <a:off x="825258" y="4590"/>
            <a:ext cx="6248400" cy="369332"/>
          </a:xfrm>
          <a:prstGeom prst="rect">
            <a:avLst/>
          </a:prstGeom>
          <a:noFill/>
        </p:spPr>
        <p:txBody>
          <a:bodyPr wrap="square" rtlCol="0">
            <a:spAutoFit/>
          </a:bodyPr>
          <a:lstStyle/>
          <a:p>
            <a:endParaRPr lang="en-US" dirty="0"/>
          </a:p>
        </p:txBody>
      </p:sp>
      <p:sp>
        <p:nvSpPr>
          <p:cNvPr id="39" name="Rectangle 38"/>
          <p:cNvSpPr/>
          <p:nvPr/>
        </p:nvSpPr>
        <p:spPr>
          <a:xfrm>
            <a:off x="0" y="-14714"/>
            <a:ext cx="4643718" cy="521340"/>
          </a:xfrm>
          <a:prstGeom prst="rect">
            <a:avLst/>
          </a:prstGeom>
          <a:solidFill>
            <a:srgbClr val="83D3D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INTRODUCTION</a:t>
            </a:r>
            <a:endParaRPr lang="en-US" sz="1000" b="1" dirty="0">
              <a:solidFill>
                <a:schemeClr val="tx1"/>
              </a:solidFill>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982" y="4921623"/>
            <a:ext cx="4194146" cy="3145609"/>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166" y="7279188"/>
            <a:ext cx="3307080" cy="2480310"/>
          </a:xfrm>
          <a:prstGeom prst="rect">
            <a:avLst/>
          </a:prstGeom>
        </p:spPr>
      </p:pic>
      <p:sp>
        <p:nvSpPr>
          <p:cNvPr id="48" name="Rectangle 47"/>
          <p:cNvSpPr/>
          <p:nvPr/>
        </p:nvSpPr>
        <p:spPr>
          <a:xfrm rot="12560220" flipH="1">
            <a:off x="7661288" y="2094017"/>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9331679" flipH="1">
            <a:off x="1441652" y="2157182"/>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53319" y="1097601"/>
            <a:ext cx="8686279" cy="1291702"/>
            <a:chOff x="453319" y="1097601"/>
            <a:chExt cx="8686279" cy="1291702"/>
          </a:xfrm>
        </p:grpSpPr>
        <p:sp>
          <p:nvSpPr>
            <p:cNvPr id="5" name="Rectangle 4"/>
            <p:cNvSpPr/>
            <p:nvPr/>
          </p:nvSpPr>
          <p:spPr>
            <a:xfrm>
              <a:off x="615564" y="1098385"/>
              <a:ext cx="2079812" cy="1290918"/>
            </a:xfrm>
            <a:prstGeom prst="rect">
              <a:avLst/>
            </a:prstGeom>
            <a:gradFill flip="none" rotWithShape="1">
              <a:gsLst>
                <a:gs pos="2000">
                  <a:srgbClr val="FF6699"/>
                </a:gs>
                <a:gs pos="100000">
                  <a:srgbClr val="9900CC"/>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48104" y="1097601"/>
              <a:ext cx="6391494" cy="1290918"/>
            </a:xfrm>
            <a:prstGeom prst="rect">
              <a:avLst/>
            </a:prstGeom>
            <a:solidFill>
              <a:srgbClr val="3E3A8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Do you know how many of them cannot take care of their families and themselves?</a:t>
              </a:r>
            </a:p>
            <a:p>
              <a:pPr algn="ctr"/>
              <a:endParaRPr lang="en-US" dirty="0"/>
            </a:p>
          </p:txBody>
        </p:sp>
        <p:grpSp>
          <p:nvGrpSpPr>
            <p:cNvPr id="7" name="Group 6"/>
            <p:cNvGrpSpPr/>
            <p:nvPr/>
          </p:nvGrpSpPr>
          <p:grpSpPr>
            <a:xfrm>
              <a:off x="2824361" y="1266472"/>
              <a:ext cx="137160" cy="851200"/>
              <a:chOff x="3469682" y="2357718"/>
              <a:chExt cx="137160" cy="851200"/>
            </a:xfrm>
            <a:effectLst>
              <a:outerShdw blurRad="50800" dist="38100" dir="13500000" algn="br" rotWithShape="0">
                <a:prstClr val="black">
                  <a:alpha val="40000"/>
                </a:prstClr>
              </a:outerShdw>
            </a:effectLst>
          </p:grpSpPr>
          <p:sp>
            <p:nvSpPr>
              <p:cNvPr id="6" name="Oval 5"/>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2558216" y="1249664"/>
              <a:ext cx="137160" cy="851200"/>
              <a:chOff x="3469682" y="2357718"/>
              <a:chExt cx="137160" cy="851200"/>
            </a:xfrm>
            <a:effectLst>
              <a:outerShdw blurRad="50800" dist="38100" dir="13500000" algn="br" rotWithShape="0">
                <a:prstClr val="black">
                  <a:alpha val="40000"/>
                </a:prstClr>
              </a:outerShdw>
            </a:effectLst>
          </p:grpSpPr>
          <p:sp>
            <p:nvSpPr>
              <p:cNvPr id="20" name="Oval 19"/>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lowchart: Terminator 7"/>
            <p:cNvSpPr/>
            <p:nvPr/>
          </p:nvSpPr>
          <p:spPr>
            <a:xfrm>
              <a:off x="2615033" y="1260197"/>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Terminator 23"/>
            <p:cNvSpPr/>
            <p:nvPr/>
          </p:nvSpPr>
          <p:spPr>
            <a:xfrm>
              <a:off x="2615032" y="1963818"/>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Terminator 24"/>
            <p:cNvSpPr/>
            <p:nvPr/>
          </p:nvSpPr>
          <p:spPr>
            <a:xfrm>
              <a:off x="2615033" y="1599625"/>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 Same Side Corner Rectangle 10"/>
            <p:cNvSpPr/>
            <p:nvPr/>
          </p:nvSpPr>
          <p:spPr>
            <a:xfrm>
              <a:off x="453319" y="1285659"/>
              <a:ext cx="509482" cy="914802"/>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1</a:t>
              </a: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4361" y="7451297"/>
            <a:ext cx="3567953" cy="2675965"/>
          </a:xfrm>
          <a:prstGeom prst="rect">
            <a:avLst/>
          </a:prstGeom>
        </p:spPr>
      </p:pic>
      <p:grpSp>
        <p:nvGrpSpPr>
          <p:cNvPr id="15" name="Group 14"/>
          <p:cNvGrpSpPr/>
          <p:nvPr/>
        </p:nvGrpSpPr>
        <p:grpSpPr>
          <a:xfrm>
            <a:off x="453319" y="4567329"/>
            <a:ext cx="8686279" cy="2090747"/>
            <a:chOff x="453319" y="4742913"/>
            <a:chExt cx="8686279" cy="1477478"/>
          </a:xfrm>
        </p:grpSpPr>
        <p:sp>
          <p:nvSpPr>
            <p:cNvPr id="51" name="Rectangle 50"/>
            <p:cNvSpPr/>
            <p:nvPr/>
          </p:nvSpPr>
          <p:spPr>
            <a:xfrm rot="12560220" flipH="1">
              <a:off x="7661288" y="5739329"/>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rot="9331679" flipH="1">
              <a:off x="1441652" y="5802494"/>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15564" y="4743697"/>
              <a:ext cx="2079812" cy="1290918"/>
            </a:xfrm>
            <a:prstGeom prst="rect">
              <a:avLst/>
            </a:prstGeom>
            <a:gradFill flip="none" rotWithShape="1">
              <a:gsLst>
                <a:gs pos="0">
                  <a:srgbClr val="008080"/>
                </a:gs>
                <a:gs pos="100000">
                  <a:srgbClr val="33CCCC"/>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748104" y="4742913"/>
              <a:ext cx="6391494" cy="1290918"/>
            </a:xfrm>
            <a:prstGeom prst="rect">
              <a:avLst/>
            </a:prstGeom>
            <a:solidFill>
              <a:srgbClr val="3E3A8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It is with all these women in financial difficulties in mind that I chose this topic.   My work consists in studying the profile of independent women in order to better guide the others.</a:t>
              </a:r>
            </a:p>
            <a:p>
              <a:pPr algn="ctr"/>
              <a:endParaRPr lang="en-US" dirty="0"/>
            </a:p>
          </p:txBody>
        </p:sp>
        <p:grpSp>
          <p:nvGrpSpPr>
            <p:cNvPr id="55" name="Group 54"/>
            <p:cNvGrpSpPr/>
            <p:nvPr/>
          </p:nvGrpSpPr>
          <p:grpSpPr>
            <a:xfrm>
              <a:off x="2824361" y="4911784"/>
              <a:ext cx="137160" cy="851200"/>
              <a:chOff x="3469682" y="2357718"/>
              <a:chExt cx="137160" cy="851200"/>
            </a:xfrm>
            <a:effectLst>
              <a:outerShdw blurRad="50800" dist="38100" dir="13500000" algn="br" rotWithShape="0">
                <a:prstClr val="black">
                  <a:alpha val="40000"/>
                </a:prstClr>
              </a:outerShdw>
            </a:effectLst>
          </p:grpSpPr>
          <p:sp>
            <p:nvSpPr>
              <p:cNvPr id="64" name="Oval 63"/>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2558216" y="4894976"/>
              <a:ext cx="137160" cy="851200"/>
              <a:chOff x="3469682" y="2357718"/>
              <a:chExt cx="137160" cy="851200"/>
            </a:xfrm>
            <a:effectLst>
              <a:outerShdw blurRad="50800" dist="38100" dir="13500000" algn="br" rotWithShape="0">
                <a:prstClr val="black">
                  <a:alpha val="40000"/>
                </a:prstClr>
              </a:outerShdw>
            </a:effectLst>
          </p:grpSpPr>
          <p:sp>
            <p:nvSpPr>
              <p:cNvPr id="61" name="Oval 60"/>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Flowchart: Terminator 56"/>
            <p:cNvSpPr/>
            <p:nvPr/>
          </p:nvSpPr>
          <p:spPr>
            <a:xfrm>
              <a:off x="2615033" y="4905509"/>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Terminator 57"/>
            <p:cNvSpPr/>
            <p:nvPr/>
          </p:nvSpPr>
          <p:spPr>
            <a:xfrm>
              <a:off x="2615032" y="5609130"/>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Terminator 58"/>
            <p:cNvSpPr/>
            <p:nvPr/>
          </p:nvSpPr>
          <p:spPr>
            <a:xfrm>
              <a:off x="2615033" y="5244937"/>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 Same Side Corner Rectangle 59"/>
            <p:cNvSpPr/>
            <p:nvPr/>
          </p:nvSpPr>
          <p:spPr>
            <a:xfrm>
              <a:off x="453319" y="4930971"/>
              <a:ext cx="509482" cy="764358"/>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3</a:t>
              </a:r>
            </a:p>
          </p:txBody>
        </p:sp>
      </p:grpSp>
      <p:sp>
        <p:nvSpPr>
          <p:cNvPr id="68" name="Rectangle 67"/>
          <p:cNvSpPr/>
          <p:nvPr/>
        </p:nvSpPr>
        <p:spPr>
          <a:xfrm rot="12560220" flipH="1">
            <a:off x="7661288" y="3917065"/>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rot="9331679" flipH="1">
            <a:off x="1441652" y="3980230"/>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453319" y="2920649"/>
            <a:ext cx="8686279" cy="1291702"/>
            <a:chOff x="453319" y="2920649"/>
            <a:chExt cx="8686279" cy="1291702"/>
          </a:xfrm>
        </p:grpSpPr>
        <p:sp>
          <p:nvSpPr>
            <p:cNvPr id="70" name="Rectangle 69"/>
            <p:cNvSpPr/>
            <p:nvPr/>
          </p:nvSpPr>
          <p:spPr>
            <a:xfrm>
              <a:off x="615564" y="2921433"/>
              <a:ext cx="2079812" cy="1290918"/>
            </a:xfrm>
            <a:prstGeom prst="rect">
              <a:avLst/>
            </a:prstGeom>
            <a:gradFill flip="none" rotWithShape="1">
              <a:gsLst>
                <a:gs pos="3000">
                  <a:srgbClr val="0099FF">
                    <a:alpha val="71765"/>
                  </a:srgbClr>
                </a:gs>
                <a:gs pos="100000">
                  <a:srgbClr val="FFCC00"/>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748104" y="2920649"/>
              <a:ext cx="6391494" cy="1290918"/>
            </a:xfrm>
            <a:prstGeom prst="rect">
              <a:avLst/>
            </a:prstGeom>
            <a:solidFill>
              <a:srgbClr val="3E3A8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Do you know how many of them can't live the life they want?</a:t>
              </a:r>
            </a:p>
            <a:p>
              <a:pPr algn="ctr"/>
              <a:endParaRPr lang="en-US" dirty="0"/>
            </a:p>
          </p:txBody>
        </p:sp>
        <p:grpSp>
          <p:nvGrpSpPr>
            <p:cNvPr id="72" name="Group 71"/>
            <p:cNvGrpSpPr/>
            <p:nvPr/>
          </p:nvGrpSpPr>
          <p:grpSpPr>
            <a:xfrm>
              <a:off x="2824361" y="3089520"/>
              <a:ext cx="137160" cy="851200"/>
              <a:chOff x="3469682" y="2357718"/>
              <a:chExt cx="137160" cy="851200"/>
            </a:xfrm>
            <a:effectLst>
              <a:outerShdw blurRad="50800" dist="38100" dir="13500000" algn="br" rotWithShape="0">
                <a:prstClr val="black">
                  <a:alpha val="40000"/>
                </a:prstClr>
              </a:outerShdw>
            </a:effectLst>
          </p:grpSpPr>
          <p:sp>
            <p:nvSpPr>
              <p:cNvPr id="81" name="Oval 80"/>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2558216" y="3072712"/>
              <a:ext cx="137160" cy="851200"/>
              <a:chOff x="3469682" y="2357718"/>
              <a:chExt cx="137160" cy="851200"/>
            </a:xfrm>
            <a:effectLst>
              <a:outerShdw blurRad="50800" dist="38100" dir="13500000" algn="br" rotWithShape="0">
                <a:prstClr val="black">
                  <a:alpha val="40000"/>
                </a:prstClr>
              </a:outerShdw>
            </a:effectLst>
          </p:grpSpPr>
          <p:sp>
            <p:nvSpPr>
              <p:cNvPr id="78" name="Oval 77"/>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Flowchart: Terminator 73"/>
            <p:cNvSpPr/>
            <p:nvPr/>
          </p:nvSpPr>
          <p:spPr>
            <a:xfrm>
              <a:off x="2615033" y="3083245"/>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Terminator 74"/>
            <p:cNvSpPr/>
            <p:nvPr/>
          </p:nvSpPr>
          <p:spPr>
            <a:xfrm>
              <a:off x="2615032" y="3786866"/>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Terminator 75"/>
            <p:cNvSpPr/>
            <p:nvPr/>
          </p:nvSpPr>
          <p:spPr>
            <a:xfrm>
              <a:off x="2615033" y="3422673"/>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 Same Side Corner Rectangle 76"/>
            <p:cNvSpPr/>
            <p:nvPr/>
          </p:nvSpPr>
          <p:spPr>
            <a:xfrm>
              <a:off x="453319" y="3108707"/>
              <a:ext cx="509482" cy="914802"/>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2</a:t>
              </a:r>
            </a:p>
          </p:txBody>
        </p:sp>
      </p:grpSp>
    </p:spTree>
    <p:extLst>
      <p:ext uri="{BB962C8B-B14F-4D97-AF65-F5344CB8AC3E}">
        <p14:creationId xmlns:p14="http://schemas.microsoft.com/office/powerpoint/2010/main" val="200677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additive="base">
                                        <p:cTn id="13" dur="500" fill="hold"/>
                                        <p:tgtEl>
                                          <p:spTgt spid="84"/>
                                        </p:tgtEl>
                                        <p:attrNameLst>
                                          <p:attrName>ppt_x</p:attrName>
                                        </p:attrNameLst>
                                      </p:cBhvr>
                                      <p:tavLst>
                                        <p:tav tm="0">
                                          <p:val>
                                            <p:strVal val="0-#ppt_w/2"/>
                                          </p:val>
                                        </p:tav>
                                        <p:tav tm="100000">
                                          <p:val>
                                            <p:strVal val="#ppt_x"/>
                                          </p:val>
                                        </p:tav>
                                      </p:tavLst>
                                    </p:anim>
                                    <p:anim calcmode="lin" valueType="num">
                                      <p:cBhvr additive="base">
                                        <p:cTn id="14"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153" y="5289176"/>
            <a:ext cx="2438400" cy="1828800"/>
          </a:xfrm>
          <a:prstGeom prst="rect">
            <a:avLst/>
          </a:prstGeom>
        </p:spPr>
      </p:pic>
      <p:sp>
        <p:nvSpPr>
          <p:cNvPr id="8" name="Round Same Side Corner Rectangle 4"/>
          <p:cNvSpPr/>
          <p:nvPr/>
        </p:nvSpPr>
        <p:spPr>
          <a:xfrm rot="16200000">
            <a:off x="-420020" y="1563177"/>
            <a:ext cx="3687699" cy="1111630"/>
          </a:xfrm>
          <a:custGeom>
            <a:avLst/>
            <a:gdLst>
              <a:gd name="connsiteX0" fmla="*/ 343650 w 3478307"/>
              <a:gd name="connsiteY0" fmla="*/ 0 h 1093694"/>
              <a:gd name="connsiteX1" fmla="*/ 3134657 w 3478307"/>
              <a:gd name="connsiteY1" fmla="*/ 0 h 1093694"/>
              <a:gd name="connsiteX2" fmla="*/ 3478307 w 3478307"/>
              <a:gd name="connsiteY2" fmla="*/ 343650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6 w 3478307"/>
              <a:gd name="connsiteY2" fmla="*/ 343653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5 w 3478307"/>
              <a:gd name="connsiteY2" fmla="*/ 343656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4 w 3478307"/>
              <a:gd name="connsiteY2" fmla="*/ 343659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3 w 3478307"/>
              <a:gd name="connsiteY2" fmla="*/ 343662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2 w 3478307"/>
              <a:gd name="connsiteY2" fmla="*/ 343665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83511"/>
              <a:gd name="connsiteY0" fmla="*/ 0 h 1093694"/>
              <a:gd name="connsiteX1" fmla="*/ 3134657 w 3483511"/>
              <a:gd name="connsiteY1" fmla="*/ 0 h 1093694"/>
              <a:gd name="connsiteX2" fmla="*/ 3478307 w 3483511"/>
              <a:gd name="connsiteY2" fmla="*/ 1093694 h 1093694"/>
              <a:gd name="connsiteX3" fmla="*/ 3478307 w 3483511"/>
              <a:gd name="connsiteY3" fmla="*/ 1093694 h 1093694"/>
              <a:gd name="connsiteX4" fmla="*/ 0 w 3483511"/>
              <a:gd name="connsiteY4" fmla="*/ 1093694 h 1093694"/>
              <a:gd name="connsiteX5" fmla="*/ 0 w 3483511"/>
              <a:gd name="connsiteY5" fmla="*/ 1093694 h 1093694"/>
              <a:gd name="connsiteX6" fmla="*/ 0 w 3483511"/>
              <a:gd name="connsiteY6" fmla="*/ 343650 h 1093694"/>
              <a:gd name="connsiteX7" fmla="*/ 343650 w 3483511"/>
              <a:gd name="connsiteY7" fmla="*/ 0 h 1093694"/>
              <a:gd name="connsiteX0" fmla="*/ 343650 w 3603810"/>
              <a:gd name="connsiteY0" fmla="*/ 0 h 1111627"/>
              <a:gd name="connsiteX1" fmla="*/ 3134657 w 3603810"/>
              <a:gd name="connsiteY1" fmla="*/ 0 h 1111627"/>
              <a:gd name="connsiteX2" fmla="*/ 3478307 w 3603810"/>
              <a:gd name="connsiteY2" fmla="*/ 1093694 h 1111627"/>
              <a:gd name="connsiteX3" fmla="*/ 3603810 w 3603810"/>
              <a:gd name="connsiteY3" fmla="*/ 1111627 h 1111627"/>
              <a:gd name="connsiteX4" fmla="*/ 0 w 3603810"/>
              <a:gd name="connsiteY4" fmla="*/ 1093694 h 1111627"/>
              <a:gd name="connsiteX5" fmla="*/ 0 w 3603810"/>
              <a:gd name="connsiteY5" fmla="*/ 1093694 h 1111627"/>
              <a:gd name="connsiteX6" fmla="*/ 0 w 3603810"/>
              <a:gd name="connsiteY6" fmla="*/ 343650 h 1111627"/>
              <a:gd name="connsiteX7" fmla="*/ 343650 w 3603810"/>
              <a:gd name="connsiteY7" fmla="*/ 0 h 1111627"/>
              <a:gd name="connsiteX0" fmla="*/ 343650 w 3603807"/>
              <a:gd name="connsiteY0" fmla="*/ 0 h 1111630"/>
              <a:gd name="connsiteX1" fmla="*/ 3134657 w 3603807"/>
              <a:gd name="connsiteY1" fmla="*/ 0 h 1111630"/>
              <a:gd name="connsiteX2" fmla="*/ 3478307 w 3603807"/>
              <a:gd name="connsiteY2" fmla="*/ 1093694 h 1111630"/>
              <a:gd name="connsiteX3" fmla="*/ 3603807 w 3603807"/>
              <a:gd name="connsiteY3" fmla="*/ 1111630 h 1111630"/>
              <a:gd name="connsiteX4" fmla="*/ 0 w 3603807"/>
              <a:gd name="connsiteY4" fmla="*/ 1093694 h 1111630"/>
              <a:gd name="connsiteX5" fmla="*/ 0 w 3603807"/>
              <a:gd name="connsiteY5" fmla="*/ 1093694 h 1111630"/>
              <a:gd name="connsiteX6" fmla="*/ 0 w 3603807"/>
              <a:gd name="connsiteY6" fmla="*/ 343650 h 1111630"/>
              <a:gd name="connsiteX7" fmla="*/ 343650 w 3603807"/>
              <a:gd name="connsiteY7" fmla="*/ 0 h 1111630"/>
              <a:gd name="connsiteX0" fmla="*/ 343650 w 3687699"/>
              <a:gd name="connsiteY0" fmla="*/ 0 h 1111630"/>
              <a:gd name="connsiteX1" fmla="*/ 3134657 w 3687699"/>
              <a:gd name="connsiteY1" fmla="*/ 0 h 1111630"/>
              <a:gd name="connsiteX2" fmla="*/ 3478307 w 3687699"/>
              <a:gd name="connsiteY2" fmla="*/ 1093694 h 1111630"/>
              <a:gd name="connsiteX3" fmla="*/ 3603807 w 3687699"/>
              <a:gd name="connsiteY3" fmla="*/ 1111630 h 1111630"/>
              <a:gd name="connsiteX4" fmla="*/ 0 w 3687699"/>
              <a:gd name="connsiteY4" fmla="*/ 1093694 h 1111630"/>
              <a:gd name="connsiteX5" fmla="*/ 0 w 3687699"/>
              <a:gd name="connsiteY5" fmla="*/ 1093694 h 1111630"/>
              <a:gd name="connsiteX6" fmla="*/ 0 w 3687699"/>
              <a:gd name="connsiteY6" fmla="*/ 343650 h 1111630"/>
              <a:gd name="connsiteX7" fmla="*/ 343650 w 3687699"/>
              <a:gd name="connsiteY7" fmla="*/ 0 h 111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699" h="1111630">
                <a:moveTo>
                  <a:pt x="343650" y="0"/>
                </a:moveTo>
                <a:lnTo>
                  <a:pt x="3134657" y="0"/>
                </a:lnTo>
                <a:cubicBezTo>
                  <a:pt x="3657100" y="182282"/>
                  <a:pt x="3887197" y="696262"/>
                  <a:pt x="3478307" y="1093694"/>
                </a:cubicBezTo>
                <a:lnTo>
                  <a:pt x="3603807" y="1111630"/>
                </a:lnTo>
                <a:lnTo>
                  <a:pt x="0" y="1093694"/>
                </a:lnTo>
                <a:lnTo>
                  <a:pt x="0" y="1093694"/>
                </a:lnTo>
                <a:lnTo>
                  <a:pt x="0" y="343650"/>
                </a:lnTo>
                <a:cubicBezTo>
                  <a:pt x="0" y="153857"/>
                  <a:pt x="153857" y="0"/>
                  <a:pt x="343650" y="0"/>
                </a:cubicBezTo>
                <a:close/>
              </a:path>
            </a:pathLst>
          </a:custGeom>
          <a:solidFill>
            <a:schemeClr val="bg1">
              <a:alpha val="41000"/>
            </a:schemeClr>
          </a:solidFill>
          <a:ln>
            <a:noFill/>
          </a:ln>
          <a:effectLst>
            <a:outerShdw blurRad="50800" dist="25400" dir="5400000" sx="19000" sy="19000" algn="ctr" rotWithShape="0">
              <a:srgbClr val="000000">
                <a:alpha val="43137"/>
              </a:srgbClr>
            </a:outerShdw>
            <a:reflection stA="45000" endPos="0" dist="50800" dir="5400000" sy="-100000" algn="bl" rotWithShape="0"/>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4094423" y="1918445"/>
            <a:ext cx="3594463" cy="3399939"/>
            <a:chOff x="6168101" y="1674086"/>
            <a:chExt cx="3594463" cy="3399939"/>
          </a:xfrm>
        </p:grpSpPr>
        <p:sp>
          <p:nvSpPr>
            <p:cNvPr id="20" name="Rectangle 19"/>
            <p:cNvSpPr/>
            <p:nvPr/>
          </p:nvSpPr>
          <p:spPr>
            <a:xfrm>
              <a:off x="6527395" y="1703297"/>
              <a:ext cx="3216010" cy="33707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6546554" y="1703298"/>
              <a:ext cx="3216010" cy="3370727"/>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066959" y="1674086"/>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6707918" y="1910926"/>
              <a:ext cx="2893282" cy="2955470"/>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168101" y="2541470"/>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flipH="1" flipV="1">
              <a:off x="6546554" y="1703298"/>
              <a:ext cx="1040811" cy="949510"/>
            </a:xfrm>
            <a:custGeom>
              <a:avLst/>
              <a:gdLst>
                <a:gd name="connsiteX0" fmla="*/ 0 w 1040811"/>
                <a:gd name="connsiteY0" fmla="*/ 0 h 949510"/>
                <a:gd name="connsiteX1" fmla="*/ 1029901 w 1040811"/>
                <a:gd name="connsiteY1" fmla="*/ 0 h 949510"/>
                <a:gd name="connsiteX2" fmla="*/ 1040811 w 1040811"/>
                <a:gd name="connsiteY2" fmla="*/ 12113 h 949510"/>
                <a:gd name="connsiteX3" fmla="*/ 0 w 1040811"/>
                <a:gd name="connsiteY3" fmla="*/ 949510 h 949510"/>
              </a:gdLst>
              <a:ahLst/>
              <a:cxnLst>
                <a:cxn ang="0">
                  <a:pos x="connsiteX0" y="connsiteY0"/>
                </a:cxn>
                <a:cxn ang="0">
                  <a:pos x="connsiteX1" y="connsiteY1"/>
                </a:cxn>
                <a:cxn ang="0">
                  <a:pos x="connsiteX2" y="connsiteY2"/>
                </a:cxn>
                <a:cxn ang="0">
                  <a:pos x="connsiteX3" y="connsiteY3"/>
                </a:cxn>
              </a:cxnLst>
              <a:rect l="l" t="t" r="r" b="b"/>
              <a:pathLst>
                <a:path w="1040811" h="949510">
                  <a:moveTo>
                    <a:pt x="0" y="0"/>
                  </a:moveTo>
                  <a:lnTo>
                    <a:pt x="1029901" y="0"/>
                  </a:lnTo>
                  <a:lnTo>
                    <a:pt x="1040811" y="12113"/>
                  </a:lnTo>
                  <a:lnTo>
                    <a:pt x="0" y="949510"/>
                  </a:lnTo>
                  <a:close/>
                </a:path>
              </a:pathLst>
            </a:custGeom>
            <a:gradFill>
              <a:gsLst>
                <a:gs pos="0">
                  <a:schemeClr val="bg1"/>
                </a:gs>
                <a:gs pos="0">
                  <a:srgbClr val="F4815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8047927" y="1947656"/>
            <a:ext cx="3594463" cy="3399939"/>
            <a:chOff x="8082534" y="1825466"/>
            <a:chExt cx="3594463" cy="3399939"/>
          </a:xfrm>
        </p:grpSpPr>
        <p:sp>
          <p:nvSpPr>
            <p:cNvPr id="23" name="Rectangle 22"/>
            <p:cNvSpPr/>
            <p:nvPr/>
          </p:nvSpPr>
          <p:spPr>
            <a:xfrm>
              <a:off x="8441828" y="1854677"/>
              <a:ext cx="3216010" cy="33707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8460987" y="1854678"/>
              <a:ext cx="3216010" cy="3370727"/>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rgbClr val="910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981392" y="1825466"/>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8622351" y="2062306"/>
              <a:ext cx="2893282" cy="2955470"/>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082534" y="2692850"/>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flipH="1" flipV="1">
              <a:off x="8460987" y="1854678"/>
              <a:ext cx="1040811" cy="949510"/>
            </a:xfrm>
            <a:custGeom>
              <a:avLst/>
              <a:gdLst>
                <a:gd name="connsiteX0" fmla="*/ 0 w 1040811"/>
                <a:gd name="connsiteY0" fmla="*/ 0 h 949510"/>
                <a:gd name="connsiteX1" fmla="*/ 1029901 w 1040811"/>
                <a:gd name="connsiteY1" fmla="*/ 0 h 949510"/>
                <a:gd name="connsiteX2" fmla="*/ 1040811 w 1040811"/>
                <a:gd name="connsiteY2" fmla="*/ 12113 h 949510"/>
                <a:gd name="connsiteX3" fmla="*/ 0 w 1040811"/>
                <a:gd name="connsiteY3" fmla="*/ 949510 h 949510"/>
              </a:gdLst>
              <a:ahLst/>
              <a:cxnLst>
                <a:cxn ang="0">
                  <a:pos x="connsiteX0" y="connsiteY0"/>
                </a:cxn>
                <a:cxn ang="0">
                  <a:pos x="connsiteX1" y="connsiteY1"/>
                </a:cxn>
                <a:cxn ang="0">
                  <a:pos x="connsiteX2" y="connsiteY2"/>
                </a:cxn>
                <a:cxn ang="0">
                  <a:pos x="connsiteX3" y="connsiteY3"/>
                </a:cxn>
              </a:cxnLst>
              <a:rect l="l" t="t" r="r" b="b"/>
              <a:pathLst>
                <a:path w="1040811" h="949510">
                  <a:moveTo>
                    <a:pt x="0" y="0"/>
                  </a:moveTo>
                  <a:lnTo>
                    <a:pt x="1029901" y="0"/>
                  </a:lnTo>
                  <a:lnTo>
                    <a:pt x="1040811" y="12113"/>
                  </a:lnTo>
                  <a:lnTo>
                    <a:pt x="0" y="949510"/>
                  </a:lnTo>
                  <a:close/>
                </a:path>
              </a:pathLst>
            </a:custGeom>
            <a:solidFill>
              <a:srgbClr val="910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6823" y="1903841"/>
            <a:ext cx="3594463" cy="3399939"/>
            <a:chOff x="3797584" y="1796255"/>
            <a:chExt cx="3594463" cy="3399939"/>
          </a:xfrm>
        </p:grpSpPr>
        <p:sp>
          <p:nvSpPr>
            <p:cNvPr id="30" name="Rectangle 29"/>
            <p:cNvSpPr/>
            <p:nvPr/>
          </p:nvSpPr>
          <p:spPr>
            <a:xfrm>
              <a:off x="4156878" y="1825466"/>
              <a:ext cx="3216010" cy="33707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4176037" y="1825467"/>
              <a:ext cx="3216010" cy="3370727"/>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rgbClr val="057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696442" y="1796255"/>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4337401" y="2033095"/>
              <a:ext cx="2893282" cy="2955470"/>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797584" y="2663639"/>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flipH="1" flipV="1">
              <a:off x="4176037" y="1825467"/>
              <a:ext cx="1040811" cy="949510"/>
            </a:xfrm>
            <a:custGeom>
              <a:avLst/>
              <a:gdLst>
                <a:gd name="connsiteX0" fmla="*/ 0 w 1040811"/>
                <a:gd name="connsiteY0" fmla="*/ 0 h 949510"/>
                <a:gd name="connsiteX1" fmla="*/ 1029901 w 1040811"/>
                <a:gd name="connsiteY1" fmla="*/ 0 h 949510"/>
                <a:gd name="connsiteX2" fmla="*/ 1040811 w 1040811"/>
                <a:gd name="connsiteY2" fmla="*/ 12113 h 949510"/>
                <a:gd name="connsiteX3" fmla="*/ 0 w 1040811"/>
                <a:gd name="connsiteY3" fmla="*/ 949510 h 949510"/>
              </a:gdLst>
              <a:ahLst/>
              <a:cxnLst>
                <a:cxn ang="0">
                  <a:pos x="connsiteX0" y="connsiteY0"/>
                </a:cxn>
                <a:cxn ang="0">
                  <a:pos x="connsiteX1" y="connsiteY1"/>
                </a:cxn>
                <a:cxn ang="0">
                  <a:pos x="connsiteX2" y="connsiteY2"/>
                </a:cxn>
                <a:cxn ang="0">
                  <a:pos x="connsiteX3" y="connsiteY3"/>
                </a:cxn>
              </a:cxnLst>
              <a:rect l="l" t="t" r="r" b="b"/>
              <a:pathLst>
                <a:path w="1040811" h="949510">
                  <a:moveTo>
                    <a:pt x="0" y="0"/>
                  </a:moveTo>
                  <a:lnTo>
                    <a:pt x="1029901" y="0"/>
                  </a:lnTo>
                  <a:lnTo>
                    <a:pt x="1040811" y="12113"/>
                  </a:lnTo>
                  <a:lnTo>
                    <a:pt x="0" y="949510"/>
                  </a:lnTo>
                  <a:close/>
                </a:path>
              </a:pathLst>
            </a:custGeom>
            <a:solidFill>
              <a:srgbClr val="83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221851" y="196732"/>
            <a:ext cx="5839871" cy="461665"/>
          </a:xfrm>
          <a:prstGeom prst="rect">
            <a:avLst/>
          </a:prstGeom>
          <a:noFill/>
        </p:spPr>
        <p:txBody>
          <a:bodyPr wrap="square" rtlCol="0">
            <a:spAutoFit/>
          </a:bodyPr>
          <a:lstStyle/>
          <a:p>
            <a:r>
              <a:rPr lang="en-US" sz="2400" b="1" dirty="0"/>
              <a:t>PROBLEM, AUDIENCE , DATA SOURCE</a:t>
            </a:r>
          </a:p>
        </p:txBody>
      </p:sp>
      <p:cxnSp>
        <p:nvCxnSpPr>
          <p:cNvPr id="38" name="Straight Connector 37"/>
          <p:cNvCxnSpPr/>
          <p:nvPr/>
        </p:nvCxnSpPr>
        <p:spPr>
          <a:xfrm flipV="1">
            <a:off x="0" y="838462"/>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314237" y="829271"/>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638882" y="838462"/>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634240" y="3134187"/>
            <a:ext cx="2893282" cy="1938992"/>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This work concerns women in general and all institutions that promote gender   equality</a:t>
            </a:r>
          </a:p>
        </p:txBody>
      </p:sp>
      <p:sp>
        <p:nvSpPr>
          <p:cNvPr id="45" name="TextBox 44"/>
          <p:cNvSpPr txBox="1"/>
          <p:nvPr/>
        </p:nvSpPr>
        <p:spPr>
          <a:xfrm>
            <a:off x="5773889" y="2407808"/>
            <a:ext cx="1645447" cy="400110"/>
          </a:xfrm>
          <a:prstGeom prst="rect">
            <a:avLst/>
          </a:prstGeom>
          <a:noFill/>
        </p:spPr>
        <p:txBody>
          <a:bodyPr wrap="square" rtlCol="0">
            <a:spAutoFit/>
          </a:bodyPr>
          <a:lstStyle/>
          <a:p>
            <a:pPr algn="ctr"/>
            <a:r>
              <a:rPr lang="en-US" sz="2000" b="1" dirty="0"/>
              <a:t>Audience</a:t>
            </a:r>
          </a:p>
        </p:txBody>
      </p:sp>
      <p:sp>
        <p:nvSpPr>
          <p:cNvPr id="47" name="TextBox 46"/>
          <p:cNvSpPr txBox="1"/>
          <p:nvPr/>
        </p:nvSpPr>
        <p:spPr>
          <a:xfrm>
            <a:off x="8627457" y="2897167"/>
            <a:ext cx="2853569" cy="2585323"/>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Data are from EMMUS 2016-2017, a survey of morbidity, mortality and service utilization</a:t>
            </a:r>
          </a:p>
          <a:p>
            <a:endParaRPr lang="en-US" dirty="0"/>
          </a:p>
        </p:txBody>
      </p:sp>
      <p:sp>
        <p:nvSpPr>
          <p:cNvPr id="49" name="TextBox 48"/>
          <p:cNvSpPr txBox="1"/>
          <p:nvPr/>
        </p:nvSpPr>
        <p:spPr>
          <a:xfrm>
            <a:off x="9826233" y="2334146"/>
            <a:ext cx="1654794" cy="400110"/>
          </a:xfrm>
          <a:prstGeom prst="rect">
            <a:avLst/>
          </a:prstGeom>
          <a:noFill/>
        </p:spPr>
        <p:txBody>
          <a:bodyPr wrap="square" rtlCol="0">
            <a:spAutoFit/>
          </a:bodyPr>
          <a:lstStyle/>
          <a:p>
            <a:r>
              <a:rPr lang="en-US" sz="2000" b="1" dirty="0"/>
              <a:t>Data Source</a:t>
            </a:r>
          </a:p>
        </p:txBody>
      </p:sp>
      <p:sp>
        <p:nvSpPr>
          <p:cNvPr id="2" name="TextBox 1"/>
          <p:cNvSpPr txBox="1"/>
          <p:nvPr/>
        </p:nvSpPr>
        <p:spPr>
          <a:xfrm>
            <a:off x="1533805" y="2407808"/>
            <a:ext cx="1780432" cy="400110"/>
          </a:xfrm>
          <a:prstGeom prst="rect">
            <a:avLst/>
          </a:prstGeom>
          <a:noFill/>
        </p:spPr>
        <p:txBody>
          <a:bodyPr wrap="square" rtlCol="0">
            <a:spAutoFit/>
          </a:bodyPr>
          <a:lstStyle/>
          <a:p>
            <a:r>
              <a:rPr lang="en-US" sz="2000" b="1" dirty="0"/>
              <a:t>Problem</a:t>
            </a:r>
          </a:p>
        </p:txBody>
      </p:sp>
      <p:sp>
        <p:nvSpPr>
          <p:cNvPr id="3" name="TextBox 2"/>
          <p:cNvSpPr txBox="1"/>
          <p:nvPr/>
        </p:nvSpPr>
        <p:spPr>
          <a:xfrm>
            <a:off x="615820" y="3216134"/>
            <a:ext cx="2643240" cy="1938992"/>
          </a:xfrm>
          <a:prstGeom prst="rect">
            <a:avLst/>
          </a:prstGeom>
          <a:noFill/>
        </p:spPr>
        <p:txBody>
          <a:bodyPr wrap="square" rtlCol="0">
            <a:spAutoFit/>
          </a:bodyPr>
          <a:lstStyle/>
          <a:p>
            <a:pPr algn="ctr"/>
            <a:r>
              <a:rPr lang="en-US" sz="2400" dirty="0"/>
              <a:t>The lack of financial independence of Haitian women source of lack of freedom</a:t>
            </a:r>
          </a:p>
        </p:txBody>
      </p:sp>
      <p:sp>
        <p:nvSpPr>
          <p:cNvPr id="5" name="TextBox 4">
            <a:extLst>
              <a:ext uri="{FF2B5EF4-FFF2-40B4-BE49-F238E27FC236}">
                <a16:creationId xmlns:a16="http://schemas.microsoft.com/office/drawing/2014/main" id="{3A82D424-91D7-41E5-8D90-C4161C520849}"/>
              </a:ext>
            </a:extLst>
          </p:cNvPr>
          <p:cNvSpPr txBox="1"/>
          <p:nvPr/>
        </p:nvSpPr>
        <p:spPr>
          <a:xfrm>
            <a:off x="3713018" y="5763491"/>
            <a:ext cx="5860473" cy="707886"/>
          </a:xfrm>
          <a:prstGeom prst="rect">
            <a:avLst/>
          </a:prstGeom>
          <a:noFill/>
        </p:spPr>
        <p:txBody>
          <a:bodyPr wrap="square" rtlCol="0">
            <a:spAutoFit/>
          </a:bodyPr>
          <a:lstStyle/>
          <a:p>
            <a:r>
              <a:rPr lang="en-US" sz="2000" b="1" dirty="0"/>
              <a:t>To do this work, I calculated a score with tree variables.</a:t>
            </a:r>
          </a:p>
        </p:txBody>
      </p:sp>
    </p:spTree>
    <p:extLst>
      <p:ext uri="{BB962C8B-B14F-4D97-AF65-F5344CB8AC3E}">
        <p14:creationId xmlns:p14="http://schemas.microsoft.com/office/powerpoint/2010/main" val="15858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1+#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1052312" y="1236196"/>
            <a:ext cx="9953897" cy="535577"/>
            <a:chOff x="914923" y="590675"/>
            <a:chExt cx="9953897" cy="535577"/>
          </a:xfrm>
        </p:grpSpPr>
        <p:sp>
          <p:nvSpPr>
            <p:cNvPr id="2" name="Rounded Rectangle 1"/>
            <p:cNvSpPr/>
            <p:nvPr/>
          </p:nvSpPr>
          <p:spPr>
            <a:xfrm>
              <a:off x="914923" y="590675"/>
              <a:ext cx="9953897" cy="535577"/>
            </a:xfrm>
            <a:prstGeom prst="roundRect">
              <a:avLst>
                <a:gd name="adj" fmla="val 50000"/>
              </a:avLst>
            </a:prstGeom>
            <a:solidFill>
              <a:schemeClr val="bg1"/>
            </a:solidFill>
            <a:ln>
              <a:noFill/>
            </a:ln>
            <a:effectLst>
              <a:innerShdw blurRad="381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215848" y="708447"/>
              <a:ext cx="9298745" cy="274824"/>
            </a:xfrm>
            <a:prstGeom prst="roundRect">
              <a:avLst>
                <a:gd name="adj" fmla="val 50000"/>
              </a:avLst>
            </a:prstGeom>
            <a:solidFill>
              <a:schemeClr val="tx1">
                <a:lumMod val="50000"/>
                <a:lumOff val="5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32651" y="1221909"/>
            <a:ext cx="2194560" cy="4867503"/>
            <a:chOff x="1074755" y="543868"/>
            <a:chExt cx="2194560" cy="4867503"/>
          </a:xfrm>
        </p:grpSpPr>
        <p:sp>
          <p:nvSpPr>
            <p:cNvPr id="58" name="Freeform 57"/>
            <p:cNvSpPr/>
            <p:nvPr/>
          </p:nvSpPr>
          <p:spPr>
            <a:xfrm flipH="1">
              <a:off x="1998616" y="3216811"/>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074755" y="3216811"/>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0">
                  <a:srgbClr val="33CC33">
                    <a:alpha val="50000"/>
                  </a:srgbClr>
                </a:gs>
                <a:gs pos="100000">
                  <a:srgbClr val="006600">
                    <a:alpha val="70000"/>
                  </a:srgbClr>
                </a:gs>
              </a:gsLst>
              <a:lin ang="5400000" scaled="1"/>
              <a:tileRect/>
            </a:gradFill>
            <a:ln>
              <a:gradFill>
                <a:gsLst>
                  <a:gs pos="0">
                    <a:srgbClr val="006600">
                      <a:alpha val="0"/>
                    </a:srgbClr>
                  </a:gs>
                  <a:gs pos="100000">
                    <a:schemeClr val="bg1">
                      <a:alpha val="0"/>
                    </a:schemeClr>
                  </a:gs>
                </a:gsLst>
                <a:lin ang="102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1828507" y="543868"/>
              <a:ext cx="692248" cy="671796"/>
              <a:chOff x="1828507" y="543868"/>
              <a:chExt cx="692248" cy="671796"/>
            </a:xfrm>
          </p:grpSpPr>
          <p:sp>
            <p:nvSpPr>
              <p:cNvPr id="12" name="Oval 11"/>
              <p:cNvSpPr/>
              <p:nvPr/>
            </p:nvSpPr>
            <p:spPr>
              <a:xfrm>
                <a:off x="1828507" y="543868"/>
                <a:ext cx="692248" cy="67179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37365" y="677166"/>
                <a:ext cx="474533" cy="405201"/>
              </a:xfrm>
              <a:prstGeom prst="ellipse">
                <a:avLst/>
              </a:prstGeom>
              <a:gradFill flip="none" rotWithShape="1">
                <a:gsLst>
                  <a:gs pos="0">
                    <a:srgbClr val="33CC33">
                      <a:alpha val="50000"/>
                    </a:srgbClr>
                  </a:gs>
                  <a:gs pos="100000">
                    <a:srgbClr val="006600">
                      <a:alpha val="70000"/>
                    </a:srgbClr>
                  </a:gs>
                </a:gsLst>
                <a:lin ang="5400000" scaled="1"/>
                <a:tileRect/>
              </a:gradFill>
              <a:ln>
                <a:gradFill>
                  <a:gsLst>
                    <a:gs pos="0">
                      <a:srgbClr val="006600">
                        <a:alpha val="0"/>
                      </a:srgbClr>
                    </a:gs>
                    <a:gs pos="100000">
                      <a:schemeClr val="bg1">
                        <a:alpha val="0"/>
                      </a:schemeClr>
                    </a:gs>
                  </a:gsLst>
                  <a:lin ang="10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 name="Straight Connector 31"/>
            <p:cNvCxnSpPr>
              <a:stCxn id="12" idx="4"/>
              <a:endCxn id="6" idx="5"/>
            </p:cNvCxnSpPr>
            <p:nvPr/>
          </p:nvCxnSpPr>
          <p:spPr>
            <a:xfrm flipH="1">
              <a:off x="2172035" y="1215664"/>
              <a:ext cx="2596" cy="20011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reeform 50"/>
            <p:cNvSpPr/>
            <p:nvPr/>
          </p:nvSpPr>
          <p:spPr>
            <a:xfrm>
              <a:off x="2164395" y="3221500"/>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283627" y="3829316"/>
              <a:ext cx="1699935" cy="369332"/>
            </a:xfrm>
            <a:prstGeom prst="rect">
              <a:avLst/>
            </a:prstGeom>
            <a:noFill/>
          </p:spPr>
          <p:txBody>
            <a:bodyPr wrap="square" rtlCol="0">
              <a:spAutoFit/>
            </a:bodyPr>
            <a:lstStyle/>
            <a:p>
              <a:r>
                <a:rPr lang="en-US" dirty="0"/>
                <a:t>Data collection</a:t>
              </a:r>
            </a:p>
          </p:txBody>
        </p:sp>
      </p:grpSp>
      <p:grpSp>
        <p:nvGrpSpPr>
          <p:cNvPr id="92" name="Group 91"/>
          <p:cNvGrpSpPr/>
          <p:nvPr/>
        </p:nvGrpSpPr>
        <p:grpSpPr>
          <a:xfrm>
            <a:off x="2883381" y="1140327"/>
            <a:ext cx="2559229" cy="4121912"/>
            <a:chOff x="2883381" y="1140327"/>
            <a:chExt cx="2559229" cy="4121912"/>
          </a:xfrm>
        </p:grpSpPr>
        <p:grpSp>
          <p:nvGrpSpPr>
            <p:cNvPr id="86" name="Group 85"/>
            <p:cNvGrpSpPr/>
            <p:nvPr/>
          </p:nvGrpSpPr>
          <p:grpSpPr>
            <a:xfrm>
              <a:off x="2883381" y="1140327"/>
              <a:ext cx="2194560" cy="4121912"/>
              <a:chOff x="2939393" y="543868"/>
              <a:chExt cx="2194560" cy="4121912"/>
            </a:xfrm>
          </p:grpSpPr>
          <p:sp>
            <p:nvSpPr>
              <p:cNvPr id="61" name="Freeform 60"/>
              <p:cNvSpPr/>
              <p:nvPr/>
            </p:nvSpPr>
            <p:spPr>
              <a:xfrm flipH="1">
                <a:off x="3814604" y="2466533"/>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939393" y="2471220"/>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FFCC00">
                      <a:alpha val="50000"/>
                    </a:srgbClr>
                  </a:gs>
                  <a:gs pos="0">
                    <a:srgbClr val="FFFF00"/>
                  </a:gs>
                </a:gsLst>
                <a:lin ang="5400000" scaled="1"/>
                <a:tileRect/>
              </a:gradFill>
              <a:ln>
                <a:gradFill>
                  <a:gsLst>
                    <a:gs pos="0">
                      <a:srgbClr val="FFCC00"/>
                    </a:gs>
                    <a:gs pos="100000">
                      <a:schemeClr val="bg1">
                        <a:alpha val="0"/>
                      </a:schemeClr>
                    </a:gs>
                  </a:gsLst>
                  <a:lin ang="204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3654962" y="543868"/>
                <a:ext cx="692248" cy="671796"/>
                <a:chOff x="3654962" y="543868"/>
                <a:chExt cx="692248" cy="671796"/>
              </a:xfrm>
            </p:grpSpPr>
            <p:sp>
              <p:nvSpPr>
                <p:cNvPr id="14" name="Oval 13"/>
                <p:cNvSpPr/>
                <p:nvPr/>
              </p:nvSpPr>
              <p:spPr>
                <a:xfrm>
                  <a:off x="3654962" y="543868"/>
                  <a:ext cx="692248" cy="67179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63820" y="677166"/>
                  <a:ext cx="474533" cy="405201"/>
                </a:xfrm>
                <a:prstGeom prst="ellipse">
                  <a:avLst/>
                </a:prstGeom>
                <a:gradFill flip="none" rotWithShape="1">
                  <a:gsLst>
                    <a:gs pos="100000">
                      <a:srgbClr val="FFCC00">
                        <a:alpha val="50000"/>
                      </a:srgbClr>
                    </a:gs>
                    <a:gs pos="0">
                      <a:srgbClr val="FFFF00"/>
                    </a:gs>
                  </a:gsLst>
                  <a:lin ang="5400000" scaled="1"/>
                  <a:tileRect/>
                </a:gradFill>
                <a:ln>
                  <a:gradFill>
                    <a:gsLst>
                      <a:gs pos="0">
                        <a:srgbClr val="FFCC00"/>
                      </a:gs>
                      <a:gs pos="100000">
                        <a:schemeClr val="bg1">
                          <a:alpha val="0"/>
                        </a:schemeClr>
                      </a:gs>
                    </a:gsLst>
                    <a:lin ang="20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Connector 37"/>
              <p:cNvCxnSpPr>
                <a:stCxn id="14" idx="4"/>
                <a:endCxn id="61" idx="0"/>
              </p:cNvCxnSpPr>
              <p:nvPr/>
            </p:nvCxnSpPr>
            <p:spPr>
              <a:xfrm flipH="1">
                <a:off x="3983417" y="1215664"/>
                <a:ext cx="17669" cy="12508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eeform 53"/>
              <p:cNvSpPr/>
              <p:nvPr/>
            </p:nvSpPr>
            <p:spPr>
              <a:xfrm>
                <a:off x="3999660" y="2466533"/>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TextBox 80"/>
            <p:cNvSpPr txBox="1"/>
            <p:nvPr/>
          </p:nvSpPr>
          <p:spPr>
            <a:xfrm>
              <a:off x="3206372" y="3578267"/>
              <a:ext cx="2236238" cy="369332"/>
            </a:xfrm>
            <a:prstGeom prst="rect">
              <a:avLst/>
            </a:prstGeom>
            <a:noFill/>
          </p:spPr>
          <p:txBody>
            <a:bodyPr wrap="square" rtlCol="0">
              <a:spAutoFit/>
            </a:bodyPr>
            <a:lstStyle/>
            <a:p>
              <a:r>
                <a:rPr lang="en-US" dirty="0"/>
                <a:t>Data Cleaning</a:t>
              </a:r>
            </a:p>
          </p:txBody>
        </p:sp>
      </p:grpSp>
      <p:grpSp>
        <p:nvGrpSpPr>
          <p:cNvPr id="87" name="Group 86"/>
          <p:cNvGrpSpPr/>
          <p:nvPr/>
        </p:nvGrpSpPr>
        <p:grpSpPr>
          <a:xfrm>
            <a:off x="4773798" y="1167381"/>
            <a:ext cx="2290317" cy="5035010"/>
            <a:chOff x="4746714" y="493593"/>
            <a:chExt cx="2290317" cy="5035010"/>
          </a:xfrm>
        </p:grpSpPr>
        <p:sp>
          <p:nvSpPr>
            <p:cNvPr id="67" name="Freeform 66"/>
            <p:cNvSpPr/>
            <p:nvPr/>
          </p:nvSpPr>
          <p:spPr>
            <a:xfrm flipH="1">
              <a:off x="5684393" y="3324664"/>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4815840" y="3334043"/>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CC00CC">
                    <a:alpha val="49804"/>
                  </a:srgbClr>
                </a:gs>
                <a:gs pos="0">
                  <a:srgbClr val="FF33CC"/>
                </a:gs>
              </a:gsLst>
              <a:lin ang="5400000" scaled="1"/>
              <a:tileRect/>
            </a:gradFill>
            <a:ln>
              <a:gradFill>
                <a:gsLst>
                  <a:gs pos="0">
                    <a:srgbClr val="FFCC00"/>
                  </a:gs>
                  <a:gs pos="100000">
                    <a:schemeClr val="bg1">
                      <a:alpha val="0"/>
                    </a:schemeClr>
                  </a:gs>
                </a:gsLst>
                <a:lin ang="204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5519097" y="493593"/>
              <a:ext cx="692248" cy="621521"/>
              <a:chOff x="5519097" y="493593"/>
              <a:chExt cx="692248" cy="621521"/>
            </a:xfrm>
          </p:grpSpPr>
          <p:sp>
            <p:nvSpPr>
              <p:cNvPr id="19" name="Oval 18"/>
              <p:cNvSpPr/>
              <p:nvPr/>
            </p:nvSpPr>
            <p:spPr>
              <a:xfrm>
                <a:off x="5519097" y="493593"/>
                <a:ext cx="692248" cy="621521"/>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627954" y="606980"/>
                <a:ext cx="474533" cy="405201"/>
              </a:xfrm>
              <a:prstGeom prst="ellipse">
                <a:avLst/>
              </a:prstGeom>
              <a:gradFill flip="none" rotWithShape="1">
                <a:gsLst>
                  <a:gs pos="100000">
                    <a:srgbClr val="CC00CC">
                      <a:alpha val="49804"/>
                    </a:srgbClr>
                  </a:gs>
                  <a:gs pos="0">
                    <a:srgbClr val="FF33CC"/>
                  </a:gs>
                </a:gsLst>
                <a:lin ang="5400000" scaled="1"/>
                <a:tileRect/>
              </a:gradFill>
              <a:ln>
                <a:gradFill>
                  <a:gsLst>
                    <a:gs pos="0">
                      <a:srgbClr val="FFCC00"/>
                    </a:gs>
                    <a:gs pos="100000">
                      <a:schemeClr val="bg1">
                        <a:alpha val="0"/>
                      </a:schemeClr>
                    </a:gs>
                  </a:gsLst>
                  <a:lin ang="20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Connector 39"/>
            <p:cNvCxnSpPr>
              <a:stCxn id="19" idx="4"/>
            </p:cNvCxnSpPr>
            <p:nvPr/>
          </p:nvCxnSpPr>
          <p:spPr>
            <a:xfrm flipH="1">
              <a:off x="5865220" y="1115114"/>
              <a:ext cx="1" cy="22189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Freeform 52"/>
            <p:cNvSpPr/>
            <p:nvPr/>
          </p:nvSpPr>
          <p:spPr>
            <a:xfrm>
              <a:off x="5844205" y="3315285"/>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4746714" y="3883800"/>
              <a:ext cx="2290317" cy="646331"/>
            </a:xfrm>
            <a:prstGeom prst="rect">
              <a:avLst/>
            </a:prstGeom>
            <a:noFill/>
          </p:spPr>
          <p:txBody>
            <a:bodyPr wrap="square" rtlCol="0">
              <a:spAutoFit/>
            </a:bodyPr>
            <a:lstStyle/>
            <a:p>
              <a:pPr algn="ctr"/>
              <a:r>
                <a:rPr lang="en-US" dirty="0"/>
                <a:t>Target Variable Creation</a:t>
              </a:r>
            </a:p>
          </p:txBody>
        </p:sp>
      </p:grpSp>
      <p:grpSp>
        <p:nvGrpSpPr>
          <p:cNvPr id="88" name="Group 87"/>
          <p:cNvGrpSpPr/>
          <p:nvPr/>
        </p:nvGrpSpPr>
        <p:grpSpPr>
          <a:xfrm>
            <a:off x="6749868" y="1202754"/>
            <a:ext cx="2720808" cy="4231341"/>
            <a:chOff x="6636303" y="443318"/>
            <a:chExt cx="2720808" cy="4231341"/>
          </a:xfrm>
        </p:grpSpPr>
        <p:sp>
          <p:nvSpPr>
            <p:cNvPr id="69" name="Freeform 68"/>
            <p:cNvSpPr/>
            <p:nvPr/>
          </p:nvSpPr>
          <p:spPr>
            <a:xfrm flipH="1">
              <a:off x="7558751" y="2403647"/>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636303" y="2480099"/>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0099FF">
                    <a:alpha val="49804"/>
                  </a:srgbClr>
                </a:gs>
                <a:gs pos="0">
                  <a:srgbClr val="0000FF"/>
                </a:gs>
              </a:gsLst>
              <a:lin ang="5400000" scaled="1"/>
              <a:tileRect/>
            </a:gradFill>
            <a:ln>
              <a:gradFill>
                <a:gsLst>
                  <a:gs pos="0">
                    <a:srgbClr val="FFCC00"/>
                  </a:gs>
                  <a:gs pos="100000">
                    <a:schemeClr val="bg1">
                      <a:alpha val="0"/>
                    </a:schemeClr>
                  </a:gs>
                </a:gsLst>
                <a:lin ang="204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7383232" y="443318"/>
              <a:ext cx="692248" cy="671796"/>
              <a:chOff x="7383232" y="443318"/>
              <a:chExt cx="692248" cy="671796"/>
            </a:xfrm>
          </p:grpSpPr>
          <p:sp>
            <p:nvSpPr>
              <p:cNvPr id="22" name="Oval 21"/>
              <p:cNvSpPr/>
              <p:nvPr/>
            </p:nvSpPr>
            <p:spPr>
              <a:xfrm>
                <a:off x="7383232" y="443318"/>
                <a:ext cx="692248" cy="67179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492090" y="576616"/>
                <a:ext cx="474533" cy="405201"/>
              </a:xfrm>
              <a:prstGeom prst="ellipse">
                <a:avLst/>
              </a:prstGeom>
              <a:gradFill flip="none" rotWithShape="1">
                <a:gsLst>
                  <a:gs pos="100000">
                    <a:srgbClr val="0099FF">
                      <a:alpha val="49804"/>
                    </a:srgbClr>
                  </a:gs>
                  <a:gs pos="0">
                    <a:srgbClr val="0000FF"/>
                  </a:gs>
                </a:gsLst>
                <a:lin ang="5400000" scaled="1"/>
                <a:tileRect/>
              </a:gradFill>
              <a:ln>
                <a:gradFill>
                  <a:gsLst>
                    <a:gs pos="0">
                      <a:srgbClr val="FFCC00"/>
                    </a:gs>
                    <a:gs pos="100000">
                      <a:schemeClr val="bg1">
                        <a:alpha val="0"/>
                      </a:schemeClr>
                    </a:gs>
                  </a:gsLst>
                  <a:lin ang="20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Connector 41"/>
            <p:cNvCxnSpPr>
              <a:stCxn id="22" idx="4"/>
              <a:endCxn id="10" idx="5"/>
            </p:cNvCxnSpPr>
            <p:nvPr/>
          </p:nvCxnSpPr>
          <p:spPr>
            <a:xfrm>
              <a:off x="7729356" y="1115114"/>
              <a:ext cx="4227" cy="13649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7729356" y="2373671"/>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7031415" y="3007725"/>
              <a:ext cx="2325696" cy="369332"/>
            </a:xfrm>
            <a:prstGeom prst="rect">
              <a:avLst/>
            </a:prstGeom>
            <a:noFill/>
          </p:spPr>
          <p:txBody>
            <a:bodyPr wrap="square" rtlCol="0">
              <a:spAutoFit/>
            </a:bodyPr>
            <a:lstStyle/>
            <a:p>
              <a:r>
                <a:rPr lang="en-US" dirty="0"/>
                <a:t>Data Analysis</a:t>
              </a:r>
            </a:p>
          </p:txBody>
        </p:sp>
      </p:grpSp>
      <p:grpSp>
        <p:nvGrpSpPr>
          <p:cNvPr id="93" name="Group 92"/>
          <p:cNvGrpSpPr/>
          <p:nvPr/>
        </p:nvGrpSpPr>
        <p:grpSpPr>
          <a:xfrm>
            <a:off x="8665221" y="1121875"/>
            <a:ext cx="3469585" cy="5080516"/>
            <a:chOff x="8665221" y="1121875"/>
            <a:chExt cx="3469585" cy="5080516"/>
          </a:xfrm>
        </p:grpSpPr>
        <p:grpSp>
          <p:nvGrpSpPr>
            <p:cNvPr id="89" name="Group 88"/>
            <p:cNvGrpSpPr/>
            <p:nvPr/>
          </p:nvGrpSpPr>
          <p:grpSpPr>
            <a:xfrm>
              <a:off x="8665221" y="1121875"/>
              <a:ext cx="2194560" cy="5080516"/>
              <a:chOff x="8539381" y="410571"/>
              <a:chExt cx="2194560" cy="5080516"/>
            </a:xfrm>
          </p:grpSpPr>
          <p:sp>
            <p:nvSpPr>
              <p:cNvPr id="71" name="Freeform 70"/>
              <p:cNvSpPr/>
              <p:nvPr/>
            </p:nvSpPr>
            <p:spPr>
              <a:xfrm flipH="1">
                <a:off x="9455540" y="3334043"/>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8539381" y="3296527"/>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990033">
                      <a:alpha val="49804"/>
                    </a:srgbClr>
                  </a:gs>
                  <a:gs pos="0">
                    <a:srgbClr val="FF33CC"/>
                  </a:gs>
                </a:gsLst>
                <a:lin ang="5400000" scaled="1"/>
                <a:tileRect/>
              </a:gradFill>
              <a:ln>
                <a:gradFill>
                  <a:gsLst>
                    <a:gs pos="0">
                      <a:srgbClr val="FFCC00"/>
                    </a:gs>
                    <a:gs pos="100000">
                      <a:schemeClr val="bg1">
                        <a:alpha val="0"/>
                      </a:schemeClr>
                    </a:gs>
                  </a:gsLst>
                  <a:lin ang="204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9290538" y="410571"/>
                <a:ext cx="692248" cy="671796"/>
                <a:chOff x="9247367" y="422024"/>
                <a:chExt cx="692248" cy="671796"/>
              </a:xfrm>
            </p:grpSpPr>
            <p:sp>
              <p:nvSpPr>
                <p:cNvPr id="25" name="Oval 24"/>
                <p:cNvSpPr/>
                <p:nvPr/>
              </p:nvSpPr>
              <p:spPr>
                <a:xfrm>
                  <a:off x="9247367" y="422024"/>
                  <a:ext cx="692248" cy="67179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9356224" y="588068"/>
                  <a:ext cx="474533" cy="405201"/>
                </a:xfrm>
                <a:prstGeom prst="ellipse">
                  <a:avLst/>
                </a:prstGeom>
                <a:gradFill flip="none" rotWithShape="1">
                  <a:gsLst>
                    <a:gs pos="100000">
                      <a:srgbClr val="990033">
                        <a:alpha val="49804"/>
                      </a:srgbClr>
                    </a:gs>
                    <a:gs pos="0">
                      <a:srgbClr val="FF33CC"/>
                    </a:gs>
                  </a:gsLst>
                  <a:lin ang="5400000" scaled="1"/>
                  <a:tileRect/>
                </a:gradFill>
                <a:ln>
                  <a:gradFill>
                    <a:gsLst>
                      <a:gs pos="0">
                        <a:srgbClr val="FFCC00"/>
                      </a:gs>
                      <a:gs pos="100000">
                        <a:schemeClr val="bg1">
                          <a:alpha val="0"/>
                        </a:schemeClr>
                      </a:gs>
                    </a:gsLst>
                    <a:lin ang="20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Connector 43"/>
              <p:cNvCxnSpPr>
                <a:stCxn id="25" idx="4"/>
                <a:endCxn id="11" idx="5"/>
              </p:cNvCxnSpPr>
              <p:nvPr/>
            </p:nvCxnSpPr>
            <p:spPr>
              <a:xfrm flipH="1">
                <a:off x="9636661" y="1082367"/>
                <a:ext cx="1" cy="2214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Freeform 55"/>
              <p:cNvSpPr/>
              <p:nvPr/>
            </p:nvSpPr>
            <p:spPr>
              <a:xfrm>
                <a:off x="9612169" y="3319126"/>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p:cNvSpPr txBox="1"/>
            <p:nvPr/>
          </p:nvSpPr>
          <p:spPr>
            <a:xfrm>
              <a:off x="9169157" y="4519526"/>
              <a:ext cx="2965649" cy="369332"/>
            </a:xfrm>
            <a:prstGeom prst="rect">
              <a:avLst/>
            </a:prstGeom>
            <a:noFill/>
          </p:spPr>
          <p:txBody>
            <a:bodyPr wrap="square" rtlCol="0">
              <a:spAutoFit/>
            </a:bodyPr>
            <a:lstStyle/>
            <a:p>
              <a:r>
                <a:rPr lang="en-US" dirty="0"/>
                <a:t>Modelling</a:t>
              </a:r>
            </a:p>
          </p:txBody>
        </p:sp>
      </p:grpSp>
      <p:sp>
        <p:nvSpPr>
          <p:cNvPr id="91" name="TextBox 90"/>
          <p:cNvSpPr txBox="1"/>
          <p:nvPr/>
        </p:nvSpPr>
        <p:spPr>
          <a:xfrm>
            <a:off x="-1209088" y="60902"/>
            <a:ext cx="5124150" cy="461665"/>
          </a:xfrm>
          <a:prstGeom prst="rect">
            <a:avLst/>
          </a:prstGeom>
          <a:noFill/>
        </p:spPr>
        <p:txBody>
          <a:bodyPr wrap="square" rtlCol="0">
            <a:spAutoFit/>
          </a:bodyPr>
          <a:lstStyle/>
          <a:p>
            <a:pPr algn="ctr"/>
            <a:r>
              <a:rPr lang="en-US" sz="2400" b="1" dirty="0"/>
              <a:t>METHODOLOGY</a:t>
            </a:r>
            <a:endParaRPr lang="en-US" b="1" dirty="0"/>
          </a:p>
        </p:txBody>
      </p:sp>
      <p:cxnSp>
        <p:nvCxnSpPr>
          <p:cNvPr id="95" name="Straight Connector 94"/>
          <p:cNvCxnSpPr/>
          <p:nvPr/>
        </p:nvCxnSpPr>
        <p:spPr>
          <a:xfrm flipV="1">
            <a:off x="0" y="676762"/>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3314237" y="667571"/>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1638882" y="676762"/>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84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1000" fill="hold"/>
                                        <p:tgtEl>
                                          <p:spTgt spid="85"/>
                                        </p:tgtEl>
                                        <p:attrNameLst>
                                          <p:attrName>ppt_x</p:attrName>
                                        </p:attrNameLst>
                                      </p:cBhvr>
                                      <p:tavLst>
                                        <p:tav tm="0">
                                          <p:val>
                                            <p:strVal val="0-#ppt_w/2"/>
                                          </p:val>
                                        </p:tav>
                                        <p:tav tm="100000">
                                          <p:val>
                                            <p:strVal val="#ppt_x"/>
                                          </p:val>
                                        </p:tav>
                                      </p:tavLst>
                                    </p:anim>
                                    <p:anim calcmode="lin" valueType="num">
                                      <p:cBhvr additive="base">
                                        <p:cTn id="8" dur="10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
                                        </p:tgtEl>
                                        <p:attrNameLst>
                                          <p:attrName>style.visibility</p:attrName>
                                        </p:attrNameLst>
                                      </p:cBhvr>
                                      <p:to>
                                        <p:strVal val="visible"/>
                                      </p:to>
                                    </p:set>
                                    <p:anim calcmode="lin" valueType="num">
                                      <p:cBhvr additive="base">
                                        <p:cTn id="13" dur="1000" fill="hold"/>
                                        <p:tgtEl>
                                          <p:spTgt spid="92"/>
                                        </p:tgtEl>
                                        <p:attrNameLst>
                                          <p:attrName>ppt_x</p:attrName>
                                        </p:attrNameLst>
                                      </p:cBhvr>
                                      <p:tavLst>
                                        <p:tav tm="0">
                                          <p:val>
                                            <p:strVal val="0-#ppt_w/2"/>
                                          </p:val>
                                        </p:tav>
                                        <p:tav tm="100000">
                                          <p:val>
                                            <p:strVal val="#ppt_x"/>
                                          </p:val>
                                        </p:tav>
                                      </p:tavLst>
                                    </p:anim>
                                    <p:anim calcmode="lin" valueType="num">
                                      <p:cBhvr additive="base">
                                        <p:cTn id="14" dur="10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additive="base">
                                        <p:cTn id="19" dur="1000" fill="hold"/>
                                        <p:tgtEl>
                                          <p:spTgt spid="87"/>
                                        </p:tgtEl>
                                        <p:attrNameLst>
                                          <p:attrName>ppt_x</p:attrName>
                                        </p:attrNameLst>
                                      </p:cBhvr>
                                      <p:tavLst>
                                        <p:tav tm="0">
                                          <p:val>
                                            <p:strVal val="0-#ppt_w/2"/>
                                          </p:val>
                                        </p:tav>
                                        <p:tav tm="100000">
                                          <p:val>
                                            <p:strVal val="#ppt_x"/>
                                          </p:val>
                                        </p:tav>
                                      </p:tavLst>
                                    </p:anim>
                                    <p:anim calcmode="lin" valueType="num">
                                      <p:cBhvr additive="base">
                                        <p:cTn id="20" dur="10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 calcmode="lin" valueType="num">
                                      <p:cBhvr additive="base">
                                        <p:cTn id="25" dur="1000" fill="hold"/>
                                        <p:tgtEl>
                                          <p:spTgt spid="88"/>
                                        </p:tgtEl>
                                        <p:attrNameLst>
                                          <p:attrName>ppt_x</p:attrName>
                                        </p:attrNameLst>
                                      </p:cBhvr>
                                      <p:tavLst>
                                        <p:tav tm="0">
                                          <p:val>
                                            <p:strVal val="1+#ppt_w/2"/>
                                          </p:val>
                                        </p:tav>
                                        <p:tav tm="100000">
                                          <p:val>
                                            <p:strVal val="#ppt_x"/>
                                          </p:val>
                                        </p:tav>
                                      </p:tavLst>
                                    </p:anim>
                                    <p:anim calcmode="lin" valueType="num">
                                      <p:cBhvr additive="base">
                                        <p:cTn id="26" dur="10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additive="base">
                                        <p:cTn id="31" dur="1000" fill="hold"/>
                                        <p:tgtEl>
                                          <p:spTgt spid="93"/>
                                        </p:tgtEl>
                                        <p:attrNameLst>
                                          <p:attrName>ppt_x</p:attrName>
                                        </p:attrNameLst>
                                      </p:cBhvr>
                                      <p:tavLst>
                                        <p:tav tm="0">
                                          <p:val>
                                            <p:strVal val="1+#ppt_w/2"/>
                                          </p:val>
                                        </p:tav>
                                        <p:tav tm="100000">
                                          <p:val>
                                            <p:strVal val="#ppt_x"/>
                                          </p:val>
                                        </p:tav>
                                      </p:tavLst>
                                    </p:anim>
                                    <p:anim calcmode="lin" valueType="num">
                                      <p:cBhvr additive="base">
                                        <p:cTn id="32" dur="1000" fill="hold"/>
                                        <p:tgtEl>
                                          <p:spTgt spid="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125506" y="1044384"/>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3385955" y="1044384"/>
            <a:ext cx="1158525" cy="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1764388" y="1044384"/>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5506" y="313776"/>
            <a:ext cx="4387214" cy="461665"/>
          </a:xfrm>
          <a:prstGeom prst="rect">
            <a:avLst/>
          </a:prstGeom>
          <a:noFill/>
        </p:spPr>
        <p:txBody>
          <a:bodyPr wrap="square" rtlCol="0">
            <a:spAutoFit/>
          </a:bodyPr>
          <a:lstStyle/>
          <a:p>
            <a:r>
              <a:rPr lang="en-US" sz="2400" dirty="0"/>
              <a:t>Exploratory Analysis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1313328"/>
            <a:ext cx="4800000" cy="354285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9678" y="1173477"/>
            <a:ext cx="5625397" cy="3542857"/>
          </a:xfrm>
          <a:prstGeom prst="rect">
            <a:avLst/>
          </a:prstGeom>
        </p:spPr>
      </p:pic>
      <p:sp>
        <p:nvSpPr>
          <p:cNvPr id="14" name="TextBox 13"/>
          <p:cNvSpPr txBox="1"/>
          <p:nvPr/>
        </p:nvSpPr>
        <p:spPr>
          <a:xfrm>
            <a:off x="1075765" y="5181600"/>
            <a:ext cx="9574306"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There are twice as many women who are financially dependent Among the 6176 married women and 1136 cohabiting women, respectively 60% and 51% are financially independent .</a:t>
            </a:r>
          </a:p>
        </p:txBody>
      </p:sp>
    </p:spTree>
    <p:extLst>
      <p:ext uri="{BB962C8B-B14F-4D97-AF65-F5344CB8AC3E}">
        <p14:creationId xmlns:p14="http://schemas.microsoft.com/office/powerpoint/2010/main" val="291711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711" y="6445848"/>
            <a:ext cx="3307080" cy="2480310"/>
          </a:xfrm>
          <a:prstGeom prst="rect">
            <a:avLst/>
          </a:prstGeom>
        </p:spPr>
      </p:pic>
      <p:sp>
        <p:nvSpPr>
          <p:cNvPr id="7" name="TextBox 6"/>
          <p:cNvSpPr txBox="1"/>
          <p:nvPr/>
        </p:nvSpPr>
        <p:spPr>
          <a:xfrm>
            <a:off x="-2772335" y="91829"/>
            <a:ext cx="10172700" cy="461665"/>
          </a:xfrm>
          <a:prstGeom prst="rect">
            <a:avLst/>
          </a:prstGeom>
          <a:noFill/>
        </p:spPr>
        <p:txBody>
          <a:bodyPr wrap="square" rtlCol="0">
            <a:spAutoFit/>
          </a:bodyPr>
          <a:lstStyle/>
          <a:p>
            <a:pPr algn="ctr"/>
            <a:r>
              <a:rPr lang="en-US" sz="2400" b="1" dirty="0"/>
              <a:t>Exploratory Data Analysis</a:t>
            </a:r>
          </a:p>
        </p:txBody>
      </p:sp>
      <p:cxnSp>
        <p:nvCxnSpPr>
          <p:cNvPr id="8" name="Straight Connector 7"/>
          <p:cNvCxnSpPr/>
          <p:nvPr/>
        </p:nvCxnSpPr>
        <p:spPr>
          <a:xfrm flipV="1">
            <a:off x="0" y="685795"/>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314237" y="676604"/>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638882" y="685795"/>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7" y="1240691"/>
            <a:ext cx="5079365" cy="3542857"/>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9491" y="1240691"/>
            <a:ext cx="5549206" cy="3542857"/>
          </a:xfrm>
          <a:prstGeom prst="rect">
            <a:avLst/>
          </a:prstGeom>
        </p:spPr>
      </p:pic>
      <p:sp>
        <p:nvSpPr>
          <p:cNvPr id="16" name="TextBox 15"/>
          <p:cNvSpPr txBox="1"/>
          <p:nvPr/>
        </p:nvSpPr>
        <p:spPr>
          <a:xfrm>
            <a:off x="1201271" y="5020235"/>
            <a:ext cx="9879105" cy="147732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Among women aged 40-44 more than 60% are financially independent and more than 50% among those aged 30-39. 42% of highly educated women are independent.</a:t>
            </a:r>
          </a:p>
          <a:p>
            <a:endParaRPr lang="en-US" dirty="0"/>
          </a:p>
        </p:txBody>
      </p:sp>
    </p:spTree>
    <p:extLst>
      <p:ext uri="{BB962C8B-B14F-4D97-AF65-F5344CB8AC3E}">
        <p14:creationId xmlns:p14="http://schemas.microsoft.com/office/powerpoint/2010/main" val="213781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0" y="927774"/>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3314237" y="918583"/>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638882" y="927774"/>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39"/>
            <a:ext cx="4213411" cy="461665"/>
          </a:xfrm>
          <a:prstGeom prst="rect">
            <a:avLst/>
          </a:prstGeom>
          <a:noFill/>
        </p:spPr>
        <p:txBody>
          <a:bodyPr wrap="square" rtlCol="0">
            <a:spAutoFit/>
          </a:bodyPr>
          <a:lstStyle/>
          <a:p>
            <a:r>
              <a:rPr lang="en-US" sz="2400" b="1" dirty="0"/>
              <a:t>Exploratory Analysis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88" y="1250146"/>
            <a:ext cx="5460317" cy="3542857"/>
          </a:xfrm>
          <a:prstGeom prst="rect">
            <a:avLst/>
          </a:prstGeom>
        </p:spPr>
      </p:pic>
      <p:sp>
        <p:nvSpPr>
          <p:cNvPr id="9" name="TextBox 8"/>
          <p:cNvSpPr txBox="1"/>
          <p:nvPr/>
        </p:nvSpPr>
        <p:spPr>
          <a:xfrm>
            <a:off x="6705600" y="2236744"/>
            <a:ext cx="4894730"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Among the women coming from each department directly, more than 40% of those coming from the Northeast are independent</a:t>
            </a:r>
          </a:p>
        </p:txBody>
      </p:sp>
    </p:spTree>
    <p:extLst>
      <p:ext uri="{BB962C8B-B14F-4D97-AF65-F5344CB8AC3E}">
        <p14:creationId xmlns:p14="http://schemas.microsoft.com/office/powerpoint/2010/main" val="369520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294" y="286871"/>
            <a:ext cx="6329082" cy="523220"/>
          </a:xfrm>
          <a:prstGeom prst="rect">
            <a:avLst/>
          </a:prstGeom>
          <a:noFill/>
        </p:spPr>
        <p:txBody>
          <a:bodyPr wrap="square" rtlCol="0">
            <a:spAutoFit/>
          </a:bodyPr>
          <a:lstStyle/>
          <a:p>
            <a:r>
              <a:rPr lang="en-US" sz="2800" b="1" dirty="0"/>
              <a:t>Analytical Models</a:t>
            </a:r>
          </a:p>
        </p:txBody>
      </p:sp>
      <p:cxnSp>
        <p:nvCxnSpPr>
          <p:cNvPr id="3" name="Straight Connector 2"/>
          <p:cNvCxnSpPr/>
          <p:nvPr/>
        </p:nvCxnSpPr>
        <p:spPr>
          <a:xfrm flipV="1">
            <a:off x="0" y="1053615"/>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3314237" y="1044424"/>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638882" y="1053615"/>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1301359"/>
            <a:ext cx="8803341" cy="830997"/>
          </a:xfrm>
          <a:prstGeom prst="rect">
            <a:avLst/>
          </a:prstGeom>
          <a:noFill/>
        </p:spPr>
        <p:txBody>
          <a:bodyPr wrap="square" rtlCol="0">
            <a:spAutoFit/>
          </a:bodyPr>
          <a:lstStyle/>
          <a:p>
            <a:r>
              <a:rPr lang="en-US" sz="2400" dirty="0"/>
              <a:t>Technical document: </a:t>
            </a:r>
            <a:r>
              <a:rPr lang="en-US" sz="2400" dirty="0">
                <a:hlinkClick r:id="rId2"/>
              </a:rPr>
              <a:t>https://github.com/gothie348/Final-project.git</a:t>
            </a:r>
            <a:endParaRPr lang="en-US" sz="2400" dirty="0"/>
          </a:p>
          <a:p>
            <a:endParaRPr lang="en-US" sz="2400" dirty="0"/>
          </a:p>
        </p:txBody>
      </p:sp>
      <p:graphicFrame>
        <p:nvGraphicFramePr>
          <p:cNvPr id="11" name="Table 10"/>
          <p:cNvGraphicFramePr>
            <a:graphicFrameLocks noGrp="1"/>
          </p:cNvGraphicFramePr>
          <p:nvPr/>
        </p:nvGraphicFramePr>
        <p:xfrm>
          <a:off x="179292" y="1873857"/>
          <a:ext cx="7351060" cy="3971132"/>
        </p:xfrm>
        <a:graphic>
          <a:graphicData uri="http://schemas.openxmlformats.org/drawingml/2006/table">
            <a:tbl>
              <a:tblPr firstRow="1" firstCol="1" bandRow="1">
                <a:tableStyleId>{5C22544A-7EE6-4342-B048-85BDC9FD1C3A}</a:tableStyleId>
              </a:tblPr>
              <a:tblGrid>
                <a:gridCol w="483712">
                  <a:extLst>
                    <a:ext uri="{9D8B030D-6E8A-4147-A177-3AD203B41FA5}">
                      <a16:colId xmlns:a16="http://schemas.microsoft.com/office/drawing/2014/main" val="491864898"/>
                    </a:ext>
                  </a:extLst>
                </a:gridCol>
                <a:gridCol w="2575255">
                  <a:extLst>
                    <a:ext uri="{9D8B030D-6E8A-4147-A177-3AD203B41FA5}">
                      <a16:colId xmlns:a16="http://schemas.microsoft.com/office/drawing/2014/main" val="1107961254"/>
                    </a:ext>
                  </a:extLst>
                </a:gridCol>
                <a:gridCol w="1594206">
                  <a:extLst>
                    <a:ext uri="{9D8B030D-6E8A-4147-A177-3AD203B41FA5}">
                      <a16:colId xmlns:a16="http://schemas.microsoft.com/office/drawing/2014/main" val="3912913567"/>
                    </a:ext>
                  </a:extLst>
                </a:gridCol>
                <a:gridCol w="1594206">
                  <a:extLst>
                    <a:ext uri="{9D8B030D-6E8A-4147-A177-3AD203B41FA5}">
                      <a16:colId xmlns:a16="http://schemas.microsoft.com/office/drawing/2014/main" val="1762830411"/>
                    </a:ext>
                  </a:extLst>
                </a:gridCol>
                <a:gridCol w="1103681">
                  <a:extLst>
                    <a:ext uri="{9D8B030D-6E8A-4147-A177-3AD203B41FA5}">
                      <a16:colId xmlns:a16="http://schemas.microsoft.com/office/drawing/2014/main" val="3686447408"/>
                    </a:ext>
                  </a:extLst>
                </a:gridCol>
              </a:tblGrid>
              <a:tr h="89831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Names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Accuracy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Times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AUC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891766"/>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err="1">
                          <a:effectLst/>
                          <a:latin typeface="Times New Roman" panose="02020603050405020304" pitchFamily="18" charset="0"/>
                          <a:cs typeface="Times New Roman" panose="02020603050405020304" pitchFamily="18" charset="0"/>
                        </a:rPr>
                        <a:t>LogisticRegression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0.832743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1.048089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0.90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6381851"/>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Ridge Classifier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0.826297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1.500670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0.90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9895277"/>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AdaBoostClassifier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0.830809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0.736661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0.90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6760846"/>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GradientBoosting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0.831453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1.634922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0.90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7419431"/>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Random Forest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0.804383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0.765919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190538"/>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Decision Tree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0.790525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0.021938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0.79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6359163"/>
                  </a:ext>
                </a:extLst>
              </a:tr>
              <a:tr h="438974">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KNeighbors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0.788592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0.998034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0.86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5827020"/>
                  </a:ext>
                </a:extLst>
              </a:tr>
            </a:tbl>
          </a:graphicData>
        </a:graphic>
      </p:graphicFrame>
      <p:sp>
        <p:nvSpPr>
          <p:cNvPr id="12" name="TextBox 11"/>
          <p:cNvSpPr txBox="1"/>
          <p:nvPr/>
        </p:nvSpPr>
        <p:spPr>
          <a:xfrm>
            <a:off x="7709644" y="1873858"/>
            <a:ext cx="4285132" cy="3971132"/>
          </a:xfrm>
          <a:prstGeom prst="rect">
            <a:avLst/>
          </a:prstGeom>
          <a:noFill/>
        </p:spPr>
        <p:txBody>
          <a:bodyPr wrap="square" rtlCol="0">
            <a:spAutoFit/>
          </a:bodyPr>
          <a:lstStyle/>
          <a:p>
            <a:endParaRPr lang="en-US" dirty="0"/>
          </a:p>
        </p:txBody>
      </p:sp>
      <p:sp>
        <p:nvSpPr>
          <p:cNvPr id="13" name="TextBox 12"/>
          <p:cNvSpPr txBox="1"/>
          <p:nvPr/>
        </p:nvSpPr>
        <p:spPr>
          <a:xfrm>
            <a:off x="7709644" y="1878858"/>
            <a:ext cx="4267203" cy="4216539"/>
          </a:xfrm>
          <a:prstGeom prst="rect">
            <a:avLst/>
          </a:prstGeom>
          <a:noFill/>
        </p:spPr>
        <p:txBody>
          <a:bodyPr wrap="square" rtlCol="0">
            <a:spAutoFit/>
          </a:bodyPr>
          <a:lstStyle/>
          <a:p>
            <a:pPr algn="ctr"/>
            <a:r>
              <a:rPr lang="en-US" sz="2800" b="1" dirty="0"/>
              <a:t>Model Chosen</a:t>
            </a:r>
          </a:p>
          <a:p>
            <a:pPr algn="ctr"/>
            <a:endParaRPr lang="en-US" sz="2000" b="1" dirty="0"/>
          </a:p>
          <a:p>
            <a:pPr algn="just"/>
            <a:r>
              <a:rPr lang="en-US" sz="2000" dirty="0">
                <a:latin typeface="Times New Roman" panose="02020603050405020304" pitchFamily="18" charset="0"/>
                <a:cs typeface="Times New Roman" panose="02020603050405020304" pitchFamily="18" charset="0"/>
              </a:rPr>
              <a:t>Given the performance of the models, the amount of categorical data contained in the dataset, and the objective of my work, I chose the Random forest classification model with an accuracy of and in a time of 0.76 seconds</a:t>
            </a:r>
            <a:endParaRPr lang="en-US" sz="2000" b="1" dirty="0"/>
          </a:p>
          <a:p>
            <a:pPr algn="ctr"/>
            <a:endParaRPr lang="en-US" sz="2000" b="1" dirty="0"/>
          </a:p>
          <a:p>
            <a:pPr algn="ctr"/>
            <a:endParaRPr lang="en-US" sz="2000" b="1" dirty="0"/>
          </a:p>
          <a:p>
            <a:pPr algn="ctr"/>
            <a:endParaRPr lang="en-US" sz="2000" b="1" dirty="0"/>
          </a:p>
          <a:p>
            <a:pPr algn="ctr"/>
            <a:endParaRPr lang="en-US" sz="2000" b="1" dirty="0"/>
          </a:p>
        </p:txBody>
      </p:sp>
    </p:spTree>
    <p:extLst>
      <p:ext uri="{BB962C8B-B14F-4D97-AF65-F5344CB8AC3E}">
        <p14:creationId xmlns:p14="http://schemas.microsoft.com/office/powerpoint/2010/main" val="851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304799"/>
            <a:ext cx="12192000" cy="702365"/>
          </a:xfrm>
          <a:prstGeom prst="rect">
            <a:avLst/>
          </a:prstGeom>
          <a:solidFill>
            <a:srgbClr val="0C7185">
              <a:alpha val="60000"/>
            </a:srgbClr>
          </a:solidFill>
          <a:ln>
            <a:solidFill>
              <a:schemeClr val="accent1">
                <a:shade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RECOMMENDATION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51727"/>
            <a:ext cx="2701291" cy="2025968"/>
          </a:xfrm>
          <a:prstGeom prst="rect">
            <a:avLst/>
          </a:prstGeom>
        </p:spPr>
      </p:pic>
      <p:grpSp>
        <p:nvGrpSpPr>
          <p:cNvPr id="21" name="Group 20"/>
          <p:cNvGrpSpPr/>
          <p:nvPr/>
        </p:nvGrpSpPr>
        <p:grpSpPr>
          <a:xfrm>
            <a:off x="0" y="1833191"/>
            <a:ext cx="5432612" cy="1611438"/>
            <a:chOff x="0" y="1833191"/>
            <a:chExt cx="5432612" cy="1611438"/>
          </a:xfrm>
        </p:grpSpPr>
        <p:sp>
          <p:nvSpPr>
            <p:cNvPr id="5" name="Rectangle 4"/>
            <p:cNvSpPr/>
            <p:nvPr/>
          </p:nvSpPr>
          <p:spPr>
            <a:xfrm>
              <a:off x="0" y="1833191"/>
              <a:ext cx="5432612" cy="1546412"/>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3191"/>
              <a:ext cx="1529500" cy="1611438"/>
            </a:xfrm>
            <a:prstGeom prst="rect">
              <a:avLst/>
            </a:prstGeom>
          </p:spPr>
        </p:pic>
        <p:sp>
          <p:nvSpPr>
            <p:cNvPr id="9" name="TextBox 8"/>
            <p:cNvSpPr txBox="1"/>
            <p:nvPr/>
          </p:nvSpPr>
          <p:spPr>
            <a:xfrm>
              <a:off x="1578612" y="1844191"/>
              <a:ext cx="3854000" cy="1323439"/>
            </a:xfrm>
            <a:prstGeom prst="rect">
              <a:avLst/>
            </a:prstGeom>
            <a:noFill/>
          </p:spPr>
          <p:txBody>
            <a:bodyPr wrap="square" rtlCol="0">
              <a:spAutoFit/>
            </a:bodyPr>
            <a:lstStyle/>
            <a:p>
              <a:pPr algn="ctr"/>
              <a:r>
                <a:rPr lang="en-US" sz="2000" b="1" dirty="0"/>
                <a:t>To sensitize the population on the importance of financial independence for them and even for the country</a:t>
              </a:r>
            </a:p>
          </p:txBody>
        </p:sp>
      </p:grpSp>
      <p:grpSp>
        <p:nvGrpSpPr>
          <p:cNvPr id="18" name="Group 17"/>
          <p:cNvGrpSpPr/>
          <p:nvPr/>
        </p:nvGrpSpPr>
        <p:grpSpPr>
          <a:xfrm>
            <a:off x="6683381" y="1794771"/>
            <a:ext cx="5481724" cy="1649858"/>
            <a:chOff x="6683381" y="1794771"/>
            <a:chExt cx="5481724" cy="1649858"/>
          </a:xfrm>
        </p:grpSpPr>
        <p:sp>
          <p:nvSpPr>
            <p:cNvPr id="8" name="Rectangle 7"/>
            <p:cNvSpPr/>
            <p:nvPr/>
          </p:nvSpPr>
          <p:spPr>
            <a:xfrm>
              <a:off x="6732493" y="1833191"/>
              <a:ext cx="5432612" cy="1546412"/>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3381" y="1794771"/>
              <a:ext cx="1547540" cy="1649858"/>
            </a:xfrm>
            <a:prstGeom prst="rect">
              <a:avLst/>
            </a:prstGeom>
          </p:spPr>
        </p:pic>
        <p:sp>
          <p:nvSpPr>
            <p:cNvPr id="12" name="TextBox 11"/>
            <p:cNvSpPr txBox="1"/>
            <p:nvPr/>
          </p:nvSpPr>
          <p:spPr>
            <a:xfrm>
              <a:off x="8210229" y="2052735"/>
              <a:ext cx="3807600" cy="1015663"/>
            </a:xfrm>
            <a:prstGeom prst="rect">
              <a:avLst/>
            </a:prstGeom>
            <a:noFill/>
            <a:ln>
              <a:noFill/>
            </a:ln>
          </p:spPr>
          <p:txBody>
            <a:bodyPr wrap="square" rtlCol="0">
              <a:spAutoFit/>
            </a:bodyPr>
            <a:lstStyle/>
            <a:p>
              <a:pPr algn="ctr"/>
              <a:r>
                <a:rPr lang="en-US" sz="2000" b="1" dirty="0"/>
                <a:t>Implement financial policies to increase access to financial services in rural areas</a:t>
              </a:r>
            </a:p>
          </p:txBody>
        </p:sp>
      </p:grpSp>
      <p:grpSp>
        <p:nvGrpSpPr>
          <p:cNvPr id="19" name="Group 18"/>
          <p:cNvGrpSpPr/>
          <p:nvPr/>
        </p:nvGrpSpPr>
        <p:grpSpPr>
          <a:xfrm>
            <a:off x="0" y="4013072"/>
            <a:ext cx="5432612" cy="1580872"/>
            <a:chOff x="0" y="4013072"/>
            <a:chExt cx="5432612" cy="1580872"/>
          </a:xfrm>
        </p:grpSpPr>
        <p:sp>
          <p:nvSpPr>
            <p:cNvPr id="7" name="Rectangle 6"/>
            <p:cNvSpPr/>
            <p:nvPr/>
          </p:nvSpPr>
          <p:spPr>
            <a:xfrm>
              <a:off x="0" y="4013072"/>
              <a:ext cx="5432612" cy="1470212"/>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52" y="4078097"/>
              <a:ext cx="1515847" cy="15158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p:cNvSpPr txBox="1"/>
            <p:nvPr/>
          </p:nvSpPr>
          <p:spPr>
            <a:xfrm>
              <a:off x="1422400" y="4460033"/>
              <a:ext cx="3746759" cy="707886"/>
            </a:xfrm>
            <a:prstGeom prst="rect">
              <a:avLst/>
            </a:prstGeom>
            <a:noFill/>
          </p:spPr>
          <p:txBody>
            <a:bodyPr wrap="square" rtlCol="0">
              <a:spAutoFit/>
            </a:bodyPr>
            <a:lstStyle/>
            <a:p>
              <a:pPr algn="ctr"/>
              <a:r>
                <a:rPr lang="en-US" sz="2000" b="1" dirty="0"/>
                <a:t>Investing in women's education in Haiti</a:t>
              </a:r>
            </a:p>
          </p:txBody>
        </p:sp>
      </p:grpSp>
      <p:grpSp>
        <p:nvGrpSpPr>
          <p:cNvPr id="20" name="Group 19"/>
          <p:cNvGrpSpPr/>
          <p:nvPr/>
        </p:nvGrpSpPr>
        <p:grpSpPr>
          <a:xfrm>
            <a:off x="6732493" y="4013072"/>
            <a:ext cx="5432612" cy="1470213"/>
            <a:chOff x="6732493" y="4013072"/>
            <a:chExt cx="5432612" cy="1470213"/>
          </a:xfrm>
        </p:grpSpPr>
        <p:sp>
          <p:nvSpPr>
            <p:cNvPr id="6" name="Rectangle 5"/>
            <p:cNvSpPr/>
            <p:nvPr/>
          </p:nvSpPr>
          <p:spPr>
            <a:xfrm>
              <a:off x="6732493" y="4013072"/>
              <a:ext cx="5432612" cy="1470212"/>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493" y="4013073"/>
              <a:ext cx="1291834" cy="1470212"/>
            </a:xfrm>
            <a:prstGeom prst="rect">
              <a:avLst/>
            </a:prstGeom>
            <a:ln>
              <a:noFill/>
            </a:ln>
          </p:spPr>
        </p:pic>
        <p:sp>
          <p:nvSpPr>
            <p:cNvPr id="16" name="TextBox 15"/>
            <p:cNvSpPr txBox="1"/>
            <p:nvPr/>
          </p:nvSpPr>
          <p:spPr>
            <a:xfrm>
              <a:off x="8537770" y="4240346"/>
              <a:ext cx="3152518" cy="1015663"/>
            </a:xfrm>
            <a:prstGeom prst="rect">
              <a:avLst/>
            </a:prstGeom>
            <a:noFill/>
            <a:ln>
              <a:noFill/>
            </a:ln>
          </p:spPr>
          <p:txBody>
            <a:bodyPr wrap="square" rtlCol="0">
              <a:spAutoFit/>
            </a:bodyPr>
            <a:lstStyle/>
            <a:p>
              <a:r>
                <a:rPr lang="en-US" sz="2000" b="1" dirty="0"/>
                <a:t>The responsible institutions must take concrete actions to defend women's rights</a:t>
              </a:r>
            </a:p>
          </p:txBody>
        </p:sp>
      </p:grpSp>
    </p:spTree>
    <p:extLst>
      <p:ext uri="{BB962C8B-B14F-4D97-AF65-F5344CB8AC3E}">
        <p14:creationId xmlns:p14="http://schemas.microsoft.com/office/powerpoint/2010/main" val="166313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2583</TotalTime>
  <Words>517</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50938202400</cp:lastModifiedBy>
  <cp:revision>118</cp:revision>
  <dcterms:created xsi:type="dcterms:W3CDTF">2021-09-24T17:30:12Z</dcterms:created>
  <dcterms:modified xsi:type="dcterms:W3CDTF">2021-09-28T20:00:21Z</dcterms:modified>
</cp:coreProperties>
</file>