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2a9c79ee9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f2a9c79ee9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2a9c79ee9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f2a9c79ee9_2_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2a9c79ee9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f2a9c79ee9_2_1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2a9c79ee9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f2a9c79ee9_2_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2a9c79ee9_2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f2a9c79ee9_2_1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2a9c79e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f2a9c79e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8" name="Google Shape;58;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2" name="Google Shape;62;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3" name="Google Shape;63;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9" name="Google Shape;69;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128" name="Shape 128"/>
        <p:cNvGrpSpPr/>
        <p:nvPr/>
      </p:nvGrpSpPr>
      <p:grpSpPr>
        <a:xfrm>
          <a:off x="0" y="0"/>
          <a:ext cx="0" cy="0"/>
          <a:chOff x="0" y="0"/>
          <a:chExt cx="0" cy="0"/>
        </a:xfrm>
      </p:grpSpPr>
      <p:sp>
        <p:nvSpPr>
          <p:cNvPr id="129" name="Google Shape;129;p25"/>
          <p:cNvSpPr/>
          <p:nvPr/>
        </p:nvSpPr>
        <p:spPr>
          <a:xfrm>
            <a:off x="12892" y="0"/>
            <a:ext cx="6963766" cy="5143500"/>
          </a:xfrm>
          <a:prstGeom prst="rect">
            <a:avLst/>
          </a:prstGeom>
          <a:gradFill>
            <a:gsLst>
              <a:gs pos="0">
                <a:srgbClr val="6E6E6E"/>
              </a:gs>
              <a:gs pos="50000">
                <a:srgbClr val="9F9F9F"/>
              </a:gs>
              <a:gs pos="100000">
                <a:srgbClr val="BFBFBF"/>
              </a:gs>
            </a:gsLst>
            <a:path path="circle">
              <a:fillToRect b="50%" l="50%" r="50%" t="50%"/>
            </a:path>
            <a:tileRect/>
          </a:gradFill>
          <a:ln cap="flat" cmpd="sng" w="12700">
            <a:solidFill>
              <a:srgbClr val="42719B"/>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cxnSp>
        <p:nvCxnSpPr>
          <p:cNvPr id="130" name="Google Shape;130;p25"/>
          <p:cNvCxnSpPr/>
          <p:nvPr/>
        </p:nvCxnSpPr>
        <p:spPr>
          <a:xfrm flipH="1">
            <a:off x="6760028" y="0"/>
            <a:ext cx="32658" cy="5143500"/>
          </a:xfrm>
          <a:prstGeom prst="straightConnector1">
            <a:avLst/>
          </a:prstGeom>
          <a:noFill/>
          <a:ln cap="flat" cmpd="sng" w="38100">
            <a:solidFill>
              <a:schemeClr val="dk1"/>
            </a:solidFill>
            <a:prstDash val="dash"/>
            <a:miter lim="800000"/>
            <a:headEnd len="sm" w="sm" type="none"/>
            <a:tailEnd len="sm" w="sm" type="none"/>
          </a:ln>
        </p:spPr>
      </p:cxnSp>
      <p:grpSp>
        <p:nvGrpSpPr>
          <p:cNvPr id="131" name="Google Shape;131;p25"/>
          <p:cNvGrpSpPr/>
          <p:nvPr/>
        </p:nvGrpSpPr>
        <p:grpSpPr>
          <a:xfrm>
            <a:off x="7745471" y="449573"/>
            <a:ext cx="1891484" cy="4280420"/>
            <a:chOff x="9369053" y="775846"/>
            <a:chExt cx="2521979" cy="3992766"/>
          </a:xfrm>
        </p:grpSpPr>
        <p:sp>
          <p:nvSpPr>
            <p:cNvPr id="132" name="Google Shape;132;p25"/>
            <p:cNvSpPr txBox="1"/>
            <p:nvPr/>
          </p:nvSpPr>
          <p:spPr>
            <a:xfrm>
              <a:off x="9369053" y="775846"/>
              <a:ext cx="1983544" cy="46166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fr" sz="1800" u="none" cap="none" strike="noStrike">
                  <a:solidFill>
                    <a:schemeClr val="lt1"/>
                  </a:solidFill>
                  <a:latin typeface="Calibri"/>
                  <a:ea typeface="Calibri"/>
                  <a:cs typeface="Calibri"/>
                  <a:sym typeface="Calibri"/>
                </a:rPr>
                <a:t>Introduction</a:t>
              </a:r>
              <a:endParaRPr b="1" sz="1800">
                <a:solidFill>
                  <a:schemeClr val="lt1"/>
                </a:solidFill>
                <a:latin typeface="Calibri"/>
                <a:ea typeface="Calibri"/>
                <a:cs typeface="Calibri"/>
                <a:sym typeface="Calibri"/>
              </a:endParaRPr>
            </a:p>
          </p:txBody>
        </p:sp>
        <p:sp>
          <p:nvSpPr>
            <p:cNvPr id="133" name="Google Shape;133;p25"/>
            <p:cNvSpPr txBox="1"/>
            <p:nvPr/>
          </p:nvSpPr>
          <p:spPr>
            <a:xfrm>
              <a:off x="9425353" y="1902362"/>
              <a:ext cx="1842867" cy="46166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fr" sz="1800">
                  <a:solidFill>
                    <a:schemeClr val="lt1"/>
                  </a:solidFill>
                  <a:latin typeface="Calibri"/>
                  <a:ea typeface="Calibri"/>
                  <a:cs typeface="Calibri"/>
                  <a:sym typeface="Calibri"/>
                </a:rPr>
                <a:t>Context</a:t>
              </a:r>
              <a:endParaRPr b="1" sz="1800">
                <a:solidFill>
                  <a:schemeClr val="lt1"/>
                </a:solidFill>
                <a:latin typeface="Calibri"/>
                <a:ea typeface="Calibri"/>
                <a:cs typeface="Calibri"/>
                <a:sym typeface="Calibri"/>
              </a:endParaRPr>
            </a:p>
          </p:txBody>
        </p:sp>
        <p:sp>
          <p:nvSpPr>
            <p:cNvPr id="134" name="Google Shape;134;p25"/>
            <p:cNvSpPr txBox="1"/>
            <p:nvPr/>
          </p:nvSpPr>
          <p:spPr>
            <a:xfrm>
              <a:off x="9401050" y="2960286"/>
              <a:ext cx="2039815" cy="46166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fr" sz="1800">
                  <a:solidFill>
                    <a:schemeClr val="lt1"/>
                  </a:solidFill>
                  <a:latin typeface="Calibri"/>
                  <a:ea typeface="Calibri"/>
                  <a:cs typeface="Calibri"/>
                  <a:sym typeface="Calibri"/>
                </a:rPr>
                <a:t>Analysis</a:t>
              </a:r>
              <a:endParaRPr b="1" sz="1800">
                <a:solidFill>
                  <a:schemeClr val="lt1"/>
                </a:solidFill>
                <a:latin typeface="Calibri"/>
                <a:ea typeface="Calibri"/>
                <a:cs typeface="Calibri"/>
                <a:sym typeface="Calibri"/>
              </a:endParaRPr>
            </a:p>
          </p:txBody>
        </p:sp>
        <p:sp>
          <p:nvSpPr>
            <p:cNvPr id="135" name="Google Shape;135;p25"/>
            <p:cNvSpPr txBox="1"/>
            <p:nvPr/>
          </p:nvSpPr>
          <p:spPr>
            <a:xfrm>
              <a:off x="9401050" y="4306947"/>
              <a:ext cx="2489982" cy="46166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fr" sz="1800">
                  <a:solidFill>
                    <a:schemeClr val="lt1"/>
                  </a:solidFill>
                  <a:latin typeface="Calibri"/>
                  <a:ea typeface="Calibri"/>
                  <a:cs typeface="Calibri"/>
                  <a:sym typeface="Calibri"/>
                </a:rPr>
                <a:t>Conclusion</a:t>
              </a:r>
              <a:endParaRPr b="1" sz="1800">
                <a:solidFill>
                  <a:schemeClr val="lt1"/>
                </a:solidFill>
                <a:latin typeface="Calibri"/>
                <a:ea typeface="Calibri"/>
                <a:cs typeface="Calibri"/>
                <a:sym typeface="Calibri"/>
              </a:endParaRPr>
            </a:p>
          </p:txBody>
        </p:sp>
      </p:grpSp>
      <p:grpSp>
        <p:nvGrpSpPr>
          <p:cNvPr id="136" name="Google Shape;136;p25"/>
          <p:cNvGrpSpPr/>
          <p:nvPr/>
        </p:nvGrpSpPr>
        <p:grpSpPr>
          <a:xfrm>
            <a:off x="5357665" y="114056"/>
            <a:ext cx="2385608" cy="4615936"/>
            <a:chOff x="7143553" y="152075"/>
            <a:chExt cx="3180811" cy="6154582"/>
          </a:xfrm>
        </p:grpSpPr>
        <p:grpSp>
          <p:nvGrpSpPr>
            <p:cNvPr id="137" name="Google Shape;137;p25"/>
            <p:cNvGrpSpPr/>
            <p:nvPr/>
          </p:nvGrpSpPr>
          <p:grpSpPr>
            <a:xfrm>
              <a:off x="7149421" y="1797945"/>
              <a:ext cx="3158212" cy="1159072"/>
              <a:chOff x="7149421" y="1797945"/>
              <a:chExt cx="3158212" cy="1159072"/>
            </a:xfrm>
          </p:grpSpPr>
          <p:grpSp>
            <p:nvGrpSpPr>
              <p:cNvPr id="138" name="Google Shape;138;p25"/>
              <p:cNvGrpSpPr/>
              <p:nvPr/>
            </p:nvGrpSpPr>
            <p:grpSpPr>
              <a:xfrm>
                <a:off x="7149421" y="1797945"/>
                <a:ext cx="3158212" cy="1159072"/>
                <a:chOff x="7143553" y="1767007"/>
                <a:chExt cx="3158212" cy="1159072"/>
              </a:xfrm>
            </p:grpSpPr>
            <p:sp>
              <p:nvSpPr>
                <p:cNvPr id="139" name="Google Shape;139;p25"/>
                <p:cNvSpPr/>
                <p:nvPr/>
              </p:nvSpPr>
              <p:spPr>
                <a:xfrm flipH="1">
                  <a:off x="7143553" y="2053576"/>
                  <a:ext cx="3158212" cy="872503"/>
                </a:xfrm>
                <a:prstGeom prst="homePlate">
                  <a:avLst>
                    <a:gd fmla="val 59677" name="adj"/>
                  </a:avLst>
                </a:prstGeom>
                <a:solidFill>
                  <a:srgbClr val="FF99CC"/>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0" name="Google Shape;140;p25"/>
                <p:cNvSpPr/>
                <p:nvPr/>
              </p:nvSpPr>
              <p:spPr>
                <a:xfrm>
                  <a:off x="9299341" y="1767007"/>
                  <a:ext cx="981560" cy="291280"/>
                </a:xfrm>
                <a:prstGeom prst="rtTriangle">
                  <a:avLst/>
                </a:prstGeom>
                <a:solidFill>
                  <a:srgbClr val="FF99CC"/>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141" name="Google Shape;141;p25"/>
              <p:cNvSpPr/>
              <p:nvPr/>
            </p:nvSpPr>
            <p:spPr>
              <a:xfrm flipH="1">
                <a:off x="7494583" y="2200903"/>
                <a:ext cx="2456151" cy="582560"/>
              </a:xfrm>
              <a:prstGeom prst="homePlate">
                <a:avLst>
                  <a:gd fmla="val 59677" name="adj"/>
                </a:avLst>
              </a:prstGeom>
              <a:noFill/>
              <a:ln cap="flat" cmpd="sng" w="12700">
                <a:solidFill>
                  <a:schemeClr val="lt1"/>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2" name="Google Shape;142;p25"/>
              <p:cNvSpPr txBox="1"/>
              <p:nvPr/>
            </p:nvSpPr>
            <p:spPr>
              <a:xfrm>
                <a:off x="8647518" y="2308046"/>
                <a:ext cx="851363" cy="46166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fr" sz="1800">
                    <a:solidFill>
                      <a:schemeClr val="lt1"/>
                    </a:solidFill>
                    <a:latin typeface="Calibri"/>
                    <a:ea typeface="Calibri"/>
                    <a:cs typeface="Calibri"/>
                    <a:sym typeface="Calibri"/>
                  </a:rPr>
                  <a:t>02</a:t>
                </a:r>
                <a:endParaRPr sz="1800">
                  <a:solidFill>
                    <a:schemeClr val="lt1"/>
                  </a:solidFill>
                  <a:latin typeface="Calibri"/>
                  <a:ea typeface="Calibri"/>
                  <a:cs typeface="Calibri"/>
                  <a:sym typeface="Calibri"/>
                </a:endParaRPr>
              </a:p>
            </p:txBody>
          </p:sp>
        </p:grpSp>
        <p:grpSp>
          <p:nvGrpSpPr>
            <p:cNvPr id="143" name="Google Shape;143;p25"/>
            <p:cNvGrpSpPr/>
            <p:nvPr/>
          </p:nvGrpSpPr>
          <p:grpSpPr>
            <a:xfrm>
              <a:off x="7143553" y="3221791"/>
              <a:ext cx="3158212" cy="1159960"/>
              <a:chOff x="7143553" y="3221791"/>
              <a:chExt cx="3158212" cy="1159960"/>
            </a:xfrm>
          </p:grpSpPr>
          <p:grpSp>
            <p:nvGrpSpPr>
              <p:cNvPr id="144" name="Google Shape;144;p25"/>
              <p:cNvGrpSpPr/>
              <p:nvPr/>
            </p:nvGrpSpPr>
            <p:grpSpPr>
              <a:xfrm>
                <a:off x="7143553" y="3221791"/>
                <a:ext cx="3158212" cy="1159960"/>
                <a:chOff x="7143553" y="3221791"/>
                <a:chExt cx="3158212" cy="1159960"/>
              </a:xfrm>
            </p:grpSpPr>
            <p:sp>
              <p:nvSpPr>
                <p:cNvPr id="145" name="Google Shape;145;p25"/>
                <p:cNvSpPr/>
                <p:nvPr/>
              </p:nvSpPr>
              <p:spPr>
                <a:xfrm flipH="1">
                  <a:off x="7143553" y="3513071"/>
                  <a:ext cx="3158212" cy="868680"/>
                </a:xfrm>
                <a:prstGeom prst="homePlate">
                  <a:avLst>
                    <a:gd fmla="val 59677" name="adj"/>
                  </a:avLst>
                </a:prstGeom>
                <a:solidFill>
                  <a:srgbClr val="6699FF"/>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6" name="Google Shape;146;p25"/>
                <p:cNvSpPr/>
                <p:nvPr/>
              </p:nvSpPr>
              <p:spPr>
                <a:xfrm>
                  <a:off x="9285021" y="3221791"/>
                  <a:ext cx="981560" cy="291280"/>
                </a:xfrm>
                <a:prstGeom prst="rtTriangle">
                  <a:avLst/>
                </a:prstGeom>
                <a:solidFill>
                  <a:srgbClr val="6699FF"/>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147" name="Google Shape;147;p25"/>
              <p:cNvSpPr/>
              <p:nvPr/>
            </p:nvSpPr>
            <p:spPr>
              <a:xfrm flipH="1">
                <a:off x="7484688" y="3611214"/>
                <a:ext cx="2466046" cy="666803"/>
              </a:xfrm>
              <a:prstGeom prst="homePlate">
                <a:avLst>
                  <a:gd fmla="val 59677" name="adj"/>
                </a:avLst>
              </a:prstGeom>
              <a:noFill/>
              <a:ln cap="flat" cmpd="sng" w="12700">
                <a:solidFill>
                  <a:schemeClr val="lt1"/>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8" name="Google Shape;148;p25"/>
              <p:cNvSpPr txBox="1"/>
              <p:nvPr/>
            </p:nvSpPr>
            <p:spPr>
              <a:xfrm>
                <a:off x="8449742" y="3760536"/>
                <a:ext cx="1117672" cy="46166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fr" sz="1800">
                    <a:solidFill>
                      <a:schemeClr val="lt1"/>
                    </a:solidFill>
                    <a:latin typeface="Calibri"/>
                    <a:ea typeface="Calibri"/>
                    <a:cs typeface="Calibri"/>
                    <a:sym typeface="Calibri"/>
                  </a:rPr>
                  <a:t>03</a:t>
                </a:r>
                <a:endParaRPr sz="1800">
                  <a:solidFill>
                    <a:schemeClr val="lt1"/>
                  </a:solidFill>
                  <a:latin typeface="Calibri"/>
                  <a:ea typeface="Calibri"/>
                  <a:cs typeface="Calibri"/>
                  <a:sym typeface="Calibri"/>
                </a:endParaRPr>
              </a:p>
            </p:txBody>
          </p:sp>
        </p:grpSp>
        <p:grpSp>
          <p:nvGrpSpPr>
            <p:cNvPr id="149" name="Google Shape;149;p25"/>
            <p:cNvGrpSpPr/>
            <p:nvPr/>
          </p:nvGrpSpPr>
          <p:grpSpPr>
            <a:xfrm>
              <a:off x="7166151" y="5146697"/>
              <a:ext cx="3158212" cy="1159960"/>
              <a:chOff x="7166151" y="5146697"/>
              <a:chExt cx="3158212" cy="1159960"/>
            </a:xfrm>
          </p:grpSpPr>
          <p:grpSp>
            <p:nvGrpSpPr>
              <p:cNvPr id="150" name="Google Shape;150;p25"/>
              <p:cNvGrpSpPr/>
              <p:nvPr/>
            </p:nvGrpSpPr>
            <p:grpSpPr>
              <a:xfrm>
                <a:off x="7166151" y="5146697"/>
                <a:ext cx="3158212" cy="1159960"/>
                <a:chOff x="7166151" y="4963817"/>
                <a:chExt cx="3158212" cy="1159960"/>
              </a:xfrm>
            </p:grpSpPr>
            <p:sp>
              <p:nvSpPr>
                <p:cNvPr id="151" name="Google Shape;151;p25"/>
                <p:cNvSpPr/>
                <p:nvPr/>
              </p:nvSpPr>
              <p:spPr>
                <a:xfrm flipH="1">
                  <a:off x="7166151" y="5255097"/>
                  <a:ext cx="3158212" cy="868680"/>
                </a:xfrm>
                <a:prstGeom prst="homePlate">
                  <a:avLst>
                    <a:gd fmla="val 59677" name="adj"/>
                  </a:avLst>
                </a:prstGeom>
                <a:solidFill>
                  <a:srgbClr val="9D1777"/>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2" name="Google Shape;152;p25"/>
                <p:cNvSpPr/>
                <p:nvPr/>
              </p:nvSpPr>
              <p:spPr>
                <a:xfrm>
                  <a:off x="9285021" y="4963817"/>
                  <a:ext cx="981560" cy="291280"/>
                </a:xfrm>
                <a:prstGeom prst="rtTriangle">
                  <a:avLst/>
                </a:prstGeom>
                <a:solidFill>
                  <a:srgbClr val="9D1777"/>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153" name="Google Shape;153;p25"/>
              <p:cNvSpPr/>
              <p:nvPr/>
            </p:nvSpPr>
            <p:spPr>
              <a:xfrm flipH="1">
                <a:off x="7484688" y="5538462"/>
                <a:ext cx="2466046" cy="664461"/>
              </a:xfrm>
              <a:prstGeom prst="homePlate">
                <a:avLst>
                  <a:gd fmla="val 59677" name="adj"/>
                </a:avLst>
              </a:prstGeom>
              <a:noFill/>
              <a:ln cap="flat" cmpd="sng" w="12700">
                <a:solidFill>
                  <a:schemeClr val="lt1"/>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4" name="Google Shape;154;p25"/>
              <p:cNvSpPr txBox="1"/>
              <p:nvPr/>
            </p:nvSpPr>
            <p:spPr>
              <a:xfrm>
                <a:off x="8701795" y="5686026"/>
                <a:ext cx="510035" cy="46166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fr" sz="1800">
                    <a:solidFill>
                      <a:schemeClr val="lt1"/>
                    </a:solidFill>
                    <a:latin typeface="Calibri"/>
                    <a:ea typeface="Calibri"/>
                    <a:cs typeface="Calibri"/>
                    <a:sym typeface="Calibri"/>
                  </a:rPr>
                  <a:t>04</a:t>
                </a:r>
                <a:endParaRPr sz="1800">
                  <a:solidFill>
                    <a:schemeClr val="lt1"/>
                  </a:solidFill>
                  <a:latin typeface="Calibri"/>
                  <a:ea typeface="Calibri"/>
                  <a:cs typeface="Calibri"/>
                  <a:sym typeface="Calibri"/>
                </a:endParaRPr>
              </a:p>
            </p:txBody>
          </p:sp>
        </p:grpSp>
        <p:grpSp>
          <p:nvGrpSpPr>
            <p:cNvPr id="155" name="Google Shape;155;p25"/>
            <p:cNvGrpSpPr/>
            <p:nvPr/>
          </p:nvGrpSpPr>
          <p:grpSpPr>
            <a:xfrm>
              <a:off x="7149421" y="152075"/>
              <a:ext cx="3158212" cy="1161288"/>
              <a:chOff x="7146552" y="-52613"/>
              <a:chExt cx="3158212" cy="1161288"/>
            </a:xfrm>
          </p:grpSpPr>
          <p:grpSp>
            <p:nvGrpSpPr>
              <p:cNvPr id="156" name="Google Shape;156;p25"/>
              <p:cNvGrpSpPr/>
              <p:nvPr/>
            </p:nvGrpSpPr>
            <p:grpSpPr>
              <a:xfrm>
                <a:off x="7146552" y="-52613"/>
                <a:ext cx="3158212" cy="1161288"/>
                <a:chOff x="7146552" y="242809"/>
                <a:chExt cx="3158212" cy="1005764"/>
              </a:xfrm>
            </p:grpSpPr>
            <p:sp>
              <p:nvSpPr>
                <p:cNvPr id="157" name="Google Shape;157;p25"/>
                <p:cNvSpPr/>
                <p:nvPr/>
              </p:nvSpPr>
              <p:spPr>
                <a:xfrm flipH="1">
                  <a:off x="7146552" y="546785"/>
                  <a:ext cx="3158212" cy="701788"/>
                </a:xfrm>
                <a:prstGeom prst="homePlate">
                  <a:avLst>
                    <a:gd fmla="val 59677" name="adj"/>
                  </a:avLst>
                </a:prstGeom>
                <a:solidFill>
                  <a:schemeClr val="accent2"/>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8" name="Google Shape;158;p25"/>
                <p:cNvSpPr/>
                <p:nvPr/>
              </p:nvSpPr>
              <p:spPr>
                <a:xfrm>
                  <a:off x="9299341" y="242809"/>
                  <a:ext cx="981560" cy="291280"/>
                </a:xfrm>
                <a:prstGeom prst="rtTriangle">
                  <a:avLst/>
                </a:prstGeom>
                <a:solidFill>
                  <a:schemeClr val="accent2"/>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159" name="Google Shape;159;p25"/>
              <p:cNvSpPr/>
              <p:nvPr/>
            </p:nvSpPr>
            <p:spPr>
              <a:xfrm flipH="1">
                <a:off x="7484688" y="426324"/>
                <a:ext cx="2466046" cy="605811"/>
              </a:xfrm>
              <a:prstGeom prst="homePlate">
                <a:avLst>
                  <a:gd fmla="val 59677" name="adj"/>
                </a:avLst>
              </a:prstGeom>
              <a:solidFill>
                <a:schemeClr val="accent2"/>
              </a:solidFill>
              <a:ln cap="flat" cmpd="sng" w="12700">
                <a:solidFill>
                  <a:schemeClr val="lt1"/>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0" name="Google Shape;160;p25"/>
              <p:cNvSpPr txBox="1"/>
              <p:nvPr/>
            </p:nvSpPr>
            <p:spPr>
              <a:xfrm>
                <a:off x="8375791" y="548640"/>
                <a:ext cx="1167972" cy="46166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fr" sz="1800">
                    <a:solidFill>
                      <a:schemeClr val="lt1"/>
                    </a:solidFill>
                    <a:latin typeface="Calibri"/>
                    <a:ea typeface="Calibri"/>
                    <a:cs typeface="Calibri"/>
                    <a:sym typeface="Calibri"/>
                  </a:rPr>
                  <a:t>01</a:t>
                </a:r>
                <a:endParaRPr sz="1800">
                  <a:solidFill>
                    <a:schemeClr val="lt1"/>
                  </a:solidFill>
                  <a:latin typeface="Calibri"/>
                  <a:ea typeface="Calibri"/>
                  <a:cs typeface="Calibri"/>
                  <a:sym typeface="Calibri"/>
                </a:endParaRPr>
              </a:p>
            </p:txBody>
          </p:sp>
        </p:grpSp>
      </p:grpSp>
      <p:sp>
        <p:nvSpPr>
          <p:cNvPr id="161" name="Google Shape;161;p25"/>
          <p:cNvSpPr txBox="1"/>
          <p:nvPr/>
        </p:nvSpPr>
        <p:spPr>
          <a:xfrm>
            <a:off x="189322" y="473259"/>
            <a:ext cx="4703068" cy="807913"/>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fr" sz="2400">
                <a:solidFill>
                  <a:schemeClr val="dk1"/>
                </a:solidFill>
                <a:latin typeface="Calibri"/>
                <a:ea typeface="Calibri"/>
                <a:cs typeface="Calibri"/>
                <a:sym typeface="Calibri"/>
              </a:rPr>
              <a:t>FINANCIAL INDEPENDENCE OF WOMEN</a:t>
            </a:r>
            <a:endParaRPr sz="2400">
              <a:solidFill>
                <a:schemeClr val="dk1"/>
              </a:solidFill>
              <a:latin typeface="Calibri"/>
              <a:ea typeface="Calibri"/>
              <a:cs typeface="Calibri"/>
              <a:sym typeface="Calibri"/>
            </a:endParaRPr>
          </a:p>
        </p:txBody>
      </p:sp>
      <p:pic>
        <p:nvPicPr>
          <p:cNvPr id="162" name="Google Shape;162;p25"/>
          <p:cNvPicPr preferRelativeResize="0"/>
          <p:nvPr/>
        </p:nvPicPr>
        <p:blipFill rotWithShape="1">
          <a:blip r:embed="rId3">
            <a:alphaModFix/>
          </a:blip>
          <a:srcRect b="0" l="0" r="0" t="0"/>
          <a:stretch/>
        </p:blipFill>
        <p:spPr>
          <a:xfrm>
            <a:off x="1180900" y="1545448"/>
            <a:ext cx="2314575" cy="2314575"/>
          </a:xfrm>
          <a:prstGeom prst="rect">
            <a:avLst/>
          </a:prstGeom>
          <a:noFill/>
          <a:ln>
            <a:noFill/>
          </a:ln>
        </p:spPr>
      </p:pic>
      <p:sp>
        <p:nvSpPr>
          <p:cNvPr id="163" name="Google Shape;163;p25"/>
          <p:cNvSpPr txBox="1"/>
          <p:nvPr/>
        </p:nvSpPr>
        <p:spPr>
          <a:xfrm>
            <a:off x="942487" y="4078483"/>
            <a:ext cx="2976371" cy="90024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fr" sz="1400">
                <a:solidFill>
                  <a:schemeClr val="dk1"/>
                </a:solidFill>
                <a:latin typeface="Calibri"/>
                <a:ea typeface="Calibri"/>
                <a:cs typeface="Calibri"/>
                <a:sym typeface="Calibri"/>
              </a:rPr>
              <a:t>Gothie Ridgina PASTEUR</a:t>
            </a:r>
            <a:endParaRPr sz="1100"/>
          </a:p>
          <a:p>
            <a:pPr indent="0" lvl="0" marL="0" marR="0" rtl="0" algn="ctr">
              <a:spcBef>
                <a:spcPts val="0"/>
              </a:spcBef>
              <a:spcAft>
                <a:spcPts val="0"/>
              </a:spcAft>
              <a:buNone/>
            </a:pPr>
            <a:r>
              <a:rPr lang="fr" sz="1400">
                <a:solidFill>
                  <a:schemeClr val="dk1"/>
                </a:solidFill>
                <a:latin typeface="Calibri"/>
                <a:ea typeface="Calibri"/>
                <a:cs typeface="Calibri"/>
                <a:sym typeface="Calibri"/>
              </a:rPr>
              <a:t>Student at Ayiti Analytics</a:t>
            </a:r>
            <a:endParaRPr sz="1100"/>
          </a:p>
          <a:p>
            <a:pPr indent="0" lvl="0" marL="0" marR="0" rtl="0" algn="ctr">
              <a:spcBef>
                <a:spcPts val="0"/>
              </a:spcBef>
              <a:spcAft>
                <a:spcPts val="0"/>
              </a:spcAft>
              <a:buNone/>
            </a:pPr>
            <a:r>
              <a:rPr lang="fr" sz="1400">
                <a:solidFill>
                  <a:schemeClr val="dk1"/>
                </a:solidFill>
                <a:latin typeface="Calibri"/>
                <a:ea typeface="Calibri"/>
                <a:cs typeface="Calibri"/>
                <a:sym typeface="Calibri"/>
              </a:rPr>
              <a:t>Memorante in Public Administration at INAGHEI</a:t>
            </a:r>
            <a:endParaRPr sz="1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500"/>
                                        <p:tgtEl>
                                          <p:spTgt spid="129"/>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500"/>
                                        <p:tgtEl>
                                          <p:spTgt spid="12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500"/>
                                        <p:tgtEl>
                                          <p:spTgt spid="13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1000"/>
                                        <p:tgtEl>
                                          <p:spTgt spid="13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3F3F"/>
        </a:solidFill>
      </p:bgPr>
    </p:bg>
    <p:spTree>
      <p:nvGrpSpPr>
        <p:cNvPr id="167" name="Shape 167"/>
        <p:cNvGrpSpPr/>
        <p:nvPr/>
      </p:nvGrpSpPr>
      <p:grpSpPr>
        <a:xfrm>
          <a:off x="0" y="0"/>
          <a:ext cx="0" cy="0"/>
          <a:chOff x="0" y="0"/>
          <a:chExt cx="0" cy="0"/>
        </a:xfrm>
      </p:grpSpPr>
      <p:sp>
        <p:nvSpPr>
          <p:cNvPr id="168" name="Google Shape;168;p26"/>
          <p:cNvSpPr/>
          <p:nvPr/>
        </p:nvSpPr>
        <p:spPr>
          <a:xfrm>
            <a:off x="0" y="-6470"/>
            <a:ext cx="6790460" cy="5143500"/>
          </a:xfrm>
          <a:prstGeom prst="rect">
            <a:avLst/>
          </a:prstGeom>
          <a:solidFill>
            <a:srgbClr val="AEABAB"/>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9" name="Google Shape;169;p26"/>
          <p:cNvSpPr/>
          <p:nvPr/>
        </p:nvSpPr>
        <p:spPr>
          <a:xfrm flipH="1" rot="5400000">
            <a:off x="6249681" y="967372"/>
            <a:ext cx="3458074" cy="2376514"/>
          </a:xfrm>
          <a:custGeom>
            <a:rect b="b" l="l" r="r" t="t"/>
            <a:pathLst>
              <a:path extrusionOk="0" h="3168686" w="4610765">
                <a:moveTo>
                  <a:pt x="3281524" y="2421773"/>
                </a:moveTo>
                <a:lnTo>
                  <a:pt x="3281524" y="867333"/>
                </a:lnTo>
                <a:cubicBezTo>
                  <a:pt x="3281524" y="833219"/>
                  <a:pt x="3267697" y="802334"/>
                  <a:pt x="3245341" y="779978"/>
                </a:cubicBezTo>
                <a:lnTo>
                  <a:pt x="3225612" y="766677"/>
                </a:lnTo>
                <a:lnTo>
                  <a:pt x="3214403" y="755338"/>
                </a:lnTo>
                <a:lnTo>
                  <a:pt x="2108418" y="11686"/>
                </a:lnTo>
                <a:cubicBezTo>
                  <a:pt x="2076957" y="-9467"/>
                  <a:pt x="2034305" y="-1112"/>
                  <a:pt x="2013151" y="30348"/>
                </a:cubicBezTo>
                <a:lnTo>
                  <a:pt x="1859946" y="258200"/>
                </a:lnTo>
                <a:cubicBezTo>
                  <a:pt x="1838793" y="289661"/>
                  <a:pt x="1847148" y="332313"/>
                  <a:pt x="1878609" y="353467"/>
                </a:cubicBezTo>
                <a:lnTo>
                  <a:pt x="2556664" y="809383"/>
                </a:lnTo>
                <a:lnTo>
                  <a:pt x="2550014" y="819246"/>
                </a:lnTo>
                <a:cubicBezTo>
                  <a:pt x="2543762" y="834026"/>
                  <a:pt x="2540306" y="850276"/>
                  <a:pt x="2540306" y="867333"/>
                </a:cubicBezTo>
                <a:lnTo>
                  <a:pt x="2540306" y="1008669"/>
                </a:lnTo>
                <a:lnTo>
                  <a:pt x="1639861" y="865744"/>
                </a:lnTo>
                <a:lnTo>
                  <a:pt x="1638149" y="864590"/>
                </a:lnTo>
                <a:cubicBezTo>
                  <a:pt x="1628341" y="860442"/>
                  <a:pt x="1617559" y="858148"/>
                  <a:pt x="1606240" y="858148"/>
                </a:cubicBezTo>
                <a:lnTo>
                  <a:pt x="1592003" y="858148"/>
                </a:lnTo>
                <a:lnTo>
                  <a:pt x="871562" y="743794"/>
                </a:lnTo>
                <a:lnTo>
                  <a:pt x="871562" y="858148"/>
                </a:lnTo>
                <a:lnTo>
                  <a:pt x="84151" y="858148"/>
                </a:lnTo>
                <a:cubicBezTo>
                  <a:pt x="38877" y="858148"/>
                  <a:pt x="2176" y="894849"/>
                  <a:pt x="2176" y="940123"/>
                </a:cubicBezTo>
                <a:lnTo>
                  <a:pt x="2176" y="1268011"/>
                </a:lnTo>
                <a:cubicBezTo>
                  <a:pt x="2176" y="1313285"/>
                  <a:pt x="38877" y="1349986"/>
                  <a:pt x="84151" y="1349986"/>
                </a:cubicBezTo>
                <a:lnTo>
                  <a:pt x="871562" y="1349986"/>
                </a:lnTo>
                <a:lnTo>
                  <a:pt x="871562" y="1789598"/>
                </a:lnTo>
                <a:lnTo>
                  <a:pt x="81976" y="1789598"/>
                </a:lnTo>
                <a:cubicBezTo>
                  <a:pt x="36702" y="1789598"/>
                  <a:pt x="0" y="1826299"/>
                  <a:pt x="0" y="1871573"/>
                </a:cubicBezTo>
                <a:lnTo>
                  <a:pt x="0" y="2199461"/>
                </a:lnTo>
                <a:cubicBezTo>
                  <a:pt x="0" y="2244735"/>
                  <a:pt x="36702" y="2281436"/>
                  <a:pt x="81976" y="2281436"/>
                </a:cubicBezTo>
                <a:lnTo>
                  <a:pt x="871562" y="2281436"/>
                </a:lnTo>
                <a:lnTo>
                  <a:pt x="871562" y="2411535"/>
                </a:lnTo>
                <a:lnTo>
                  <a:pt x="2540306" y="2146661"/>
                </a:lnTo>
                <a:lnTo>
                  <a:pt x="2540306" y="2385319"/>
                </a:lnTo>
                <a:lnTo>
                  <a:pt x="1846490" y="2772594"/>
                </a:lnTo>
                <a:cubicBezTo>
                  <a:pt x="1810893" y="2792463"/>
                  <a:pt x="1798143" y="2837427"/>
                  <a:pt x="1818013" y="2873024"/>
                </a:cubicBezTo>
                <a:lnTo>
                  <a:pt x="1961918" y="3130835"/>
                </a:lnTo>
                <a:cubicBezTo>
                  <a:pt x="1981788" y="3166432"/>
                  <a:pt x="2026752" y="3179182"/>
                  <a:pt x="2062349" y="3159312"/>
                </a:cubicBezTo>
                <a:lnTo>
                  <a:pt x="3164823" y="2543932"/>
                </a:lnTo>
                <a:lnTo>
                  <a:pt x="3206072" y="2535604"/>
                </a:lnTo>
                <a:cubicBezTo>
                  <a:pt x="3250412" y="2516850"/>
                  <a:pt x="3281524" y="2472945"/>
                  <a:pt x="3281524" y="2421773"/>
                </a:cubicBezTo>
                <a:close/>
                <a:moveTo>
                  <a:pt x="4610765" y="1571171"/>
                </a:moveTo>
                <a:cubicBezTo>
                  <a:pt x="4610765" y="1240476"/>
                  <a:pt x="4343265" y="972394"/>
                  <a:pt x="4013287" y="972394"/>
                </a:cubicBezTo>
                <a:cubicBezTo>
                  <a:pt x="3683310" y="972394"/>
                  <a:pt x="3415810" y="1240476"/>
                  <a:pt x="3415810" y="1571171"/>
                </a:cubicBezTo>
                <a:cubicBezTo>
                  <a:pt x="3415810" y="1901866"/>
                  <a:pt x="3683310" y="2169948"/>
                  <a:pt x="4013287" y="2169948"/>
                </a:cubicBezTo>
                <a:cubicBezTo>
                  <a:pt x="4343265" y="2169948"/>
                  <a:pt x="4610765" y="1901866"/>
                  <a:pt x="4610765" y="1571171"/>
                </a:cubicBezTo>
                <a:close/>
              </a:path>
            </a:pathLst>
          </a:custGeom>
          <a:solidFill>
            <a:srgbClr val="30CECA">
              <a:alpha val="49803"/>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170" name="Google Shape;170;p26"/>
          <p:cNvGrpSpPr/>
          <p:nvPr/>
        </p:nvGrpSpPr>
        <p:grpSpPr>
          <a:xfrm>
            <a:off x="5918128" y="-21799"/>
            <a:ext cx="1532979" cy="1267691"/>
            <a:chOff x="3061854" y="-193965"/>
            <a:chExt cx="2043972" cy="1690255"/>
          </a:xfrm>
        </p:grpSpPr>
        <p:sp>
          <p:nvSpPr>
            <p:cNvPr id="171" name="Google Shape;171;p26"/>
            <p:cNvSpPr/>
            <p:nvPr/>
          </p:nvSpPr>
          <p:spPr>
            <a:xfrm>
              <a:off x="3061854" y="-193965"/>
              <a:ext cx="2043972" cy="1690255"/>
            </a:xfrm>
            <a:prstGeom prst="ellipse">
              <a:avLst/>
            </a:prstGeom>
            <a:solidFill>
              <a:srgbClr val="F4815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172" name="Google Shape;172;p26"/>
            <p:cNvSpPr/>
            <p:nvPr/>
          </p:nvSpPr>
          <p:spPr>
            <a:xfrm>
              <a:off x="3259494" y="-81021"/>
              <a:ext cx="1648691" cy="1464365"/>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fr" sz="2700">
                  <a:solidFill>
                    <a:schemeClr val="dk1"/>
                  </a:solidFill>
                  <a:latin typeface="Calibri"/>
                  <a:ea typeface="Calibri"/>
                  <a:cs typeface="Calibri"/>
                  <a:sym typeface="Calibri"/>
                </a:rPr>
                <a:t>51 %</a:t>
              </a:r>
              <a:endParaRPr b="1" sz="2700">
                <a:solidFill>
                  <a:schemeClr val="dk1"/>
                </a:solidFill>
                <a:latin typeface="Calibri"/>
                <a:ea typeface="Calibri"/>
                <a:cs typeface="Calibri"/>
                <a:sym typeface="Calibri"/>
              </a:endParaRPr>
            </a:p>
          </p:txBody>
        </p:sp>
      </p:grpSp>
      <p:sp>
        <p:nvSpPr>
          <p:cNvPr id="173" name="Google Shape;173;p26"/>
          <p:cNvSpPr txBox="1"/>
          <p:nvPr/>
        </p:nvSpPr>
        <p:spPr>
          <a:xfrm>
            <a:off x="618944" y="3443"/>
            <a:ext cx="4686300"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4" name="Google Shape;174;p26"/>
          <p:cNvSpPr/>
          <p:nvPr/>
        </p:nvSpPr>
        <p:spPr>
          <a:xfrm>
            <a:off x="615914" y="0"/>
            <a:ext cx="4938027" cy="612046"/>
          </a:xfrm>
          <a:prstGeom prst="rect">
            <a:avLst/>
          </a:prstGeom>
          <a:solidFill>
            <a:srgbClr val="83D3D4"/>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fr" sz="3600">
                <a:solidFill>
                  <a:schemeClr val="dk1"/>
                </a:solidFill>
                <a:latin typeface="Calibri"/>
                <a:ea typeface="Calibri"/>
                <a:cs typeface="Calibri"/>
                <a:sym typeface="Calibri"/>
              </a:rPr>
              <a:t>INTRODUCTION</a:t>
            </a:r>
            <a:endParaRPr b="1" sz="1400">
              <a:solidFill>
                <a:schemeClr val="dk1"/>
              </a:solidFill>
              <a:latin typeface="Calibri"/>
              <a:ea typeface="Calibri"/>
              <a:cs typeface="Calibri"/>
              <a:sym typeface="Calibri"/>
            </a:endParaRPr>
          </a:p>
        </p:txBody>
      </p:sp>
      <p:pic>
        <p:nvPicPr>
          <p:cNvPr id="175" name="Google Shape;175;p26"/>
          <p:cNvPicPr preferRelativeResize="0"/>
          <p:nvPr/>
        </p:nvPicPr>
        <p:blipFill rotWithShape="1">
          <a:blip r:embed="rId3">
            <a:alphaModFix/>
          </a:blip>
          <a:srcRect b="0" l="0" r="0" t="0"/>
          <a:stretch/>
        </p:blipFill>
        <p:spPr>
          <a:xfrm>
            <a:off x="-4442987" y="2884394"/>
            <a:ext cx="4221374" cy="3166031"/>
          </a:xfrm>
          <a:prstGeom prst="rect">
            <a:avLst/>
          </a:prstGeom>
          <a:noFill/>
          <a:ln>
            <a:noFill/>
          </a:ln>
        </p:spPr>
      </p:pic>
      <p:sp>
        <p:nvSpPr>
          <p:cNvPr id="176" name="Google Shape;176;p26"/>
          <p:cNvSpPr txBox="1"/>
          <p:nvPr/>
        </p:nvSpPr>
        <p:spPr>
          <a:xfrm>
            <a:off x="249634" y="606872"/>
            <a:ext cx="5670586" cy="3762568"/>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fr" sz="1500">
                <a:solidFill>
                  <a:schemeClr val="dk1"/>
                </a:solidFill>
                <a:latin typeface="Times New Roman"/>
                <a:ea typeface="Times New Roman"/>
                <a:cs typeface="Times New Roman"/>
                <a:sym typeface="Times New Roman"/>
              </a:rPr>
              <a:t>What person can say that they don't like to make their own decisions and live their life freely? What person can say that he or she does not want to be free from need and have the courage to take care of his or her loved ones? This dream is everyone's, hence the importance of financial independence, which by definition is having enough money to maintain the desired lifestyle. This concept has not always had the same value for both sexes. On the women's side, financial independence is not only the fact of having freedom of expression or freedom of action but also a guarantee of physical and mental protection. In the 20th century, some institutions started to give in to the claim of having the right to work, to have access to financial services and to own property without a man's permission. In Haiti, despite the positive evolution of gender equality, the economic emancipation of women has not reached its peak. In this context, we thought that the profile of financially independent women should be emphasized in order to help the institutions concerned and the 51% of women in question to make better decisions</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180" name="Shape 180"/>
        <p:cNvGrpSpPr/>
        <p:nvPr/>
      </p:nvGrpSpPr>
      <p:grpSpPr>
        <a:xfrm>
          <a:off x="0" y="0"/>
          <a:ext cx="0" cy="0"/>
          <a:chOff x="0" y="0"/>
          <a:chExt cx="0" cy="0"/>
        </a:xfrm>
      </p:grpSpPr>
      <p:sp>
        <p:nvSpPr>
          <p:cNvPr id="181" name="Google Shape;181;p27"/>
          <p:cNvSpPr/>
          <p:nvPr/>
        </p:nvSpPr>
        <p:spPr>
          <a:xfrm>
            <a:off x="-1" y="-25807"/>
            <a:ext cx="7360920" cy="5143500"/>
          </a:xfrm>
          <a:prstGeom prst="rect">
            <a:avLst/>
          </a:prstGeom>
          <a:solidFill>
            <a:srgbClr val="0C7185"/>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2" name="Google Shape;182;p27"/>
          <p:cNvSpPr txBox="1"/>
          <p:nvPr/>
        </p:nvSpPr>
        <p:spPr>
          <a:xfrm>
            <a:off x="69835" y="1267546"/>
            <a:ext cx="2536205" cy="3070071"/>
          </a:xfrm>
          <a:prstGeom prst="rect">
            <a:avLst/>
          </a:prstGeom>
          <a:solidFill>
            <a:srgbClr val="D0CECE"/>
          </a:solid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fr" sz="1500">
                <a:solidFill>
                  <a:schemeClr val="dk1"/>
                </a:solidFill>
                <a:latin typeface="Calibri"/>
                <a:ea typeface="Calibri"/>
                <a:cs typeface="Calibri"/>
                <a:sym typeface="Calibri"/>
              </a:rPr>
              <a:t>To do this work, we analyzed the data on the status of women from the EMMUS 2016. This project is aimed at women and men because in one way or another they have their part to play in this fight. Secondly, this project targets the institutions concerned with gender equality, respect for women's rights, economic empowerment and other issues.</a:t>
            </a:r>
            <a:endParaRPr sz="1100"/>
          </a:p>
        </p:txBody>
      </p:sp>
      <p:pic>
        <p:nvPicPr>
          <p:cNvPr id="183" name="Google Shape;183;p27"/>
          <p:cNvPicPr preferRelativeResize="0"/>
          <p:nvPr/>
        </p:nvPicPr>
        <p:blipFill rotWithShape="1">
          <a:blip r:embed="rId3">
            <a:alphaModFix/>
          </a:blip>
          <a:srcRect b="0" l="0" r="0" t="0"/>
          <a:stretch/>
        </p:blipFill>
        <p:spPr>
          <a:xfrm>
            <a:off x="6078437" y="1143401"/>
            <a:ext cx="3087529" cy="3087529"/>
          </a:xfrm>
          <a:prstGeom prst="rect">
            <a:avLst/>
          </a:prstGeom>
          <a:noFill/>
          <a:ln>
            <a:noFill/>
          </a:ln>
        </p:spPr>
      </p:pic>
      <p:pic>
        <p:nvPicPr>
          <p:cNvPr id="184" name="Google Shape;184;p27"/>
          <p:cNvPicPr preferRelativeResize="0"/>
          <p:nvPr/>
        </p:nvPicPr>
        <p:blipFill rotWithShape="1">
          <a:blip r:embed="rId4">
            <a:alphaModFix/>
          </a:blip>
          <a:srcRect b="0" l="0" r="0" t="0"/>
          <a:stretch/>
        </p:blipFill>
        <p:spPr>
          <a:xfrm>
            <a:off x="-943150" y="4629563"/>
            <a:ext cx="2025968" cy="1519476"/>
          </a:xfrm>
          <a:prstGeom prst="rect">
            <a:avLst/>
          </a:prstGeom>
          <a:noFill/>
          <a:ln>
            <a:noFill/>
          </a:ln>
        </p:spPr>
      </p:pic>
      <p:sp>
        <p:nvSpPr>
          <p:cNvPr id="185" name="Google Shape;185;p27"/>
          <p:cNvSpPr txBox="1"/>
          <p:nvPr/>
        </p:nvSpPr>
        <p:spPr>
          <a:xfrm>
            <a:off x="365760" y="285750"/>
            <a:ext cx="4537710" cy="438581"/>
          </a:xfrm>
          <a:prstGeom prst="rect">
            <a:avLst/>
          </a:prstGeom>
          <a:solidFill>
            <a:srgbClr val="FDFEFF"/>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fr" sz="2400">
                <a:solidFill>
                  <a:schemeClr val="dk1"/>
                </a:solidFill>
                <a:latin typeface="Calibri"/>
                <a:ea typeface="Calibri"/>
                <a:cs typeface="Calibri"/>
                <a:sym typeface="Calibri"/>
              </a:rPr>
              <a:t>DATA ACQUISITION AND PROCESS</a:t>
            </a:r>
            <a:endParaRPr sz="2400">
              <a:solidFill>
                <a:schemeClr val="dk1"/>
              </a:solidFill>
              <a:latin typeface="Calibri"/>
              <a:ea typeface="Calibri"/>
              <a:cs typeface="Calibri"/>
              <a:sym typeface="Calibri"/>
            </a:endParaRPr>
          </a:p>
        </p:txBody>
      </p:sp>
      <p:sp>
        <p:nvSpPr>
          <p:cNvPr id="186" name="Google Shape;186;p27"/>
          <p:cNvSpPr txBox="1"/>
          <p:nvPr/>
        </p:nvSpPr>
        <p:spPr>
          <a:xfrm>
            <a:off x="2922241" y="1266363"/>
            <a:ext cx="2952778" cy="2839239"/>
          </a:xfrm>
          <a:prstGeom prst="rect">
            <a:avLst/>
          </a:prstGeom>
          <a:solidFill>
            <a:srgbClr val="D0CECE"/>
          </a:solid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fr" sz="1500">
                <a:solidFill>
                  <a:schemeClr val="dk1"/>
                </a:solidFill>
                <a:latin typeface="Calibri"/>
                <a:ea typeface="Calibri"/>
                <a:cs typeface="Calibri"/>
                <a:sym typeface="Calibri"/>
              </a:rPr>
              <a:t>The variable financial independence was the result of the score attributed to three variables including: making decisions, having a job, having an occupation, having the right to at least one financial service. Then we analyzed the main variable with the demographic variables. </a:t>
            </a:r>
            <a:endParaRPr sz="1100"/>
          </a:p>
          <a:p>
            <a:pPr indent="0" lvl="0" marL="0" marR="0" rtl="0" algn="just">
              <a:spcBef>
                <a:spcPts val="0"/>
              </a:spcBef>
              <a:spcAft>
                <a:spcPts val="0"/>
              </a:spcAft>
              <a:buNone/>
            </a:pPr>
            <a:r>
              <a:rPr lang="fr" sz="1500">
                <a:solidFill>
                  <a:schemeClr val="dk1"/>
                </a:solidFill>
                <a:latin typeface="Calibri"/>
                <a:ea typeface="Calibri"/>
                <a:cs typeface="Calibri"/>
                <a:sym typeface="Calibri"/>
              </a:rPr>
              <a:t>We used the python language with the library pandas, numpy, skealrn seaborn</a:t>
            </a:r>
            <a:endParaRPr sz="15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D8183"/>
        </a:solidFill>
      </p:bgPr>
    </p:bg>
    <p:spTree>
      <p:nvGrpSpPr>
        <p:cNvPr id="190" name="Shape 190"/>
        <p:cNvGrpSpPr/>
        <p:nvPr/>
      </p:nvGrpSpPr>
      <p:grpSpPr>
        <a:xfrm>
          <a:off x="0" y="0"/>
          <a:ext cx="0" cy="0"/>
          <a:chOff x="0" y="0"/>
          <a:chExt cx="0" cy="0"/>
        </a:xfrm>
      </p:grpSpPr>
      <p:sp>
        <p:nvSpPr>
          <p:cNvPr id="191" name="Google Shape;191;p28"/>
          <p:cNvSpPr/>
          <p:nvPr/>
        </p:nvSpPr>
        <p:spPr>
          <a:xfrm>
            <a:off x="0" y="0"/>
            <a:ext cx="8172600" cy="5143500"/>
          </a:xfrm>
          <a:prstGeom prst="rect">
            <a:avLst/>
          </a:prstGeom>
          <a:solidFill>
            <a:srgbClr val="888888"/>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192" name="Google Shape;192;p28"/>
          <p:cNvPicPr preferRelativeResize="0"/>
          <p:nvPr/>
        </p:nvPicPr>
        <p:blipFill rotWithShape="1">
          <a:blip r:embed="rId3">
            <a:alphaModFix/>
          </a:blip>
          <a:srcRect b="0" l="0" r="0" t="0"/>
          <a:stretch/>
        </p:blipFill>
        <p:spPr>
          <a:xfrm>
            <a:off x="-1600200" y="3866198"/>
            <a:ext cx="2480310" cy="1860232"/>
          </a:xfrm>
          <a:prstGeom prst="rect">
            <a:avLst/>
          </a:prstGeom>
          <a:noFill/>
          <a:ln>
            <a:noFill/>
          </a:ln>
        </p:spPr>
      </p:pic>
      <p:pic>
        <p:nvPicPr>
          <p:cNvPr id="193" name="Google Shape;193;p28"/>
          <p:cNvPicPr preferRelativeResize="0"/>
          <p:nvPr/>
        </p:nvPicPr>
        <p:blipFill rotWithShape="1">
          <a:blip r:embed="rId4">
            <a:alphaModFix/>
          </a:blip>
          <a:srcRect b="0" l="0" r="0" t="0"/>
          <a:stretch/>
        </p:blipFill>
        <p:spPr>
          <a:xfrm>
            <a:off x="244078" y="786144"/>
            <a:ext cx="3809524" cy="2657143"/>
          </a:xfrm>
          <a:prstGeom prst="rect">
            <a:avLst/>
          </a:prstGeom>
          <a:noFill/>
          <a:ln>
            <a:noFill/>
          </a:ln>
        </p:spPr>
      </p:pic>
      <p:pic>
        <p:nvPicPr>
          <p:cNvPr id="194" name="Google Shape;194;p28"/>
          <p:cNvPicPr preferRelativeResize="0"/>
          <p:nvPr/>
        </p:nvPicPr>
        <p:blipFill rotWithShape="1">
          <a:blip r:embed="rId5">
            <a:alphaModFix/>
          </a:blip>
          <a:srcRect b="0" l="0" r="0" t="0"/>
          <a:stretch/>
        </p:blipFill>
        <p:spPr>
          <a:xfrm>
            <a:off x="4673724" y="786144"/>
            <a:ext cx="4171429" cy="2657143"/>
          </a:xfrm>
          <a:prstGeom prst="rect">
            <a:avLst/>
          </a:prstGeom>
          <a:noFill/>
          <a:ln>
            <a:noFill/>
          </a:ln>
        </p:spPr>
      </p:pic>
      <p:sp>
        <p:nvSpPr>
          <p:cNvPr id="195" name="Google Shape;195;p28"/>
          <p:cNvSpPr txBox="1"/>
          <p:nvPr/>
        </p:nvSpPr>
        <p:spPr>
          <a:xfrm>
            <a:off x="542925" y="51945"/>
            <a:ext cx="7629525" cy="438581"/>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fr" sz="2400">
                <a:solidFill>
                  <a:schemeClr val="dk1"/>
                </a:solidFill>
                <a:latin typeface="Calibri"/>
                <a:ea typeface="Calibri"/>
                <a:cs typeface="Calibri"/>
                <a:sym typeface="Calibri"/>
              </a:rPr>
              <a:t>RESULT Of The ANALYSIS</a:t>
            </a:r>
            <a:endParaRPr b="1" sz="2400">
              <a:solidFill>
                <a:schemeClr val="dk1"/>
              </a:solidFill>
              <a:latin typeface="Calibri"/>
              <a:ea typeface="Calibri"/>
              <a:cs typeface="Calibri"/>
              <a:sym typeface="Calibri"/>
            </a:endParaRPr>
          </a:p>
        </p:txBody>
      </p:sp>
      <p:sp>
        <p:nvSpPr>
          <p:cNvPr id="196" name="Google Shape;196;p28"/>
          <p:cNvSpPr txBox="1"/>
          <p:nvPr/>
        </p:nvSpPr>
        <p:spPr>
          <a:xfrm>
            <a:off x="223100" y="3581850"/>
            <a:ext cx="782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97" name="Google Shape;197;p28"/>
          <p:cNvSpPr txBox="1"/>
          <p:nvPr/>
        </p:nvSpPr>
        <p:spPr>
          <a:xfrm>
            <a:off x="1425300" y="3804950"/>
            <a:ext cx="6407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600">
                <a:latin typeface="Calibri"/>
                <a:ea typeface="Calibri"/>
                <a:cs typeface="Calibri"/>
                <a:sym typeface="Calibri"/>
              </a:rPr>
              <a:t>By analyzing the dataset of 15513 observations, we see that only 15,71% women meet the characteristics of independence</a:t>
            </a:r>
            <a:endParaRPr sz="16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D9BB"/>
        </a:solidFill>
      </p:bgPr>
    </p:bg>
    <p:spTree>
      <p:nvGrpSpPr>
        <p:cNvPr id="201" name="Shape 201"/>
        <p:cNvGrpSpPr/>
        <p:nvPr/>
      </p:nvGrpSpPr>
      <p:grpSpPr>
        <a:xfrm>
          <a:off x="0" y="0"/>
          <a:ext cx="0" cy="0"/>
          <a:chOff x="0" y="0"/>
          <a:chExt cx="0" cy="0"/>
        </a:xfrm>
      </p:grpSpPr>
      <p:sp>
        <p:nvSpPr>
          <p:cNvPr id="202" name="Google Shape;202;p29"/>
          <p:cNvSpPr/>
          <p:nvPr/>
        </p:nvSpPr>
        <p:spPr>
          <a:xfrm>
            <a:off x="3097530" y="0"/>
            <a:ext cx="3280410" cy="5143500"/>
          </a:xfrm>
          <a:prstGeom prst="rect">
            <a:avLst/>
          </a:prstGeom>
          <a:solidFill>
            <a:srgbClr val="2D8183"/>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03" name="Google Shape;203;p29"/>
          <p:cNvPicPr preferRelativeResize="0"/>
          <p:nvPr/>
        </p:nvPicPr>
        <p:blipFill rotWithShape="1">
          <a:blip r:embed="rId3">
            <a:alphaModFix/>
          </a:blip>
          <a:srcRect b="0" l="0" r="0" t="0"/>
          <a:stretch/>
        </p:blipFill>
        <p:spPr>
          <a:xfrm>
            <a:off x="0" y="827201"/>
            <a:ext cx="4104762" cy="2657143"/>
          </a:xfrm>
          <a:prstGeom prst="rect">
            <a:avLst/>
          </a:prstGeom>
          <a:noFill/>
          <a:ln>
            <a:noFill/>
          </a:ln>
        </p:spPr>
      </p:pic>
      <p:pic>
        <p:nvPicPr>
          <p:cNvPr id="204" name="Google Shape;204;p29"/>
          <p:cNvPicPr preferRelativeResize="0"/>
          <p:nvPr/>
        </p:nvPicPr>
        <p:blipFill rotWithShape="1">
          <a:blip r:embed="rId4">
            <a:alphaModFix/>
          </a:blip>
          <a:srcRect b="0" l="0" r="0" t="0"/>
          <a:stretch/>
        </p:blipFill>
        <p:spPr>
          <a:xfrm>
            <a:off x="4646295" y="827201"/>
            <a:ext cx="4219048" cy="2657143"/>
          </a:xfrm>
          <a:prstGeom prst="rect">
            <a:avLst/>
          </a:prstGeom>
          <a:noFill/>
          <a:ln>
            <a:noFill/>
          </a:ln>
        </p:spPr>
      </p:pic>
      <p:sp>
        <p:nvSpPr>
          <p:cNvPr id="205" name="Google Shape;205;p29"/>
          <p:cNvSpPr txBox="1"/>
          <p:nvPr/>
        </p:nvSpPr>
        <p:spPr>
          <a:xfrm>
            <a:off x="148590" y="194310"/>
            <a:ext cx="8995410" cy="438581"/>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fr" sz="2400">
                <a:solidFill>
                  <a:schemeClr val="dk1"/>
                </a:solidFill>
                <a:latin typeface="Calibri"/>
                <a:ea typeface="Calibri"/>
                <a:cs typeface="Calibri"/>
                <a:sym typeface="Calibri"/>
              </a:rPr>
              <a:t>Result of the Analysis</a:t>
            </a:r>
            <a:endParaRPr b="1"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