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u Gothwal" userId="b01fe2d9-9058-45ee-8f71-eb6d80a94993" providerId="ADAL" clId="{07608D2A-EAD5-439C-BA35-92C5E37B3F41}"/>
    <pc:docChg chg="undo custSel modSld">
      <pc:chgData name="Ritu Gothwal" userId="b01fe2d9-9058-45ee-8f71-eb6d80a94993" providerId="ADAL" clId="{07608D2A-EAD5-439C-BA35-92C5E37B3F41}" dt="2025-02-06T16:54:29.537" v="198" actId="27636"/>
      <pc:docMkLst>
        <pc:docMk/>
      </pc:docMkLst>
      <pc:sldChg chg="modSp mod">
        <pc:chgData name="Ritu Gothwal" userId="b01fe2d9-9058-45ee-8f71-eb6d80a94993" providerId="ADAL" clId="{07608D2A-EAD5-439C-BA35-92C5E37B3F41}" dt="2025-01-30T18:01:00.893" v="168" actId="20577"/>
        <pc:sldMkLst>
          <pc:docMk/>
          <pc:sldMk cId="0" sldId="256"/>
        </pc:sldMkLst>
        <pc:spChg chg="mod">
          <ac:chgData name="Ritu Gothwal" userId="b01fe2d9-9058-45ee-8f71-eb6d80a94993" providerId="ADAL" clId="{07608D2A-EAD5-439C-BA35-92C5E37B3F41}" dt="2025-01-30T18:01:00.893" v="16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itu Gothwal" userId="b01fe2d9-9058-45ee-8f71-eb6d80a94993" providerId="ADAL" clId="{07608D2A-EAD5-439C-BA35-92C5E37B3F41}" dt="2025-02-06T16:49:39.087" v="181" actId="20577"/>
        <pc:sldMkLst>
          <pc:docMk/>
          <pc:sldMk cId="0" sldId="259"/>
        </pc:sldMkLst>
        <pc:spChg chg="mod">
          <ac:chgData name="Ritu Gothwal" userId="b01fe2d9-9058-45ee-8f71-eb6d80a94993" providerId="ADAL" clId="{07608D2A-EAD5-439C-BA35-92C5E37B3F41}" dt="2025-02-06T16:49:39.087" v="18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itu Gothwal" userId="b01fe2d9-9058-45ee-8f71-eb6d80a94993" providerId="ADAL" clId="{07608D2A-EAD5-439C-BA35-92C5E37B3F41}" dt="2025-02-06T16:54:29.537" v="198" actId="27636"/>
        <pc:sldMkLst>
          <pc:docMk/>
          <pc:sldMk cId="0" sldId="260"/>
        </pc:sldMkLst>
        <pc:spChg chg="mod">
          <ac:chgData name="Ritu Gothwal" userId="b01fe2d9-9058-45ee-8f71-eb6d80a94993" providerId="ADAL" clId="{07608D2A-EAD5-439C-BA35-92C5E37B3F41}" dt="2025-02-06T16:54:29.537" v="198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itu Gothwal" userId="b01fe2d9-9058-45ee-8f71-eb6d80a94993" providerId="ADAL" clId="{07608D2A-EAD5-439C-BA35-92C5E37B3F41}" dt="2025-01-30T17:34:02.584" v="154" actId="20577"/>
        <pc:sldMkLst>
          <pc:docMk/>
          <pc:sldMk cId="0" sldId="262"/>
        </pc:sldMkLst>
        <pc:spChg chg="mod">
          <ac:chgData name="Ritu Gothwal" userId="b01fe2d9-9058-45ee-8f71-eb6d80a94993" providerId="ADAL" clId="{07608D2A-EAD5-439C-BA35-92C5E37B3F41}" dt="2025-01-30T17:34:02.584" v="154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635"/>
            <a:ext cx="6400800" cy="6294782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Hello Everyone!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So, I had this opportunity to create this tool which is a </a:t>
            </a:r>
            <a:r>
              <a:rPr sz="1600" dirty="0">
                <a:solidFill>
                  <a:schemeClr val="tx1"/>
                </a:solidFill>
              </a:rPr>
              <a:t>Web App</a:t>
            </a:r>
            <a:r>
              <a:rPr lang="en-US" sz="1600" dirty="0">
                <a:solidFill>
                  <a:schemeClr val="tx1"/>
                </a:solidFill>
              </a:rPr>
              <a:t>lication</a:t>
            </a:r>
            <a:r>
              <a:rPr sz="1600" dirty="0">
                <a:solidFill>
                  <a:schemeClr val="tx1"/>
                </a:solidFill>
              </a:rPr>
              <a:t> for Calculating Emission Factor</a:t>
            </a:r>
            <a:r>
              <a:rPr lang="en-US" sz="1600" dirty="0">
                <a:solidFill>
                  <a:schemeClr val="tx1"/>
                </a:solidFill>
              </a:rPr>
              <a:t>s. Before going to this tool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first I would like to define the Emission Factors for those who are not familiar with this term.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Emission Factors (EFs)</a:t>
            </a:r>
            <a:r>
              <a:rPr lang="en-US" sz="1600" dirty="0">
                <a:solidFill>
                  <a:schemeClr val="tx1"/>
                </a:solidFill>
              </a:rPr>
              <a:t> are coefficients that quantify the amount of </a:t>
            </a:r>
            <a:r>
              <a:rPr lang="en-US" sz="1600" b="1" dirty="0">
                <a:solidFill>
                  <a:schemeClr val="tx1"/>
                </a:solidFill>
              </a:rPr>
              <a:t>greenhouse gas (GHG) emissions</a:t>
            </a:r>
            <a:r>
              <a:rPr lang="en-US" sz="1600" dirty="0">
                <a:solidFill>
                  <a:schemeClr val="tx1"/>
                </a:solidFill>
              </a:rPr>
              <a:t> released per unit of activity or energy consumed. They are expressed in units such as </a:t>
            </a:r>
            <a:r>
              <a:rPr lang="en-US" sz="1600" b="1" dirty="0">
                <a:solidFill>
                  <a:schemeClr val="tx1"/>
                </a:solidFill>
              </a:rPr>
              <a:t>kg </a:t>
            </a:r>
            <a:r>
              <a:rPr lang="en-US" sz="1600" b="1" dirty="0" err="1">
                <a:solidFill>
                  <a:schemeClr val="tx1"/>
                </a:solidFill>
              </a:rPr>
              <a:t>CO₂e</a:t>
            </a:r>
            <a:r>
              <a:rPr lang="en-US" sz="1600" b="1" dirty="0">
                <a:solidFill>
                  <a:schemeClr val="tx1"/>
                </a:solidFill>
              </a:rPr>
              <a:t> per kWh</a:t>
            </a:r>
            <a:r>
              <a:rPr lang="en-US" sz="1600" dirty="0">
                <a:solidFill>
                  <a:schemeClr val="tx1"/>
                </a:solidFill>
              </a:rPr>
              <a:t> (for electricity) or </a:t>
            </a:r>
            <a:r>
              <a:rPr lang="en-US" sz="1600" b="1" dirty="0">
                <a:solidFill>
                  <a:schemeClr val="tx1"/>
                </a:solidFill>
              </a:rPr>
              <a:t>kg </a:t>
            </a:r>
            <a:r>
              <a:rPr lang="en-US" sz="1600" b="1" dirty="0" err="1">
                <a:solidFill>
                  <a:schemeClr val="tx1"/>
                </a:solidFill>
              </a:rPr>
              <a:t>CO₂e</a:t>
            </a:r>
            <a:r>
              <a:rPr lang="en-US" sz="1600" b="1" dirty="0">
                <a:solidFill>
                  <a:schemeClr val="tx1"/>
                </a:solidFill>
              </a:rPr>
              <a:t> per liter</a:t>
            </a:r>
            <a:r>
              <a:rPr lang="en-US" sz="1600" dirty="0">
                <a:solidFill>
                  <a:schemeClr val="tx1"/>
                </a:solidFill>
              </a:rPr>
              <a:t> (for fuel combustion). Emission factors help convert </a:t>
            </a:r>
            <a:r>
              <a:rPr lang="en-US" sz="1600" b="1" dirty="0">
                <a:solidFill>
                  <a:schemeClr val="tx1"/>
                </a:solidFill>
              </a:rPr>
              <a:t>energy consumption, industrial activities, or transportation data</a:t>
            </a:r>
            <a:r>
              <a:rPr lang="en-US" sz="1600" dirty="0">
                <a:solidFill>
                  <a:schemeClr val="tx1"/>
                </a:solidFill>
              </a:rPr>
              <a:t> into their corresponding </a:t>
            </a:r>
            <a:r>
              <a:rPr lang="en-US" sz="1600" b="1" dirty="0">
                <a:solidFill>
                  <a:schemeClr val="tx1"/>
                </a:solidFill>
              </a:rPr>
              <a:t>carbon dioxide equivalent (</a:t>
            </a:r>
            <a:r>
              <a:rPr lang="en-US" sz="1600" b="1" dirty="0" err="1">
                <a:solidFill>
                  <a:schemeClr val="tx1"/>
                </a:solidFill>
              </a:rPr>
              <a:t>CO₂e</a:t>
            </a:r>
            <a:r>
              <a:rPr lang="en-US" sz="1600" b="1" dirty="0">
                <a:solidFill>
                  <a:schemeClr val="tx1"/>
                </a:solidFill>
              </a:rPr>
              <a:t>) emissions</a:t>
            </a:r>
            <a:r>
              <a:rPr lang="en-US" sz="1600" dirty="0">
                <a:solidFill>
                  <a:schemeClr val="tx1"/>
                </a:solidFill>
              </a:rPr>
              <a:t> to estimate environmental impact.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created this</a:t>
            </a:r>
            <a:r>
              <a:rPr sz="2400" dirty="0"/>
              <a:t> web application designed to help users calculate Scope 1 and Scope 2 emission factors based on fuel type, </a:t>
            </a:r>
            <a:r>
              <a:rPr sz="2400" dirty="0" err="1"/>
              <a:t>eGRID</a:t>
            </a:r>
            <a:r>
              <a:rPr sz="2400" dirty="0"/>
              <a:t> subregions, and selected output units.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6CB8-29FB-87C7-3A95-012BE662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418"/>
            <a:ext cx="8229600" cy="5867746"/>
          </a:xfrm>
        </p:spPr>
        <p:txBody>
          <a:bodyPr>
            <a:normAutofit/>
          </a:bodyPr>
          <a:lstStyle/>
          <a:p>
            <a:pPr algn="just"/>
            <a:endParaRPr lang="en-US" sz="1400" dirty="0"/>
          </a:p>
          <a:p>
            <a:pPr algn="just"/>
            <a:r>
              <a:rPr lang="en-US" sz="1000" b="1" dirty="0"/>
              <a:t>Global Warming Potential (GWP)</a:t>
            </a:r>
            <a:r>
              <a:rPr lang="en-US" sz="1000" dirty="0"/>
              <a:t> is a critical factor in </a:t>
            </a:r>
            <a:r>
              <a:rPr lang="en-US" sz="1000" b="1" dirty="0"/>
              <a:t>greenhouse gas (GHG) emissions calculations</a:t>
            </a:r>
            <a:r>
              <a:rPr lang="en-US" sz="1000" dirty="0"/>
              <a:t> because different gases have varying abilities to trap heat in the atmosphere. Since emissions data is often reported in </a:t>
            </a:r>
            <a:r>
              <a:rPr lang="en-US" sz="1000" b="1" dirty="0"/>
              <a:t>CO₂ equivalent (</a:t>
            </a:r>
            <a:r>
              <a:rPr lang="en-US" sz="1000" b="1" dirty="0" err="1"/>
              <a:t>CO₂e</a:t>
            </a:r>
            <a:r>
              <a:rPr lang="en-US" sz="1000" b="1" dirty="0"/>
              <a:t>)</a:t>
            </a:r>
            <a:r>
              <a:rPr lang="en-US" sz="1000" dirty="0"/>
              <a:t>, selecting the correct </a:t>
            </a:r>
            <a:r>
              <a:rPr lang="en-US" sz="1000" b="1" dirty="0"/>
              <a:t>GWP value</a:t>
            </a:r>
            <a:r>
              <a:rPr lang="en-US" sz="1000" dirty="0"/>
              <a:t> ensures that non-CO₂ greenhouse gases (like methane and nitrous oxide) are properly converted to their CO₂-equivalent impact.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/>
              <a:t>AR5 (Fifth Assessment Report) and AR4 (Sixth Assessment Report)</a:t>
            </a:r>
            <a:r>
              <a:rPr lang="en-US" sz="1000" dirty="0"/>
              <a:t> are major climate science reports published by the </a:t>
            </a:r>
            <a:r>
              <a:rPr lang="en-US" sz="1000" b="1" dirty="0"/>
              <a:t>Intergovernmental Panel on Climate Change (IPCC)</a:t>
            </a:r>
            <a:r>
              <a:rPr lang="en-US" sz="1000" dirty="0"/>
              <a:t>. These reports provide the latest scientific understanding of </a:t>
            </a:r>
            <a:r>
              <a:rPr lang="en-US" sz="1000" b="1" dirty="0"/>
              <a:t>climate change, global warming potential (GWP), greenhouse gas (GHG) emissions, and climate projections</a:t>
            </a:r>
            <a:r>
              <a:rPr lang="en-US" sz="1000" dirty="0"/>
              <a:t>.</a:t>
            </a:r>
            <a:endParaRPr lang="en-US" sz="1400" dirty="0"/>
          </a:p>
          <a:p>
            <a:pPr algn="just"/>
            <a:endParaRPr lang="en-US" sz="1400" dirty="0"/>
          </a:p>
          <a:p>
            <a:r>
              <a:rPr lang="en-US" sz="1000" b="1" dirty="0"/>
              <a:t>GWP measures how much heat a gas traps in the atmosphere over a specific time period, relative to CO₂.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Carbon Dioxide (CO₂) → GWP = 1</a:t>
            </a:r>
            <a:r>
              <a:rPr lang="en-US" sz="1000" dirty="0"/>
              <a:t> (Baseline gas).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Methane (CH₄) → GWP = 27-30</a:t>
            </a:r>
            <a:r>
              <a:rPr lang="en-US" sz="1000" dirty="0"/>
              <a:t> (depending on the GWP timeframe used).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Nitrous Oxide (N₂O) → GWP = ~273</a:t>
            </a:r>
            <a:r>
              <a:rPr lang="en-US" sz="1000" dirty="0"/>
              <a:t> (over 100 years, per IPCC AR6).</a:t>
            </a:r>
          </a:p>
          <a:p>
            <a:pPr marL="0" indent="0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400" dirty="0"/>
              <a:t>We categorized the emissions in Scope 1, scope2 and scope 3 categories for any Industries.</a:t>
            </a:r>
          </a:p>
          <a:p>
            <a:pPr algn="just"/>
            <a:r>
              <a:rPr lang="en-US" sz="1400" dirty="0"/>
              <a:t>Scope 1 is (Direct Emissions from Fuel Combustion &amp; Industrial Processes)</a:t>
            </a:r>
          </a:p>
          <a:p>
            <a:pPr algn="just"/>
            <a:r>
              <a:rPr lang="en-US" sz="1400" dirty="0"/>
              <a:t>Scope 2 is (Indirect Emissions from Purchased Electricity)</a:t>
            </a:r>
          </a:p>
          <a:p>
            <a:pPr algn="just"/>
            <a:r>
              <a:rPr lang="en-US" sz="1400" dirty="0"/>
              <a:t>Scope 3 is (Indirect Emissions from Supply Chain &amp; Business Activities)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090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000" dirty="0"/>
              <a:t>Interactive UI with dropdowns for user inputs</a:t>
            </a:r>
          </a:p>
          <a:p>
            <a:r>
              <a:rPr sz="2000" dirty="0"/>
              <a:t>- </a:t>
            </a:r>
            <a:r>
              <a:rPr lang="en-US" sz="2000" dirty="0"/>
              <a:t>Automated </a:t>
            </a:r>
            <a:r>
              <a:rPr sz="2000" dirty="0"/>
              <a:t>Conversion of emission values into different units</a:t>
            </a:r>
          </a:p>
          <a:p>
            <a:r>
              <a:rPr sz="2000" dirty="0"/>
              <a:t>- </a:t>
            </a:r>
            <a:r>
              <a:rPr lang="en-US" sz="2000" dirty="0"/>
              <a:t>Info icon is provided for </a:t>
            </a:r>
            <a:r>
              <a:rPr sz="2000" dirty="0"/>
              <a:t>user guidance</a:t>
            </a:r>
          </a:p>
          <a:p>
            <a:r>
              <a:rPr sz="2000" dirty="0"/>
              <a:t>-</a:t>
            </a:r>
            <a:r>
              <a:rPr lang="en-US" sz="2000" dirty="0"/>
              <a:t> Its easy access is another key feature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 Stack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**Python**: Backend scripting and data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sz="2000" dirty="0"/>
              <a:t>1. Developed and tested the app locally using </a:t>
            </a:r>
            <a:r>
              <a:rPr sz="2000" dirty="0" err="1"/>
              <a:t>Streamlit</a:t>
            </a:r>
            <a:r>
              <a:rPr sz="2000" dirty="0"/>
              <a:t>.</a:t>
            </a:r>
            <a:endParaRPr lang="en-US" sz="2000" dirty="0"/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2. Pushed the project to GitHub for version control.</a:t>
            </a:r>
            <a:endParaRPr lang="en-US" sz="2000" dirty="0"/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3. Hosted the app on **</a:t>
            </a:r>
            <a:r>
              <a:rPr sz="2000" dirty="0" err="1"/>
              <a:t>Streamlit</a:t>
            </a:r>
            <a:r>
              <a:rPr sz="2000" dirty="0"/>
              <a:t> Community Cloud** for easy access.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2"/>
              </a:rPr>
              <a:t>Streamlit.io</a:t>
            </a:r>
            <a:r>
              <a:rPr lang="en-US" sz="2000" dirty="0"/>
              <a:t> is an open-source Python framework for building </a:t>
            </a:r>
            <a:r>
              <a:rPr lang="en-US" sz="2000" b="1" dirty="0"/>
              <a:t>interactive web applications</a:t>
            </a:r>
            <a:r>
              <a:rPr lang="en-US" sz="2000" dirty="0"/>
              <a:t> with minimal coding effort. It is especially popular among data scientists, engineers, and analysts for quickly converting Python scripts into user-friendly web apps.</a:t>
            </a:r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4. Users can now access the tool via a web browser without needing to install anything.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5414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584"/>
            <a:ext cx="8229600" cy="486058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sz="2000" dirty="0"/>
              <a:t>The Emission Factor Tool </a:t>
            </a:r>
            <a:r>
              <a:rPr lang="en-US" sz="2000" dirty="0"/>
              <a:t>will be used internally, it could be useful </a:t>
            </a:r>
            <a:r>
              <a:rPr sz="2000" dirty="0"/>
              <a:t>for calculating emission factors </a:t>
            </a:r>
            <a:r>
              <a:rPr lang="en-US" sz="2000" dirty="0"/>
              <a:t>As it </a:t>
            </a:r>
            <a:r>
              <a:rPr sz="2000" dirty="0"/>
              <a:t>simplifies emissions calculations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596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Project Overview</vt:lpstr>
      <vt:lpstr>PowerPoint Presentation</vt:lpstr>
      <vt:lpstr>Key Features</vt:lpstr>
      <vt:lpstr>Tech Stack &amp; Tools Used</vt:lpstr>
      <vt:lpstr>Deployment Process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Ritu Gothwal</dc:creator>
  <cp:keywords/>
  <dc:description>generated using python-pptx</dc:description>
  <cp:lastModifiedBy>Ritu Gothwal</cp:lastModifiedBy>
  <cp:revision>2</cp:revision>
  <dcterms:created xsi:type="dcterms:W3CDTF">2013-01-27T09:14:16Z</dcterms:created>
  <dcterms:modified xsi:type="dcterms:W3CDTF">2025-02-06T16:54:34Z</dcterms:modified>
  <cp:category/>
</cp:coreProperties>
</file>