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737860c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737860c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438a743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438a743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438a743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438a743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438a7438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438a7438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438a7438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438a7438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438a7438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438a743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438a7438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438a7438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18350" y="1114524"/>
            <a:ext cx="3753300" cy="214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accent6"/>
                </a:solidFill>
              </a:rPr>
              <a:t>Soccer Player Analysis</a:t>
            </a:r>
            <a:endParaRPr b="1">
              <a:solidFill>
                <a:schemeClr val="accent6"/>
              </a:solidFill>
            </a:endParaRPr>
          </a:p>
        </p:txBody>
      </p:sp>
      <p:sp>
        <p:nvSpPr>
          <p:cNvPr id="129" name="Google Shape;129;p13"/>
          <p:cNvSpPr txBox="1"/>
          <p:nvPr>
            <p:ph idx="1" type="subTitle"/>
          </p:nvPr>
        </p:nvSpPr>
        <p:spPr>
          <a:xfrm>
            <a:off x="3536875" y="432853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accent6"/>
                </a:solidFill>
              </a:rPr>
              <a:t>By Rodrigo Gota</a:t>
            </a:r>
            <a:endParaRPr b="1">
              <a:solidFill>
                <a:schemeClr val="accent6"/>
              </a:solidFill>
            </a:endParaRPr>
          </a:p>
        </p:txBody>
      </p:sp>
      <p:pic>
        <p:nvPicPr>
          <p:cNvPr id="130" name="Google Shape;130;p13"/>
          <p:cNvPicPr preferRelativeResize="0"/>
          <p:nvPr/>
        </p:nvPicPr>
        <p:blipFill>
          <a:blip r:embed="rId3">
            <a:alphaModFix/>
          </a:blip>
          <a:stretch>
            <a:fillRect/>
          </a:stretch>
        </p:blipFill>
        <p:spPr>
          <a:xfrm>
            <a:off x="4271650" y="744000"/>
            <a:ext cx="4633925" cy="310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nvSpPr>
        <p:spPr>
          <a:xfrm>
            <a:off x="839075" y="2124950"/>
            <a:ext cx="7802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4292F"/>
                </a:solidFill>
                <a:highlight>
                  <a:srgbClr val="FFFFFF"/>
                </a:highlight>
              </a:rPr>
              <a:t>The year is 2017, and your boss has just being named the new general manager of an English soccer team that has just being sold to a conglomerate worth billions of dollars. The good news is that they want to improve the team for next year competition, and they have asked the general manager to come up with a list of players that could improve the team right away. Since the team was lacking goals last season, we are going to focus on attacking players. We'll use pandas and machine supervised learning to create a table to show the results of our analysis, and we'll use Tableau to visualize those analyisis. Luckily for us Kaggle has provided us with a data set containing the information for the past 5 years of the most important leagues in Europe</a:t>
            </a:r>
            <a:endParaRPr>
              <a:latin typeface="Calibri"/>
              <a:ea typeface="Calibri"/>
              <a:cs typeface="Calibri"/>
              <a:sym typeface="Calibri"/>
            </a:endParaRPr>
          </a:p>
        </p:txBody>
      </p:sp>
      <p:sp>
        <p:nvSpPr>
          <p:cNvPr id="136" name="Google Shape;136;p14"/>
          <p:cNvSpPr txBox="1"/>
          <p:nvPr/>
        </p:nvSpPr>
        <p:spPr>
          <a:xfrm>
            <a:off x="882700" y="1253200"/>
            <a:ext cx="6309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6"/>
                </a:solidFill>
              </a:rPr>
              <a:t>OVERVIEW OF THE PROJECT</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nvSpPr>
        <p:spPr>
          <a:xfrm>
            <a:off x="806400" y="1275000"/>
            <a:ext cx="6712800" cy="22308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 sz="2250">
                <a:solidFill>
                  <a:schemeClr val="accent6"/>
                </a:solidFill>
                <a:highlight>
                  <a:srgbClr val="FFFFFF"/>
                </a:highlight>
              </a:rPr>
              <a:t>Reasons for Selecting the topic</a:t>
            </a:r>
            <a:endParaRPr b="1" sz="2250">
              <a:solidFill>
                <a:schemeClr val="accent6"/>
              </a:solidFill>
              <a:highlight>
                <a:srgbClr val="FFFFFF"/>
              </a:highlight>
            </a:endParaRPr>
          </a:p>
          <a:p>
            <a:pPr indent="-304800" lvl="0" marL="457200" rtl="0" algn="l">
              <a:lnSpc>
                <a:spcPct val="115000"/>
              </a:lnSpc>
              <a:spcBef>
                <a:spcPts val="1200"/>
              </a:spcBef>
              <a:spcAft>
                <a:spcPts val="0"/>
              </a:spcAft>
              <a:buClr>
                <a:srgbClr val="24292F"/>
              </a:buClr>
              <a:buSzPts val="1200"/>
              <a:buChar char="-"/>
            </a:pPr>
            <a:r>
              <a:rPr b="1" lang="en" sz="1200">
                <a:solidFill>
                  <a:srgbClr val="24292F"/>
                </a:solidFill>
                <a:highlight>
                  <a:srgbClr val="FFFFFF"/>
                </a:highlight>
              </a:rPr>
              <a:t>Soccer is the most exciting sport in the world, and although is lived with passion and emotions, we can also use data analytics to make informed decision about players. </a:t>
            </a:r>
            <a:endParaRPr b="1"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b="1" lang="en" sz="1200">
                <a:solidFill>
                  <a:srgbClr val="24292F"/>
                </a:solidFill>
                <a:highlight>
                  <a:srgbClr val="FFFFFF"/>
                </a:highlight>
              </a:rPr>
              <a:t>Nowadays every professional team use data analytics to improve their performance and having more information can only be beneficial for us.</a:t>
            </a:r>
            <a:endParaRPr b="1"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b="1" lang="en" sz="1200">
                <a:solidFill>
                  <a:srgbClr val="24292F"/>
                </a:solidFill>
                <a:highlight>
                  <a:srgbClr val="FFFFFF"/>
                </a:highlight>
              </a:rPr>
              <a:t>Soccer is something my son and I have in common and we have bonded over the sport. </a:t>
            </a:r>
            <a:endParaRPr b="1" sz="1200">
              <a:solidFill>
                <a:srgbClr val="24292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nvSpPr>
        <p:spPr>
          <a:xfrm>
            <a:off x="915375" y="1274950"/>
            <a:ext cx="7170300" cy="1968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 sz="2200">
                <a:solidFill>
                  <a:schemeClr val="accent6"/>
                </a:solidFill>
                <a:highlight>
                  <a:srgbClr val="FFFFFF"/>
                </a:highlight>
              </a:rPr>
              <a:t>Question that we want to answer for our project</a:t>
            </a:r>
            <a:endParaRPr b="1" sz="2200">
              <a:solidFill>
                <a:schemeClr val="accent6"/>
              </a:solidFill>
              <a:highlight>
                <a:srgbClr val="FFFFFF"/>
              </a:highlight>
            </a:endParaRPr>
          </a:p>
          <a:p>
            <a:pPr indent="-317500" lvl="0" marL="457200" rtl="0" algn="l">
              <a:lnSpc>
                <a:spcPct val="115000"/>
              </a:lnSpc>
              <a:spcBef>
                <a:spcPts val="1200"/>
              </a:spcBef>
              <a:spcAft>
                <a:spcPts val="0"/>
              </a:spcAft>
              <a:buClr>
                <a:srgbClr val="24292F"/>
              </a:buClr>
              <a:buSzPts val="1400"/>
              <a:buChar char="-"/>
            </a:pPr>
            <a:r>
              <a:rPr b="1" lang="en">
                <a:solidFill>
                  <a:srgbClr val="24292F"/>
                </a:solidFill>
                <a:highlight>
                  <a:srgbClr val="FFFFFF"/>
                </a:highlight>
              </a:rPr>
              <a:t>Who are the most effective strikers in Europe?</a:t>
            </a:r>
            <a:endParaRPr b="1">
              <a:solidFill>
                <a:srgbClr val="24292F"/>
              </a:solidFill>
              <a:highlight>
                <a:srgbClr val="FFFFFF"/>
              </a:highlight>
            </a:endParaRPr>
          </a:p>
          <a:p>
            <a:pPr indent="-317500" lvl="0" marL="457200" rtl="0" algn="l">
              <a:lnSpc>
                <a:spcPct val="115000"/>
              </a:lnSpc>
              <a:spcBef>
                <a:spcPts val="0"/>
              </a:spcBef>
              <a:spcAft>
                <a:spcPts val="0"/>
              </a:spcAft>
              <a:buClr>
                <a:srgbClr val="24292F"/>
              </a:buClr>
              <a:buSzPts val="1400"/>
              <a:buChar char="-"/>
            </a:pPr>
            <a:r>
              <a:rPr b="1" lang="en">
                <a:solidFill>
                  <a:srgbClr val="24292F"/>
                </a:solidFill>
                <a:highlight>
                  <a:srgbClr val="FFFFFF"/>
                </a:highlight>
              </a:rPr>
              <a:t>Can we use a machine supervised model to predict the </a:t>
            </a:r>
            <a:r>
              <a:rPr b="1" lang="en">
                <a:solidFill>
                  <a:srgbClr val="24292F"/>
                </a:solidFill>
                <a:highlight>
                  <a:srgbClr val="FFFFFF"/>
                </a:highlight>
              </a:rPr>
              <a:t>effectiveness</a:t>
            </a:r>
            <a:r>
              <a:rPr b="1" lang="en">
                <a:solidFill>
                  <a:srgbClr val="24292F"/>
                </a:solidFill>
                <a:highlight>
                  <a:srgbClr val="FFFFFF"/>
                </a:highlight>
              </a:rPr>
              <a:t> of a striker?</a:t>
            </a:r>
            <a:endParaRPr b="1">
              <a:solidFill>
                <a:srgbClr val="24292F"/>
              </a:solidFill>
              <a:highlight>
                <a:srgbClr val="FFFFFF"/>
              </a:highlight>
            </a:endParaRPr>
          </a:p>
          <a:p>
            <a:pPr indent="-317500" lvl="0" marL="457200" rtl="0" algn="l">
              <a:lnSpc>
                <a:spcPct val="115000"/>
              </a:lnSpc>
              <a:spcBef>
                <a:spcPts val="0"/>
              </a:spcBef>
              <a:spcAft>
                <a:spcPts val="0"/>
              </a:spcAft>
              <a:buClr>
                <a:srgbClr val="24292F"/>
              </a:buClr>
              <a:buSzPts val="1400"/>
              <a:buChar char="-"/>
            </a:pPr>
            <a:r>
              <a:rPr b="1" lang="en">
                <a:solidFill>
                  <a:srgbClr val="24292F"/>
                </a:solidFill>
                <a:highlight>
                  <a:srgbClr val="FFFFFF"/>
                </a:highlight>
              </a:rPr>
              <a:t>Could we look into other aspects of the player and compare them between them so we can have the most data possible to make an informed decision?</a:t>
            </a:r>
            <a:endParaRPr b="1">
              <a:solidFill>
                <a:srgbClr val="24292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