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6B7FBDD6-60E5-42B5-A6A4-D61C927D86A9}" type="datetimeFigureOut">
              <a:rPr lang="en-IN" smtClean="0"/>
              <a:t>14-02-2019</a:t>
            </a:fld>
            <a:endParaRPr lang="en-IN"/>
          </a:p>
        </p:txBody>
      </p:sp>
      <p:sp>
        <p:nvSpPr>
          <p:cNvPr id="1048588" name="Footer Placeholder 18"/>
          <p:cNvSpPr>
            <a:spLocks noGrp="1"/>
          </p:cNvSpPr>
          <p:nvPr>
            <p:ph type="ftr" sz="quarter" idx="11"/>
          </p:nvPr>
        </p:nvSpPr>
        <p:spPr/>
        <p:txBody>
          <a:bodyPr/>
          <a:p>
            <a:endParaRPr lang="en-IN"/>
          </a:p>
        </p:txBody>
      </p:sp>
      <p:sp>
        <p:nvSpPr>
          <p:cNvPr id="1048589" name="Slide Number Placeholder 26"/>
          <p:cNvSpPr>
            <a:spLocks noGrp="1"/>
          </p:cNvSpPr>
          <p:nvPr>
            <p:ph type="sldNum" sz="quarter" idx="12"/>
          </p:nvPr>
        </p:nvSpPr>
        <p:spPr/>
        <p:txBody>
          <a:bodyPr/>
          <a:p>
            <a:fld id="{82F96044-2194-4D87-9C93-7A57FC435A2D}"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66" name="Title 1"/>
          <p:cNvSpPr>
            <a:spLocks noGrp="1"/>
          </p:cNvSpPr>
          <p:nvPr>
            <p:ph type="title"/>
          </p:nvPr>
        </p:nvSpPr>
        <p:spPr/>
        <p:txBody>
          <a:bodyPr/>
          <a:p>
            <a:r>
              <a:rPr kumimoji="0" lang="en-US" smtClean="0"/>
              <a:t>Click to edit Master title style</a:t>
            </a:r>
            <a:endParaRPr kumimoji="0" lang="en-US"/>
          </a:p>
        </p:txBody>
      </p:sp>
      <p:sp>
        <p:nvSpPr>
          <p:cNvPr id="1048667"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8" name="Date Placeholder 3"/>
          <p:cNvSpPr>
            <a:spLocks noGrp="1"/>
          </p:cNvSpPr>
          <p:nvPr>
            <p:ph type="dt" sz="half" idx="10"/>
          </p:nvPr>
        </p:nvSpPr>
        <p:spPr/>
        <p:txBody>
          <a:bodyPr/>
          <a:p>
            <a:fld id="{6B7FBDD6-60E5-42B5-A6A4-D61C927D86A9}" type="datetimeFigureOut">
              <a:rPr lang="en-IN" smtClean="0"/>
              <a:t>14-02-2019</a:t>
            </a:fld>
            <a:endParaRPr lang="en-IN"/>
          </a:p>
        </p:txBody>
      </p:sp>
      <p:sp>
        <p:nvSpPr>
          <p:cNvPr id="1048669" name="Footer Placeholder 4"/>
          <p:cNvSpPr>
            <a:spLocks noGrp="1"/>
          </p:cNvSpPr>
          <p:nvPr>
            <p:ph type="ftr" sz="quarter" idx="11"/>
          </p:nvPr>
        </p:nvSpPr>
        <p:spPr/>
        <p:txBody>
          <a:bodyPr/>
          <a:p>
            <a:endParaRPr lang="en-IN"/>
          </a:p>
        </p:txBody>
      </p:sp>
      <p:sp>
        <p:nvSpPr>
          <p:cNvPr id="1048670" name="Slide Number Placeholder 5"/>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46"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47"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3"/>
          <p:cNvSpPr>
            <a:spLocks noGrp="1"/>
          </p:cNvSpPr>
          <p:nvPr>
            <p:ph type="dt" sz="half" idx="10"/>
          </p:nvPr>
        </p:nvSpPr>
        <p:spPr/>
        <p:txBody>
          <a:bodyPr/>
          <a:p>
            <a:fld id="{6B7FBDD6-60E5-42B5-A6A4-D61C927D86A9}" type="datetimeFigureOut">
              <a:rPr lang="en-IN" smtClean="0"/>
              <a:t>14-02-2019</a:t>
            </a:fld>
            <a:endParaRPr lang="en-IN"/>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2" name="Title 1"/>
          <p:cNvSpPr>
            <a:spLocks noGrp="1"/>
          </p:cNvSpPr>
          <p:nvPr>
            <p:ph type="title"/>
          </p:nvPr>
        </p:nvSpPr>
        <p:spPr/>
        <p:txBody>
          <a:bodyPr/>
          <a:p>
            <a:r>
              <a:rPr kumimoji="0" lang="en-US" smtClean="0"/>
              <a:t>Click to edit Master title style</a:t>
            </a:r>
            <a:endParaRPr kumimoji="0" lang="en-US"/>
          </a:p>
        </p:txBody>
      </p:sp>
      <p:sp>
        <p:nvSpPr>
          <p:cNvPr id="104859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4" name="Date Placeholder 3"/>
          <p:cNvSpPr>
            <a:spLocks noGrp="1"/>
          </p:cNvSpPr>
          <p:nvPr>
            <p:ph type="dt" sz="half" idx="10"/>
          </p:nvPr>
        </p:nvSpPr>
        <p:spPr/>
        <p:txBody>
          <a:bodyPr/>
          <a:p>
            <a:fld id="{6B7FBDD6-60E5-42B5-A6A4-D61C927D86A9}" type="datetimeFigureOut">
              <a:rPr lang="en-IN" smtClean="0"/>
              <a:t>14-02-2019</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61" name=""/>
        <p:cNvGrpSpPr/>
        <p:nvPr/>
      </p:nvGrpSpPr>
      <p:grpSpPr>
        <a:xfrm>
          <a:off x="0" y="0"/>
          <a:ext cx="0" cy="0"/>
          <a:chOff x="0" y="0"/>
          <a:chExt cx="0" cy="0"/>
        </a:xfrm>
      </p:grpSpPr>
      <p:sp>
        <p:nvSpPr>
          <p:cNvPr id="1048661"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62"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3" name="Date Placeholder 3"/>
          <p:cNvSpPr>
            <a:spLocks noGrp="1"/>
          </p:cNvSpPr>
          <p:nvPr>
            <p:ph type="dt" sz="half" idx="10"/>
          </p:nvPr>
        </p:nvSpPr>
        <p:spPr/>
        <p:txBody>
          <a:bodyPr/>
          <a:p>
            <a:fld id="{6B7FBDD6-60E5-42B5-A6A4-D61C927D86A9}" type="datetimeFigureOut">
              <a:rPr lang="en-IN" smtClean="0"/>
              <a:t>14-02-2019</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82F96044-2194-4D87-9C93-7A57FC435A2D}"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28"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2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1" name="Date Placeholder 4"/>
          <p:cNvSpPr>
            <a:spLocks noGrp="1"/>
          </p:cNvSpPr>
          <p:nvPr>
            <p:ph type="dt" sz="half" idx="10"/>
          </p:nvPr>
        </p:nvSpPr>
        <p:spPr/>
        <p:txBody>
          <a:bodyPr/>
          <a:p>
            <a:fld id="{6B7FBDD6-60E5-42B5-A6A4-D61C927D86A9}" type="datetimeFigureOut">
              <a:rPr lang="en-IN" smtClean="0"/>
              <a:t>14-02-2019</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34"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35"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6" name="Text Placeholder 3"/>
          <p:cNvSpPr>
            <a:spLocks noGrp="1"/>
          </p:cNvSpPr>
          <p:nvPr>
            <p:ph type="body" sz="half" idx="3"/>
          </p:nvPr>
        </p:nvSpPr>
        <p:spPr>
          <a:xfrm>
            <a:off x="4645025" y="1859757"/>
            <a:ext cx="4041775" cy="654843"/>
          </a:xfrm>
        </p:spPr>
        <p:txBody>
          <a:bodyPr anchor="ctr" bIns="0" lIns="45720" rIns="45720" tIns="0">
            <a:normAutofit fontScale="95833" lnSpcReduction="20000"/>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9" name="Date Placeholder 6"/>
          <p:cNvSpPr>
            <a:spLocks noGrp="1"/>
          </p:cNvSpPr>
          <p:nvPr>
            <p:ph type="dt" sz="half" idx="10"/>
          </p:nvPr>
        </p:nvSpPr>
        <p:spPr/>
        <p:txBody>
          <a:bodyPr/>
          <a:p>
            <a:fld id="{6B7FBDD6-60E5-42B5-A6A4-D61C927D86A9}" type="datetimeFigureOut">
              <a:rPr lang="en-IN" smtClean="0"/>
              <a:t>14-02-2019</a:t>
            </a:fld>
            <a:endParaRPr lang="en-IN"/>
          </a:p>
        </p:txBody>
      </p:sp>
      <p:sp>
        <p:nvSpPr>
          <p:cNvPr id="1048640" name="Footer Placeholder 7"/>
          <p:cNvSpPr>
            <a:spLocks noGrp="1"/>
          </p:cNvSpPr>
          <p:nvPr>
            <p:ph type="ftr" sz="quarter" idx="11"/>
          </p:nvPr>
        </p:nvSpPr>
        <p:spPr/>
        <p:txBody>
          <a:bodyPr/>
          <a:p>
            <a:endParaRPr lang="en-IN"/>
          </a:p>
        </p:txBody>
      </p:sp>
      <p:sp>
        <p:nvSpPr>
          <p:cNvPr id="1048641" name="Slide Number Placeholder 8"/>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42"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43" name="Date Placeholder 2"/>
          <p:cNvSpPr>
            <a:spLocks noGrp="1"/>
          </p:cNvSpPr>
          <p:nvPr>
            <p:ph type="dt" sz="half" idx="10"/>
          </p:nvPr>
        </p:nvSpPr>
        <p:spPr/>
        <p:txBody>
          <a:bodyPr/>
          <a:p>
            <a:fld id="{6B7FBDD6-60E5-42B5-A6A4-D61C927D86A9}" type="datetimeFigureOut">
              <a:rPr lang="en-IN" smtClean="0"/>
              <a:t>14-02-2019</a:t>
            </a:fld>
            <a:endParaRPr lang="en-IN"/>
          </a:p>
        </p:txBody>
      </p:sp>
      <p:sp>
        <p:nvSpPr>
          <p:cNvPr id="1048644" name="Footer Placeholder 3"/>
          <p:cNvSpPr>
            <a:spLocks noGrp="1"/>
          </p:cNvSpPr>
          <p:nvPr>
            <p:ph type="ftr" sz="quarter" idx="11"/>
          </p:nvPr>
        </p:nvSpPr>
        <p:spPr/>
        <p:txBody>
          <a:bodyPr/>
          <a:p>
            <a:endParaRPr lang="en-IN"/>
          </a:p>
        </p:txBody>
      </p:sp>
      <p:sp>
        <p:nvSpPr>
          <p:cNvPr id="1048645" name="Slide Number Placeholder 4"/>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10" name="Date Placeholder 1"/>
          <p:cNvSpPr>
            <a:spLocks noGrp="1"/>
          </p:cNvSpPr>
          <p:nvPr>
            <p:ph type="dt" sz="half" idx="10"/>
          </p:nvPr>
        </p:nvSpPr>
        <p:spPr/>
        <p:txBody>
          <a:bodyPr/>
          <a:p>
            <a:fld id="{6B7FBDD6-60E5-42B5-A6A4-D61C927D86A9}" type="datetimeFigureOut">
              <a:rPr lang="en-IN" smtClean="0"/>
              <a:t>14-02-2019</a:t>
            </a:fld>
            <a:endParaRPr lang="en-IN"/>
          </a:p>
        </p:txBody>
      </p:sp>
      <p:sp>
        <p:nvSpPr>
          <p:cNvPr id="1048611" name="Footer Placeholder 2"/>
          <p:cNvSpPr>
            <a:spLocks noGrp="1"/>
          </p:cNvSpPr>
          <p:nvPr>
            <p:ph type="ftr" sz="quarter" idx="11"/>
          </p:nvPr>
        </p:nvSpPr>
        <p:spPr/>
        <p:txBody>
          <a:bodyPr/>
          <a:p>
            <a:endParaRPr lang="en-IN"/>
          </a:p>
        </p:txBody>
      </p:sp>
      <p:sp>
        <p:nvSpPr>
          <p:cNvPr id="1048612" name="Slide Number Placeholder 3"/>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71"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p:txBody>
          <a:bodyPr/>
          <a:p>
            <a:fld id="{6B7FBDD6-60E5-42B5-A6A4-D61C927D86A9}" type="datetimeFigureOut">
              <a:rPr lang="en-IN" smtClean="0"/>
              <a:t>14-02-2019</a:t>
            </a:fld>
            <a:endParaRPr lang="en-IN"/>
          </a:p>
        </p:txBody>
      </p:sp>
      <p:sp>
        <p:nvSpPr>
          <p:cNvPr id="1048675" name="Footer Placeholder 5"/>
          <p:cNvSpPr>
            <a:spLocks noGrp="1"/>
          </p:cNvSpPr>
          <p:nvPr>
            <p:ph type="ftr" sz="quarter" idx="11"/>
          </p:nvPr>
        </p:nvSpPr>
        <p:spPr/>
        <p:txBody>
          <a:bodyPr/>
          <a:p>
            <a:endParaRPr lang="en-IN"/>
          </a:p>
        </p:txBody>
      </p:sp>
      <p:sp>
        <p:nvSpPr>
          <p:cNvPr id="1048676" name="Slide Number Placeholder 6"/>
          <p:cNvSpPr>
            <a:spLocks noGrp="1"/>
          </p:cNvSpPr>
          <p:nvPr>
            <p:ph type="sldNum" sz="quarter" idx="12"/>
          </p:nvPr>
        </p:nvSpPr>
        <p:spPr/>
        <p:txBody>
          <a:bodyPr/>
          <a:p>
            <a:fld id="{82F96044-2194-4D87-9C93-7A57FC435A2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0" name=""/>
        <p:cNvGrpSpPr/>
        <p:nvPr/>
      </p:nvGrpSpPr>
      <p:grpSpPr>
        <a:xfrm>
          <a:off x="0" y="0"/>
          <a:ext cx="0" cy="0"/>
          <a:chOff x="0" y="0"/>
          <a:chExt cx="0" cy="0"/>
        </a:xfrm>
      </p:grpSpPr>
      <p:sp>
        <p:nvSpPr>
          <p:cNvPr id="1048651"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2"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3"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54"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55" name="Date Placeholder 4"/>
          <p:cNvSpPr>
            <a:spLocks noGrp="1"/>
          </p:cNvSpPr>
          <p:nvPr>
            <p:ph type="dt" sz="half" idx="10"/>
          </p:nvPr>
        </p:nvSpPr>
        <p:spPr/>
        <p:txBody>
          <a:bodyPr/>
          <a:p>
            <a:fld id="{6B7FBDD6-60E5-42B5-A6A4-D61C927D86A9}" type="datetimeFigureOut">
              <a:rPr lang="en-IN" smtClean="0"/>
              <a:t>14-02-2019</a:t>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a:xfrm>
            <a:off x="8077200" y="6356350"/>
            <a:ext cx="609600" cy="365125"/>
          </a:xfrm>
        </p:spPr>
        <p:txBody>
          <a:bodyPr/>
          <a:p>
            <a:fld id="{82F96044-2194-4D87-9C93-7A57FC435A2D}" type="slidenum">
              <a:rPr lang="en-IN" smtClean="0"/>
              <a:t>‹#›</a:t>
            </a:fld>
            <a:endParaRPr lang="en-IN"/>
          </a:p>
        </p:txBody>
      </p:sp>
      <p:sp>
        <p:nvSpPr>
          <p:cNvPr id="1048658"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59"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60"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6B7FBDD6-60E5-42B5-A6A4-D61C927D86A9}" type="datetimeFigureOut">
              <a:rPr lang="en-IN" smtClean="0"/>
              <a:t>14-02-2019</a:t>
            </a:fld>
            <a:endParaRPr lang="en-IN"/>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82F96044-2194-4D87-9C93-7A57FC435A2D}" type="slidenum">
              <a:rPr lang="en-IN" smtClean="0"/>
              <a:t>‹#›</a:t>
            </a:fld>
            <a:endParaRPr lang="en-IN"/>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p:txBody>
          <a:bodyPr/>
          <a:p>
            <a:endParaRPr dirty="0" lang="en-IN"/>
          </a:p>
        </p:txBody>
      </p:sp>
      <p:sp>
        <p:nvSpPr>
          <p:cNvPr id="1048591" name="Subtitle 2"/>
          <p:cNvSpPr>
            <a:spLocks noGrp="1"/>
          </p:cNvSpPr>
          <p:nvPr>
            <p:ph type="subTitle" idx="1"/>
          </p:nvPr>
        </p:nvSpPr>
        <p:spPr/>
        <p:txBody>
          <a:bodyPr/>
          <a:p>
            <a:endParaRPr lang="en-IN"/>
          </a:p>
        </p:txBody>
      </p:sp>
      <p:pic>
        <p:nvPicPr>
          <p:cNvPr id="2097152"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25686" y="0"/>
            <a:ext cx="9118314" cy="6858000"/>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a:xfrm>
            <a:off x="467544" y="1124744"/>
            <a:ext cx="8229600" cy="1143000"/>
          </a:xfrm>
        </p:spPr>
        <p:txBody>
          <a:bodyPr>
            <a:normAutofit fontScale="90000"/>
          </a:bodyPr>
          <a:p>
            <a:pPr indent="-685800" marL="685800">
              <a:buFont typeface="Wingdings" pitchFamily="2" charset="2"/>
              <a:buChar char="q"/>
            </a:pPr>
            <a:r>
              <a:rPr dirty="0" sz="4900" lang="en-IN" smtClean="0">
                <a:solidFill>
                  <a:schemeClr val="tx1"/>
                </a:solidFill>
              </a:rPr>
              <a:t>Components of </a:t>
            </a:r>
            <a:r>
              <a:rPr dirty="0" sz="4900" lang="en-IN">
                <a:solidFill>
                  <a:schemeClr val="tx1"/>
                </a:solidFill>
              </a:rPr>
              <a:t>H</a:t>
            </a:r>
            <a:r>
              <a:rPr dirty="0" sz="4900" lang="en-IN" smtClean="0">
                <a:solidFill>
                  <a:schemeClr val="tx1"/>
                </a:solidFill>
              </a:rPr>
              <a:t>adoop</a:t>
            </a:r>
            <a:r>
              <a:rPr dirty="0" lang="en-IN" smtClean="0"/>
              <a:t/>
            </a:r>
            <a:br>
              <a:rPr dirty="0" lang="en-IN" smtClean="0"/>
            </a:br>
            <a:endParaRPr dirty="0" lang="en-IN"/>
          </a:p>
        </p:txBody>
      </p:sp>
      <p:sp>
        <p:nvSpPr>
          <p:cNvPr id="1048614" name="Content Placeholder 2"/>
          <p:cNvSpPr>
            <a:spLocks noGrp="1"/>
          </p:cNvSpPr>
          <p:nvPr>
            <p:ph idx="1"/>
          </p:nvPr>
        </p:nvSpPr>
        <p:spPr/>
        <p:txBody>
          <a:bodyPr/>
          <a:p>
            <a:r>
              <a:rPr dirty="0" lang="en-IN" smtClean="0"/>
              <a:t>There are two components of Hadoop										1.HDFS													2.MapReduce</a:t>
            </a:r>
            <a:endParaRPr dirty="0" lang="en-IN"/>
          </a:p>
        </p:txBody>
      </p:sp>
      <p:pic>
        <p:nvPicPr>
          <p:cNvPr id="2097163"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Title 1"/>
          <p:cNvSpPr>
            <a:spLocks noGrp="1"/>
          </p:cNvSpPr>
          <p:nvPr>
            <p:ph type="title"/>
          </p:nvPr>
        </p:nvSpPr>
        <p:spPr>
          <a:xfrm>
            <a:off x="228600" y="381000"/>
            <a:ext cx="8229600" cy="1143000"/>
          </a:xfrm>
        </p:spPr>
        <p:txBody>
          <a:bodyPr/>
          <a:p>
            <a:r>
              <a:rPr dirty="0" lang="en-IN" smtClean="0"/>
              <a:t>1.HDFS</a:t>
            </a:r>
            <a:endParaRPr dirty="0" lang="en-IN"/>
          </a:p>
        </p:txBody>
      </p:sp>
      <p:sp>
        <p:nvSpPr>
          <p:cNvPr id="1048616" name="Content Placeholder 2"/>
          <p:cNvSpPr>
            <a:spLocks noGrp="1"/>
          </p:cNvSpPr>
          <p:nvPr>
            <p:ph idx="1"/>
          </p:nvPr>
        </p:nvSpPr>
        <p:spPr>
          <a:xfrm>
            <a:off x="0" y="1752600"/>
            <a:ext cx="8686800" cy="5105400"/>
          </a:xfrm>
        </p:spPr>
        <p:txBody>
          <a:bodyPr>
            <a:normAutofit/>
          </a:bodyPr>
          <a:p>
            <a:r>
              <a:rPr dirty="0" sz="2800" lang="en-IN" smtClean="0"/>
              <a:t>HDFS  means Hadoop Distributed File System.</a:t>
            </a:r>
          </a:p>
          <a:p>
            <a:r>
              <a:rPr dirty="0" sz="2800" lang="en-IN" smtClean="0"/>
              <a:t>HDFS is capable of storing large amount of data.</a:t>
            </a:r>
          </a:p>
          <a:p>
            <a:r>
              <a:rPr dirty="0" sz="2800" lang="en-IN" smtClean="0"/>
              <a:t>HDFS offers a reliable and distributed storage. It replicates the data across multiple nodes</a:t>
            </a:r>
          </a:p>
          <a:p>
            <a:r>
              <a:rPr dirty="0" sz="2800" lang="en-IN" smtClean="0"/>
              <a:t>There is no physical location dependancy.</a:t>
            </a:r>
          </a:p>
          <a:p>
            <a:endParaRPr dirty="0" lang="en-IN"/>
          </a:p>
        </p:txBody>
      </p:sp>
      <p:pic>
        <p:nvPicPr>
          <p:cNvPr id="2097164"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7" name="Title 1"/>
          <p:cNvSpPr>
            <a:spLocks noGrp="1"/>
          </p:cNvSpPr>
          <p:nvPr>
            <p:ph type="title"/>
          </p:nvPr>
        </p:nvSpPr>
        <p:spPr>
          <a:xfrm>
            <a:off x="6096000" y="381000"/>
            <a:ext cx="304800" cy="304800"/>
          </a:xfrm>
        </p:spPr>
        <p:txBody>
          <a:bodyPr>
            <a:normAutofit fontScale="90000"/>
          </a:bodyPr>
          <a:p>
            <a:r>
              <a:rPr dirty="0" lang="en-US" smtClean="0"/>
              <a:t>.</a:t>
            </a:r>
            <a:endParaRPr dirty="0" lang="en-US"/>
          </a:p>
        </p:txBody>
      </p:sp>
      <p:sp>
        <p:nvSpPr>
          <p:cNvPr id="1048618" name="Content Placeholder 2"/>
          <p:cNvSpPr>
            <a:spLocks noGrp="1"/>
          </p:cNvSpPr>
          <p:nvPr>
            <p:ph idx="1"/>
          </p:nvPr>
        </p:nvSpPr>
        <p:spPr/>
        <p:txBody>
          <a:bodyPr>
            <a:normAutofit fontScale="95833" lnSpcReduction="10000"/>
          </a:bodyPr>
          <a:p>
            <a:r>
              <a:rPr dirty="0" sz="2800" lang="en-IN" smtClean="0"/>
              <a:t>HDFS works in a master/slave </a:t>
            </a:r>
            <a:r>
              <a:rPr dirty="0" sz="2800" lang="en-IN" err="1" smtClean="0"/>
              <a:t>fasion</a:t>
            </a:r>
            <a:r>
              <a:rPr dirty="0" sz="2800" lang="en-IN" smtClean="0"/>
              <a:t>.			  </a:t>
            </a:r>
          </a:p>
          <a:p>
            <a:pPr lvl="1">
              <a:buFont typeface="Wingdings" pitchFamily="2" charset="2"/>
              <a:buChar char="Ø"/>
            </a:pPr>
            <a:r>
              <a:rPr dirty="0" sz="2800" lang="en-IN" smtClean="0"/>
              <a:t>Name Node:</a:t>
            </a:r>
            <a:r>
              <a:rPr dirty="0" lang="en-IN" smtClean="0"/>
              <a:t>							          </a:t>
            </a:r>
            <a:r>
              <a:rPr dirty="0" sz="2600" lang="en-IN" smtClean="0"/>
              <a:t>master   component and holds the information about all  other nodes in hadoop  cluster</a:t>
            </a:r>
            <a:r>
              <a:rPr dirty="0" lang="en-IN" smtClean="0"/>
              <a:t>.</a:t>
            </a:r>
          </a:p>
          <a:p>
            <a:pPr lvl="1">
              <a:buFont typeface="Wingdings" pitchFamily="2" charset="2"/>
              <a:buChar char="Ø"/>
            </a:pPr>
            <a:r>
              <a:rPr dirty="0" sz="2800" lang="en-IN" smtClean="0"/>
              <a:t>Data Node:</a:t>
            </a:r>
          </a:p>
          <a:p>
            <a:pPr>
              <a:buNone/>
            </a:pPr>
            <a:r>
              <a:rPr dirty="0" sz="2800" lang="en-IN" smtClean="0"/>
              <a:t>                   DataNode is a slave node and hold the user </a:t>
            </a:r>
          </a:p>
          <a:p>
            <a:pPr>
              <a:buNone/>
            </a:pPr>
            <a:r>
              <a:rPr dirty="0" sz="2800" lang="en-IN" smtClean="0"/>
              <a:t>   data .in the form of data blocks. There can be a lot of </a:t>
            </a:r>
          </a:p>
          <a:p>
            <a:pPr>
              <a:buNone/>
            </a:pPr>
            <a:r>
              <a:rPr dirty="0" sz="2800" lang="en-IN" smtClean="0"/>
              <a:t>  </a:t>
            </a:r>
            <a:r>
              <a:rPr dirty="0" sz="2800" lang="en-IN" err="1" smtClean="0"/>
              <a:t>DataNodes</a:t>
            </a:r>
            <a:r>
              <a:rPr dirty="0" sz="2800" lang="en-IN" smtClean="0"/>
              <a:t> in hadoop cluster.</a:t>
            </a:r>
          </a:p>
          <a:p>
            <a:pPr>
              <a:buNone/>
            </a:pPr>
            <a:r>
              <a:rPr dirty="0" sz="2800" lang="en-IN" smtClean="0"/>
              <a:t> </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5" name="Picture 2097168"/>
          <p:cNvPicPr>
            <a:picLocks/>
          </p:cNvPicPr>
          <p:nvPr/>
        </p:nvPicPr>
        <p:blipFill>
          <a:blip xmlns:r="http://schemas.openxmlformats.org/officeDocument/2006/relationships" r:embed="rId1"/>
          <a:stretch>
            <a:fillRect/>
          </a:stretch>
        </p:blipFill>
        <p:spPr>
          <a:xfrm>
            <a:off x="0" y="0"/>
            <a:ext cx="9144000" cy="681850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9" name="Title 1"/>
          <p:cNvSpPr>
            <a:spLocks noGrp="1"/>
          </p:cNvSpPr>
          <p:nvPr>
            <p:ph type="title"/>
          </p:nvPr>
        </p:nvSpPr>
        <p:spPr/>
        <p:txBody>
          <a:bodyPr/>
          <a:p>
            <a:r>
              <a:rPr dirty="0" lang="en-IN" smtClean="0"/>
              <a:t>2.MapReduce</a:t>
            </a:r>
            <a:endParaRPr dirty="0" lang="en-IN"/>
          </a:p>
        </p:txBody>
      </p:sp>
      <p:sp>
        <p:nvSpPr>
          <p:cNvPr id="1048620" name="Content Placeholder 2"/>
          <p:cNvSpPr>
            <a:spLocks noGrp="1"/>
          </p:cNvSpPr>
          <p:nvPr>
            <p:ph idx="1"/>
          </p:nvPr>
        </p:nvSpPr>
        <p:spPr/>
        <p:txBody>
          <a:bodyPr>
            <a:normAutofit/>
          </a:bodyPr>
          <a:p>
            <a:r>
              <a:rPr dirty="0" lang="en-IN" smtClean="0"/>
              <a:t>It is a programming model for processing large data sets as distributed computing on clusters of computers. </a:t>
            </a:r>
          </a:p>
          <a:p>
            <a:endParaRPr dirty="0" lang="en-IN"/>
          </a:p>
          <a:p>
            <a:pPr indent="0" marL="0">
              <a:buNone/>
            </a:pPr>
            <a:r>
              <a:rPr dirty="0" lang="en-IN" smtClean="0"/>
              <a:t>  </a:t>
            </a:r>
            <a:endParaRPr dirty="0" lang="en-IN"/>
          </a:p>
        </p:txBody>
      </p:sp>
      <p:pic>
        <p:nvPicPr>
          <p:cNvPr id="2097166"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7" name="Picture 1"/>
          <p:cNvPicPr>
            <a:picLocks noChangeAspect="1"/>
          </p:cNvPicPr>
          <p:nvPr/>
        </p:nvPicPr>
        <p:blipFill>
          <a:blip xmlns:r="http://schemas.openxmlformats.org/officeDocument/2006/relationships" r:embed="rId1"/>
          <a:stretch>
            <a:fillRect/>
          </a:stretch>
        </p:blipFill>
        <p:spPr>
          <a:xfrm>
            <a:off x="0" y="0"/>
            <a:ext cx="9296400" cy="679658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1" name="Title 1"/>
          <p:cNvSpPr>
            <a:spLocks noGrp="1"/>
          </p:cNvSpPr>
          <p:nvPr>
            <p:ph type="title"/>
          </p:nvPr>
        </p:nvSpPr>
        <p:spPr/>
        <p:txBody>
          <a:bodyPr/>
          <a:p>
            <a:pPr indent="-685800" marL="685800">
              <a:buFont typeface="Wingdings" pitchFamily="2" charset="2"/>
              <a:buChar char="q"/>
            </a:pPr>
            <a:r>
              <a:rPr dirty="0" lang="en-IN" smtClean="0"/>
              <a:t> Characteristics of Hadoop</a:t>
            </a:r>
            <a:endParaRPr dirty="0" lang="en-IN"/>
          </a:p>
        </p:txBody>
      </p:sp>
      <p:sp>
        <p:nvSpPr>
          <p:cNvPr id="1048622" name="Content Placeholder 2"/>
          <p:cNvSpPr>
            <a:spLocks noGrp="1"/>
          </p:cNvSpPr>
          <p:nvPr>
            <p:ph idx="1"/>
          </p:nvPr>
        </p:nvSpPr>
        <p:spPr/>
        <p:txBody>
          <a:bodyPr/>
          <a:p>
            <a:r>
              <a:rPr dirty="0" lang="en-IN"/>
              <a:t>Open source</a:t>
            </a:r>
          </a:p>
          <a:p>
            <a:r>
              <a:rPr dirty="0" lang="en-IN"/>
              <a:t>Scalability</a:t>
            </a:r>
          </a:p>
          <a:p>
            <a:r>
              <a:rPr dirty="0" lang="en-IN"/>
              <a:t>Distributed or parallel processing</a:t>
            </a:r>
          </a:p>
          <a:p>
            <a:r>
              <a:rPr dirty="0" lang="en-IN"/>
              <a:t>Reliability &amp; Availability</a:t>
            </a:r>
          </a:p>
          <a:p>
            <a:r>
              <a:rPr dirty="0" lang="en-IN"/>
              <a:t>Flexibility in data processing</a:t>
            </a:r>
          </a:p>
          <a:p>
            <a:r>
              <a:rPr dirty="0" lang="en-IN"/>
              <a:t> Write once read multiple times</a:t>
            </a:r>
          </a:p>
          <a:p>
            <a:endParaRPr dirty="0" lang="en-IN"/>
          </a:p>
        </p:txBody>
      </p:sp>
      <p:pic>
        <p:nvPicPr>
          <p:cNvPr id="2097168"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3" name="Title 1"/>
          <p:cNvSpPr>
            <a:spLocks noGrp="1"/>
          </p:cNvSpPr>
          <p:nvPr>
            <p:ph type="title"/>
          </p:nvPr>
        </p:nvSpPr>
        <p:spPr/>
        <p:txBody>
          <a:bodyPr>
            <a:normAutofit fontScale="90000"/>
          </a:bodyPr>
          <a:p>
            <a:pPr indent="-685800" marL="685800">
              <a:buFont typeface="Wingdings" pitchFamily="2" charset="2"/>
              <a:buChar char="q"/>
            </a:pPr>
            <a:r>
              <a:rPr dirty="0" sz="4400" lang="en-IN" smtClean="0"/>
              <a:t>Requirenment For installing Hadoop</a:t>
            </a:r>
            <a:endParaRPr dirty="0" sz="4400" lang="en-IN"/>
          </a:p>
        </p:txBody>
      </p:sp>
      <p:sp>
        <p:nvSpPr>
          <p:cNvPr id="1048624" name="Content Placeholder 2"/>
          <p:cNvSpPr>
            <a:spLocks noGrp="1"/>
          </p:cNvSpPr>
          <p:nvPr>
            <p:ph idx="1"/>
          </p:nvPr>
        </p:nvSpPr>
        <p:spPr/>
        <p:txBody>
          <a:bodyPr/>
          <a:p>
            <a:r>
              <a:rPr dirty="0" lang="en-US"/>
              <a:t>4</a:t>
            </a:r>
            <a:r>
              <a:rPr dirty="0" lang="en-US"/>
              <a:t> </a:t>
            </a:r>
            <a:r>
              <a:rPr dirty="0" lang="en-US"/>
              <a:t>GB ram</a:t>
            </a:r>
            <a:endParaRPr dirty="0" lang="en-IN"/>
          </a:p>
          <a:p>
            <a:r>
              <a:rPr dirty="0" lang="en-US"/>
              <a:t>1</a:t>
            </a:r>
            <a:r>
              <a:rPr dirty="0" lang="en-US"/>
              <a:t> </a:t>
            </a:r>
            <a:r>
              <a:rPr dirty="0" lang="en-US"/>
              <a:t>T</a:t>
            </a:r>
            <a:r>
              <a:rPr dirty="0" lang="en-US"/>
              <a:t>B</a:t>
            </a:r>
            <a:r>
              <a:rPr dirty="0" lang="en-US"/>
              <a:t> </a:t>
            </a:r>
            <a:r>
              <a:rPr dirty="0" lang="en-US"/>
              <a:t>h</a:t>
            </a:r>
            <a:r>
              <a:rPr dirty="0" lang="en-US"/>
              <a:t>a</a:t>
            </a:r>
            <a:r>
              <a:rPr dirty="0" lang="en-US"/>
              <a:t>r</a:t>
            </a:r>
            <a:r>
              <a:rPr dirty="0" lang="en-US"/>
              <a:t>d</a:t>
            </a:r>
            <a:r>
              <a:rPr dirty="0" lang="en-US"/>
              <a:t> </a:t>
            </a:r>
            <a:r>
              <a:rPr dirty="0" lang="en-US"/>
              <a:t>d</a:t>
            </a:r>
            <a:r>
              <a:rPr dirty="0" lang="en-US"/>
              <a:t>i</a:t>
            </a:r>
            <a:r>
              <a:rPr dirty="0" lang="en-US"/>
              <a:t>s</a:t>
            </a:r>
            <a:r>
              <a:rPr dirty="0" lang="en-US"/>
              <a:t>k</a:t>
            </a:r>
            <a:endParaRPr dirty="0" lang="en-IN"/>
          </a:p>
          <a:p>
            <a:r>
              <a:rPr dirty="0" lang="en-US"/>
              <a:t>U</a:t>
            </a:r>
            <a:r>
              <a:rPr dirty="0" lang="en-US"/>
              <a:t>b</a:t>
            </a:r>
            <a:r>
              <a:rPr dirty="0" lang="en-US"/>
              <a:t>a</a:t>
            </a:r>
            <a:r>
              <a:rPr dirty="0" lang="en-US"/>
              <a:t>n</a:t>
            </a:r>
            <a:r>
              <a:rPr dirty="0" lang="en-US"/>
              <a:t>t</a:t>
            </a:r>
            <a:r>
              <a:rPr dirty="0" lang="en-US"/>
              <a:t>u</a:t>
            </a:r>
            <a:r>
              <a:rPr dirty="0" lang="en-US"/>
              <a:t> </a:t>
            </a:r>
            <a:r>
              <a:rPr dirty="0" lang="en-US"/>
              <a:t> </a:t>
            </a:r>
            <a:r>
              <a:rPr dirty="0" lang="en-US"/>
              <a:t>o</a:t>
            </a:r>
            <a:r>
              <a:rPr dirty="0" lang="en-US"/>
              <a:t>p</a:t>
            </a:r>
            <a:r>
              <a:rPr dirty="0" lang="en-US"/>
              <a:t>e</a:t>
            </a:r>
            <a:r>
              <a:rPr dirty="0" lang="en-US"/>
              <a:t>r</a:t>
            </a:r>
            <a:r>
              <a:rPr dirty="0" lang="en-US"/>
              <a:t>a</a:t>
            </a:r>
            <a:r>
              <a:rPr dirty="0" lang="en-US"/>
              <a:t>t</a:t>
            </a:r>
            <a:r>
              <a:rPr dirty="0" lang="en-US"/>
              <a:t>i</a:t>
            </a:r>
            <a:r>
              <a:rPr dirty="0" lang="en-US"/>
              <a:t>n</a:t>
            </a:r>
            <a:r>
              <a:rPr dirty="0" lang="en-US"/>
              <a:t>g</a:t>
            </a:r>
            <a:r>
              <a:rPr dirty="0" lang="en-US"/>
              <a:t> </a:t>
            </a:r>
            <a:r>
              <a:rPr dirty="0" lang="en-US"/>
              <a:t>s</a:t>
            </a:r>
            <a:r>
              <a:rPr dirty="0" lang="en-US"/>
              <a:t>y</a:t>
            </a:r>
            <a:r>
              <a:rPr dirty="0" lang="en-US"/>
              <a:t>s</a:t>
            </a:r>
            <a:r>
              <a:rPr dirty="0" lang="en-US"/>
              <a:t>tem</a:t>
            </a:r>
            <a:endParaRPr dirty="0" lang="en-IN"/>
          </a:p>
          <a:p>
            <a:endParaRPr dirty="0" lang="en-IN"/>
          </a:p>
        </p:txBody>
      </p:sp>
      <p:pic>
        <p:nvPicPr>
          <p:cNvPr id="2097169"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5" name="Title 1"/>
          <p:cNvSpPr>
            <a:spLocks noGrp="1"/>
          </p:cNvSpPr>
          <p:nvPr>
            <p:ph type="title"/>
          </p:nvPr>
        </p:nvSpPr>
        <p:spPr>
          <a:xfrm>
            <a:off x="467544" y="764704"/>
            <a:ext cx="8229600" cy="864096"/>
          </a:xfrm>
        </p:spPr>
        <p:txBody>
          <a:bodyPr>
            <a:normAutofit/>
          </a:bodyPr>
          <a:p>
            <a:pPr indent="-685800" marL="685800">
              <a:buFont typeface="Wingdings" pitchFamily="2" charset="2"/>
              <a:buChar char="q"/>
            </a:pPr>
            <a:r>
              <a:rPr dirty="0" sz="4400" lang="en-US" smtClean="0"/>
              <a:t>Conclusion</a:t>
            </a:r>
            <a:endParaRPr dirty="0" sz="4400" lang="en-US"/>
          </a:p>
        </p:txBody>
      </p:sp>
      <p:sp>
        <p:nvSpPr>
          <p:cNvPr id="1048626" name="Content Placeholder 2"/>
          <p:cNvSpPr>
            <a:spLocks noGrp="1"/>
          </p:cNvSpPr>
          <p:nvPr>
            <p:ph idx="1"/>
          </p:nvPr>
        </p:nvSpPr>
        <p:spPr>
          <a:xfrm>
            <a:off x="457200" y="2132856"/>
            <a:ext cx="8229600" cy="4191744"/>
          </a:xfrm>
        </p:spPr>
        <p:txBody>
          <a:bodyPr/>
          <a:p>
            <a:r>
              <a:rPr dirty="0" lang="en-US" smtClean="0"/>
              <a:t>Hadoop is successful solution for Big data Handling </a:t>
            </a:r>
          </a:p>
          <a:p>
            <a:r>
              <a:rPr dirty="0" lang="en-US" smtClean="0"/>
              <a:t>Hadoop expanded from a simple project to the level of platform </a:t>
            </a:r>
          </a:p>
          <a:p>
            <a:r>
              <a:rPr dirty="0" lang="en-US" smtClean="0"/>
              <a:t>The projects and tools on Hadoop are proof for the successfulness of hadoop.</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7" name="Title 1"/>
          <p:cNvSpPr>
            <a:spLocks noGrp="1"/>
          </p:cNvSpPr>
          <p:nvPr>
            <p:ph type="title"/>
          </p:nvPr>
        </p:nvSpPr>
        <p:spPr>
          <a:xfrm>
            <a:off x="179512" y="2132856"/>
            <a:ext cx="7992888" cy="1440160"/>
          </a:xfrm>
        </p:spPr>
        <p:txBody>
          <a:bodyPr>
            <a:normAutofit/>
          </a:bodyPr>
          <a:p>
            <a:r>
              <a:rPr dirty="0" lang="en-IN" smtClean="0"/>
              <a:t>			 THANK YOU !</a:t>
            </a:r>
            <a:endParaRPr dirty="0" lang="en-IN"/>
          </a:p>
        </p:txBody>
      </p:sp>
      <p:pic>
        <p:nvPicPr>
          <p:cNvPr id="2097170"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Content Placeholder 2"/>
          <p:cNvSpPr>
            <a:spLocks noGrp="1"/>
          </p:cNvSpPr>
          <p:nvPr>
            <p:ph idx="1"/>
          </p:nvPr>
        </p:nvSpPr>
        <p:spPr>
          <a:xfrm>
            <a:off x="457200" y="1052736"/>
            <a:ext cx="8229600" cy="5271864"/>
          </a:xfrm>
        </p:spPr>
        <p:txBody>
          <a:bodyPr/>
          <a:p>
            <a:r>
              <a:rPr dirty="0" lang="en-IN" smtClean="0"/>
              <a:t>Group Leader Name :							Gotipamul  Bhavana V.</a:t>
            </a:r>
          </a:p>
          <a:p>
            <a:r>
              <a:rPr dirty="0" lang="en-IN" smtClean="0"/>
              <a:t>Group Members Name:							Boga Sneha S.						Kankurti Tasmiya N.					Gulbargawale Tabassum R.</a:t>
            </a:r>
          </a:p>
          <a:p>
            <a:r>
              <a:rPr dirty="0" lang="en-IN" smtClean="0"/>
              <a:t>Guided by :								Mr.Ravindra  Gangundi Sir</a:t>
            </a:r>
            <a:endParaRPr dirty="0" lang="en-IN"/>
          </a:p>
        </p:txBody>
      </p:sp>
      <p:pic>
        <p:nvPicPr>
          <p:cNvPr id="2097153"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323528" y="404664"/>
            <a:ext cx="3178696" cy="1143000"/>
          </a:xfrm>
        </p:spPr>
        <p:txBody>
          <a:bodyPr>
            <a:normAutofit fontScale="90000"/>
          </a:bodyPr>
          <a:p>
            <a:pPr indent="-571500" marL="571500">
              <a:buFont typeface="Wingdings" pitchFamily="2" charset="2"/>
              <a:buChar char="q"/>
            </a:pPr>
            <a:r>
              <a:rPr dirty="0" lang="en-IN" smtClean="0"/>
              <a:t>CONTENTS</a:t>
            </a:r>
            <a:endParaRPr dirty="0" lang="en-IN"/>
          </a:p>
        </p:txBody>
      </p:sp>
      <p:sp>
        <p:nvSpPr>
          <p:cNvPr id="1048599" name="Content Placeholder 2"/>
          <p:cNvSpPr>
            <a:spLocks noGrp="1"/>
          </p:cNvSpPr>
          <p:nvPr>
            <p:ph idx="1"/>
          </p:nvPr>
        </p:nvSpPr>
        <p:spPr>
          <a:xfrm>
            <a:off x="457200" y="1772816"/>
            <a:ext cx="8229600" cy="4896544"/>
          </a:xfrm>
        </p:spPr>
        <p:txBody>
          <a:bodyPr/>
          <a:p>
            <a:r>
              <a:rPr dirty="0" lang="en-US" smtClean="0">
                <a:solidFill>
                  <a:prstClr val="black"/>
                </a:solidFill>
              </a:rPr>
              <a:t>Big data</a:t>
            </a:r>
          </a:p>
          <a:p>
            <a:r>
              <a:rPr dirty="0" lang="en-US" smtClean="0">
                <a:solidFill>
                  <a:prstClr val="black"/>
                </a:solidFill>
              </a:rPr>
              <a:t>Evolution of Big data</a:t>
            </a:r>
          </a:p>
          <a:p>
            <a:r>
              <a:rPr dirty="0" lang="en-US" smtClean="0">
                <a:solidFill>
                  <a:prstClr val="black"/>
                </a:solidFill>
              </a:rPr>
              <a:t>Characteristics </a:t>
            </a:r>
            <a:r>
              <a:rPr dirty="0" lang="en-US">
                <a:solidFill>
                  <a:prstClr val="black"/>
                </a:solidFill>
              </a:rPr>
              <a:t>Of Big </a:t>
            </a:r>
            <a:r>
              <a:rPr dirty="0" lang="en-US" smtClean="0">
                <a:solidFill>
                  <a:prstClr val="black"/>
                </a:solidFill>
              </a:rPr>
              <a:t>Data</a:t>
            </a:r>
          </a:p>
          <a:p>
            <a:r>
              <a:rPr dirty="0" lang="en-US" smtClean="0">
                <a:solidFill>
                  <a:prstClr val="black"/>
                </a:solidFill>
              </a:rPr>
              <a:t>Defination of Hadoop</a:t>
            </a:r>
            <a:endParaRPr dirty="0" lang="en-IN" smtClean="0"/>
          </a:p>
          <a:p>
            <a:r>
              <a:rPr dirty="0" lang="en-IN" smtClean="0"/>
              <a:t>Components of Hadoop					1.HDFS							2.MapReduce</a:t>
            </a:r>
          </a:p>
          <a:p>
            <a:r>
              <a:rPr dirty="0" lang="en-IN" smtClean="0"/>
              <a:t> Characteristics of Hadoop</a:t>
            </a:r>
          </a:p>
          <a:p>
            <a:r>
              <a:rPr dirty="0" lang="en-IN" smtClean="0"/>
              <a:t>Requirenment for installing </a:t>
            </a:r>
            <a:r>
              <a:rPr dirty="0" lang="en-IN" err="1" smtClean="0"/>
              <a:t>Hadoop</a:t>
            </a:r>
            <a:endParaRPr dirty="0" lang="en-IN" smtClean="0"/>
          </a:p>
          <a:p>
            <a:r>
              <a:rPr dirty="0" lang="en-IN" smtClean="0"/>
              <a:t>Conclusion</a:t>
            </a:r>
            <a:endParaRPr dirty="0" lang="en-IN"/>
          </a:p>
        </p:txBody>
      </p:sp>
      <p:pic>
        <p:nvPicPr>
          <p:cNvPr id="2097154"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1"/>
          <p:cNvSpPr>
            <a:spLocks noGrp="1"/>
          </p:cNvSpPr>
          <p:nvPr>
            <p:ph type="title"/>
          </p:nvPr>
        </p:nvSpPr>
        <p:spPr>
          <a:xfrm>
            <a:off x="457200" y="704088"/>
            <a:ext cx="8229600" cy="924712"/>
          </a:xfrm>
        </p:spPr>
        <p:txBody>
          <a:bodyPr/>
          <a:p>
            <a:pPr indent="-685800" marL="685800">
              <a:buFont typeface="Wingdings" pitchFamily="2" charset="2"/>
              <a:buChar char="q"/>
            </a:pPr>
            <a:r>
              <a:rPr dirty="0" lang="en-IN" smtClean="0"/>
              <a:t> </a:t>
            </a:r>
            <a:r>
              <a:rPr dirty="0" sz="4400" lang="en-IN" smtClean="0"/>
              <a:t>Big data</a:t>
            </a:r>
            <a:endParaRPr dirty="0" sz="4400" lang="en-IN"/>
          </a:p>
        </p:txBody>
      </p:sp>
      <p:sp>
        <p:nvSpPr>
          <p:cNvPr id="1048601" name="Content Placeholder 4"/>
          <p:cNvSpPr>
            <a:spLocks noGrp="1"/>
          </p:cNvSpPr>
          <p:nvPr>
            <p:ph idx="1"/>
          </p:nvPr>
        </p:nvSpPr>
        <p:spPr>
          <a:xfrm>
            <a:off x="457200" y="2132856"/>
            <a:ext cx="8229600" cy="4191744"/>
          </a:xfrm>
        </p:spPr>
        <p:txBody>
          <a:bodyPr/>
          <a:p>
            <a:r>
              <a:rPr dirty="0" lang="en-IN" smtClean="0"/>
              <a:t>Big data is term used to suggest huge  data sets(several gigabytes/terabytes/petabytes)of data.</a:t>
            </a:r>
          </a:p>
          <a:p>
            <a:r>
              <a:rPr dirty="0" lang="en-IN" smtClean="0"/>
              <a:t>The data is so large and complex that it would become difficult  to process using traditional data processing applications.</a:t>
            </a:r>
          </a:p>
          <a:p>
            <a:r>
              <a:rPr dirty="0" lang="en-IN" smtClean="0"/>
              <a:t>Big data requires a new set of tools,applications and frameworks to process and manage data</a:t>
            </a:r>
            <a:endParaRPr dirty="0" lang="en-IN"/>
          </a:p>
        </p:txBody>
      </p:sp>
      <p:pic>
        <p:nvPicPr>
          <p:cNvPr id="2097155"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1"/>
          <p:cNvSpPr>
            <a:spLocks noGrp="1"/>
          </p:cNvSpPr>
          <p:nvPr>
            <p:ph type="title"/>
          </p:nvPr>
        </p:nvSpPr>
        <p:spPr>
          <a:xfrm>
            <a:off x="457200" y="704088"/>
            <a:ext cx="8229600" cy="924712"/>
          </a:xfrm>
        </p:spPr>
        <p:txBody>
          <a:bodyPr>
            <a:normAutofit/>
          </a:bodyPr>
          <a:p>
            <a:pPr indent="-685800" marL="685800">
              <a:buFont typeface="Wingdings" pitchFamily="2" charset="2"/>
              <a:buChar char="q"/>
            </a:pPr>
            <a:r>
              <a:rPr dirty="0" sz="4400" lang="en-IN" smtClean="0"/>
              <a:t>Evolution of Big Data</a:t>
            </a:r>
            <a:endParaRPr dirty="0" sz="4400" lang="en-IN"/>
          </a:p>
        </p:txBody>
      </p:sp>
      <p:sp>
        <p:nvSpPr>
          <p:cNvPr id="1048603" name="Content Placeholder 2"/>
          <p:cNvSpPr>
            <a:spLocks noGrp="1"/>
          </p:cNvSpPr>
          <p:nvPr>
            <p:ph idx="1"/>
          </p:nvPr>
        </p:nvSpPr>
        <p:spPr>
          <a:xfrm>
            <a:off x="107504" y="1844824"/>
            <a:ext cx="8856984" cy="4479776"/>
          </a:xfrm>
        </p:spPr>
        <p:txBody>
          <a:bodyPr/>
          <a:p>
            <a:r>
              <a:rPr dirty="0" lang="en-IN" smtClean="0"/>
              <a:t>Data has always been around and there has been a need to store,process and manage data since the begining of modern human civilization.</a:t>
            </a:r>
          </a:p>
          <a:p>
            <a:r>
              <a:rPr dirty="0" lang="en-IN" smtClean="0"/>
              <a:t>However,the amount of data  captured,stored,proceed and managed depends on various factors including the necessity felt by humans for certain information,available tools and technologies needed for making decision based on the data analysis and so on.</a:t>
            </a:r>
            <a:endParaRPr dirty="0" lang="en-IN"/>
          </a:p>
        </p:txBody>
      </p:sp>
      <p:pic>
        <p:nvPicPr>
          <p:cNvPr id="2097156"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Title 1"/>
          <p:cNvSpPr>
            <a:spLocks noGrp="1"/>
          </p:cNvSpPr>
          <p:nvPr>
            <p:ph type="title"/>
          </p:nvPr>
        </p:nvSpPr>
        <p:spPr>
          <a:xfrm>
            <a:off x="467544" y="692696"/>
            <a:ext cx="6629400" cy="762000"/>
          </a:xfrm>
        </p:spPr>
        <p:txBody>
          <a:bodyPr>
            <a:normAutofit fontScale="90000"/>
          </a:bodyPr>
          <a:p>
            <a:pPr indent="-571500" marL="571500">
              <a:buFont typeface="Wingdings" pitchFamily="2" charset="2"/>
              <a:buChar char="q"/>
            </a:pPr>
            <a:r>
              <a:rPr dirty="0" sz="4000" lang="en-US" smtClean="0"/>
              <a:t> </a:t>
            </a:r>
            <a:r>
              <a:rPr dirty="0" sz="4400" lang="en-US" smtClean="0"/>
              <a:t>Characteristics Of Big Data</a:t>
            </a:r>
            <a:endParaRPr dirty="0" sz="4400" lang="en-US"/>
          </a:p>
        </p:txBody>
      </p:sp>
      <p:sp>
        <p:nvSpPr>
          <p:cNvPr id="1048605" name="Content Placeholder 4"/>
          <p:cNvSpPr>
            <a:spLocks noGrp="1"/>
          </p:cNvSpPr>
          <p:nvPr>
            <p:ph idx="1"/>
          </p:nvPr>
        </p:nvSpPr>
        <p:spPr>
          <a:xfrm>
            <a:off x="467544" y="1628800"/>
            <a:ext cx="8219256" cy="4536504"/>
          </a:xfrm>
        </p:spPr>
        <p:txBody>
          <a:bodyPr/>
          <a:p>
            <a:r>
              <a:rPr dirty="0" lang="en-US"/>
              <a:t>The characteristics of Big Data are popularly known as </a:t>
            </a:r>
            <a:r>
              <a:rPr dirty="0" lang="en-US" smtClean="0"/>
              <a:t>the </a:t>
            </a:r>
            <a:r>
              <a:rPr dirty="0" lang="en-US"/>
              <a:t>three V’s of Big </a:t>
            </a:r>
            <a:r>
              <a:rPr dirty="0" lang="en-US" smtClean="0"/>
              <a:t>Data.</a:t>
            </a:r>
            <a:endParaRPr dirty="0" lang="en-US"/>
          </a:p>
        </p:txBody>
      </p:sp>
      <p:sp>
        <p:nvSpPr>
          <p:cNvPr id="1048606" name="Slide Number Placeholder 3"/>
          <p:cNvSpPr>
            <a:spLocks noGrp="1"/>
          </p:cNvSpPr>
          <p:nvPr>
            <p:ph type="sldNum" sz="quarter" idx="12"/>
          </p:nvPr>
        </p:nvSpPr>
        <p:spPr/>
        <p:txBody>
          <a:bodyPr/>
          <a:p>
            <a:fld id="{2754ED01-E2A0-4C1E-8E21-014B99041579}" type="slidenum">
              <a:rPr lang="en-US" smtClean="0">
                <a:solidFill>
                  <a:prstClr val="black">
                    <a:tint val="75000"/>
                  </a:prstClr>
                </a:solidFill>
              </a:rPr>
              <a:t>6</a:t>
            </a:fld>
            <a:endParaRPr lang="en-US">
              <a:solidFill>
                <a:prstClr val="black">
                  <a:tint val="75000"/>
                </a:prstClr>
              </a:solidFill>
            </a:endParaRPr>
          </a:p>
        </p:txBody>
      </p:sp>
      <p:pic>
        <p:nvPicPr>
          <p:cNvPr id="2097157" name="Picture 3"/>
          <p:cNvPicPr>
            <a:picLocks noChangeAspect="1" noChangeArrowheads="1"/>
          </p:cNvPicPr>
          <p:nvPr/>
        </p:nvPicPr>
        <p:blipFill>
          <a:blip xmlns:r="http://schemas.openxmlformats.org/officeDocument/2006/relationships" r:embed="rId1"/>
          <a:srcRect/>
          <a:stretch>
            <a:fillRect/>
          </a:stretch>
        </p:blipFill>
        <p:spPr bwMode="auto">
          <a:xfrm>
            <a:off x="1524000" y="2780928"/>
            <a:ext cx="5715000" cy="3848472"/>
          </a:xfrm>
          <a:prstGeom prst="rect"/>
          <a:noFill/>
          <a:ln>
            <a:noFill/>
          </a:ln>
          <a:effectLst/>
        </p:spPr>
      </p:pic>
      <p:pic>
        <p:nvPicPr>
          <p:cNvPr id="2097158" name="Picture 2" descr="Related image"/>
          <p:cNvPicPr>
            <a:picLocks noChangeAspect="1" noChangeArrowheads="1"/>
          </p:cNvPicPr>
          <p:nvPr/>
        </p:nvPicPr>
        <p:blipFill>
          <a:blip xmlns:r="http://schemas.openxmlformats.org/officeDocument/2006/relationships" r:embed="rId2"/>
          <a:srcRect/>
          <a:stretch>
            <a:fillRect/>
          </a:stretch>
        </p:blipFill>
        <p:spPr bwMode="auto">
          <a:xfrm>
            <a:off x="6804248" y="4797152"/>
            <a:ext cx="2736304" cy="2736304"/>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4"/>
          <p:cNvSpPr>
            <a:spLocks noGrp="1"/>
          </p:cNvSpPr>
          <p:nvPr>
            <p:ph idx="1"/>
          </p:nvPr>
        </p:nvSpPr>
        <p:spPr>
          <a:xfrm>
            <a:off x="251520" y="1484784"/>
            <a:ext cx="8435280" cy="4839816"/>
          </a:xfrm>
        </p:spPr>
        <p:txBody>
          <a:bodyPr/>
          <a:p>
            <a:r>
              <a:rPr dirty="0" lang="en-IN" smtClean="0"/>
              <a:t>Volume: Volume  refers to the size of the data that the user is working with.Due to advancement of Technology the amount of data that is being generated is  growing rapidly.</a:t>
            </a:r>
          </a:p>
          <a:p>
            <a:r>
              <a:rPr dirty="0" lang="en-IN" smtClean="0"/>
              <a:t> Variety: Variety refers to different formats in which data is getting generated.</a:t>
            </a:r>
          </a:p>
          <a:p>
            <a:r>
              <a:rPr dirty="0" lang="en-IN" smtClean="0"/>
              <a:t>Velocity: Velocity refers to the speed at which data is getting generated.</a:t>
            </a:r>
            <a:endParaRPr dirty="0" lang="en-IN"/>
          </a:p>
        </p:txBody>
      </p:sp>
      <p:pic>
        <p:nvPicPr>
          <p:cNvPr id="2097159"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6804248" y="4797152"/>
            <a:ext cx="2736304" cy="2736304"/>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1"/>
          <p:cNvSpPr>
            <a:spLocks noGrp="1"/>
          </p:cNvSpPr>
          <p:nvPr>
            <p:ph type="title"/>
          </p:nvPr>
        </p:nvSpPr>
        <p:spPr>
          <a:xfrm>
            <a:off x="467544" y="704088"/>
            <a:ext cx="8219256" cy="1143000"/>
          </a:xfrm>
        </p:spPr>
        <p:txBody>
          <a:bodyPr/>
          <a:p>
            <a:pPr indent="-685800" marL="685800">
              <a:buFont typeface="Wingdings" pitchFamily="2" charset="2"/>
              <a:buChar char="q"/>
            </a:pPr>
            <a:r>
              <a:rPr dirty="0" lang="en-US" smtClean="0"/>
              <a:t>Hadoo</a:t>
            </a:r>
            <a:r>
              <a:rPr dirty="0" lang="en-US"/>
              <a:t>p</a:t>
            </a:r>
          </a:p>
        </p:txBody>
      </p:sp>
      <p:sp>
        <p:nvSpPr>
          <p:cNvPr id="1048609" name="Content Placeholder 2"/>
          <p:cNvSpPr>
            <a:spLocks noGrp="1"/>
          </p:cNvSpPr>
          <p:nvPr>
            <p:ph idx="1"/>
          </p:nvPr>
        </p:nvSpPr>
        <p:spPr>
          <a:xfrm>
            <a:off x="457200" y="2204864"/>
            <a:ext cx="8229600" cy="4119735"/>
          </a:xfrm>
        </p:spPr>
        <p:txBody>
          <a:bodyPr/>
          <a:p>
            <a:r>
              <a:rPr dirty="0" lang="en-US" smtClean="0"/>
              <a:t>Hadoop is open source framework .It is capable of processing a large amount of data sets in a distributed fashion.</a:t>
            </a:r>
          </a:p>
          <a:p>
            <a:r>
              <a:rPr dirty="0" lang="en-US" smtClean="0"/>
              <a:t>Hadoop provides a reliable way to store, process &amp; analyze the data.</a:t>
            </a:r>
            <a:endParaRPr dirty="0" lang="en-US"/>
          </a:p>
        </p:txBody>
      </p:sp>
      <p:pic>
        <p:nvPicPr>
          <p:cNvPr id="2097160" name="Picture 2" descr="Related image"/>
          <p:cNvPicPr>
            <a:picLocks noChangeAspect="1" noChangeArrowheads="1"/>
          </p:cNvPicPr>
          <p:nvPr/>
        </p:nvPicPr>
        <p:blipFill>
          <a:blip xmlns:r="http://schemas.openxmlformats.org/officeDocument/2006/relationships" r:embed="rId1" cstate="print"/>
          <a:srcRect/>
          <a:stretch>
            <a:fillRect/>
          </a:stretch>
        </p:blipFill>
        <p:spPr bwMode="auto">
          <a:xfrm>
            <a:off x="3293584" y="836710"/>
            <a:ext cx="1800200" cy="1368153"/>
          </a:xfrm>
          <a:prstGeom prst="rect"/>
          <a:noFill/>
        </p:spPr>
      </p:pic>
      <p:pic>
        <p:nvPicPr>
          <p:cNvPr id="2097161" name="Picture 2" descr="Related image"/>
          <p:cNvPicPr>
            <a:picLocks noChangeAspect="1" noChangeArrowheads="1"/>
          </p:cNvPicPr>
          <p:nvPr/>
        </p:nvPicPr>
        <p:blipFill>
          <a:blip xmlns:r="http://schemas.openxmlformats.org/officeDocument/2006/relationships" r:embed="rId2"/>
          <a:srcRect/>
          <a:stretch>
            <a:fillRect/>
          </a:stretch>
        </p:blipFill>
        <p:spPr bwMode="auto">
          <a:xfrm>
            <a:off x="6804248" y="4797152"/>
            <a:ext cx="2736304" cy="2736304"/>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1143000" y="1143000"/>
            <a:ext cx="6858000" cy="525780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Hewlett-Packard Company</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Student</dc:creator>
  <cp:lastModifiedBy>SAI</cp:lastModifiedBy>
  <dcterms:created xsi:type="dcterms:W3CDTF">2018-09-27T12:48:19Z</dcterms:created>
  <dcterms:modified xsi:type="dcterms:W3CDTF">2019-04-04T05:46:21Z</dcterms:modified>
</cp:coreProperties>
</file>