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notesMasterIdLst>
    <p:notesMasterId r:id="rId21"/>
  </p:notesMasterIdLst>
  <p:sldIdLst>
    <p:sldId id="256" r:id="rId5"/>
    <p:sldId id="272" r:id="rId6"/>
    <p:sldId id="257" r:id="rId7"/>
    <p:sldId id="273" r:id="rId8"/>
    <p:sldId id="259" r:id="rId9"/>
    <p:sldId id="260" r:id="rId10"/>
    <p:sldId id="261" r:id="rId11"/>
    <p:sldId id="262" r:id="rId12"/>
    <p:sldId id="264" r:id="rId13"/>
    <p:sldId id="265" r:id="rId14"/>
    <p:sldId id="271" r:id="rId15"/>
    <p:sldId id="274"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6DD91-3DBF-43C9-A8B0-BE8140213803}" v="1877" dt="2021-06-01T07:11:55.231"/>
    <p1510:client id="{3A123C37-FF83-A048-87C4-D237FFD36B94}" v="1070" dt="2021-06-01T08:42:19.976"/>
    <p1510:client id="{3B8FB47A-EE41-437A-AE96-30754C8B4D68}" v="1995" dt="2021-06-01T07:01:04.830"/>
    <p1510:client id="{71336DE5-862E-4743-B5EA-A945BC3B9E8D}" vWet="2" dt="2021-06-01T07:19:57.567"/>
    <p1510:client id="{CB96FD6D-D7CD-4D21-9825-C9E5D3EE3E49}" v="39" dt="2021-06-01T07:53:58.911"/>
    <p1510:client id="{F34DFB1B-C24D-1340-5D5E-97977D98961A}" v="392" dt="2021-05-31T14:36:12.15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E23C2-C740-4574-B313-22DCAE95DFEE}" type="datetimeFigureOut">
              <a:rPr lang="nl-BE" smtClean="0"/>
              <a:t>7/06/2021</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45CE6-A392-43D9-A8A5-3A91BB5698AF}" type="slidenum">
              <a:rPr lang="nl-BE" smtClean="0"/>
              <a:t>‹nr.›</a:t>
            </a:fld>
            <a:endParaRPr lang="nl-BE"/>
          </a:p>
        </p:txBody>
      </p:sp>
    </p:spTree>
    <p:extLst>
      <p:ext uri="{BB962C8B-B14F-4D97-AF65-F5344CB8AC3E}">
        <p14:creationId xmlns:p14="http://schemas.microsoft.com/office/powerpoint/2010/main" val="34908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a:effectLst/>
                <a:latin typeface="Calibri" panose="020F0502020204030204" pitchFamily="34" charset="0"/>
                <a:ea typeface="Calibri" panose="020F0502020204030204" pitchFamily="34" charset="0"/>
                <a:cs typeface="Arial" panose="020B0604020202020204" pitchFamily="34" charset="0"/>
              </a:rPr>
              <a:t>We zijn dit project begonnen uit de vraag van “Hoe wordt een VR-spel voor Oculus Quest ontwikkeld in 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a:effectLst/>
                <a:latin typeface="Calibri" panose="020F0502020204030204" pitchFamily="34" charset="0"/>
                <a:ea typeface="Calibri" panose="020F0502020204030204" pitchFamily="34" charset="0"/>
                <a:cs typeface="Arial" panose="020B0604020202020204" pitchFamily="34" charset="0"/>
              </a:rPr>
              <a:t>Het project draait rond het ontwikkelen van een VR-spel waarin verschillende sporten zoals minigolf, basketbal en baseball speelbaar zijn.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a:effectLst/>
                <a:latin typeface="Calibri" panose="020F0502020204030204" pitchFamily="34" charset="0"/>
                <a:ea typeface="Calibri" panose="020F0502020204030204" pitchFamily="34" charset="0"/>
                <a:cs typeface="Arial" panose="020B0604020202020204" pitchFamily="34" charset="0"/>
              </a:rPr>
              <a:t>Hierbij wordt de focus gelegd op het minigolf gedeelte, de andere sporten dienen als een mogelijke uitbreiding afhankelijk van de resterende tijd.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a:effectLst/>
                <a:latin typeface="Calibri" panose="020F0502020204030204" pitchFamily="34" charset="0"/>
                <a:ea typeface="Calibri" panose="020F0502020204030204" pitchFamily="34" charset="0"/>
                <a:cs typeface="Arial" panose="020B0604020202020204" pitchFamily="34" charset="0"/>
              </a:rPr>
              <a:t>Dat wordt gerealiseerd met behulp van de game-engine Unity. De game wordt specifiek ontwikkeld voor het gebruik van een Oculus Quest als VR-bril.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a:effectLst/>
                <a:latin typeface="Calibri" panose="020F0502020204030204" pitchFamily="34" charset="0"/>
                <a:ea typeface="Calibri" panose="020F0502020204030204" pitchFamily="34" charset="0"/>
                <a:cs typeface="Arial" panose="020B0604020202020204" pitchFamily="34" charset="0"/>
              </a:rPr>
              <a:t>De drie grote delen zijn de code, 3D-modellen en de VR-omgeving.</a:t>
            </a:r>
          </a:p>
          <a:p>
            <a:endParaRPr lang="nl-BE"/>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3</a:t>
            </a:fld>
            <a:endParaRPr lang="nl-BE"/>
          </a:p>
        </p:txBody>
      </p:sp>
    </p:spTree>
    <p:extLst>
      <p:ext uri="{BB962C8B-B14F-4D97-AF65-F5344CB8AC3E}">
        <p14:creationId xmlns:p14="http://schemas.microsoft.com/office/powerpoint/2010/main" val="91204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a:effectLst/>
                <a:latin typeface="Calibri" panose="020F0502020204030204" pitchFamily="34" charset="0"/>
                <a:ea typeface="Calibri" panose="020F0502020204030204" pitchFamily="34" charset="0"/>
                <a:cs typeface="Arial" panose="020B0604020202020204" pitchFamily="34" charset="0"/>
              </a:rPr>
              <a:t>De onderzoeksvraag van ons project was “Hoe wordt een VR-spel voor Oculus </a:t>
            </a:r>
            <a:r>
              <a:rPr lang="nl-BE" sz="1200" err="1">
                <a:effectLst/>
                <a:latin typeface="Calibri" panose="020F0502020204030204" pitchFamily="34" charset="0"/>
                <a:ea typeface="Calibri" panose="020F0502020204030204" pitchFamily="34" charset="0"/>
                <a:cs typeface="Arial" panose="020B0604020202020204" pitchFamily="34" charset="0"/>
              </a:rPr>
              <a:t>Quest</a:t>
            </a:r>
            <a:r>
              <a:rPr lang="nl-BE" sz="1200">
                <a:effectLst/>
                <a:latin typeface="Calibri" panose="020F0502020204030204" pitchFamily="34" charset="0"/>
                <a:ea typeface="Calibri" panose="020F0502020204030204" pitchFamily="34" charset="0"/>
                <a:cs typeface="Arial" panose="020B0604020202020204" pitchFamily="34" charset="0"/>
              </a:rPr>
              <a:t> ontwikkeld in </a:t>
            </a:r>
            <a:r>
              <a:rPr lang="nl-BE" sz="1200" err="1">
                <a:effectLst/>
                <a:latin typeface="Calibri" panose="020F0502020204030204" pitchFamily="34" charset="0"/>
                <a:ea typeface="Calibri" panose="020F0502020204030204" pitchFamily="34" charset="0"/>
                <a:cs typeface="Arial" panose="020B0604020202020204" pitchFamily="34" charset="0"/>
              </a:rPr>
              <a:t>Unity</a:t>
            </a:r>
            <a:r>
              <a:rPr lang="nl-BE" sz="1200">
                <a:effectLst/>
                <a:latin typeface="Calibri" panose="020F0502020204030204" pitchFamily="34" charset="0"/>
                <a:ea typeface="Calibri" panose="020F0502020204030204" pitchFamily="34" charset="0"/>
                <a:cs typeface="Arial" panose="020B0604020202020204" pitchFamily="34" charset="0"/>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a:effectLst/>
                <a:latin typeface="Calibri" panose="020F0502020204030204" pitchFamily="34" charset="0"/>
                <a:ea typeface="Calibri" panose="020F0502020204030204" pitchFamily="34" charset="0"/>
                <a:cs typeface="Arial" panose="020B0604020202020204" pitchFamily="34" charset="0"/>
              </a:rPr>
              <a:t>Dit weten we echter hoe dit in zijn werk zit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BE" sz="1200">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b="0" i="0" kern="1200">
                <a:solidFill>
                  <a:schemeClr val="tx1"/>
                </a:solidFill>
                <a:effectLst/>
                <a:latin typeface="+mn-lt"/>
                <a:ea typeface="+mn-ea"/>
                <a:cs typeface="+mn-cs"/>
              </a:rPr>
              <a:t>Het origineel plan om een VR-spel met verschillende sporten zoals minigolf, basketbal en baseball te maken is slechts in beperkte mate ontwikkeld. Slechts het golfgedeelte en een simpel </a:t>
            </a:r>
            <a:r>
              <a:rPr lang="nl-BE" sz="1200" b="0" i="0" kern="1200" err="1">
                <a:solidFill>
                  <a:schemeClr val="tx1"/>
                </a:solidFill>
                <a:effectLst/>
                <a:latin typeface="+mn-lt"/>
                <a:ea typeface="+mn-ea"/>
                <a:cs typeface="+mn-cs"/>
              </a:rPr>
              <a:t>baseballminigame</a:t>
            </a:r>
            <a:r>
              <a:rPr lang="nl-BE" sz="1200" b="0" i="0" kern="1200">
                <a:solidFill>
                  <a:schemeClr val="tx1"/>
                </a:solidFill>
                <a:effectLst/>
                <a:latin typeface="+mn-lt"/>
                <a:ea typeface="+mn-ea"/>
                <a:cs typeface="+mn-cs"/>
              </a:rPr>
              <a:t> zijn in het finaal product uitgewerkt, voor de andere sporten was er geen tijd om een concept uit te werken.  </a:t>
            </a:r>
            <a:br>
              <a:rPr lang="nl-BE" sz="1200" b="0" i="0" kern="1200">
                <a:solidFill>
                  <a:schemeClr val="tx1"/>
                </a:solidFill>
                <a:effectLst/>
                <a:latin typeface="+mn-lt"/>
                <a:ea typeface="+mn-ea"/>
                <a:cs typeface="+mn-cs"/>
              </a:rPr>
            </a:br>
            <a:r>
              <a:rPr lang="nl-BE" sz="1200" b="0" i="0" kern="1200">
                <a:solidFill>
                  <a:schemeClr val="tx1"/>
                </a:solidFill>
                <a:effectLst/>
                <a:latin typeface="+mn-lt"/>
                <a:ea typeface="+mn-ea"/>
                <a:cs typeface="+mn-cs"/>
              </a:rPr>
              <a:t>De voornaamste reden voor het geminimaliseerd design is wegens de problemen gerelateerd aan de Oculus </a:t>
            </a:r>
            <a:r>
              <a:rPr lang="nl-BE" sz="1200" b="0" i="0" kern="1200" err="1">
                <a:solidFill>
                  <a:schemeClr val="tx1"/>
                </a:solidFill>
                <a:effectLst/>
                <a:latin typeface="+mn-lt"/>
                <a:ea typeface="+mn-ea"/>
                <a:cs typeface="+mn-cs"/>
              </a:rPr>
              <a:t>Quest</a:t>
            </a:r>
            <a:r>
              <a:rPr lang="nl-BE" sz="1200" b="0" i="0" kern="1200">
                <a:solidFill>
                  <a:schemeClr val="tx1"/>
                </a:solidFill>
                <a:effectLst/>
                <a:latin typeface="+mn-lt"/>
                <a:ea typeface="+mn-ea"/>
                <a:cs typeface="+mn-cs"/>
              </a:rPr>
              <a:t>. Het probleem ligt grotendeels bij de detectie van botsingen tussen de speler en de objecten waarmee hij interacties doet.  </a:t>
            </a:r>
            <a:endParaRPr lang="nl-BE" sz="1200">
              <a:effectLst/>
              <a:latin typeface="Calibri" panose="020F0502020204030204" pitchFamily="34" charset="0"/>
              <a:ea typeface="Calibri" panose="020F0502020204030204" pitchFamily="34" charset="0"/>
              <a:cs typeface="Arial" panose="020B0604020202020204" pitchFamily="34" charset="0"/>
            </a:endParaRPr>
          </a:p>
          <a:p>
            <a:endParaRPr lang="nl-BE"/>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4</a:t>
            </a:fld>
            <a:endParaRPr lang="nl-BE"/>
          </a:p>
        </p:txBody>
      </p:sp>
    </p:spTree>
    <p:extLst>
      <p:ext uri="{BB962C8B-B14F-4D97-AF65-F5344CB8AC3E}">
        <p14:creationId xmlns:p14="http://schemas.microsoft.com/office/powerpoint/2010/main" val="8298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Er zijn 3 elementen nodig om teleportatie te hebben:</a:t>
            </a:r>
          </a:p>
          <a:p>
            <a:endParaRPr lang="nl-BE"/>
          </a:p>
          <a:p>
            <a:r>
              <a:rPr lang="nl-BE"/>
              <a:t>VR rig heeft 2 scripts nodig, het locomotion systeem dat de xr rig gebruikt en de teleportation provider die het locomotion system gebruikt.</a:t>
            </a:r>
          </a:p>
          <a:p>
            <a:endParaRPr lang="nl-BE"/>
          </a:p>
          <a:p>
            <a:r>
              <a:rPr lang="nl-BE"/>
              <a:t>Een ray interactor op de linker controller, deze heeft 2 scripts:</a:t>
            </a:r>
          </a:p>
          <a:p>
            <a:r>
              <a:rPr lang="nl-BE"/>
              <a:t>	</a:t>
            </a:r>
          </a:p>
          <a:p>
            <a:r>
              <a:rPr lang="nl-BE"/>
              <a:t>	een xr controller script voor een knop toe te wijzen aan het teleporteren (trigger in ons geval)</a:t>
            </a:r>
          </a:p>
          <a:p>
            <a:r>
              <a:rPr lang="nl-BE"/>
              <a:t>	</a:t>
            </a:r>
          </a:p>
          <a:p>
            <a:r>
              <a:rPr lang="nl-BE"/>
              <a:t>	een xr ray interactor zodat er interacties bewerkt kunnen worden indien er contact is met de teleport area of bij de teleportatie zelf</a:t>
            </a:r>
          </a:p>
          <a:p>
            <a:r>
              <a:rPr lang="nl-BE"/>
              <a:t>		</a:t>
            </a:r>
          </a:p>
          <a:p>
            <a:r>
              <a:rPr lang="nl-BE"/>
              <a:t>		In ons geval zijn er haptics, dit betekend dat de controller zal trillen bij het hoveren over een vlak waar je kan teleporteren</a:t>
            </a:r>
          </a:p>
          <a:p>
            <a:r>
              <a:rPr lang="nl-BE"/>
              <a:t>		</a:t>
            </a:r>
          </a:p>
          <a:p>
            <a:r>
              <a:rPr lang="nl-BE"/>
              <a:t>		bij het teleporteren zelf zal de linkercontroller ook trillen</a:t>
            </a:r>
          </a:p>
          <a:p>
            <a:endParaRPr lang="nl-BE"/>
          </a:p>
          <a:p>
            <a:r>
              <a:rPr lang="nl-BE"/>
              <a:t>Het laatste element is de teleport area, dit is de vloer van het level en de golfbanen, alle vlakken waar je je kan op verplaatsen hebben dit script</a:t>
            </a:r>
          </a:p>
          <a:p>
            <a:endParaRPr lang="nl-BE"/>
          </a:p>
          <a:p>
            <a:r>
              <a:rPr lang="nl-BE"/>
              <a:t> </a:t>
            </a:r>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5</a:t>
            </a:fld>
            <a:endParaRPr lang="nl-BE"/>
          </a:p>
        </p:txBody>
      </p:sp>
    </p:spTree>
    <p:extLst>
      <p:ext uri="{BB962C8B-B14F-4D97-AF65-F5344CB8AC3E}">
        <p14:creationId xmlns:p14="http://schemas.microsoft.com/office/powerpoint/2010/main" val="126030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a:t>Een skybox is eigenljk een kubus die zich rond om de scene bevind en het uitzicht van de lucht kan aanpassen door middel van shader</a:t>
            </a:r>
          </a:p>
          <a:p>
            <a:pPr marL="171450" indent="-171450">
              <a:buFontTx/>
              <a:buChar char="-"/>
            </a:pPr>
            <a:endParaRPr lang="nl-BE"/>
          </a:p>
          <a:p>
            <a:pPr marL="171450" indent="-171450">
              <a:buFontTx/>
              <a:buChar char="-"/>
            </a:pPr>
            <a:r>
              <a:rPr lang="nl-BE"/>
              <a:t>Er zijn 3 belangerijke delen bij het implementeren van een skybox</a:t>
            </a:r>
          </a:p>
          <a:p>
            <a:pPr marL="171450" indent="-171450">
              <a:buFontTx/>
              <a:buChar char="-"/>
            </a:pPr>
            <a:endParaRPr lang="nl-BE"/>
          </a:p>
          <a:p>
            <a:pPr marL="171450" indent="-171450">
              <a:buFontTx/>
              <a:buChar char="-"/>
            </a:pPr>
            <a:r>
              <a:rPr lang="nl-BE"/>
              <a:t>Bijsnijden</a:t>
            </a:r>
          </a:p>
          <a:p>
            <a:pPr marL="171450" indent="-171450">
              <a:buFontTx/>
              <a:buChar char="-"/>
            </a:pPr>
            <a:endParaRPr lang="nl-BE"/>
          </a:p>
          <a:p>
            <a:pPr marL="628650" lvl="1" indent="-171450">
              <a:buFontTx/>
              <a:buChar char="-"/>
            </a:pPr>
            <a:r>
              <a:rPr lang="nl-BE"/>
              <a:t>Er kan gelijk welke foto genomen worden om als skybox in te stellen. Eenmaal de foto gekozen moet volgende figuur eruit gehaald worden. De foto wordt dan verdeeld in 6 gelijke stukken. Dit is belangerijk want elke inperfectie zal worden gezien in de uiteindelijke skybox. De fotos worden apart opgeslaan.</a:t>
            </a:r>
          </a:p>
          <a:p>
            <a:pPr marL="628650" lvl="1" indent="-171450">
              <a:buFontTx/>
              <a:buChar char="-"/>
            </a:pPr>
            <a:endParaRPr lang="nl-BE"/>
          </a:p>
          <a:p>
            <a:pPr marL="171450" lvl="0" indent="-171450">
              <a:buFontTx/>
              <a:buChar char="-"/>
            </a:pPr>
            <a:endParaRPr lang="nl-BE"/>
          </a:p>
          <a:p>
            <a:pPr marL="171450" lvl="0" indent="-171450">
              <a:buFontTx/>
              <a:buChar char="-"/>
            </a:pPr>
            <a:r>
              <a:rPr lang="nl-BE"/>
              <a:t>Shader aanpassen</a:t>
            </a:r>
          </a:p>
          <a:p>
            <a:pPr marL="628650" lvl="1" indent="-171450">
              <a:buFontTx/>
              <a:buChar char="-"/>
            </a:pPr>
            <a:r>
              <a:rPr lang="nl-BE"/>
              <a:t>(Een shader is script met algoritmen om elke pixel te renderen)</a:t>
            </a:r>
          </a:p>
          <a:p>
            <a:pPr marL="628650" lvl="1" indent="-171450">
              <a:buFontTx/>
              <a:buChar char="-"/>
            </a:pPr>
            <a:r>
              <a:rPr lang="nl-BE"/>
              <a:t>De shader werd veranderd naar skybox. En alle fotos werden erin geplaatst.</a:t>
            </a:r>
          </a:p>
          <a:p>
            <a:pPr marL="171450" indent="-171450">
              <a:buFontTx/>
              <a:buChar char="-"/>
            </a:pPr>
            <a:endParaRPr lang="nl-BE"/>
          </a:p>
          <a:p>
            <a:pPr marL="171450" indent="-171450">
              <a:buFontTx/>
              <a:buChar char="-"/>
            </a:pPr>
            <a:r>
              <a:rPr lang="nl-BE"/>
              <a:t>Realistisch beeld verkrijgen</a:t>
            </a:r>
          </a:p>
          <a:p>
            <a:pPr marL="628650" lvl="1" indent="-171450">
              <a:buFontTx/>
              <a:buChar char="-"/>
            </a:pPr>
            <a:r>
              <a:rPr lang="nl-BE"/>
              <a:t>Om een ‘mooie’ skybox te verkrijgen werden de left en right omgekeerd geïmplementeerd. Dit is omdat unity een spiegeling toe past op deze fotos, om zo een doorlopend beeld aan de horizon geven</a:t>
            </a:r>
          </a:p>
          <a:p>
            <a:pPr marL="171450" indent="-171450">
              <a:buFontTx/>
              <a:buChar char="-"/>
            </a:pPr>
            <a:endParaRPr lang="nl-BE"/>
          </a:p>
          <a:p>
            <a:pPr marL="171450" indent="-171450">
              <a:buFontTx/>
              <a:buChar char="-"/>
            </a:pPr>
            <a:endParaRPr lang="nl-BE"/>
          </a:p>
          <a:p>
            <a:pPr marL="171450" indent="-171450">
              <a:buFontTx/>
              <a:buChar char="-"/>
            </a:pPr>
            <a:endParaRPr lang="nl-BE"/>
          </a:p>
          <a:p>
            <a:pPr marL="171450" indent="-171450">
              <a:buFontTx/>
              <a:buChar char="-"/>
            </a:pPr>
            <a:endParaRPr lang="nl-BE"/>
          </a:p>
          <a:p>
            <a:pPr marL="171450" indent="-171450">
              <a:buFontTx/>
              <a:buChar char="-"/>
            </a:pPr>
            <a:endParaRPr lang="nl-BE"/>
          </a:p>
          <a:p>
            <a:pPr marL="171450" indent="-171450">
              <a:buFontTx/>
              <a:buChar char="-"/>
            </a:pPr>
            <a:endParaRPr lang="nl-BE"/>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6</a:t>
            </a:fld>
            <a:endParaRPr lang="nl-BE"/>
          </a:p>
        </p:txBody>
      </p:sp>
    </p:spTree>
    <p:extLst>
      <p:ext uri="{BB962C8B-B14F-4D97-AF65-F5344CB8AC3E}">
        <p14:creationId xmlns:p14="http://schemas.microsoft.com/office/powerpoint/2010/main" val="92750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a:t>Er werden 2 geluiden voorzien in ons project. Om die geluid ente gebruiken moeten die geïmplementeerd worden in een 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BE"/>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a:t>BallDrop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a:t>Het geluid Balldrop is opgenomen door een golfbal te laten vallen in een hole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a:t>Wanneer de bal in het spel terecht komt in de hole treed het script in werking en speelt het geluid af</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a:t>PutterHit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a:t>Putterhit is de geluidsopname van een putter die impact heeft op een golfbal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a:t>Het geluid putterHit werd op dezelfde manier geImplementeerd. Maar treed in werking als de putter contact maakt met de bal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BE"/>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a:t>Play On Awake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a:t>Dit is een functie die moet worden uitgeschakeld binnen in de audio source. Dit zorgt ervoor dat niet alle geluiden afspelen bij het opstarten van het spel.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a:p>
          <a:p>
            <a:pPr marL="0" marR="0" lvl="0" indent="0" algn="l" defTabSz="914400" rtl="0" eaLnBrk="1" fontAlgn="auto" latinLnBrk="0" hangingPunct="1">
              <a:lnSpc>
                <a:spcPct val="100000"/>
              </a:lnSpc>
              <a:spcBef>
                <a:spcPts val="0"/>
              </a:spcBef>
              <a:spcAft>
                <a:spcPts val="0"/>
              </a:spcAft>
              <a:buClrTx/>
              <a:buSzTx/>
              <a:buFontTx/>
              <a:buNone/>
              <a:tabLst/>
              <a:defRPr/>
            </a:pPr>
            <a:r>
              <a:rPr lang="nl-BE"/>
              <a:t>Ook werden deze geluiden zelf opgenomen</a:t>
            </a:r>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7</a:t>
            </a:fld>
            <a:endParaRPr lang="nl-BE"/>
          </a:p>
        </p:txBody>
      </p:sp>
    </p:spTree>
    <p:extLst>
      <p:ext uri="{BB962C8B-B14F-4D97-AF65-F5344CB8AC3E}">
        <p14:creationId xmlns:p14="http://schemas.microsoft.com/office/powerpoint/2010/main" val="153715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11</a:t>
            </a:fld>
            <a:endParaRPr lang="nl-BE"/>
          </a:p>
        </p:txBody>
      </p:sp>
    </p:spTree>
    <p:extLst>
      <p:ext uri="{BB962C8B-B14F-4D97-AF65-F5344CB8AC3E}">
        <p14:creationId xmlns:p14="http://schemas.microsoft.com/office/powerpoint/2010/main" val="269179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a:effectLst/>
                <a:latin typeface="Calibri" panose="020F0502020204030204" pitchFamily="34" charset="0"/>
                <a:ea typeface="Calibri" panose="020F0502020204030204" pitchFamily="34" charset="0"/>
                <a:cs typeface="Arial" panose="020B0604020202020204" pitchFamily="34" charset="0"/>
              </a:rPr>
              <a:t>De onderzoeksvraag van ons project was “Hoe wordt een VR-spel voor Oculus Quest ontwikkeld in Unity?”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a:effectLst/>
                <a:latin typeface="Calibri" panose="020F0502020204030204" pitchFamily="34" charset="0"/>
                <a:ea typeface="Calibri" panose="020F0502020204030204" pitchFamily="34" charset="0"/>
                <a:cs typeface="Arial" panose="020B0604020202020204" pitchFamily="34" charset="0"/>
              </a:rPr>
              <a:t>Dit weten we echter hoe dit in zijn werk zit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BE" sz="1200">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b="0" i="0" kern="1200">
                <a:solidFill>
                  <a:schemeClr val="tx1"/>
                </a:solidFill>
                <a:effectLst/>
                <a:latin typeface="+mn-lt"/>
                <a:ea typeface="+mn-ea"/>
                <a:cs typeface="+mn-cs"/>
              </a:rPr>
              <a:t>Het origineel plan om een VR-spel met verschillende sporten zoals minigolf, basketbal en baseball te maken is slechts in beperkte mate ontwikkeld. Slechts het golfgedeelte en een simpel baseballminigame zijn in het finaal product uitgewerkt, voor de andere sporten was er geen tijd om een concept uit te werken.  </a:t>
            </a:r>
            <a:br>
              <a:rPr lang="nl-BE" sz="1200" b="0" i="0" kern="1200">
                <a:solidFill>
                  <a:schemeClr val="tx1"/>
                </a:solidFill>
                <a:effectLst/>
                <a:latin typeface="+mn-lt"/>
                <a:ea typeface="+mn-ea"/>
                <a:cs typeface="+mn-cs"/>
              </a:rPr>
            </a:br>
            <a:r>
              <a:rPr lang="nl-BE" sz="1200" b="0" i="0" kern="1200">
                <a:solidFill>
                  <a:schemeClr val="tx1"/>
                </a:solidFill>
                <a:effectLst/>
                <a:latin typeface="+mn-lt"/>
                <a:ea typeface="+mn-ea"/>
                <a:cs typeface="+mn-cs"/>
              </a:rPr>
              <a:t>De voornaamste reden voor het geminimaliseerd design is wegens de problemen gerelateerd aan de Oculus Quest. Het probleem ligt grotendeels bij de detectie van botsingen tussen de speler en de objecten waarmee hij interacties doet.  </a:t>
            </a:r>
            <a:endParaRPr lang="nl-BE" sz="1200">
              <a:effectLst/>
              <a:latin typeface="Calibri" panose="020F0502020204030204" pitchFamily="34" charset="0"/>
              <a:ea typeface="Calibri" panose="020F0502020204030204" pitchFamily="34" charset="0"/>
              <a:cs typeface="Arial" panose="020B0604020202020204" pitchFamily="34" charset="0"/>
            </a:endParaRPr>
          </a:p>
          <a:p>
            <a:endParaRPr lang="nl-BE"/>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12</a:t>
            </a:fld>
            <a:endParaRPr lang="nl-BE"/>
          </a:p>
        </p:txBody>
      </p:sp>
    </p:spTree>
    <p:extLst>
      <p:ext uri="{BB962C8B-B14F-4D97-AF65-F5344CB8AC3E}">
        <p14:creationId xmlns:p14="http://schemas.microsoft.com/office/powerpoint/2010/main" val="4277063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a:effectLst/>
                <a:latin typeface="Calibri" panose="020F0502020204030204" pitchFamily="34" charset="0"/>
                <a:ea typeface="Calibri" panose="020F0502020204030204" pitchFamily="34" charset="0"/>
                <a:cs typeface="Arial" panose="020B0604020202020204" pitchFamily="34" charset="0"/>
              </a:rPr>
              <a:t>Dan komen we nu bij de conclusie van het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BE" sz="1200">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a:effectLst/>
                <a:latin typeface="Calibri" panose="020F0502020204030204" pitchFamily="34" charset="0"/>
                <a:ea typeface="Calibri" panose="020F0502020204030204" pitchFamily="34" charset="0"/>
                <a:cs typeface="Arial" panose="020B0604020202020204" pitchFamily="34" charset="0"/>
              </a:rPr>
              <a:t>We begonnen dit project met de onderzoeksvraag “Hoe wordt een VR-spel voor Oculus Quest ontwikkeld in Unity?”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a:effectLst/>
                <a:latin typeface="Calibri" panose="020F0502020204030204" pitchFamily="34" charset="0"/>
                <a:ea typeface="Calibri" panose="020F0502020204030204" pitchFamily="34" charset="0"/>
                <a:cs typeface="Arial" panose="020B0604020202020204" pitchFamily="34" charset="0"/>
              </a:rPr>
              <a:t>Deze vraag kunnen we beantwoorden en ook bevestingen , want de basistechnieken hebben we wel in de vingers hebben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BE" sz="1200">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BE" sz="1200" b="0" i="0" kern="1200">
                <a:solidFill>
                  <a:schemeClr val="tx1"/>
                </a:solidFill>
                <a:effectLst/>
                <a:latin typeface="+mn-lt"/>
                <a:ea typeface="+mn-ea"/>
                <a:cs typeface="+mn-cs"/>
              </a:rPr>
              <a:t>Maar Het origineel plan was om een VR-spel met verschillende sporten zoals minigolf, basketbal en baseball te maken maar dit is slecht in beperkte mate ontwikkeld. enkel het golfgedeelte en een simpel baseball versie zitten in het finaal product, voor de andere sporten was er geen tijd om een concept uit te werken.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br>
              <a:rPr lang="nl-BE" sz="1200" b="0" i="0" kern="1200">
                <a:solidFill>
                  <a:schemeClr val="tx1"/>
                </a:solidFill>
                <a:effectLst/>
                <a:latin typeface="+mn-lt"/>
                <a:ea typeface="+mn-ea"/>
                <a:cs typeface="+mn-cs"/>
              </a:rPr>
            </a:br>
            <a:r>
              <a:rPr lang="nl-BE" sz="1200" b="0" i="0" kern="1200">
                <a:solidFill>
                  <a:schemeClr val="tx1"/>
                </a:solidFill>
                <a:effectLst/>
                <a:latin typeface="+mn-lt"/>
                <a:ea typeface="+mn-ea"/>
                <a:cs typeface="+mn-cs"/>
              </a:rPr>
              <a:t>De voornaamste reden voor het geminimaliseerd design is wegens de problemen aan de Oculus Quest. Zoals Gauthier daarnet vertelde zat het grootste probleem bij de detectie van botsingen tussen de speler en de objecten waarmee hij interacties deed.  </a:t>
            </a:r>
            <a:endParaRPr lang="nl-BE" sz="1200">
              <a:effectLst/>
              <a:latin typeface="Calibri" panose="020F0502020204030204" pitchFamily="34" charset="0"/>
              <a:ea typeface="Calibri" panose="020F0502020204030204" pitchFamily="34" charset="0"/>
              <a:cs typeface="Arial" panose="020B0604020202020204" pitchFamily="34" charset="0"/>
            </a:endParaRPr>
          </a:p>
          <a:p>
            <a:endParaRPr lang="nl-BE"/>
          </a:p>
          <a:p>
            <a:endParaRPr lang="nl-BE"/>
          </a:p>
          <a:p>
            <a:r>
              <a:rPr lang="nl-BE" sz="1200" b="0" i="0" kern="1200">
                <a:solidFill>
                  <a:schemeClr val="tx1"/>
                </a:solidFill>
                <a:effectLst/>
                <a:latin typeface="+mn-lt"/>
                <a:ea typeface="+mn-ea"/>
                <a:cs typeface="+mn-cs"/>
              </a:rPr>
              <a:t>Er kan nog verder gewerkt worden aan het eindproduct aangezien bepaalde functionaliteiten in het spel missen. Hiervan is een navigatiemenu een voorbeeld omdat momenteel de speler niet gemakkelijk tussen de golf- en baseballomgeving kan.  </a:t>
            </a:r>
            <a:br>
              <a:rPr lang="nl-BE" sz="1200" b="0" i="0" kern="1200">
                <a:solidFill>
                  <a:schemeClr val="tx1"/>
                </a:solidFill>
                <a:effectLst/>
                <a:latin typeface="+mn-lt"/>
                <a:ea typeface="+mn-ea"/>
                <a:cs typeface="+mn-cs"/>
              </a:rPr>
            </a:br>
            <a:endParaRPr lang="nl-BE"/>
          </a:p>
        </p:txBody>
      </p:sp>
      <p:sp>
        <p:nvSpPr>
          <p:cNvPr id="4" name="Tijdelijke aanduiding voor dianummer 3"/>
          <p:cNvSpPr>
            <a:spLocks noGrp="1"/>
          </p:cNvSpPr>
          <p:nvPr>
            <p:ph type="sldNum" sz="quarter" idx="5"/>
          </p:nvPr>
        </p:nvSpPr>
        <p:spPr/>
        <p:txBody>
          <a:bodyPr/>
          <a:lstStyle/>
          <a:p>
            <a:fld id="{F6F45CE6-A392-43D9-A8A5-3A91BB5698AF}" type="slidenum">
              <a:rPr lang="nl-BE" smtClean="0"/>
              <a:t>15</a:t>
            </a:fld>
            <a:endParaRPr lang="nl-BE"/>
          </a:p>
        </p:txBody>
      </p:sp>
    </p:spTree>
    <p:extLst>
      <p:ext uri="{BB962C8B-B14F-4D97-AF65-F5344CB8AC3E}">
        <p14:creationId xmlns:p14="http://schemas.microsoft.com/office/powerpoint/2010/main" val="249554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nl-NL"/>
              <a:t>Klik om stijl te bewerken</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E00404F-C47E-4344-8EAE-16B188622B87}" type="datetimeFigureOut">
              <a:rPr lang="nl-BE" smtClean="0"/>
              <a:t>7/06/2021</a:t>
            </a:fld>
            <a:endParaRPr lang="nl-B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nl-B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93D5704-6EE6-4A0A-9387-3BECA97D1195}" type="slidenum">
              <a:rPr lang="nl-BE" smtClean="0"/>
              <a:t>‹nr.›</a:t>
            </a:fld>
            <a:endParaRPr lang="nl-B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350184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E00404F-C47E-4344-8EAE-16B188622B87}" type="datetimeFigureOut">
              <a:rPr lang="nl-BE" smtClean="0"/>
              <a:t>7/06/2021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192780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E00404F-C47E-4344-8EAE-16B188622B87}" type="datetimeFigureOut">
              <a:rPr lang="nl-BE" smtClean="0"/>
              <a:t>7/06/2021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373208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12" name="Content Placeholder 2"/>
          <p:cNvSpPr>
            <a:spLocks noGrp="1"/>
          </p:cNvSpPr>
          <p:nvPr>
            <p:ph sz="quarter" idx="13"/>
          </p:nvPr>
        </p:nvSpPr>
        <p:spPr>
          <a:xfrm>
            <a:off x="913774" y="2367092"/>
            <a:ext cx="10363826" cy="342410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E00404F-C47E-4344-8EAE-16B188622B87}" type="datetimeFigureOut">
              <a:rPr lang="nl-BE" smtClean="0"/>
              <a:t>7/06/2021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289948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E00404F-C47E-4344-8EAE-16B188622B87}" type="datetimeFigureOut">
              <a:rPr lang="nl-BE" smtClean="0"/>
              <a:t>7/06/2021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407270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nl-NL"/>
              <a:t>Klik om stijl te bewerken</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E00404F-C47E-4344-8EAE-16B188622B87}" type="datetimeFigureOut">
              <a:rPr lang="nl-BE" smtClean="0"/>
              <a:t>7/06/2021</a:t>
            </a:fld>
            <a:endParaRPr lang="nl-B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nl-B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93D5704-6EE6-4A0A-9387-3BECA97D1195}" type="slidenum">
              <a:rPr lang="nl-BE" smtClean="0"/>
              <a:t>‹nr.›</a:t>
            </a:fld>
            <a:endParaRPr lang="nl-B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235268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nl-NL"/>
              <a:t>Klik om stijl te bewerken</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3E00404F-C47E-4344-8EAE-16B188622B87}" type="datetimeFigureOut">
              <a:rPr lang="nl-BE" smtClean="0"/>
              <a:t>7/06/2021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316377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nl-NL"/>
              <a:t>Klik om stijl te bewerken</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3E00404F-C47E-4344-8EAE-16B188622B87}" type="datetimeFigureOut">
              <a:rPr lang="nl-BE" smtClean="0"/>
              <a:t>7/06/2021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371606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3E00404F-C47E-4344-8EAE-16B188622B87}" type="datetimeFigureOut">
              <a:rPr lang="nl-BE" smtClean="0"/>
              <a:t>7/06/2021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221479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0404F-C47E-4344-8EAE-16B188622B87}" type="datetimeFigureOut">
              <a:rPr lang="nl-BE" smtClean="0"/>
              <a:t>7/06/2021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A93D5704-6EE6-4A0A-9387-3BECA97D1195}" type="slidenum">
              <a:rPr lang="nl-BE" smtClean="0"/>
              <a:t>‹nr.›</a:t>
            </a:fld>
            <a:endParaRPr lang="nl-BE"/>
          </a:p>
        </p:txBody>
      </p:sp>
    </p:spTree>
    <p:extLst>
      <p:ext uri="{BB962C8B-B14F-4D97-AF65-F5344CB8AC3E}">
        <p14:creationId xmlns:p14="http://schemas.microsoft.com/office/powerpoint/2010/main" val="282790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nl-NL"/>
              <a:t>Klik om stijl te bewerken</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00404F-C47E-4344-8EAE-16B188622B87}" type="datetimeFigureOut">
              <a:rPr lang="nl-BE" smtClean="0"/>
              <a:t>7/06/2021</a:t>
            </a:fld>
            <a:endParaRPr lang="nl-B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nl-B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3D5704-6EE6-4A0A-9387-3BECA97D1195}" type="slidenum">
              <a:rPr lang="nl-BE" smtClean="0"/>
              <a:t>‹nr.›</a:t>
            </a:fld>
            <a:endParaRPr lang="nl-B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44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nl-NL"/>
              <a:t>Klik om stijl te bewerken</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E00404F-C47E-4344-8EAE-16B188622B87}" type="datetimeFigureOut">
              <a:rPr lang="nl-BE" smtClean="0"/>
              <a:t>7/06/2021</a:t>
            </a:fld>
            <a:endParaRPr lang="nl-B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nl-B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3D5704-6EE6-4A0A-9387-3BECA97D1195}" type="slidenum">
              <a:rPr lang="nl-BE" smtClean="0"/>
              <a:t>‹nr.›</a:t>
            </a:fld>
            <a:endParaRPr lang="nl-B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8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nl-NL"/>
              <a:t>Klik om stijl te bewerken</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E00404F-C47E-4344-8EAE-16B188622B87}" type="datetimeFigureOut">
              <a:rPr lang="nl-BE" smtClean="0"/>
              <a:t>7/06/2021</a:t>
            </a:fld>
            <a:endParaRPr lang="nl-B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nl-B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93D5704-6EE6-4A0A-9387-3BECA97D1195}" type="slidenum">
              <a:rPr lang="nl-BE" smtClean="0"/>
              <a:t>‹nr.›</a:t>
            </a:fld>
            <a:endParaRPr lang="nl-B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18325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96F90A-C5D0-48AE-9020-D7504B33D132}"/>
              </a:ext>
            </a:extLst>
          </p:cNvPr>
          <p:cNvSpPr>
            <a:spLocks noGrp="1"/>
          </p:cNvSpPr>
          <p:nvPr>
            <p:ph type="ctrTitle"/>
          </p:nvPr>
        </p:nvSpPr>
        <p:spPr/>
        <p:txBody>
          <a:bodyPr/>
          <a:lstStyle/>
          <a:p>
            <a:r>
              <a:rPr lang="en-US"/>
              <a:t>Unity VR-game</a:t>
            </a:r>
            <a:endParaRPr lang="nl-BE"/>
          </a:p>
        </p:txBody>
      </p:sp>
      <p:sp>
        <p:nvSpPr>
          <p:cNvPr id="3" name="Ondertitel 2">
            <a:extLst>
              <a:ext uri="{FF2B5EF4-FFF2-40B4-BE49-F238E27FC236}">
                <a16:creationId xmlns:a16="http://schemas.microsoft.com/office/drawing/2014/main" id="{446CBD78-DBFE-4441-BA9B-3FE4F8076C0B}"/>
              </a:ext>
            </a:extLst>
          </p:cNvPr>
          <p:cNvSpPr>
            <a:spLocks noGrp="1"/>
          </p:cNvSpPr>
          <p:nvPr>
            <p:ph type="subTitle" idx="1"/>
          </p:nvPr>
        </p:nvSpPr>
        <p:spPr/>
        <p:txBody>
          <a:bodyPr>
            <a:normAutofit/>
          </a:bodyPr>
          <a:lstStyle/>
          <a:p>
            <a:r>
              <a:rPr lang="en-US"/>
              <a:t>H. Robrecht, L. Van </a:t>
            </a:r>
            <a:r>
              <a:rPr lang="en-US" err="1"/>
              <a:t>Hulle</a:t>
            </a:r>
            <a:r>
              <a:rPr lang="en-US"/>
              <a:t>, S. Van Den </a:t>
            </a:r>
            <a:r>
              <a:rPr lang="en-US" err="1"/>
              <a:t>Broucke</a:t>
            </a:r>
            <a:r>
              <a:rPr lang="en-US"/>
              <a:t>, G. </a:t>
            </a:r>
            <a:r>
              <a:rPr lang="en-US" err="1"/>
              <a:t>Vandenabeele</a:t>
            </a:r>
            <a:endParaRPr lang="nl-BE"/>
          </a:p>
        </p:txBody>
      </p:sp>
    </p:spTree>
    <p:extLst>
      <p:ext uri="{BB962C8B-B14F-4D97-AF65-F5344CB8AC3E}">
        <p14:creationId xmlns:p14="http://schemas.microsoft.com/office/powerpoint/2010/main" val="187651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1BCC0-D8CF-47DC-B22E-096DDAC5BE5E}"/>
              </a:ext>
            </a:extLst>
          </p:cNvPr>
          <p:cNvSpPr>
            <a:spLocks noGrp="1"/>
          </p:cNvSpPr>
          <p:nvPr>
            <p:ph type="title"/>
          </p:nvPr>
        </p:nvSpPr>
        <p:spPr/>
        <p:txBody>
          <a:bodyPr/>
          <a:lstStyle/>
          <a:p>
            <a:r>
              <a:rPr lang="en-US"/>
              <a:t>Minigolf – Score </a:t>
            </a:r>
            <a:r>
              <a:rPr lang="en-US" err="1"/>
              <a:t>berekenen</a:t>
            </a:r>
            <a:endParaRPr lang="nl-BE"/>
          </a:p>
        </p:txBody>
      </p:sp>
      <p:sp>
        <p:nvSpPr>
          <p:cNvPr id="3" name="Tijdelijke aanduiding voor inhoud 2">
            <a:extLst>
              <a:ext uri="{FF2B5EF4-FFF2-40B4-BE49-F238E27FC236}">
                <a16:creationId xmlns:a16="http://schemas.microsoft.com/office/drawing/2014/main" id="{3D3D80B0-3F4F-4E9A-8286-5C885502103D}"/>
              </a:ext>
            </a:extLst>
          </p:cNvPr>
          <p:cNvSpPr>
            <a:spLocks noGrp="1"/>
          </p:cNvSpPr>
          <p:nvPr>
            <p:ph sz="quarter" idx="13"/>
          </p:nvPr>
        </p:nvSpPr>
        <p:spPr/>
        <p:txBody>
          <a:bodyPr/>
          <a:lstStyle/>
          <a:p>
            <a:r>
              <a:rPr lang="nl-BE"/>
              <a:t>Meerdere holes = Meerdere scorevelden</a:t>
            </a:r>
          </a:p>
          <a:p>
            <a:r>
              <a:rPr lang="nl-BE"/>
              <a:t>Geen kennis locatie speler</a:t>
            </a:r>
          </a:p>
          <a:p>
            <a:r>
              <a:rPr lang="nl-BE"/>
              <a:t>Gebruik hulparray</a:t>
            </a:r>
          </a:p>
          <a:p>
            <a:endParaRPr lang="nl-BE"/>
          </a:p>
          <a:p>
            <a:endParaRPr lang="nl-BE"/>
          </a:p>
        </p:txBody>
      </p:sp>
      <p:graphicFrame>
        <p:nvGraphicFramePr>
          <p:cNvPr id="4" name="Tabel 4">
            <a:extLst>
              <a:ext uri="{FF2B5EF4-FFF2-40B4-BE49-F238E27FC236}">
                <a16:creationId xmlns:a16="http://schemas.microsoft.com/office/drawing/2014/main" id="{021B6215-D88E-4AB8-82E8-6D42810895BA}"/>
              </a:ext>
            </a:extLst>
          </p:cNvPr>
          <p:cNvGraphicFramePr>
            <a:graphicFrameLocks noGrp="1"/>
          </p:cNvGraphicFramePr>
          <p:nvPr>
            <p:extLst>
              <p:ext uri="{D42A27DB-BD31-4B8C-83A1-F6EECF244321}">
                <p14:modId xmlns:p14="http://schemas.microsoft.com/office/powerpoint/2010/main" val="1383941048"/>
              </p:ext>
            </p:extLst>
          </p:nvPr>
        </p:nvGraphicFramePr>
        <p:xfrm>
          <a:off x="7595786" y="2475114"/>
          <a:ext cx="3600000" cy="856212"/>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174405386"/>
                    </a:ext>
                  </a:extLst>
                </a:gridCol>
                <a:gridCol w="900000">
                  <a:extLst>
                    <a:ext uri="{9D8B030D-6E8A-4147-A177-3AD203B41FA5}">
                      <a16:colId xmlns:a16="http://schemas.microsoft.com/office/drawing/2014/main" val="3288729619"/>
                    </a:ext>
                  </a:extLst>
                </a:gridCol>
                <a:gridCol w="900000">
                  <a:extLst>
                    <a:ext uri="{9D8B030D-6E8A-4147-A177-3AD203B41FA5}">
                      <a16:colId xmlns:a16="http://schemas.microsoft.com/office/drawing/2014/main" val="1913947347"/>
                    </a:ext>
                  </a:extLst>
                </a:gridCol>
                <a:gridCol w="900000">
                  <a:extLst>
                    <a:ext uri="{9D8B030D-6E8A-4147-A177-3AD203B41FA5}">
                      <a16:colId xmlns:a16="http://schemas.microsoft.com/office/drawing/2014/main" val="2025134497"/>
                    </a:ext>
                  </a:extLst>
                </a:gridCol>
              </a:tblGrid>
              <a:tr h="428106">
                <a:tc>
                  <a:txBody>
                    <a:bodyPr/>
                    <a:lstStyle/>
                    <a:p>
                      <a:pPr algn="ctr"/>
                      <a:r>
                        <a:rPr lang="nl-BE"/>
                        <a:t>0</a:t>
                      </a:r>
                    </a:p>
                  </a:txBody>
                  <a:tcPr/>
                </a:tc>
                <a:tc>
                  <a:txBody>
                    <a:bodyPr/>
                    <a:lstStyle/>
                    <a:p>
                      <a:pPr algn="ctr"/>
                      <a:r>
                        <a:rPr lang="nl-BE"/>
                        <a:t>1</a:t>
                      </a:r>
                    </a:p>
                  </a:txBody>
                  <a:tcPr/>
                </a:tc>
                <a:tc>
                  <a:txBody>
                    <a:bodyPr/>
                    <a:lstStyle/>
                    <a:p>
                      <a:pPr algn="ctr"/>
                      <a:r>
                        <a:rPr lang="nl-BE"/>
                        <a:t>2</a:t>
                      </a:r>
                    </a:p>
                  </a:txBody>
                  <a:tcPr/>
                </a:tc>
                <a:tc>
                  <a:txBody>
                    <a:bodyPr/>
                    <a:lstStyle/>
                    <a:p>
                      <a:pPr algn="ctr"/>
                      <a:r>
                        <a:rPr lang="nl-BE"/>
                        <a:t>3</a:t>
                      </a:r>
                    </a:p>
                  </a:txBody>
                  <a:tcPr/>
                </a:tc>
                <a:extLst>
                  <a:ext uri="{0D108BD9-81ED-4DB2-BD59-A6C34878D82A}">
                    <a16:rowId xmlns:a16="http://schemas.microsoft.com/office/drawing/2014/main" val="2842126379"/>
                  </a:ext>
                </a:extLst>
              </a:tr>
              <a:tr h="428106">
                <a:tc>
                  <a:txBody>
                    <a:bodyPr/>
                    <a:lstStyle/>
                    <a:p>
                      <a:pPr algn="ctr"/>
                      <a:r>
                        <a:rPr lang="nl-BE"/>
                        <a:t>True</a:t>
                      </a:r>
                    </a:p>
                  </a:txBody>
                  <a:tcPr/>
                </a:tc>
                <a:tc>
                  <a:txBody>
                    <a:bodyPr/>
                    <a:lstStyle/>
                    <a:p>
                      <a:pPr algn="ctr"/>
                      <a:r>
                        <a:rPr lang="nl-BE"/>
                        <a:t>True</a:t>
                      </a:r>
                    </a:p>
                  </a:txBody>
                  <a:tcPr/>
                </a:tc>
                <a:tc>
                  <a:txBody>
                    <a:bodyPr/>
                    <a:lstStyle/>
                    <a:p>
                      <a:pPr algn="ctr"/>
                      <a:r>
                        <a:rPr lang="nl-BE" err="1"/>
                        <a:t>False</a:t>
                      </a:r>
                      <a:endParaRPr lang="nl-BE"/>
                    </a:p>
                  </a:txBody>
                  <a:tcPr/>
                </a:tc>
                <a:tc>
                  <a:txBody>
                    <a:bodyPr/>
                    <a:lstStyle/>
                    <a:p>
                      <a:pPr algn="ctr"/>
                      <a:r>
                        <a:rPr lang="nl-BE" err="1"/>
                        <a:t>False</a:t>
                      </a:r>
                      <a:endParaRPr lang="nl-BE"/>
                    </a:p>
                  </a:txBody>
                  <a:tcPr/>
                </a:tc>
                <a:extLst>
                  <a:ext uri="{0D108BD9-81ED-4DB2-BD59-A6C34878D82A}">
                    <a16:rowId xmlns:a16="http://schemas.microsoft.com/office/drawing/2014/main" val="3227416678"/>
                  </a:ext>
                </a:extLst>
              </a:tr>
            </a:tbl>
          </a:graphicData>
        </a:graphic>
      </p:graphicFrame>
      <p:sp>
        <p:nvSpPr>
          <p:cNvPr id="5" name="Pijl: omlaag 4">
            <a:extLst>
              <a:ext uri="{FF2B5EF4-FFF2-40B4-BE49-F238E27FC236}">
                <a16:creationId xmlns:a16="http://schemas.microsoft.com/office/drawing/2014/main" id="{29655739-5511-49F3-AE69-BC8CAC3519E4}"/>
              </a:ext>
            </a:extLst>
          </p:cNvPr>
          <p:cNvSpPr/>
          <p:nvPr/>
        </p:nvSpPr>
        <p:spPr>
          <a:xfrm rot="10800000">
            <a:off x="7902343" y="3430513"/>
            <a:ext cx="356134" cy="52431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
        <p:nvSpPr>
          <p:cNvPr id="6" name="Tekstvak 5">
            <a:extLst>
              <a:ext uri="{FF2B5EF4-FFF2-40B4-BE49-F238E27FC236}">
                <a16:creationId xmlns:a16="http://schemas.microsoft.com/office/drawing/2014/main" id="{13B63F73-6E4D-4ECD-BEE3-0D6984C6D9DE}"/>
              </a:ext>
            </a:extLst>
          </p:cNvPr>
          <p:cNvSpPr txBox="1"/>
          <p:nvPr/>
        </p:nvSpPr>
        <p:spPr>
          <a:xfrm>
            <a:off x="8433337" y="3430513"/>
            <a:ext cx="2541069" cy="369332"/>
          </a:xfrm>
          <a:prstGeom prst="rect">
            <a:avLst/>
          </a:prstGeom>
          <a:noFill/>
        </p:spPr>
        <p:txBody>
          <a:bodyPr wrap="square" rtlCol="0">
            <a:spAutoFit/>
          </a:bodyPr>
          <a:lstStyle/>
          <a:p>
            <a:r>
              <a:rPr lang="nl-BE" b="1">
                <a:solidFill>
                  <a:srgbClr val="FF0000"/>
                </a:solidFill>
              </a:rPr>
              <a:t>Index 2 = </a:t>
            </a:r>
            <a:r>
              <a:rPr lang="nl-BE" b="1" err="1">
                <a:solidFill>
                  <a:srgbClr val="FF0000"/>
                </a:solidFill>
              </a:rPr>
              <a:t>False</a:t>
            </a:r>
            <a:endParaRPr lang="nl-BE" b="1">
              <a:solidFill>
                <a:srgbClr val="FF0000"/>
              </a:solidFill>
            </a:endParaRPr>
          </a:p>
        </p:txBody>
      </p:sp>
      <p:sp>
        <p:nvSpPr>
          <p:cNvPr id="7" name="Tekstvak 6">
            <a:extLst>
              <a:ext uri="{FF2B5EF4-FFF2-40B4-BE49-F238E27FC236}">
                <a16:creationId xmlns:a16="http://schemas.microsoft.com/office/drawing/2014/main" id="{A99F203E-7313-4107-9AB7-0D2D61F44EC2}"/>
              </a:ext>
            </a:extLst>
          </p:cNvPr>
          <p:cNvSpPr txBox="1"/>
          <p:nvPr/>
        </p:nvSpPr>
        <p:spPr>
          <a:xfrm>
            <a:off x="8654717" y="3690085"/>
            <a:ext cx="2541069" cy="369332"/>
          </a:xfrm>
          <a:prstGeom prst="rect">
            <a:avLst/>
          </a:prstGeom>
          <a:noFill/>
        </p:spPr>
        <p:txBody>
          <a:bodyPr wrap="square" rtlCol="0">
            <a:spAutoFit/>
          </a:bodyPr>
          <a:lstStyle/>
          <a:p>
            <a:r>
              <a:rPr lang="nl-BE">
                <a:solidFill>
                  <a:srgbClr val="FF0000"/>
                </a:solidFill>
              </a:rPr>
              <a:t>Hole = Index + 1 = 3</a:t>
            </a:r>
          </a:p>
        </p:txBody>
      </p:sp>
      <p:sp>
        <p:nvSpPr>
          <p:cNvPr id="9" name="Tekstvak 8">
            <a:extLst>
              <a:ext uri="{FF2B5EF4-FFF2-40B4-BE49-F238E27FC236}">
                <a16:creationId xmlns:a16="http://schemas.microsoft.com/office/drawing/2014/main" id="{9BA4B579-F3F1-419C-A7D6-BA886854F2F1}"/>
              </a:ext>
            </a:extLst>
          </p:cNvPr>
          <p:cNvSpPr txBox="1"/>
          <p:nvPr/>
        </p:nvSpPr>
        <p:spPr>
          <a:xfrm>
            <a:off x="8031482" y="3517093"/>
            <a:ext cx="3136230" cy="369332"/>
          </a:xfrm>
          <a:prstGeom prst="rect">
            <a:avLst/>
          </a:prstGeom>
          <a:noFill/>
        </p:spPr>
        <p:txBody>
          <a:bodyPr wrap="square" rtlCol="0">
            <a:spAutoFit/>
          </a:bodyPr>
          <a:lstStyle/>
          <a:p>
            <a:r>
              <a:rPr lang="nl-BE" b="1">
                <a:solidFill>
                  <a:srgbClr val="FF0000"/>
                </a:solidFill>
              </a:rPr>
              <a:t>Score hole 3 met 1 verhogen</a:t>
            </a:r>
          </a:p>
        </p:txBody>
      </p:sp>
    </p:spTree>
    <p:extLst>
      <p:ext uri="{BB962C8B-B14F-4D97-AF65-F5344CB8AC3E}">
        <p14:creationId xmlns:p14="http://schemas.microsoft.com/office/powerpoint/2010/main" val="273580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4.07407E-6 L 0.07227 -0.00093 " pathEditMode="relative" rAng="0" ptsTypes="AA">
                                      <p:cBhvr>
                                        <p:cTn id="6" dur="2000" fill="hold"/>
                                        <p:tgtEl>
                                          <p:spTgt spid="5"/>
                                        </p:tgtEl>
                                        <p:attrNameLst>
                                          <p:attrName>ppt_x</p:attrName>
                                          <p:attrName>ppt_y</p:attrName>
                                        </p:attrNameLst>
                                      </p:cBhvr>
                                      <p:rCtr x="3607"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7227 -0.00093 L 0.1457 0.00046 " pathEditMode="relative" rAng="0" ptsTypes="AA">
                                      <p:cBhvr>
                                        <p:cTn id="10" dur="2000" fill="hold"/>
                                        <p:tgtEl>
                                          <p:spTgt spid="5"/>
                                        </p:tgtEl>
                                        <p:attrNameLst>
                                          <p:attrName>ppt_x</p:attrName>
                                          <p:attrName>ppt_y</p:attrName>
                                        </p:attrNameLst>
                                      </p:cBhvr>
                                      <p:rCtr x="3672" y="69"/>
                                    </p:animMotion>
                                  </p:childTnLst>
                                </p:cTn>
                              </p:par>
                            </p:childTnLst>
                          </p:cTn>
                        </p:par>
                        <p:par>
                          <p:cTn id="11" fill="hold">
                            <p:stCondLst>
                              <p:cond delay="2000"/>
                            </p:stCondLst>
                            <p:childTnLst>
                              <p:par>
                                <p:cTn id="12" presetID="10" presetClass="exit" presetSubtype="0" fill="hold" grpId="2" nodeType="after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3000"/>
                            </p:stCondLst>
                            <p:childTnLst>
                              <p:par>
                                <p:cTn id="20" presetID="10" presetClass="entr" presetSubtype="0" fill="hold" grpId="0" nodeType="after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4000"/>
                            </p:stCondLst>
                            <p:childTnLst>
                              <p:par>
                                <p:cTn id="24" presetID="10" presetClass="exit" presetSubtype="0" fill="hold" grpId="1" nodeType="afterEffect">
                                  <p:stCondLst>
                                    <p:cond delay="50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50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ntr" presetSubtype="0" fill="hold" nodeType="with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p:bldP spid="6"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CDF190-0A60-4A65-AE74-FBDC0D9C3C39}"/>
              </a:ext>
            </a:extLst>
          </p:cNvPr>
          <p:cNvSpPr>
            <a:spLocks noGrp="1"/>
          </p:cNvSpPr>
          <p:nvPr>
            <p:ph type="title"/>
          </p:nvPr>
        </p:nvSpPr>
        <p:spPr/>
        <p:txBody>
          <a:bodyPr/>
          <a:lstStyle/>
          <a:p>
            <a:r>
              <a:rPr lang="nl-BE"/>
              <a:t>Minigolf – Goal detecteren</a:t>
            </a:r>
          </a:p>
        </p:txBody>
      </p:sp>
      <p:sp>
        <p:nvSpPr>
          <p:cNvPr id="3" name="Tijdelijke aanduiding voor inhoud 2">
            <a:extLst>
              <a:ext uri="{FF2B5EF4-FFF2-40B4-BE49-F238E27FC236}">
                <a16:creationId xmlns:a16="http://schemas.microsoft.com/office/drawing/2014/main" id="{A64C262A-AC0A-4C13-AEEF-4DA83C394A95}"/>
              </a:ext>
            </a:extLst>
          </p:cNvPr>
          <p:cNvSpPr>
            <a:spLocks noGrp="1"/>
          </p:cNvSpPr>
          <p:nvPr>
            <p:ph sz="quarter" idx="13"/>
          </p:nvPr>
        </p:nvSpPr>
        <p:spPr/>
        <p:txBody>
          <a:bodyPr/>
          <a:lstStyle/>
          <a:p>
            <a:r>
              <a:rPr lang="nl-BE"/>
              <a:t>Bal moet zowel contact met baan en hole maken</a:t>
            </a:r>
          </a:p>
          <a:p>
            <a:r>
              <a:rPr lang="nl-BE"/>
              <a:t>Gebruik verschillende lagen </a:t>
            </a:r>
            <a:r>
              <a:rPr lang="nl-BE" err="1"/>
              <a:t>Unity</a:t>
            </a:r>
            <a:endParaRPr lang="nl-BE"/>
          </a:p>
          <a:p>
            <a:r>
              <a:rPr lang="nl-BE"/>
              <a:t>Instellen </a:t>
            </a:r>
            <a:r>
              <a:rPr lang="nl-BE" err="1"/>
              <a:t>collision</a:t>
            </a:r>
            <a:r>
              <a:rPr lang="nl-BE"/>
              <a:t> tussen lagen</a:t>
            </a:r>
          </a:p>
          <a:p>
            <a:pPr lvl="1"/>
            <a:r>
              <a:rPr lang="nl-BE"/>
              <a:t>Laag 0 ◘ Laag 1 </a:t>
            </a:r>
          </a:p>
          <a:p>
            <a:pPr lvl="1"/>
            <a:r>
              <a:rPr lang="nl-BE"/>
              <a:t>Laag 2 ◘ Laag 3</a:t>
            </a:r>
          </a:p>
        </p:txBody>
      </p:sp>
      <p:sp>
        <p:nvSpPr>
          <p:cNvPr id="10" name="Rechthoek: afgeronde hoeken 9">
            <a:extLst>
              <a:ext uri="{FF2B5EF4-FFF2-40B4-BE49-F238E27FC236}">
                <a16:creationId xmlns:a16="http://schemas.microsoft.com/office/drawing/2014/main" id="{901AE343-F9BF-4A02-B934-3F0ADB9BFBC1}"/>
              </a:ext>
            </a:extLst>
          </p:cNvPr>
          <p:cNvSpPr/>
          <p:nvPr/>
        </p:nvSpPr>
        <p:spPr>
          <a:xfrm>
            <a:off x="9119275" y="2849814"/>
            <a:ext cx="1251285" cy="219215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5" name="Rechthoek 4">
            <a:extLst>
              <a:ext uri="{FF2B5EF4-FFF2-40B4-BE49-F238E27FC236}">
                <a16:creationId xmlns:a16="http://schemas.microsoft.com/office/drawing/2014/main" id="{D1574227-EBC2-4892-8714-A0BB8004F961}"/>
              </a:ext>
            </a:extLst>
          </p:cNvPr>
          <p:cNvSpPr/>
          <p:nvPr/>
        </p:nvSpPr>
        <p:spPr>
          <a:xfrm>
            <a:off x="8195765" y="2654422"/>
            <a:ext cx="3098307" cy="301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1" name="Groep 10">
            <a:extLst>
              <a:ext uri="{FF2B5EF4-FFF2-40B4-BE49-F238E27FC236}">
                <a16:creationId xmlns:a16="http://schemas.microsoft.com/office/drawing/2014/main" id="{0AE843E7-6229-4FAC-ABF2-410C93E969D9}"/>
              </a:ext>
            </a:extLst>
          </p:cNvPr>
          <p:cNvGrpSpPr/>
          <p:nvPr/>
        </p:nvGrpSpPr>
        <p:grpSpPr>
          <a:xfrm>
            <a:off x="8195765" y="1754422"/>
            <a:ext cx="900001" cy="900000"/>
            <a:chOff x="8029278" y="1765679"/>
            <a:chExt cx="900001" cy="900000"/>
          </a:xfrm>
        </p:grpSpPr>
        <p:sp>
          <p:nvSpPr>
            <p:cNvPr id="4" name="Ovaal 3">
              <a:extLst>
                <a:ext uri="{FF2B5EF4-FFF2-40B4-BE49-F238E27FC236}">
                  <a16:creationId xmlns:a16="http://schemas.microsoft.com/office/drawing/2014/main" id="{8BD6666A-7A1D-48A9-BB4E-620B71D0732E}"/>
                </a:ext>
              </a:extLst>
            </p:cNvPr>
            <p:cNvSpPr/>
            <p:nvPr/>
          </p:nvSpPr>
          <p:spPr>
            <a:xfrm>
              <a:off x="8029278" y="1765679"/>
              <a:ext cx="900000" cy="90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BE"/>
            </a:p>
          </p:txBody>
        </p:sp>
        <p:sp>
          <p:nvSpPr>
            <p:cNvPr id="7" name="Tekstvak 6">
              <a:extLst>
                <a:ext uri="{FF2B5EF4-FFF2-40B4-BE49-F238E27FC236}">
                  <a16:creationId xmlns:a16="http://schemas.microsoft.com/office/drawing/2014/main" id="{535A47D2-654C-4FD3-8C00-2CFE5678235F}"/>
                </a:ext>
              </a:extLst>
            </p:cNvPr>
            <p:cNvSpPr txBox="1"/>
            <p:nvPr/>
          </p:nvSpPr>
          <p:spPr>
            <a:xfrm>
              <a:off x="8029278" y="2019756"/>
              <a:ext cx="900001" cy="369332"/>
            </a:xfrm>
            <a:prstGeom prst="rect">
              <a:avLst/>
            </a:prstGeom>
            <a:noFill/>
          </p:spPr>
          <p:txBody>
            <a:bodyPr wrap="square" rtlCol="0">
              <a:spAutoFit/>
            </a:bodyPr>
            <a:lstStyle/>
            <a:p>
              <a:pPr algn="ctr"/>
              <a:r>
                <a:rPr lang="nl-BE"/>
                <a:t>Laag 1</a:t>
              </a:r>
            </a:p>
          </p:txBody>
        </p:sp>
      </p:grpSp>
      <p:sp>
        <p:nvSpPr>
          <p:cNvPr id="12" name="Tekstvak 11">
            <a:extLst>
              <a:ext uri="{FF2B5EF4-FFF2-40B4-BE49-F238E27FC236}">
                <a16:creationId xmlns:a16="http://schemas.microsoft.com/office/drawing/2014/main" id="{C0D79499-342D-4E89-832C-D83AE8811E1D}"/>
              </a:ext>
            </a:extLst>
          </p:cNvPr>
          <p:cNvSpPr txBox="1"/>
          <p:nvPr/>
        </p:nvSpPr>
        <p:spPr>
          <a:xfrm>
            <a:off x="9577136" y="1140436"/>
            <a:ext cx="2512193" cy="369332"/>
          </a:xfrm>
          <a:prstGeom prst="rect">
            <a:avLst/>
          </a:prstGeom>
          <a:noFill/>
        </p:spPr>
        <p:txBody>
          <a:bodyPr wrap="square" rtlCol="0">
            <a:spAutoFit/>
          </a:bodyPr>
          <a:lstStyle/>
          <a:p>
            <a:r>
              <a:rPr lang="nl-BE" b="1">
                <a:solidFill>
                  <a:srgbClr val="FF0000"/>
                </a:solidFill>
              </a:rPr>
              <a:t>Detectie bal boven hole</a:t>
            </a:r>
          </a:p>
        </p:txBody>
      </p:sp>
      <p:grpSp>
        <p:nvGrpSpPr>
          <p:cNvPr id="14" name="Groep 13">
            <a:extLst>
              <a:ext uri="{FF2B5EF4-FFF2-40B4-BE49-F238E27FC236}">
                <a16:creationId xmlns:a16="http://schemas.microsoft.com/office/drawing/2014/main" id="{795B3AE6-CF46-4760-A434-88AE2B34EA97}"/>
              </a:ext>
            </a:extLst>
          </p:cNvPr>
          <p:cNvGrpSpPr/>
          <p:nvPr/>
        </p:nvGrpSpPr>
        <p:grpSpPr>
          <a:xfrm>
            <a:off x="9362162" y="1721700"/>
            <a:ext cx="908236" cy="900000"/>
            <a:chOff x="9294918" y="1754422"/>
            <a:chExt cx="908236" cy="900000"/>
          </a:xfrm>
        </p:grpSpPr>
        <p:sp>
          <p:nvSpPr>
            <p:cNvPr id="6" name="Ovaal 5">
              <a:extLst>
                <a:ext uri="{FF2B5EF4-FFF2-40B4-BE49-F238E27FC236}">
                  <a16:creationId xmlns:a16="http://schemas.microsoft.com/office/drawing/2014/main" id="{30658E26-5B29-4E6F-A2A7-2F681B63D955}"/>
                </a:ext>
              </a:extLst>
            </p:cNvPr>
            <p:cNvSpPr/>
            <p:nvPr/>
          </p:nvSpPr>
          <p:spPr>
            <a:xfrm>
              <a:off x="9294918" y="1754422"/>
              <a:ext cx="900000" cy="90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
          <p:nvSpPr>
            <p:cNvPr id="13" name="Tekstvak 12">
              <a:extLst>
                <a:ext uri="{FF2B5EF4-FFF2-40B4-BE49-F238E27FC236}">
                  <a16:creationId xmlns:a16="http://schemas.microsoft.com/office/drawing/2014/main" id="{04C8E630-F578-4696-A39E-9DA9B902606C}"/>
                </a:ext>
              </a:extLst>
            </p:cNvPr>
            <p:cNvSpPr txBox="1"/>
            <p:nvPr/>
          </p:nvSpPr>
          <p:spPr>
            <a:xfrm>
              <a:off x="9303153" y="2008499"/>
              <a:ext cx="900001" cy="369332"/>
            </a:xfrm>
            <a:prstGeom prst="rect">
              <a:avLst/>
            </a:prstGeom>
            <a:noFill/>
          </p:spPr>
          <p:txBody>
            <a:bodyPr wrap="square" rtlCol="0">
              <a:spAutoFit/>
            </a:bodyPr>
            <a:lstStyle/>
            <a:p>
              <a:pPr algn="ctr"/>
              <a:r>
                <a:rPr lang="nl-BE"/>
                <a:t>Laag 2</a:t>
              </a:r>
            </a:p>
          </p:txBody>
        </p:sp>
      </p:grpSp>
      <p:sp>
        <p:nvSpPr>
          <p:cNvPr id="15" name="Tekstvak 14">
            <a:extLst>
              <a:ext uri="{FF2B5EF4-FFF2-40B4-BE49-F238E27FC236}">
                <a16:creationId xmlns:a16="http://schemas.microsoft.com/office/drawing/2014/main" id="{C3FBC629-9D8A-47F1-B6DA-C4C98837B116}"/>
              </a:ext>
            </a:extLst>
          </p:cNvPr>
          <p:cNvSpPr txBox="1"/>
          <p:nvPr/>
        </p:nvSpPr>
        <p:spPr>
          <a:xfrm>
            <a:off x="9902907" y="1330385"/>
            <a:ext cx="2512193" cy="369332"/>
          </a:xfrm>
          <a:prstGeom prst="rect">
            <a:avLst/>
          </a:prstGeom>
          <a:noFill/>
        </p:spPr>
        <p:txBody>
          <a:bodyPr wrap="square" rtlCol="0">
            <a:spAutoFit/>
          </a:bodyPr>
          <a:lstStyle/>
          <a:p>
            <a:r>
              <a:rPr lang="nl-BE">
                <a:solidFill>
                  <a:srgbClr val="FF0000"/>
                </a:solidFill>
              </a:rPr>
              <a:t>Bal verandert van laag</a:t>
            </a:r>
          </a:p>
        </p:txBody>
      </p:sp>
      <p:sp>
        <p:nvSpPr>
          <p:cNvPr id="16" name="Tekstvak 15">
            <a:extLst>
              <a:ext uri="{FF2B5EF4-FFF2-40B4-BE49-F238E27FC236}">
                <a16:creationId xmlns:a16="http://schemas.microsoft.com/office/drawing/2014/main" id="{C6E37101-4794-4E51-B5AB-7D82C4B0D09F}"/>
              </a:ext>
            </a:extLst>
          </p:cNvPr>
          <p:cNvSpPr txBox="1"/>
          <p:nvPr/>
        </p:nvSpPr>
        <p:spPr>
          <a:xfrm>
            <a:off x="8978771" y="1118453"/>
            <a:ext cx="3426702" cy="369332"/>
          </a:xfrm>
          <a:prstGeom prst="rect">
            <a:avLst/>
          </a:prstGeom>
          <a:noFill/>
        </p:spPr>
        <p:txBody>
          <a:bodyPr wrap="square" rtlCol="0">
            <a:spAutoFit/>
          </a:bodyPr>
          <a:lstStyle/>
          <a:p>
            <a:r>
              <a:rPr lang="nl-BE" b="1">
                <a:solidFill>
                  <a:srgbClr val="FF0000"/>
                </a:solidFill>
              </a:rPr>
              <a:t>Laag 2 geen </a:t>
            </a:r>
            <a:r>
              <a:rPr lang="nl-BE" b="1" err="1">
                <a:solidFill>
                  <a:srgbClr val="FF0000"/>
                </a:solidFill>
              </a:rPr>
              <a:t>collision</a:t>
            </a:r>
            <a:r>
              <a:rPr lang="nl-BE" b="1">
                <a:solidFill>
                  <a:srgbClr val="FF0000"/>
                </a:solidFill>
              </a:rPr>
              <a:t> met grond</a:t>
            </a:r>
          </a:p>
        </p:txBody>
      </p:sp>
      <p:sp>
        <p:nvSpPr>
          <p:cNvPr id="17" name="Tekstvak 16">
            <a:extLst>
              <a:ext uri="{FF2B5EF4-FFF2-40B4-BE49-F238E27FC236}">
                <a16:creationId xmlns:a16="http://schemas.microsoft.com/office/drawing/2014/main" id="{33542368-41FD-4531-AF31-EA0B6144AA92}"/>
              </a:ext>
            </a:extLst>
          </p:cNvPr>
          <p:cNvSpPr txBox="1"/>
          <p:nvPr/>
        </p:nvSpPr>
        <p:spPr>
          <a:xfrm>
            <a:off x="10430576" y="4456497"/>
            <a:ext cx="1694047" cy="369332"/>
          </a:xfrm>
          <a:prstGeom prst="rect">
            <a:avLst/>
          </a:prstGeom>
          <a:noFill/>
        </p:spPr>
        <p:txBody>
          <a:bodyPr wrap="square" rtlCol="0">
            <a:spAutoFit/>
          </a:bodyPr>
          <a:lstStyle/>
          <a:p>
            <a:r>
              <a:rPr lang="nl-BE" b="1">
                <a:solidFill>
                  <a:srgbClr val="FF0000"/>
                </a:solidFill>
              </a:rPr>
              <a:t>Detectie scoren</a:t>
            </a:r>
          </a:p>
        </p:txBody>
      </p:sp>
      <p:cxnSp>
        <p:nvCxnSpPr>
          <p:cNvPr id="19" name="Rechte verbindingslijn 18">
            <a:extLst>
              <a:ext uri="{FF2B5EF4-FFF2-40B4-BE49-F238E27FC236}">
                <a16:creationId xmlns:a16="http://schemas.microsoft.com/office/drawing/2014/main" id="{2F087AF2-B095-46F2-8472-6B574237292B}"/>
              </a:ext>
            </a:extLst>
          </p:cNvPr>
          <p:cNvCxnSpPr>
            <a:cxnSpLocks/>
            <a:stCxn id="5" idx="1"/>
          </p:cNvCxnSpPr>
          <p:nvPr/>
        </p:nvCxnSpPr>
        <p:spPr>
          <a:xfrm flipH="1">
            <a:off x="7796463" y="2805343"/>
            <a:ext cx="399302" cy="1256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kstvak 19">
            <a:extLst>
              <a:ext uri="{FF2B5EF4-FFF2-40B4-BE49-F238E27FC236}">
                <a16:creationId xmlns:a16="http://schemas.microsoft.com/office/drawing/2014/main" id="{BF982C98-E557-4672-A5EF-97E8D58BB673}"/>
              </a:ext>
            </a:extLst>
          </p:cNvPr>
          <p:cNvSpPr txBox="1"/>
          <p:nvPr/>
        </p:nvSpPr>
        <p:spPr>
          <a:xfrm>
            <a:off x="6971282" y="2822984"/>
            <a:ext cx="928691" cy="369332"/>
          </a:xfrm>
          <a:prstGeom prst="rect">
            <a:avLst/>
          </a:prstGeom>
          <a:noFill/>
        </p:spPr>
        <p:txBody>
          <a:bodyPr wrap="square" rtlCol="0">
            <a:spAutoFit/>
          </a:bodyPr>
          <a:lstStyle/>
          <a:p>
            <a:r>
              <a:rPr lang="nl-BE"/>
              <a:t>Laag 0</a:t>
            </a:r>
          </a:p>
        </p:txBody>
      </p:sp>
      <p:cxnSp>
        <p:nvCxnSpPr>
          <p:cNvPr id="22" name="Rechte verbindingslijn 21">
            <a:extLst>
              <a:ext uri="{FF2B5EF4-FFF2-40B4-BE49-F238E27FC236}">
                <a16:creationId xmlns:a16="http://schemas.microsoft.com/office/drawing/2014/main" id="{2713A548-356F-47BC-A6FD-D074EF5E4370}"/>
              </a:ext>
            </a:extLst>
          </p:cNvPr>
          <p:cNvCxnSpPr>
            <a:cxnSpLocks/>
          </p:cNvCxnSpPr>
          <p:nvPr/>
        </p:nvCxnSpPr>
        <p:spPr>
          <a:xfrm>
            <a:off x="9919333" y="4996539"/>
            <a:ext cx="685658" cy="33855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kstvak 22">
            <a:extLst>
              <a:ext uri="{FF2B5EF4-FFF2-40B4-BE49-F238E27FC236}">
                <a16:creationId xmlns:a16="http://schemas.microsoft.com/office/drawing/2014/main" id="{665FA802-8A61-49FA-85CE-1B5D5605F804}"/>
              </a:ext>
            </a:extLst>
          </p:cNvPr>
          <p:cNvSpPr txBox="1"/>
          <p:nvPr/>
        </p:nvSpPr>
        <p:spPr>
          <a:xfrm>
            <a:off x="10608629" y="5193814"/>
            <a:ext cx="915061" cy="369332"/>
          </a:xfrm>
          <a:prstGeom prst="rect">
            <a:avLst/>
          </a:prstGeom>
          <a:noFill/>
        </p:spPr>
        <p:txBody>
          <a:bodyPr wrap="square" rtlCol="0">
            <a:spAutoFit/>
          </a:bodyPr>
          <a:lstStyle/>
          <a:p>
            <a:r>
              <a:rPr lang="nl-BE"/>
              <a:t>Laag 3</a:t>
            </a:r>
          </a:p>
        </p:txBody>
      </p:sp>
      <p:graphicFrame>
        <p:nvGraphicFramePr>
          <p:cNvPr id="25" name="Tabel 4">
            <a:extLst>
              <a:ext uri="{FF2B5EF4-FFF2-40B4-BE49-F238E27FC236}">
                <a16:creationId xmlns:a16="http://schemas.microsoft.com/office/drawing/2014/main" id="{286204D5-1C4A-41C4-9ADE-6B3947987496}"/>
              </a:ext>
            </a:extLst>
          </p:cNvPr>
          <p:cNvGraphicFramePr>
            <a:graphicFrameLocks noGrp="1"/>
          </p:cNvGraphicFramePr>
          <p:nvPr>
            <p:extLst>
              <p:ext uri="{D42A27DB-BD31-4B8C-83A1-F6EECF244321}">
                <p14:modId xmlns:p14="http://schemas.microsoft.com/office/powerpoint/2010/main" val="3963806798"/>
              </p:ext>
            </p:extLst>
          </p:nvPr>
        </p:nvGraphicFramePr>
        <p:xfrm>
          <a:off x="7800645" y="5565770"/>
          <a:ext cx="3600000" cy="856212"/>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174405386"/>
                    </a:ext>
                  </a:extLst>
                </a:gridCol>
                <a:gridCol w="900000">
                  <a:extLst>
                    <a:ext uri="{9D8B030D-6E8A-4147-A177-3AD203B41FA5}">
                      <a16:colId xmlns:a16="http://schemas.microsoft.com/office/drawing/2014/main" val="3288729619"/>
                    </a:ext>
                  </a:extLst>
                </a:gridCol>
                <a:gridCol w="900000">
                  <a:extLst>
                    <a:ext uri="{9D8B030D-6E8A-4147-A177-3AD203B41FA5}">
                      <a16:colId xmlns:a16="http://schemas.microsoft.com/office/drawing/2014/main" val="1913947347"/>
                    </a:ext>
                  </a:extLst>
                </a:gridCol>
                <a:gridCol w="900000">
                  <a:extLst>
                    <a:ext uri="{9D8B030D-6E8A-4147-A177-3AD203B41FA5}">
                      <a16:colId xmlns:a16="http://schemas.microsoft.com/office/drawing/2014/main" val="2025134497"/>
                    </a:ext>
                  </a:extLst>
                </a:gridCol>
              </a:tblGrid>
              <a:tr h="428106">
                <a:tc>
                  <a:txBody>
                    <a:bodyPr/>
                    <a:lstStyle/>
                    <a:p>
                      <a:pPr algn="ctr"/>
                      <a:r>
                        <a:rPr lang="nl-BE"/>
                        <a:t>0</a:t>
                      </a:r>
                    </a:p>
                  </a:txBody>
                  <a:tcPr/>
                </a:tc>
                <a:tc>
                  <a:txBody>
                    <a:bodyPr/>
                    <a:lstStyle/>
                    <a:p>
                      <a:pPr algn="ctr"/>
                      <a:r>
                        <a:rPr lang="nl-BE"/>
                        <a:t>1</a:t>
                      </a:r>
                    </a:p>
                  </a:txBody>
                  <a:tcPr/>
                </a:tc>
                <a:tc>
                  <a:txBody>
                    <a:bodyPr/>
                    <a:lstStyle/>
                    <a:p>
                      <a:pPr algn="ctr"/>
                      <a:r>
                        <a:rPr lang="nl-BE"/>
                        <a:t>2</a:t>
                      </a:r>
                    </a:p>
                  </a:txBody>
                  <a:tcPr/>
                </a:tc>
                <a:tc>
                  <a:txBody>
                    <a:bodyPr/>
                    <a:lstStyle/>
                    <a:p>
                      <a:pPr algn="ctr"/>
                      <a:r>
                        <a:rPr lang="nl-BE"/>
                        <a:t>3</a:t>
                      </a:r>
                    </a:p>
                  </a:txBody>
                  <a:tcPr/>
                </a:tc>
                <a:extLst>
                  <a:ext uri="{0D108BD9-81ED-4DB2-BD59-A6C34878D82A}">
                    <a16:rowId xmlns:a16="http://schemas.microsoft.com/office/drawing/2014/main" val="2842126379"/>
                  </a:ext>
                </a:extLst>
              </a:tr>
              <a:tr h="428106">
                <a:tc>
                  <a:txBody>
                    <a:bodyPr/>
                    <a:lstStyle/>
                    <a:p>
                      <a:pPr algn="ctr"/>
                      <a:r>
                        <a:rPr lang="nl-BE"/>
                        <a:t>True</a:t>
                      </a:r>
                    </a:p>
                  </a:txBody>
                  <a:tcPr/>
                </a:tc>
                <a:tc>
                  <a:txBody>
                    <a:bodyPr/>
                    <a:lstStyle/>
                    <a:p>
                      <a:pPr algn="ctr"/>
                      <a:r>
                        <a:rPr lang="nl-BE"/>
                        <a:t>True</a:t>
                      </a:r>
                    </a:p>
                  </a:txBody>
                  <a:tcPr/>
                </a:tc>
                <a:tc>
                  <a:txBody>
                    <a:bodyPr/>
                    <a:lstStyle/>
                    <a:p>
                      <a:pPr algn="ctr"/>
                      <a:r>
                        <a:rPr lang="nl-BE">
                          <a:solidFill>
                            <a:srgbClr val="FF0000"/>
                          </a:solidFill>
                        </a:rPr>
                        <a:t>TRUE</a:t>
                      </a:r>
                    </a:p>
                  </a:txBody>
                  <a:tcPr/>
                </a:tc>
                <a:tc>
                  <a:txBody>
                    <a:bodyPr/>
                    <a:lstStyle/>
                    <a:p>
                      <a:pPr algn="ctr"/>
                      <a:r>
                        <a:rPr lang="nl-BE" err="1"/>
                        <a:t>False</a:t>
                      </a:r>
                      <a:endParaRPr lang="nl-BE"/>
                    </a:p>
                  </a:txBody>
                  <a:tcPr/>
                </a:tc>
                <a:extLst>
                  <a:ext uri="{0D108BD9-81ED-4DB2-BD59-A6C34878D82A}">
                    <a16:rowId xmlns:a16="http://schemas.microsoft.com/office/drawing/2014/main" val="3227416678"/>
                  </a:ext>
                </a:extLst>
              </a:tr>
            </a:tbl>
          </a:graphicData>
        </a:graphic>
      </p:graphicFrame>
    </p:spTree>
    <p:extLst>
      <p:ext uri="{BB962C8B-B14F-4D97-AF65-F5344CB8AC3E}">
        <p14:creationId xmlns:p14="http://schemas.microsoft.com/office/powerpoint/2010/main" val="351833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0.03684 -0.00324 L 0.09597 -0.00463 " pathEditMode="relative" rAng="0" ptsTypes="AA">
                                      <p:cBhvr>
                                        <p:cTn id="9" dur="2000" fill="hold"/>
                                        <p:tgtEl>
                                          <p:spTgt spid="11"/>
                                        </p:tgtEl>
                                        <p:attrNameLst>
                                          <p:attrName>ppt_x</p:attrName>
                                          <p:attrName>ppt_y</p:attrName>
                                        </p:attrNameLst>
                                      </p:cBhvr>
                                      <p:rCtr x="6641" y="-69"/>
                                    </p:animMotion>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2500"/>
                            </p:stCondLst>
                            <p:childTnLst>
                              <p:par>
                                <p:cTn id="15" presetID="10" presetClass="entr" presetSubtype="0" fill="hold" grpId="0" nodeType="after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3500"/>
                            </p:stCondLst>
                            <p:childTnLst>
                              <p:par>
                                <p:cTn id="19" presetID="1" presetClass="entr" presetSubtype="0" fill="hold" grpId="1" nodeType="after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3500"/>
                            </p:stCondLst>
                            <p:childTnLst>
                              <p:par>
                                <p:cTn id="22" presetID="10" presetClass="exit" presetSubtype="0" fill="hold" nodeType="after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000"/>
                            </p:stCondLst>
                            <p:childTnLst>
                              <p:par>
                                <p:cTn id="29" presetID="10" presetClass="exit" presetSubtype="0" fill="hold" grpId="1" nodeType="after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0"/>
                            </p:stCondLst>
                            <p:childTnLst>
                              <p:par>
                                <p:cTn id="40" presetID="42" presetClass="path" presetSubtype="0" accel="50000" decel="50000" fill="hold" nodeType="afterEffect">
                                  <p:stCondLst>
                                    <p:cond delay="0"/>
                                  </p:stCondLst>
                                  <p:childTnLst>
                                    <p:animMotion origin="layout" path="M 1.875E-6 3.33333E-6 L -0.00065 0.34143 " pathEditMode="relative" rAng="0" ptsTypes="AA">
                                      <p:cBhvr>
                                        <p:cTn id="41" dur="2000" fill="hold"/>
                                        <p:tgtEl>
                                          <p:spTgt spid="14"/>
                                        </p:tgtEl>
                                        <p:attrNameLst>
                                          <p:attrName>ppt_x</p:attrName>
                                          <p:attrName>ppt_y</p:attrName>
                                        </p:attrNameLst>
                                      </p:cBhvr>
                                      <p:rCtr x="-39" y="17060"/>
                                    </p:animMotion>
                                  </p:childTnLst>
                                </p:cTn>
                              </p:par>
                            </p:childTnLst>
                          </p:cTn>
                        </p:par>
                        <p:par>
                          <p:cTn id="42" fill="hold">
                            <p:stCondLst>
                              <p:cond delay="7000"/>
                            </p:stCondLst>
                            <p:childTnLst>
                              <p:par>
                                <p:cTn id="43" presetID="10" presetClass="exit" presetSubtype="0" fill="hold" grpId="1" nodeType="after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fade">
                                      <p:cBhvr>
                                        <p:cTn id="48" dur="500"/>
                                        <p:tgtEl>
                                          <p:spTgt spid="17">
                                            <p:txEl>
                                              <p:pRg st="0" end="0"/>
                                            </p:txEl>
                                          </p:spTgt>
                                        </p:tgtEl>
                                      </p:cBhvr>
                                    </p:animEffect>
                                  </p:childTnLst>
                                </p:cTn>
                              </p:par>
                            </p:childTnLst>
                          </p:cTn>
                        </p:par>
                        <p:par>
                          <p:cTn id="49" fill="hold">
                            <p:stCondLst>
                              <p:cond delay="7500"/>
                            </p:stCondLst>
                            <p:childTnLst>
                              <p:par>
                                <p:cTn id="50" presetID="10" presetClass="entr" presetSubtype="0" fill="hold" nodeType="afterEffect">
                                  <p:stCondLst>
                                    <p:cond delay="50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5" grpId="0"/>
      <p:bldP spid="15" grpId="1"/>
      <p:bldP spid="15" grpId="2"/>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06AA1-EC43-4FFC-BEC7-6EA77B1F99C8}"/>
              </a:ext>
            </a:extLst>
          </p:cNvPr>
          <p:cNvSpPr>
            <a:spLocks noGrp="1"/>
          </p:cNvSpPr>
          <p:nvPr>
            <p:ph type="ctrTitle"/>
          </p:nvPr>
        </p:nvSpPr>
        <p:spPr/>
        <p:txBody>
          <a:bodyPr/>
          <a:lstStyle/>
          <a:p>
            <a:r>
              <a:rPr lang="en-US"/>
              <a:t>Baseball - Demo</a:t>
            </a:r>
            <a:endParaRPr lang="nl-BE"/>
          </a:p>
        </p:txBody>
      </p:sp>
      <p:sp>
        <p:nvSpPr>
          <p:cNvPr id="3" name="Ondertitel 2">
            <a:extLst>
              <a:ext uri="{FF2B5EF4-FFF2-40B4-BE49-F238E27FC236}">
                <a16:creationId xmlns:a16="http://schemas.microsoft.com/office/drawing/2014/main" id="{75135430-376B-4DA9-B43D-18FBCE5B918F}"/>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40174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562DA6-C731-4756-A5C8-F1C4EEDCEA8D}"/>
              </a:ext>
            </a:extLst>
          </p:cNvPr>
          <p:cNvSpPr>
            <a:spLocks noGrp="1"/>
          </p:cNvSpPr>
          <p:nvPr>
            <p:ph type="title"/>
          </p:nvPr>
        </p:nvSpPr>
        <p:spPr/>
        <p:txBody>
          <a:bodyPr/>
          <a:lstStyle/>
          <a:p>
            <a:r>
              <a:rPr lang="en-US"/>
              <a:t>Baseball – Collision </a:t>
            </a:r>
            <a:r>
              <a:rPr lang="en-US" err="1"/>
              <a:t>Detectie</a:t>
            </a:r>
            <a:endParaRPr lang="nl-BE"/>
          </a:p>
        </p:txBody>
      </p:sp>
      <p:sp>
        <p:nvSpPr>
          <p:cNvPr id="3" name="Tijdelijke aanduiding voor inhoud 2">
            <a:extLst>
              <a:ext uri="{FF2B5EF4-FFF2-40B4-BE49-F238E27FC236}">
                <a16:creationId xmlns:a16="http://schemas.microsoft.com/office/drawing/2014/main" id="{8F7E6BC4-6BFF-41CB-8863-0BC7461CDE6D}"/>
              </a:ext>
            </a:extLst>
          </p:cNvPr>
          <p:cNvSpPr>
            <a:spLocks noGrp="1"/>
          </p:cNvSpPr>
          <p:nvPr>
            <p:ph sz="quarter" idx="13"/>
          </p:nvPr>
        </p:nvSpPr>
        <p:spPr/>
        <p:txBody>
          <a:bodyPr/>
          <a:lstStyle/>
          <a:p>
            <a:r>
              <a:rPr lang="en-US" err="1"/>
              <a:t>Raycasting</a:t>
            </a:r>
            <a:endParaRPr lang="en-US"/>
          </a:p>
          <a:p>
            <a:r>
              <a:rPr lang="en-US" err="1"/>
              <a:t>Snelheid</a:t>
            </a:r>
            <a:r>
              <a:rPr lang="en-US"/>
              <a:t> </a:t>
            </a:r>
            <a:r>
              <a:rPr lang="en-US" err="1"/>
              <a:t>bal</a:t>
            </a:r>
            <a:r>
              <a:rPr lang="en-US"/>
              <a:t> </a:t>
            </a:r>
            <a:r>
              <a:rPr lang="en-US" err="1"/>
              <a:t>aanpassen</a:t>
            </a:r>
            <a:endParaRPr lang="en-US"/>
          </a:p>
          <a:p>
            <a:pPr lvl="1"/>
            <a:r>
              <a:rPr lang="nl-BE"/>
              <a:t>Volgens y, zin omkeren</a:t>
            </a:r>
          </a:p>
          <a:p>
            <a:pPr lvl="1"/>
            <a:r>
              <a:rPr lang="nl-BE"/>
              <a:t>Volgens x, snelheid omkeren en vergroten</a:t>
            </a:r>
          </a:p>
          <a:p>
            <a:pPr lvl="1"/>
            <a:r>
              <a:rPr lang="nl-BE"/>
              <a:t>Volgens </a:t>
            </a:r>
            <a:r>
              <a:rPr lang="nl-BE" err="1"/>
              <a:t>z</a:t>
            </a:r>
            <a:r>
              <a:rPr lang="nl-BE"/>
              <a:t>, huidig behouden</a:t>
            </a:r>
          </a:p>
        </p:txBody>
      </p:sp>
      <p:pic>
        <p:nvPicPr>
          <p:cNvPr id="7" name="Afbeelding 6">
            <a:extLst>
              <a:ext uri="{FF2B5EF4-FFF2-40B4-BE49-F238E27FC236}">
                <a16:creationId xmlns:a16="http://schemas.microsoft.com/office/drawing/2014/main" id="{106A59F3-C8AF-4E75-84EA-1B6872E7E9EC}"/>
              </a:ext>
            </a:extLst>
          </p:cNvPr>
          <p:cNvPicPr>
            <a:picLocks noChangeAspect="1"/>
          </p:cNvPicPr>
          <p:nvPr/>
        </p:nvPicPr>
        <p:blipFill>
          <a:blip r:embed="rId2"/>
          <a:stretch>
            <a:fillRect/>
          </a:stretch>
        </p:blipFill>
        <p:spPr>
          <a:xfrm>
            <a:off x="8219691" y="3647723"/>
            <a:ext cx="2753109" cy="2524477"/>
          </a:xfrm>
          <a:prstGeom prst="rect">
            <a:avLst/>
          </a:prstGeom>
        </p:spPr>
      </p:pic>
    </p:spTree>
    <p:extLst>
      <p:ext uri="{BB962C8B-B14F-4D97-AF65-F5344CB8AC3E}">
        <p14:creationId xmlns:p14="http://schemas.microsoft.com/office/powerpoint/2010/main" val="243574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2DBCB-F175-4D4B-B871-55FE24A4082B}"/>
              </a:ext>
            </a:extLst>
          </p:cNvPr>
          <p:cNvSpPr>
            <a:spLocks noGrp="1"/>
          </p:cNvSpPr>
          <p:nvPr>
            <p:ph type="title"/>
          </p:nvPr>
        </p:nvSpPr>
        <p:spPr/>
        <p:txBody>
          <a:bodyPr/>
          <a:lstStyle/>
          <a:p>
            <a:r>
              <a:rPr lang="en-US"/>
              <a:t>Baseball – Score </a:t>
            </a:r>
            <a:r>
              <a:rPr lang="en-US" err="1"/>
              <a:t>berekenen</a:t>
            </a:r>
            <a:endParaRPr lang="nl-BE"/>
          </a:p>
        </p:txBody>
      </p:sp>
      <p:sp>
        <p:nvSpPr>
          <p:cNvPr id="3" name="Tijdelijke aanduiding voor inhoud 2">
            <a:extLst>
              <a:ext uri="{FF2B5EF4-FFF2-40B4-BE49-F238E27FC236}">
                <a16:creationId xmlns:a16="http://schemas.microsoft.com/office/drawing/2014/main" id="{E095F495-7266-4A65-B3DF-7FB56A541301}"/>
              </a:ext>
            </a:extLst>
          </p:cNvPr>
          <p:cNvSpPr>
            <a:spLocks noGrp="1"/>
          </p:cNvSpPr>
          <p:nvPr>
            <p:ph sz="quarter" idx="13"/>
          </p:nvPr>
        </p:nvSpPr>
        <p:spPr/>
        <p:txBody>
          <a:bodyPr/>
          <a:lstStyle/>
          <a:p>
            <a:r>
              <a:rPr lang="nl-BE"/>
              <a:t>Live update scoreveld</a:t>
            </a:r>
          </a:p>
          <a:p>
            <a:r>
              <a:rPr lang="nl-BE"/>
              <a:t>Berekenen afstand speler </a:t>
            </a:r>
            <a:r>
              <a:rPr lang="nl-BE" err="1"/>
              <a:t>tov</a:t>
            </a:r>
            <a:r>
              <a:rPr lang="nl-BE"/>
              <a:t> bal</a:t>
            </a:r>
          </a:p>
          <a:p>
            <a:pPr lvl="1"/>
            <a:r>
              <a:rPr lang="nl-BE"/>
              <a:t>Pythagoras</a:t>
            </a:r>
          </a:p>
          <a:p>
            <a:pPr marL="0" indent="0">
              <a:buNone/>
            </a:pPr>
            <a:r>
              <a:rPr lang="nl-BE"/>
              <a:t>         </a:t>
            </a:r>
          </a:p>
        </p:txBody>
      </p:sp>
      <p:pic>
        <p:nvPicPr>
          <p:cNvPr id="6" name="Afbeelding 5">
            <a:extLst>
              <a:ext uri="{FF2B5EF4-FFF2-40B4-BE49-F238E27FC236}">
                <a16:creationId xmlns:a16="http://schemas.microsoft.com/office/drawing/2014/main" id="{BEA68D46-25D2-400B-B723-AD4D5C625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00256">
            <a:off x="8644442" y="2385453"/>
            <a:ext cx="2364887" cy="2087095"/>
          </a:xfrm>
          <a:prstGeom prst="rect">
            <a:avLst/>
          </a:prstGeom>
        </p:spPr>
      </p:pic>
      <p:sp>
        <p:nvSpPr>
          <p:cNvPr id="7" name="Ovaal 6">
            <a:extLst>
              <a:ext uri="{FF2B5EF4-FFF2-40B4-BE49-F238E27FC236}">
                <a16:creationId xmlns:a16="http://schemas.microsoft.com/office/drawing/2014/main" id="{94BCF303-B58F-4CCC-8FD9-1D39C5265B84}"/>
              </a:ext>
            </a:extLst>
          </p:cNvPr>
          <p:cNvSpPr/>
          <p:nvPr/>
        </p:nvSpPr>
        <p:spPr>
          <a:xfrm>
            <a:off x="9286885" y="220236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a:extLst>
              <a:ext uri="{FF2B5EF4-FFF2-40B4-BE49-F238E27FC236}">
                <a16:creationId xmlns:a16="http://schemas.microsoft.com/office/drawing/2014/main" id="{3BC3745C-105C-4986-B038-6152D2C3F08A}"/>
              </a:ext>
            </a:extLst>
          </p:cNvPr>
          <p:cNvSpPr txBox="1"/>
          <p:nvPr/>
        </p:nvSpPr>
        <p:spPr>
          <a:xfrm>
            <a:off x="7055318" y="4340994"/>
            <a:ext cx="1501541" cy="369332"/>
          </a:xfrm>
          <a:prstGeom prst="rect">
            <a:avLst/>
          </a:prstGeom>
          <a:noFill/>
        </p:spPr>
        <p:txBody>
          <a:bodyPr wrap="square" rtlCol="0">
            <a:spAutoFit/>
          </a:bodyPr>
          <a:lstStyle/>
          <a:p>
            <a:r>
              <a:rPr lang="nl-BE"/>
              <a:t>Bal </a:t>
            </a:r>
            <a:r>
              <a:rPr lang="nl-BE" err="1"/>
              <a:t>distance</a:t>
            </a:r>
            <a:r>
              <a:rPr lang="nl-BE"/>
              <a:t> : </a:t>
            </a:r>
          </a:p>
        </p:txBody>
      </p:sp>
      <p:sp>
        <p:nvSpPr>
          <p:cNvPr id="11" name="Tekstvak 10">
            <a:extLst>
              <a:ext uri="{FF2B5EF4-FFF2-40B4-BE49-F238E27FC236}">
                <a16:creationId xmlns:a16="http://schemas.microsoft.com/office/drawing/2014/main" id="{EBEEE790-ACD9-49B3-BFC3-92494C0D7BC4}"/>
              </a:ext>
            </a:extLst>
          </p:cNvPr>
          <p:cNvSpPr txBox="1"/>
          <p:nvPr/>
        </p:nvSpPr>
        <p:spPr>
          <a:xfrm>
            <a:off x="8446803" y="4368065"/>
            <a:ext cx="540000" cy="369332"/>
          </a:xfrm>
          <a:prstGeom prst="rect">
            <a:avLst/>
          </a:prstGeom>
          <a:noFill/>
        </p:spPr>
        <p:txBody>
          <a:bodyPr wrap="square" rtlCol="0">
            <a:spAutoFit/>
          </a:bodyPr>
          <a:lstStyle/>
          <a:p>
            <a:pPr algn="ctr"/>
            <a:r>
              <a:rPr lang="nl-BE"/>
              <a:t>0</a:t>
            </a:r>
          </a:p>
        </p:txBody>
      </p:sp>
      <p:sp>
        <p:nvSpPr>
          <p:cNvPr id="14" name="Tekstvak 13">
            <a:extLst>
              <a:ext uri="{FF2B5EF4-FFF2-40B4-BE49-F238E27FC236}">
                <a16:creationId xmlns:a16="http://schemas.microsoft.com/office/drawing/2014/main" id="{9ED2FEF6-F478-41AA-B2FA-14DBCF7F881E}"/>
              </a:ext>
            </a:extLst>
          </p:cNvPr>
          <p:cNvSpPr txBox="1"/>
          <p:nvPr/>
        </p:nvSpPr>
        <p:spPr>
          <a:xfrm>
            <a:off x="8446803" y="4354530"/>
            <a:ext cx="540000" cy="369332"/>
          </a:xfrm>
          <a:prstGeom prst="rect">
            <a:avLst/>
          </a:prstGeom>
          <a:noFill/>
        </p:spPr>
        <p:txBody>
          <a:bodyPr wrap="square" rtlCol="0">
            <a:spAutoFit/>
          </a:bodyPr>
          <a:lstStyle/>
          <a:p>
            <a:pPr algn="ctr"/>
            <a:r>
              <a:rPr lang="nl-BE"/>
              <a:t>1</a:t>
            </a:r>
          </a:p>
        </p:txBody>
      </p:sp>
      <p:sp>
        <p:nvSpPr>
          <p:cNvPr id="15" name="Tekstvak 14">
            <a:extLst>
              <a:ext uri="{FF2B5EF4-FFF2-40B4-BE49-F238E27FC236}">
                <a16:creationId xmlns:a16="http://schemas.microsoft.com/office/drawing/2014/main" id="{45CDDECE-4824-493E-A5BF-3C4554ECDD92}"/>
              </a:ext>
            </a:extLst>
          </p:cNvPr>
          <p:cNvSpPr txBox="1"/>
          <p:nvPr/>
        </p:nvSpPr>
        <p:spPr>
          <a:xfrm>
            <a:off x="8446803" y="4368065"/>
            <a:ext cx="540000" cy="369332"/>
          </a:xfrm>
          <a:prstGeom prst="rect">
            <a:avLst/>
          </a:prstGeom>
          <a:noFill/>
        </p:spPr>
        <p:txBody>
          <a:bodyPr wrap="square" rtlCol="0">
            <a:spAutoFit/>
          </a:bodyPr>
          <a:lstStyle/>
          <a:p>
            <a:pPr algn="ctr"/>
            <a:r>
              <a:rPr lang="nl-BE"/>
              <a:t>3</a:t>
            </a:r>
          </a:p>
        </p:txBody>
      </p:sp>
      <p:sp>
        <p:nvSpPr>
          <p:cNvPr id="16" name="Tekstvak 15">
            <a:extLst>
              <a:ext uri="{FF2B5EF4-FFF2-40B4-BE49-F238E27FC236}">
                <a16:creationId xmlns:a16="http://schemas.microsoft.com/office/drawing/2014/main" id="{87DAECB2-C9BA-4EA6-9B6D-6F2B5D717BD9}"/>
              </a:ext>
            </a:extLst>
          </p:cNvPr>
          <p:cNvSpPr txBox="1"/>
          <p:nvPr/>
        </p:nvSpPr>
        <p:spPr>
          <a:xfrm>
            <a:off x="8436177" y="4354530"/>
            <a:ext cx="540000" cy="369332"/>
          </a:xfrm>
          <a:prstGeom prst="rect">
            <a:avLst/>
          </a:prstGeom>
          <a:noFill/>
        </p:spPr>
        <p:txBody>
          <a:bodyPr wrap="square" rtlCol="0">
            <a:spAutoFit/>
          </a:bodyPr>
          <a:lstStyle/>
          <a:p>
            <a:pPr algn="ctr"/>
            <a:r>
              <a:rPr lang="nl-BE"/>
              <a:t>4</a:t>
            </a:r>
          </a:p>
        </p:txBody>
      </p:sp>
      <p:sp>
        <p:nvSpPr>
          <p:cNvPr id="17" name="Tekstvak 16">
            <a:extLst>
              <a:ext uri="{FF2B5EF4-FFF2-40B4-BE49-F238E27FC236}">
                <a16:creationId xmlns:a16="http://schemas.microsoft.com/office/drawing/2014/main" id="{705CA78E-77DF-4F5D-AF28-D4B7F31DA9C2}"/>
              </a:ext>
            </a:extLst>
          </p:cNvPr>
          <p:cNvSpPr txBox="1"/>
          <p:nvPr/>
        </p:nvSpPr>
        <p:spPr>
          <a:xfrm>
            <a:off x="8446803" y="4361298"/>
            <a:ext cx="540000" cy="369332"/>
          </a:xfrm>
          <a:prstGeom prst="rect">
            <a:avLst/>
          </a:prstGeom>
          <a:noFill/>
        </p:spPr>
        <p:txBody>
          <a:bodyPr wrap="square" rtlCol="0">
            <a:spAutoFit/>
          </a:bodyPr>
          <a:lstStyle/>
          <a:p>
            <a:pPr algn="ctr"/>
            <a:r>
              <a:rPr lang="nl-BE"/>
              <a:t>2</a:t>
            </a:r>
          </a:p>
        </p:txBody>
      </p:sp>
      <p:cxnSp>
        <p:nvCxnSpPr>
          <p:cNvPr id="13" name="Verbindingslijn: gebogen 12">
            <a:extLst>
              <a:ext uri="{FF2B5EF4-FFF2-40B4-BE49-F238E27FC236}">
                <a16:creationId xmlns:a16="http://schemas.microsoft.com/office/drawing/2014/main" id="{BD84442E-024E-4E9E-8955-176BE22201E4}"/>
              </a:ext>
            </a:extLst>
          </p:cNvPr>
          <p:cNvCxnSpPr>
            <a:cxnSpLocks/>
            <a:stCxn id="10" idx="2"/>
            <a:endCxn id="18" idx="1"/>
          </p:cNvCxnSpPr>
          <p:nvPr/>
        </p:nvCxnSpPr>
        <p:spPr>
          <a:xfrm rot="16200000" flipH="1">
            <a:off x="7827094" y="4689320"/>
            <a:ext cx="528071" cy="57008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kstvak 17">
                <a:extLst>
                  <a:ext uri="{FF2B5EF4-FFF2-40B4-BE49-F238E27FC236}">
                    <a16:creationId xmlns:a16="http://schemas.microsoft.com/office/drawing/2014/main" id="{60876184-B74F-4D5D-B88A-564BA0344102}"/>
                  </a:ext>
                </a:extLst>
              </p:cNvPr>
              <p:cNvSpPr txBox="1"/>
              <p:nvPr/>
            </p:nvSpPr>
            <p:spPr>
              <a:xfrm>
                <a:off x="8376170" y="5024524"/>
                <a:ext cx="3815829" cy="4277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nl-BE" i="1" smtClean="0">
                              <a:latin typeface="Cambria Math" panose="02040503050406030204" pitchFamily="18" charset="0"/>
                            </a:rPr>
                          </m:ctrlPr>
                        </m:radPr>
                        <m:deg/>
                        <m:e>
                          <m:sSup>
                            <m:sSupPr>
                              <m:ctrlPr>
                                <a:rPr lang="nl-BE" i="1">
                                  <a:latin typeface="Cambria Math" panose="02040503050406030204" pitchFamily="18" charset="0"/>
                                </a:rPr>
                              </m:ctrlPr>
                            </m:sSupPr>
                            <m:e>
                              <m:d>
                                <m:dPr>
                                  <m:ctrlPr>
                                    <a:rPr lang="en-GB" i="1">
                                      <a:latin typeface="Cambria Math" panose="02040503050406030204" pitchFamily="18" charset="0"/>
                                    </a:rPr>
                                  </m:ctrlPr>
                                </m:dPr>
                                <m:e>
                                  <m:r>
                                    <a:rPr lang="en-GB" b="0" i="1" smtClean="0">
                                      <a:latin typeface="Cambria Math" panose="02040503050406030204" pitchFamily="18" charset="0"/>
                                    </a:rPr>
                                    <m:t>𝑥𝐵𝑎𝑙</m:t>
                                  </m:r>
                                  <m:r>
                                    <a:rPr lang="en-GB" b="0" i="1" smtClean="0">
                                      <a:latin typeface="Cambria Math" panose="02040503050406030204" pitchFamily="18" charset="0"/>
                                    </a:rPr>
                                    <m:t> −</m:t>
                                  </m:r>
                                  <m:r>
                                    <a:rPr lang="en-GB" b="0" i="1" smtClean="0">
                                      <a:latin typeface="Cambria Math" panose="02040503050406030204" pitchFamily="18" charset="0"/>
                                    </a:rPr>
                                    <m:t>𝑥𝐵𝑎𝑡</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nl-BE" i="1">
                                  <a:latin typeface="Cambria Math" panose="02040503050406030204" pitchFamily="18" charset="0"/>
                                </a:rPr>
                              </m:ctrlPr>
                            </m:sSupPr>
                            <m:e>
                              <m:d>
                                <m:dPr>
                                  <m:ctrlPr>
                                    <a:rPr lang="en-GB" i="1">
                                      <a:latin typeface="Cambria Math" panose="02040503050406030204" pitchFamily="18" charset="0"/>
                                    </a:rPr>
                                  </m:ctrlPr>
                                </m:dPr>
                                <m:e>
                                  <m:r>
                                    <a:rPr lang="en-GB" b="0" i="1" smtClean="0">
                                      <a:latin typeface="Cambria Math" panose="02040503050406030204" pitchFamily="18" charset="0"/>
                                    </a:rPr>
                                    <m:t>𝑧𝐵𝑎𝑙</m:t>
                                  </m:r>
                                  <m:r>
                                    <a:rPr lang="en-GB" b="0" i="1" smtClean="0">
                                      <a:latin typeface="Cambria Math" panose="02040503050406030204" pitchFamily="18" charset="0"/>
                                    </a:rPr>
                                    <m:t> −</m:t>
                                  </m:r>
                                  <m:r>
                                    <a:rPr lang="en-GB" b="0" i="1" smtClean="0">
                                      <a:latin typeface="Cambria Math" panose="02040503050406030204" pitchFamily="18" charset="0"/>
                                    </a:rPr>
                                    <m:t>𝑧𝐵𝑎𝑡</m:t>
                                  </m:r>
                                </m:e>
                              </m:d>
                            </m:e>
                            <m:sup>
                              <m:r>
                                <a:rPr lang="en-GB" b="0" i="1" smtClean="0">
                                  <a:latin typeface="Cambria Math" panose="02040503050406030204" pitchFamily="18" charset="0"/>
                                </a:rPr>
                                <m:t>2</m:t>
                              </m:r>
                            </m:sup>
                          </m:sSup>
                        </m:e>
                      </m:rad>
                    </m:oMath>
                  </m:oMathPara>
                </a14:m>
                <a:endParaRPr lang="nl-BE"/>
              </a:p>
            </p:txBody>
          </p:sp>
        </mc:Choice>
        <mc:Fallback xmlns="">
          <p:sp>
            <p:nvSpPr>
              <p:cNvPr id="18" name="Tekstvak 17">
                <a:extLst>
                  <a:ext uri="{FF2B5EF4-FFF2-40B4-BE49-F238E27FC236}">
                    <a16:creationId xmlns:a16="http://schemas.microsoft.com/office/drawing/2014/main" id="{60876184-B74F-4D5D-B88A-564BA0344102}"/>
                  </a:ext>
                </a:extLst>
              </p:cNvPr>
              <p:cNvSpPr txBox="1">
                <a:spLocks noRot="1" noChangeAspect="1" noMove="1" noResize="1" noEditPoints="1" noAdjustHandles="1" noChangeArrowheads="1" noChangeShapeType="1" noTextEdit="1"/>
              </p:cNvSpPr>
              <p:nvPr/>
            </p:nvSpPr>
            <p:spPr>
              <a:xfrm>
                <a:off x="8376170" y="5024524"/>
                <a:ext cx="3815829" cy="427746"/>
              </a:xfrm>
              <a:prstGeom prst="rect">
                <a:avLst/>
              </a:prstGeom>
              <a:blipFill>
                <a:blip r:embed="rId3"/>
                <a:stretch>
                  <a:fillRect/>
                </a:stretch>
              </a:blipFill>
            </p:spPr>
            <p:txBody>
              <a:bodyPr/>
              <a:lstStyle/>
              <a:p>
                <a:r>
                  <a:rPr lang="en-US">
                    <a:noFill/>
                  </a:rPr>
                  <a:t> </a:t>
                </a:r>
              </a:p>
            </p:txBody>
          </p:sp>
        </mc:Fallback>
      </mc:AlternateContent>
      <p:sp>
        <p:nvSpPr>
          <p:cNvPr id="22" name="Gelijkbenige driehoek 21">
            <a:extLst>
              <a:ext uri="{FF2B5EF4-FFF2-40B4-BE49-F238E27FC236}">
                <a16:creationId xmlns:a16="http://schemas.microsoft.com/office/drawing/2014/main" id="{922E3031-61EC-4F1E-8CA4-194D61006704}"/>
              </a:ext>
            </a:extLst>
          </p:cNvPr>
          <p:cNvSpPr/>
          <p:nvPr/>
        </p:nvSpPr>
        <p:spPr>
          <a:xfrm>
            <a:off x="1997128" y="3955983"/>
            <a:ext cx="3070475" cy="1282413"/>
          </a:xfrm>
          <a:prstGeom prst="triangle">
            <a:avLst>
              <a:gd name="adj" fmla="val 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BE"/>
          </a:p>
        </p:txBody>
      </p:sp>
      <p:sp>
        <p:nvSpPr>
          <p:cNvPr id="24" name="Tekstvak 23">
            <a:extLst>
              <a:ext uri="{FF2B5EF4-FFF2-40B4-BE49-F238E27FC236}">
                <a16:creationId xmlns:a16="http://schemas.microsoft.com/office/drawing/2014/main" id="{BB78F844-1F44-48DA-A6A5-76EE6CB483CC}"/>
              </a:ext>
            </a:extLst>
          </p:cNvPr>
          <p:cNvSpPr txBox="1"/>
          <p:nvPr/>
        </p:nvSpPr>
        <p:spPr>
          <a:xfrm>
            <a:off x="1644071" y="4340992"/>
            <a:ext cx="533087" cy="369332"/>
          </a:xfrm>
          <a:prstGeom prst="rect">
            <a:avLst/>
          </a:prstGeom>
          <a:noFill/>
        </p:spPr>
        <p:txBody>
          <a:bodyPr wrap="square" rtlCol="0">
            <a:spAutoFit/>
          </a:bodyPr>
          <a:lstStyle/>
          <a:p>
            <a:pPr algn="ctr"/>
            <a:r>
              <a:rPr lang="nl-BE"/>
              <a:t>A</a:t>
            </a:r>
          </a:p>
        </p:txBody>
      </p:sp>
      <p:sp>
        <p:nvSpPr>
          <p:cNvPr id="27" name="Tekstvak 26">
            <a:extLst>
              <a:ext uri="{FF2B5EF4-FFF2-40B4-BE49-F238E27FC236}">
                <a16:creationId xmlns:a16="http://schemas.microsoft.com/office/drawing/2014/main" id="{E8B00183-91AB-42A8-8793-E92C9893E553}"/>
              </a:ext>
            </a:extLst>
          </p:cNvPr>
          <p:cNvSpPr txBox="1"/>
          <p:nvPr/>
        </p:nvSpPr>
        <p:spPr>
          <a:xfrm>
            <a:off x="3002127" y="5249122"/>
            <a:ext cx="533087" cy="369332"/>
          </a:xfrm>
          <a:prstGeom prst="rect">
            <a:avLst/>
          </a:prstGeom>
          <a:noFill/>
        </p:spPr>
        <p:txBody>
          <a:bodyPr wrap="square" rtlCol="0">
            <a:spAutoFit/>
          </a:bodyPr>
          <a:lstStyle/>
          <a:p>
            <a:pPr algn="ctr"/>
            <a:r>
              <a:rPr lang="nl-BE"/>
              <a:t>B</a:t>
            </a:r>
          </a:p>
        </p:txBody>
      </p:sp>
      <p:sp>
        <p:nvSpPr>
          <p:cNvPr id="28" name="Tekstvak 27">
            <a:extLst>
              <a:ext uri="{FF2B5EF4-FFF2-40B4-BE49-F238E27FC236}">
                <a16:creationId xmlns:a16="http://schemas.microsoft.com/office/drawing/2014/main" id="{A7C097FB-86FE-47DE-9382-0C341253A47D}"/>
              </a:ext>
            </a:extLst>
          </p:cNvPr>
          <p:cNvSpPr txBox="1"/>
          <p:nvPr/>
        </p:nvSpPr>
        <p:spPr>
          <a:xfrm>
            <a:off x="3631786" y="4156326"/>
            <a:ext cx="533087" cy="369332"/>
          </a:xfrm>
          <a:prstGeom prst="rect">
            <a:avLst/>
          </a:prstGeom>
          <a:noFill/>
        </p:spPr>
        <p:txBody>
          <a:bodyPr wrap="square" rtlCol="0">
            <a:spAutoFit/>
          </a:bodyPr>
          <a:lstStyle/>
          <a:p>
            <a:pPr algn="ctr"/>
            <a:r>
              <a:rPr lang="nl-BE"/>
              <a:t>C</a:t>
            </a:r>
          </a:p>
        </p:txBody>
      </p:sp>
      <mc:AlternateContent xmlns:mc="http://schemas.openxmlformats.org/markup-compatibility/2006" xmlns:a14="http://schemas.microsoft.com/office/drawing/2010/main">
        <mc:Choice Requires="a14">
          <p:sp>
            <p:nvSpPr>
              <p:cNvPr id="30" name="Tekstvak 29">
                <a:extLst>
                  <a:ext uri="{FF2B5EF4-FFF2-40B4-BE49-F238E27FC236}">
                    <a16:creationId xmlns:a16="http://schemas.microsoft.com/office/drawing/2014/main" id="{E08B1A33-218F-4465-818A-C9B64B3A9759}"/>
                  </a:ext>
                </a:extLst>
              </p:cNvPr>
              <p:cNvSpPr txBox="1"/>
              <p:nvPr/>
            </p:nvSpPr>
            <p:spPr>
              <a:xfrm>
                <a:off x="1849237" y="5719822"/>
                <a:ext cx="2838866" cy="4277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𝐶</m:t>
                      </m:r>
                      <m:r>
                        <a:rPr lang="en-GB" b="0" i="1" smtClean="0">
                          <a:latin typeface="Cambria Math" panose="02040503050406030204" pitchFamily="18" charset="0"/>
                        </a:rPr>
                        <m:t>= </m:t>
                      </m:r>
                      <m:rad>
                        <m:radPr>
                          <m:degHide m:val="on"/>
                          <m:ctrlPr>
                            <a:rPr lang="nl-BE" i="1" smtClean="0">
                              <a:latin typeface="Cambria Math" panose="02040503050406030204" pitchFamily="18" charset="0"/>
                            </a:rPr>
                          </m:ctrlPr>
                        </m:radPr>
                        <m:deg/>
                        <m:e>
                          <m:sSup>
                            <m:sSupPr>
                              <m:ctrlPr>
                                <a:rPr lang="nl-BE" i="1">
                                  <a:latin typeface="Cambria Math" panose="02040503050406030204" pitchFamily="18" charset="0"/>
                                </a:rPr>
                              </m:ctrlPr>
                            </m:sSupPr>
                            <m:e>
                              <m:d>
                                <m:dPr>
                                  <m:ctrlPr>
                                    <a:rPr lang="en-GB" i="1">
                                      <a:latin typeface="Cambria Math" panose="02040503050406030204" pitchFamily="18" charset="0"/>
                                    </a:rPr>
                                  </m:ctrlPr>
                                </m:dPr>
                                <m:e>
                                  <m:r>
                                    <a:rPr lang="en-GB" b="0" i="1" smtClean="0">
                                      <a:latin typeface="Cambria Math" panose="02040503050406030204" pitchFamily="18" charset="0"/>
                                    </a:rPr>
                                    <m:t>𝐴</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nl-BE" i="1">
                                  <a:latin typeface="Cambria Math" panose="02040503050406030204" pitchFamily="18" charset="0"/>
                                </a:rPr>
                              </m:ctrlPr>
                            </m:sSupPr>
                            <m:e>
                              <m:d>
                                <m:dPr>
                                  <m:ctrlPr>
                                    <a:rPr lang="en-GB" i="1">
                                      <a:latin typeface="Cambria Math" panose="02040503050406030204" pitchFamily="18" charset="0"/>
                                    </a:rPr>
                                  </m:ctrlPr>
                                </m:dPr>
                                <m:e>
                                  <m:r>
                                    <a:rPr lang="en-GB" b="0" i="1" smtClean="0">
                                      <a:latin typeface="Cambria Math" panose="02040503050406030204" pitchFamily="18" charset="0"/>
                                    </a:rPr>
                                    <m:t>𝐵</m:t>
                                  </m:r>
                                </m:e>
                              </m:d>
                            </m:e>
                            <m:sup>
                              <m:r>
                                <a:rPr lang="en-GB" b="0" i="1" smtClean="0">
                                  <a:latin typeface="Cambria Math" panose="02040503050406030204" pitchFamily="18" charset="0"/>
                                </a:rPr>
                                <m:t>2</m:t>
                              </m:r>
                            </m:sup>
                          </m:sSup>
                        </m:e>
                      </m:rad>
                    </m:oMath>
                  </m:oMathPara>
                </a14:m>
                <a:endParaRPr lang="nl-BE"/>
              </a:p>
            </p:txBody>
          </p:sp>
        </mc:Choice>
        <mc:Fallback xmlns="">
          <p:sp>
            <p:nvSpPr>
              <p:cNvPr id="30" name="Tekstvak 29">
                <a:extLst>
                  <a:ext uri="{FF2B5EF4-FFF2-40B4-BE49-F238E27FC236}">
                    <a16:creationId xmlns:a16="http://schemas.microsoft.com/office/drawing/2014/main" id="{E08B1A33-218F-4465-818A-C9B64B3A9759}"/>
                  </a:ext>
                </a:extLst>
              </p:cNvPr>
              <p:cNvSpPr txBox="1">
                <a:spLocks noRot="1" noChangeAspect="1" noMove="1" noResize="1" noEditPoints="1" noAdjustHandles="1" noChangeArrowheads="1" noChangeShapeType="1" noTextEdit="1"/>
              </p:cNvSpPr>
              <p:nvPr/>
            </p:nvSpPr>
            <p:spPr>
              <a:xfrm>
                <a:off x="1849237" y="5719822"/>
                <a:ext cx="2838866" cy="42774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016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700000">
                                      <p:cBhvr>
                                        <p:cTn id="6" dur="500" fill="hold"/>
                                        <p:tgtEl>
                                          <p:spTgt spid="6"/>
                                        </p:tgtEl>
                                        <p:attrNameLst>
                                          <p:attrName>r</p:attrName>
                                        </p:attrNameLst>
                                      </p:cBhvr>
                                    </p:animRot>
                                  </p:childTnLst>
                                </p:cTn>
                              </p:par>
                            </p:childTnLst>
                          </p:cTn>
                        </p:par>
                        <p:par>
                          <p:cTn id="7" fill="hold">
                            <p:stCondLst>
                              <p:cond delay="500"/>
                            </p:stCondLst>
                            <p:childTnLst>
                              <p:par>
                                <p:cTn id="8" presetID="37" presetClass="path" presetSubtype="0" accel="50000" decel="50000" fill="hold" grpId="0" nodeType="afterEffect">
                                  <p:stCondLst>
                                    <p:cond delay="0"/>
                                  </p:stCondLst>
                                  <p:childTnLst>
                                    <p:animMotion origin="layout" path="M -4.16667E-6 3.33333E-6 L -0.05533 -0.04422 C -0.06666 -0.05417 -0.08411 -0.05903 -0.10195 -0.05903 C -0.12252 -0.05903 -0.13906 -0.05417 -0.15026 -0.04422 L -0.2052 3.33333E-6 " pathEditMode="relative" rAng="0" ptsTypes="AAAAA">
                                      <p:cBhvr>
                                        <p:cTn id="9" dur="1000" fill="hold"/>
                                        <p:tgtEl>
                                          <p:spTgt spid="7"/>
                                        </p:tgtEl>
                                        <p:attrNameLst>
                                          <p:attrName>ppt_x</p:attrName>
                                          <p:attrName>ppt_y</p:attrName>
                                        </p:attrNameLst>
                                      </p:cBhvr>
                                      <p:rCtr x="-10260" y="-2963"/>
                                    </p:animMotion>
                                  </p:childTnLst>
                                </p:cTn>
                              </p:par>
                              <p:par>
                                <p:cTn id="10" presetID="8" presetClass="emph" presetSubtype="0" fill="hold" nodeType="withEffect">
                                  <p:stCondLst>
                                    <p:cond delay="0"/>
                                  </p:stCondLst>
                                  <p:childTnLst>
                                    <p:animRot by="-600000">
                                      <p:cBhvr>
                                        <p:cTn id="11" dur="500" fill="hold"/>
                                        <p:tgtEl>
                                          <p:spTgt spid="6"/>
                                        </p:tgtEl>
                                        <p:attrNameLst>
                                          <p:attrName>r</p:attrName>
                                        </p:attrNameLst>
                                      </p:cBhvr>
                                    </p:animRot>
                                  </p:childTnLst>
                                </p:cTn>
                              </p:par>
                              <p:par>
                                <p:cTn id="12" presetID="1" presetClass="exit" presetSubtype="0" fill="hold" grpId="0" nodeType="withEffect">
                                  <p:stCondLst>
                                    <p:cond delay="200"/>
                                  </p:stCondLst>
                                  <p:childTnLst>
                                    <p:set>
                                      <p:cBhvr>
                                        <p:cTn id="13" dur="1" fill="hold">
                                          <p:stCondLst>
                                            <p:cond delay="0"/>
                                          </p:stCondLst>
                                        </p:cTn>
                                        <p:tgtEl>
                                          <p:spTgt spid="11">
                                            <p:txEl>
                                              <p:pRg st="0" end="0"/>
                                            </p:txEl>
                                          </p:spTgt>
                                        </p:tgtEl>
                                        <p:attrNameLst>
                                          <p:attrName>style.visibility</p:attrName>
                                        </p:attrNameLst>
                                      </p:cBhvr>
                                      <p:to>
                                        <p:strVal val="hidden"/>
                                      </p:to>
                                    </p:set>
                                  </p:childTnLst>
                                </p:cTn>
                              </p:par>
                              <p:par>
                                <p:cTn id="14" presetID="1" presetClass="entr" presetSubtype="0" fill="hold" grpId="0" nodeType="withEffect">
                                  <p:stCondLst>
                                    <p:cond delay="200"/>
                                  </p:stCondLst>
                                  <p:childTnLst>
                                    <p:set>
                                      <p:cBhvr>
                                        <p:cTn id="15" dur="1" fill="hold">
                                          <p:stCondLst>
                                            <p:cond delay="0"/>
                                          </p:stCondLst>
                                        </p:cTn>
                                        <p:tgtEl>
                                          <p:spTgt spid="14">
                                            <p:txEl>
                                              <p:pRg st="0" end="0"/>
                                            </p:txEl>
                                          </p:spTgt>
                                        </p:tgtEl>
                                        <p:attrNameLst>
                                          <p:attrName>style.visibility</p:attrName>
                                        </p:attrNameLst>
                                      </p:cBhvr>
                                      <p:to>
                                        <p:strVal val="visible"/>
                                      </p:to>
                                    </p:set>
                                  </p:childTnLst>
                                </p:cTn>
                              </p:par>
                              <p:par>
                                <p:cTn id="16" presetID="1" presetClass="exit" presetSubtype="0" fill="hold" grpId="1" nodeType="withEffect">
                                  <p:stCondLst>
                                    <p:cond delay="400"/>
                                  </p:stCondLst>
                                  <p:childTnLst>
                                    <p:set>
                                      <p:cBhvr>
                                        <p:cTn id="17" dur="1" fill="hold">
                                          <p:stCondLst>
                                            <p:cond delay="0"/>
                                          </p:stCondLst>
                                        </p:cTn>
                                        <p:tgtEl>
                                          <p:spTgt spid="14">
                                            <p:txEl>
                                              <p:pRg st="0" end="0"/>
                                            </p:txEl>
                                          </p:spTgt>
                                        </p:tgtEl>
                                        <p:attrNameLst>
                                          <p:attrName>style.visibility</p:attrName>
                                        </p:attrNameLst>
                                      </p:cBhvr>
                                      <p:to>
                                        <p:strVal val="hidden"/>
                                      </p:to>
                                    </p:set>
                                  </p:childTnLst>
                                </p:cTn>
                              </p:par>
                              <p:par>
                                <p:cTn id="18" presetID="1" presetClass="entr" presetSubtype="0" fill="hold" grpId="0" nodeType="withEffect">
                                  <p:stCondLst>
                                    <p:cond delay="400"/>
                                  </p:stCondLst>
                                  <p:childTnLst>
                                    <p:set>
                                      <p:cBhvr>
                                        <p:cTn id="19" dur="1" fill="hold">
                                          <p:stCondLst>
                                            <p:cond delay="0"/>
                                          </p:stCondLst>
                                        </p:cTn>
                                        <p:tgtEl>
                                          <p:spTgt spid="17">
                                            <p:txEl>
                                              <p:pRg st="0" end="0"/>
                                            </p:txEl>
                                          </p:spTgt>
                                        </p:tgtEl>
                                        <p:attrNameLst>
                                          <p:attrName>style.visibility</p:attrName>
                                        </p:attrNameLst>
                                      </p:cBhvr>
                                      <p:to>
                                        <p:strVal val="visible"/>
                                      </p:to>
                                    </p:set>
                                  </p:childTnLst>
                                </p:cTn>
                              </p:par>
                              <p:par>
                                <p:cTn id="20" presetID="1" presetClass="exit" presetSubtype="0" fill="hold" grpId="1" nodeType="withEffect">
                                  <p:stCondLst>
                                    <p:cond delay="600"/>
                                  </p:stCondLst>
                                  <p:childTnLst>
                                    <p:set>
                                      <p:cBhvr>
                                        <p:cTn id="21" dur="1" fill="hold">
                                          <p:stCondLst>
                                            <p:cond delay="0"/>
                                          </p:stCondLst>
                                        </p:cTn>
                                        <p:tgtEl>
                                          <p:spTgt spid="17">
                                            <p:txEl>
                                              <p:pRg st="0" end="0"/>
                                            </p:txEl>
                                          </p:spTgt>
                                        </p:tgtEl>
                                        <p:attrNameLst>
                                          <p:attrName>style.visibility</p:attrName>
                                        </p:attrNameLst>
                                      </p:cBhvr>
                                      <p:to>
                                        <p:strVal val="hidden"/>
                                      </p:to>
                                    </p:set>
                                  </p:childTnLst>
                                </p:cTn>
                              </p:par>
                              <p:par>
                                <p:cTn id="22" presetID="1" presetClass="entr" presetSubtype="0" fill="hold" grpId="0" nodeType="withEffect">
                                  <p:stCondLst>
                                    <p:cond delay="600"/>
                                  </p:stCondLst>
                                  <p:childTnLst>
                                    <p:set>
                                      <p:cBhvr>
                                        <p:cTn id="23" dur="1" fill="hold">
                                          <p:stCondLst>
                                            <p:cond delay="0"/>
                                          </p:stCondLst>
                                        </p:cTn>
                                        <p:tgtEl>
                                          <p:spTgt spid="15">
                                            <p:txEl>
                                              <p:pRg st="0" end="0"/>
                                            </p:txEl>
                                          </p:spTgt>
                                        </p:tgtEl>
                                        <p:attrNameLst>
                                          <p:attrName>style.visibility</p:attrName>
                                        </p:attrNameLst>
                                      </p:cBhvr>
                                      <p:to>
                                        <p:strVal val="visible"/>
                                      </p:to>
                                    </p:set>
                                  </p:childTnLst>
                                </p:cTn>
                              </p:par>
                              <p:par>
                                <p:cTn id="24" presetID="1" presetClass="exit" presetSubtype="0" fill="hold" grpId="1" nodeType="withEffect">
                                  <p:stCondLst>
                                    <p:cond delay="800"/>
                                  </p:stCondLst>
                                  <p:childTnLst>
                                    <p:set>
                                      <p:cBhvr>
                                        <p:cTn id="25" dur="1" fill="hold">
                                          <p:stCondLst>
                                            <p:cond delay="0"/>
                                          </p:stCondLst>
                                        </p:cTn>
                                        <p:tgtEl>
                                          <p:spTgt spid="15">
                                            <p:txEl>
                                              <p:pRg st="0" end="0"/>
                                            </p:txEl>
                                          </p:spTgt>
                                        </p:tgtEl>
                                        <p:attrNameLst>
                                          <p:attrName>style.visibility</p:attrName>
                                        </p:attrNameLst>
                                      </p:cBhvr>
                                      <p:to>
                                        <p:strVal val="hidden"/>
                                      </p:to>
                                    </p:set>
                                  </p:childTnLst>
                                </p:cTn>
                              </p:par>
                              <p:par>
                                <p:cTn id="26" presetID="1" presetClass="entr" presetSubtype="0" fill="hold" grpId="0" nodeType="withEffect">
                                  <p:stCondLst>
                                    <p:cond delay="800"/>
                                  </p:stCondLst>
                                  <p:childTnLst>
                                    <p:set>
                                      <p:cBhvr>
                                        <p:cTn id="27"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build="allAtOnce"/>
      <p:bldP spid="14" grpId="0" build="allAtOnce"/>
      <p:bldP spid="14" grpId="1" build="allAtOnce"/>
      <p:bldP spid="15" grpId="0" build="allAtOnce"/>
      <p:bldP spid="15" grpId="1" build="allAtOnce"/>
      <p:bldP spid="16" grpId="0" build="allAtOnce"/>
      <p:bldP spid="17" grpId="0" build="allAtOnce"/>
      <p:bldP spid="17" grpId="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06AA1-EC43-4FFC-BEC7-6EA77B1F99C8}"/>
              </a:ext>
            </a:extLst>
          </p:cNvPr>
          <p:cNvSpPr>
            <a:spLocks noGrp="1"/>
          </p:cNvSpPr>
          <p:nvPr>
            <p:ph type="ctrTitle"/>
          </p:nvPr>
        </p:nvSpPr>
        <p:spPr/>
        <p:txBody>
          <a:bodyPr/>
          <a:lstStyle/>
          <a:p>
            <a:r>
              <a:rPr lang="en-US" err="1"/>
              <a:t>conclusie</a:t>
            </a:r>
            <a:endParaRPr lang="nl-BE"/>
          </a:p>
        </p:txBody>
      </p:sp>
      <p:sp>
        <p:nvSpPr>
          <p:cNvPr id="3" name="Ondertitel 2">
            <a:extLst>
              <a:ext uri="{FF2B5EF4-FFF2-40B4-BE49-F238E27FC236}">
                <a16:creationId xmlns:a16="http://schemas.microsoft.com/office/drawing/2014/main" id="{75135430-376B-4DA9-B43D-18FBCE5B918F}"/>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234549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B9EFEB-CD22-42E8-9E14-ECC9BAFB1C2F}"/>
              </a:ext>
            </a:extLst>
          </p:cNvPr>
          <p:cNvSpPr>
            <a:spLocks noGrp="1"/>
          </p:cNvSpPr>
          <p:nvPr>
            <p:ph type="ctrTitle"/>
          </p:nvPr>
        </p:nvSpPr>
        <p:spPr/>
        <p:txBody>
          <a:bodyPr/>
          <a:lstStyle/>
          <a:p>
            <a:r>
              <a:rPr lang="en-US" err="1"/>
              <a:t>vragenronde</a:t>
            </a:r>
            <a:endParaRPr lang="nl-BE"/>
          </a:p>
        </p:txBody>
      </p:sp>
      <p:sp>
        <p:nvSpPr>
          <p:cNvPr id="3" name="Ondertitel 2">
            <a:extLst>
              <a:ext uri="{FF2B5EF4-FFF2-40B4-BE49-F238E27FC236}">
                <a16:creationId xmlns:a16="http://schemas.microsoft.com/office/drawing/2014/main" id="{D61DD795-9238-411A-926B-6C0E974D180F}"/>
              </a:ext>
            </a:extLst>
          </p:cNvPr>
          <p:cNvSpPr>
            <a:spLocks noGrp="1"/>
          </p:cNvSpPr>
          <p:nvPr>
            <p:ph type="subTitle" idx="1"/>
          </p:nvPr>
        </p:nvSpPr>
        <p:spPr/>
        <p:txBody>
          <a:bodyPr/>
          <a:lstStyle/>
          <a:p>
            <a:r>
              <a:rPr lang="en-US">
                <a:sym typeface="Wingdings" panose="05000000000000000000" pitchFamily="2" charset="2"/>
              </a:rPr>
              <a:t></a:t>
            </a:r>
            <a:endParaRPr lang="nl-BE"/>
          </a:p>
        </p:txBody>
      </p:sp>
    </p:spTree>
    <p:extLst>
      <p:ext uri="{BB962C8B-B14F-4D97-AF65-F5344CB8AC3E}">
        <p14:creationId xmlns:p14="http://schemas.microsoft.com/office/powerpoint/2010/main" val="287645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6559D-7DF2-485B-8F84-4221BC2321E9}"/>
              </a:ext>
            </a:extLst>
          </p:cNvPr>
          <p:cNvSpPr>
            <a:spLocks noGrp="1"/>
          </p:cNvSpPr>
          <p:nvPr>
            <p:ph type="title"/>
          </p:nvPr>
        </p:nvSpPr>
        <p:spPr/>
        <p:txBody>
          <a:bodyPr/>
          <a:lstStyle/>
          <a:p>
            <a:r>
              <a:rPr lang="en-US" err="1"/>
              <a:t>Inhoud</a:t>
            </a:r>
            <a:endParaRPr lang="nl-BE"/>
          </a:p>
        </p:txBody>
      </p:sp>
      <p:sp>
        <p:nvSpPr>
          <p:cNvPr id="3" name="Tijdelijke aanduiding voor inhoud 2">
            <a:extLst>
              <a:ext uri="{FF2B5EF4-FFF2-40B4-BE49-F238E27FC236}">
                <a16:creationId xmlns:a16="http://schemas.microsoft.com/office/drawing/2014/main" id="{3CF6DDFC-3D73-44B8-9C21-70F2ED84553E}"/>
              </a:ext>
            </a:extLst>
          </p:cNvPr>
          <p:cNvSpPr>
            <a:spLocks noGrp="1"/>
          </p:cNvSpPr>
          <p:nvPr>
            <p:ph sz="half" idx="1"/>
          </p:nvPr>
        </p:nvSpPr>
        <p:spPr/>
        <p:txBody>
          <a:bodyPr>
            <a:normAutofit lnSpcReduction="10000"/>
          </a:bodyPr>
          <a:lstStyle/>
          <a:p>
            <a:r>
              <a:rPr lang="en-US" err="1"/>
              <a:t>Introductie</a:t>
            </a:r>
            <a:endParaRPr lang="en-US"/>
          </a:p>
          <a:p>
            <a:r>
              <a:rPr lang="en-US"/>
              <a:t>Minigolf</a:t>
            </a:r>
          </a:p>
          <a:p>
            <a:pPr lvl="1"/>
            <a:r>
              <a:rPr lang="en-US"/>
              <a:t>Demo</a:t>
            </a:r>
          </a:p>
          <a:p>
            <a:pPr lvl="1"/>
            <a:r>
              <a:rPr lang="en-US" err="1"/>
              <a:t>Teleportatie</a:t>
            </a:r>
            <a:endParaRPr lang="en-US"/>
          </a:p>
          <a:p>
            <a:pPr lvl="1"/>
            <a:r>
              <a:rPr lang="en-US"/>
              <a:t>Skybox</a:t>
            </a:r>
          </a:p>
          <a:p>
            <a:pPr lvl="1"/>
            <a:r>
              <a:rPr lang="en-US" err="1"/>
              <a:t>Geluid</a:t>
            </a:r>
            <a:endParaRPr lang="en-US"/>
          </a:p>
          <a:p>
            <a:pPr lvl="1"/>
            <a:r>
              <a:rPr lang="en-US"/>
              <a:t>Mesh </a:t>
            </a:r>
            <a:r>
              <a:rPr lang="en-US" err="1"/>
              <a:t>modellen</a:t>
            </a:r>
            <a:endParaRPr lang="en-US"/>
          </a:p>
          <a:p>
            <a:pPr lvl="1"/>
            <a:r>
              <a:rPr lang="en-US"/>
              <a:t>Collision detective</a:t>
            </a:r>
          </a:p>
          <a:p>
            <a:pPr lvl="1"/>
            <a:r>
              <a:rPr lang="en-US"/>
              <a:t>Goal </a:t>
            </a:r>
            <a:r>
              <a:rPr lang="en-US" err="1"/>
              <a:t>detecteren</a:t>
            </a:r>
            <a:endParaRPr lang="en-US"/>
          </a:p>
          <a:p>
            <a:pPr lvl="1"/>
            <a:r>
              <a:rPr lang="en-US"/>
              <a:t>Score </a:t>
            </a:r>
            <a:r>
              <a:rPr lang="en-US" err="1"/>
              <a:t>berekenen</a:t>
            </a:r>
            <a:endParaRPr lang="nl-BE"/>
          </a:p>
          <a:p>
            <a:endParaRPr lang="nl-BE"/>
          </a:p>
        </p:txBody>
      </p:sp>
      <p:sp>
        <p:nvSpPr>
          <p:cNvPr id="4" name="Tijdelijke aanduiding voor inhoud 3">
            <a:extLst>
              <a:ext uri="{FF2B5EF4-FFF2-40B4-BE49-F238E27FC236}">
                <a16:creationId xmlns:a16="http://schemas.microsoft.com/office/drawing/2014/main" id="{193081AB-D1DD-4DF4-8645-CD6D5F983F37}"/>
              </a:ext>
            </a:extLst>
          </p:cNvPr>
          <p:cNvSpPr>
            <a:spLocks noGrp="1"/>
          </p:cNvSpPr>
          <p:nvPr>
            <p:ph sz="half" idx="2"/>
          </p:nvPr>
        </p:nvSpPr>
        <p:spPr/>
        <p:txBody>
          <a:bodyPr>
            <a:normAutofit lnSpcReduction="10000"/>
          </a:bodyPr>
          <a:lstStyle/>
          <a:p>
            <a:r>
              <a:rPr lang="en-US"/>
              <a:t>Baseball</a:t>
            </a:r>
          </a:p>
          <a:p>
            <a:pPr lvl="1"/>
            <a:r>
              <a:rPr lang="en-US"/>
              <a:t>Demo</a:t>
            </a:r>
          </a:p>
          <a:p>
            <a:pPr lvl="1"/>
            <a:r>
              <a:rPr lang="en-US"/>
              <a:t>Collision </a:t>
            </a:r>
            <a:r>
              <a:rPr lang="en-US" err="1"/>
              <a:t>detectie</a:t>
            </a:r>
            <a:endParaRPr lang="en-US"/>
          </a:p>
          <a:p>
            <a:pPr lvl="1"/>
            <a:r>
              <a:rPr lang="en-US"/>
              <a:t>Score </a:t>
            </a:r>
            <a:r>
              <a:rPr lang="nl-BE"/>
              <a:t>berekenen</a:t>
            </a:r>
          </a:p>
          <a:p>
            <a:r>
              <a:rPr lang="nl-BE"/>
              <a:t>Conclusie</a:t>
            </a:r>
          </a:p>
        </p:txBody>
      </p:sp>
    </p:spTree>
    <p:extLst>
      <p:ext uri="{BB962C8B-B14F-4D97-AF65-F5344CB8AC3E}">
        <p14:creationId xmlns:p14="http://schemas.microsoft.com/office/powerpoint/2010/main" val="137865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C9EB8-6EEA-4100-AC52-F419E195BCED}"/>
              </a:ext>
            </a:extLst>
          </p:cNvPr>
          <p:cNvSpPr>
            <a:spLocks noGrp="1"/>
          </p:cNvSpPr>
          <p:nvPr>
            <p:ph type="title"/>
          </p:nvPr>
        </p:nvSpPr>
        <p:spPr/>
        <p:txBody>
          <a:bodyPr/>
          <a:lstStyle/>
          <a:p>
            <a:r>
              <a:rPr lang="en-US" err="1"/>
              <a:t>Introductie</a:t>
            </a:r>
            <a:endParaRPr lang="nl-BE"/>
          </a:p>
        </p:txBody>
      </p:sp>
      <p:sp>
        <p:nvSpPr>
          <p:cNvPr id="3" name="Tijdelijke aanduiding voor inhoud 2">
            <a:extLst>
              <a:ext uri="{FF2B5EF4-FFF2-40B4-BE49-F238E27FC236}">
                <a16:creationId xmlns:a16="http://schemas.microsoft.com/office/drawing/2014/main" id="{D66443C2-FC10-4F06-BB4C-CEBBAB96EC31}"/>
              </a:ext>
            </a:extLst>
          </p:cNvPr>
          <p:cNvSpPr>
            <a:spLocks noGrp="1"/>
          </p:cNvSpPr>
          <p:nvPr>
            <p:ph sz="quarter" idx="13"/>
          </p:nvPr>
        </p:nvSpPr>
        <p:spPr>
          <a:xfrm>
            <a:off x="914087" y="1676400"/>
            <a:ext cx="10363826" cy="4940300"/>
          </a:xfrm>
        </p:spPr>
        <p:txBody>
          <a:bodyPr>
            <a:normAutofit lnSpcReduction="10000"/>
          </a:bodyPr>
          <a:lstStyle/>
          <a:p>
            <a:r>
              <a:rPr lang="nl-BE"/>
              <a:t>Hoe wordt een VR-spel voor Oculus </a:t>
            </a:r>
            <a:r>
              <a:rPr lang="nl-BE" err="1"/>
              <a:t>Quest</a:t>
            </a:r>
            <a:r>
              <a:rPr lang="nl-BE"/>
              <a:t> ontwikkeld in </a:t>
            </a:r>
            <a:r>
              <a:rPr lang="nl-BE" err="1"/>
              <a:t>Unity</a:t>
            </a:r>
            <a:r>
              <a:rPr lang="nl-BE"/>
              <a:t> ?</a:t>
            </a:r>
          </a:p>
          <a:p>
            <a:pPr marL="0" indent="0">
              <a:buNone/>
            </a:pPr>
            <a:endParaRPr lang="nl-BE"/>
          </a:p>
          <a:p>
            <a:r>
              <a:rPr lang="nl-BE"/>
              <a:t>Ontwikkelen VR-spel</a:t>
            </a:r>
          </a:p>
          <a:p>
            <a:pPr lvl="1"/>
            <a:r>
              <a:rPr lang="nl-BE"/>
              <a:t>Minigolf</a:t>
            </a:r>
          </a:p>
          <a:p>
            <a:pPr lvl="1"/>
            <a:r>
              <a:rPr lang="nl-BE"/>
              <a:t>Baseball</a:t>
            </a:r>
          </a:p>
          <a:p>
            <a:pPr lvl="1"/>
            <a:r>
              <a:rPr lang="nl-BE"/>
              <a:t>Basketbal</a:t>
            </a:r>
          </a:p>
          <a:p>
            <a:pPr lvl="1"/>
            <a:endParaRPr lang="nl-BE"/>
          </a:p>
          <a:p>
            <a:pPr marL="384048" lvl="1">
              <a:spcBef>
                <a:spcPts val="1000"/>
              </a:spcBef>
              <a:buFont typeface="Franklin Gothic Book" panose="020B0503020102020204" pitchFamily="34" charset="0"/>
              <a:buChar char="■"/>
            </a:pPr>
            <a:r>
              <a:rPr lang="nl-BE" err="1"/>
              <a:t>Unity</a:t>
            </a:r>
            <a:endParaRPr lang="nl-BE"/>
          </a:p>
          <a:p>
            <a:pPr marL="384048" lvl="1">
              <a:spcBef>
                <a:spcPts val="1000"/>
              </a:spcBef>
              <a:buFont typeface="Franklin Gothic Book" panose="020B0503020102020204" pitchFamily="34" charset="0"/>
              <a:buChar char="■"/>
            </a:pPr>
            <a:endParaRPr lang="nl-BE"/>
          </a:p>
          <a:p>
            <a:pPr marL="384048" lvl="1">
              <a:spcBef>
                <a:spcPts val="1000"/>
              </a:spcBef>
              <a:buFont typeface="Franklin Gothic Book" panose="020B0503020102020204" pitchFamily="34" charset="0"/>
              <a:buChar char="■"/>
            </a:pPr>
            <a:r>
              <a:rPr lang="nl-BE"/>
              <a:t>Drie hoofdzaken</a:t>
            </a:r>
          </a:p>
          <a:p>
            <a:pPr lvl="1"/>
            <a:r>
              <a:rPr lang="nl-BE"/>
              <a:t>Code</a:t>
            </a:r>
          </a:p>
          <a:p>
            <a:pPr lvl="1"/>
            <a:r>
              <a:rPr lang="nl-BE"/>
              <a:t>3D-modellen</a:t>
            </a:r>
          </a:p>
          <a:p>
            <a:pPr lvl="1"/>
            <a:r>
              <a:rPr lang="nl-BE"/>
              <a:t>VR-omgeving</a:t>
            </a:r>
          </a:p>
        </p:txBody>
      </p:sp>
      <p:pic>
        <p:nvPicPr>
          <p:cNvPr id="5" name="Afbeelding 4">
            <a:extLst>
              <a:ext uri="{FF2B5EF4-FFF2-40B4-BE49-F238E27FC236}">
                <a16:creationId xmlns:a16="http://schemas.microsoft.com/office/drawing/2014/main" id="{43EE0044-44E1-47CD-8E8A-AE015F36120A}"/>
              </a:ext>
            </a:extLst>
          </p:cNvPr>
          <p:cNvPicPr>
            <a:picLocks noChangeAspect="1"/>
          </p:cNvPicPr>
          <p:nvPr/>
        </p:nvPicPr>
        <p:blipFill rotWithShape="1">
          <a:blip r:embed="rId3">
            <a:extLst>
              <a:ext uri="{28A0092B-C50C-407E-A947-70E740481C1C}">
                <a14:useLocalDpi xmlns:a14="http://schemas.microsoft.com/office/drawing/2010/main" val="0"/>
              </a:ext>
            </a:extLst>
          </a:blip>
          <a:srcRect l="17517" t="26315" r="13262" b="28911"/>
          <a:stretch/>
        </p:blipFill>
        <p:spPr>
          <a:xfrm>
            <a:off x="6918279" y="3073400"/>
            <a:ext cx="3911600" cy="1447800"/>
          </a:xfrm>
          <a:prstGeom prst="rect">
            <a:avLst/>
          </a:prstGeom>
        </p:spPr>
      </p:pic>
      <p:pic>
        <p:nvPicPr>
          <p:cNvPr id="7" name="Afbeelding 6">
            <a:extLst>
              <a:ext uri="{FF2B5EF4-FFF2-40B4-BE49-F238E27FC236}">
                <a16:creationId xmlns:a16="http://schemas.microsoft.com/office/drawing/2014/main" id="{1E4E43DC-F584-4C6C-9798-35D4ED742B7F}"/>
              </a:ext>
            </a:extLst>
          </p:cNvPr>
          <p:cNvPicPr>
            <a:picLocks noChangeAspect="1"/>
          </p:cNvPicPr>
          <p:nvPr/>
        </p:nvPicPr>
        <p:blipFill rotWithShape="1">
          <a:blip r:embed="rId4">
            <a:extLst>
              <a:ext uri="{28A0092B-C50C-407E-A947-70E740481C1C}">
                <a14:useLocalDpi xmlns:a14="http://schemas.microsoft.com/office/drawing/2010/main" val="0"/>
              </a:ext>
            </a:extLst>
          </a:blip>
          <a:srcRect t="17442" b="16279"/>
          <a:stretch/>
        </p:blipFill>
        <p:spPr>
          <a:xfrm>
            <a:off x="5797459" y="4845050"/>
            <a:ext cx="6153239" cy="1447800"/>
          </a:xfrm>
          <a:prstGeom prst="rect">
            <a:avLst/>
          </a:prstGeom>
        </p:spPr>
      </p:pic>
    </p:spTree>
    <p:extLst>
      <p:ext uri="{BB962C8B-B14F-4D97-AF65-F5344CB8AC3E}">
        <p14:creationId xmlns:p14="http://schemas.microsoft.com/office/powerpoint/2010/main" val="33910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F06AA1-EC43-4FFC-BEC7-6EA77B1F99C8}"/>
              </a:ext>
            </a:extLst>
          </p:cNvPr>
          <p:cNvSpPr>
            <a:spLocks noGrp="1"/>
          </p:cNvSpPr>
          <p:nvPr>
            <p:ph type="ctrTitle"/>
          </p:nvPr>
        </p:nvSpPr>
        <p:spPr/>
        <p:txBody>
          <a:bodyPr/>
          <a:lstStyle/>
          <a:p>
            <a:r>
              <a:rPr lang="en-US"/>
              <a:t>Minigolf - Demo</a:t>
            </a:r>
            <a:endParaRPr lang="nl-BE"/>
          </a:p>
        </p:txBody>
      </p:sp>
      <p:sp>
        <p:nvSpPr>
          <p:cNvPr id="3" name="Ondertitel 2">
            <a:extLst>
              <a:ext uri="{FF2B5EF4-FFF2-40B4-BE49-F238E27FC236}">
                <a16:creationId xmlns:a16="http://schemas.microsoft.com/office/drawing/2014/main" id="{75135430-376B-4DA9-B43D-18FBCE5B918F}"/>
              </a:ext>
            </a:extLst>
          </p:cNvPr>
          <p:cNvSpPr>
            <a:spLocks noGrp="1"/>
          </p:cNvSpPr>
          <p:nvPr>
            <p:ph type="subTitle" idx="1"/>
          </p:nvPr>
        </p:nvSpPr>
        <p:spPr/>
        <p:txBody>
          <a:bodyPr/>
          <a:lstStyle/>
          <a:p>
            <a:endParaRPr lang="nl-BE"/>
          </a:p>
        </p:txBody>
      </p:sp>
    </p:spTree>
    <p:extLst>
      <p:ext uri="{BB962C8B-B14F-4D97-AF65-F5344CB8AC3E}">
        <p14:creationId xmlns:p14="http://schemas.microsoft.com/office/powerpoint/2010/main" val="299018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3A151-DDBA-4A46-B69D-9FE3C4C7B4DF}"/>
              </a:ext>
            </a:extLst>
          </p:cNvPr>
          <p:cNvSpPr>
            <a:spLocks noGrp="1"/>
          </p:cNvSpPr>
          <p:nvPr>
            <p:ph type="title"/>
          </p:nvPr>
        </p:nvSpPr>
        <p:spPr/>
        <p:txBody>
          <a:bodyPr/>
          <a:lstStyle/>
          <a:p>
            <a:r>
              <a:rPr lang="en-US"/>
              <a:t>Minigolf - </a:t>
            </a:r>
            <a:r>
              <a:rPr lang="en-US" err="1"/>
              <a:t>Teleportatie</a:t>
            </a:r>
            <a:endParaRPr lang="nl-BE"/>
          </a:p>
        </p:txBody>
      </p:sp>
      <p:sp>
        <p:nvSpPr>
          <p:cNvPr id="3" name="Tijdelijke aanduiding voor inhoud 2">
            <a:extLst>
              <a:ext uri="{FF2B5EF4-FFF2-40B4-BE49-F238E27FC236}">
                <a16:creationId xmlns:a16="http://schemas.microsoft.com/office/drawing/2014/main" id="{4AB8DA6B-8178-424F-B029-776E3F6B0062}"/>
              </a:ext>
            </a:extLst>
          </p:cNvPr>
          <p:cNvSpPr>
            <a:spLocks noGrp="1"/>
          </p:cNvSpPr>
          <p:nvPr>
            <p:ph sz="quarter" idx="13"/>
          </p:nvPr>
        </p:nvSpPr>
        <p:spPr>
          <a:xfrm>
            <a:off x="914087" y="1872780"/>
            <a:ext cx="10363826" cy="4485688"/>
          </a:xfrm>
        </p:spPr>
        <p:txBody>
          <a:bodyPr vert="horz" lIns="91440" tIns="45720" rIns="91440" bIns="45720" rtlCol="0" anchor="t">
            <a:normAutofit lnSpcReduction="10000"/>
          </a:bodyPr>
          <a:lstStyle/>
          <a:p>
            <a:pPr marL="383540" indent="-383540"/>
            <a:r>
              <a:rPr lang="nl-BE"/>
              <a:t>VR Rig (1)</a:t>
            </a:r>
            <a:endParaRPr lang="nl-NL"/>
          </a:p>
          <a:p>
            <a:pPr lvl="1" indent="-383540"/>
            <a:r>
              <a:rPr lang="nl-BE">
                <a:ea typeface="+mn-lt"/>
                <a:cs typeface="+mn-lt"/>
              </a:rPr>
              <a:t>Locomation System</a:t>
            </a:r>
          </a:p>
          <a:p>
            <a:pPr lvl="2" indent="-383540"/>
            <a:r>
              <a:rPr lang="nl-BE">
                <a:ea typeface="+mn-lt"/>
                <a:cs typeface="+mn-lt"/>
              </a:rPr>
              <a:t>XR Rig</a:t>
            </a:r>
            <a:endParaRPr lang="en-US" i="0">
              <a:ea typeface="+mn-lt"/>
              <a:cs typeface="+mn-lt"/>
            </a:endParaRPr>
          </a:p>
          <a:p>
            <a:pPr lvl="1" indent="-383540"/>
            <a:r>
              <a:rPr lang="nl-BE">
                <a:ea typeface="+mn-lt"/>
                <a:cs typeface="+mn-lt"/>
              </a:rPr>
              <a:t>Teleportation Provider</a:t>
            </a:r>
          </a:p>
          <a:p>
            <a:pPr lvl="2" indent="-383540"/>
            <a:r>
              <a:rPr lang="nl-BE">
                <a:ea typeface="+mn-lt"/>
                <a:cs typeface="+mn-lt"/>
              </a:rPr>
              <a:t>Locomotion</a:t>
            </a:r>
            <a:endParaRPr lang="nl-BE"/>
          </a:p>
          <a:p>
            <a:pPr marL="383540" indent="-383540"/>
            <a:r>
              <a:rPr lang="nl-BE"/>
              <a:t>Ray Interactor (2)</a:t>
            </a:r>
          </a:p>
          <a:p>
            <a:pPr lvl="1" indent="-383540"/>
            <a:r>
              <a:rPr lang="nl-BE" i="0"/>
              <a:t>Child van XR Rig</a:t>
            </a:r>
          </a:p>
          <a:p>
            <a:pPr lvl="2" indent="-383540"/>
            <a:r>
              <a:rPr lang="nl-BE" i="0"/>
              <a:t>XR Controller</a:t>
            </a:r>
          </a:p>
          <a:p>
            <a:pPr lvl="3" indent="-383540"/>
            <a:r>
              <a:rPr lang="nl-BE" i="0"/>
              <a:t>Besturing</a:t>
            </a:r>
          </a:p>
          <a:p>
            <a:pPr lvl="2" indent="-383540"/>
            <a:r>
              <a:rPr lang="nl-BE"/>
              <a:t>XR Ray Interactor</a:t>
            </a:r>
          </a:p>
          <a:p>
            <a:pPr lvl="3" indent="-383540"/>
            <a:r>
              <a:rPr lang="nl-BE" i="0"/>
              <a:t>Haptics</a:t>
            </a:r>
            <a:endParaRPr lang="nl-BE" i="0">
              <a:ea typeface="+mn-lt"/>
              <a:cs typeface="+mn-lt"/>
            </a:endParaRPr>
          </a:p>
          <a:p>
            <a:pPr marL="383540" indent="-383540"/>
            <a:r>
              <a:rPr lang="nl-BE">
                <a:ea typeface="+mn-lt"/>
                <a:cs typeface="+mn-lt"/>
              </a:rPr>
              <a:t>Teleportation Area (3)</a:t>
            </a:r>
          </a:p>
          <a:p>
            <a:pPr marL="0" indent="0">
              <a:buNone/>
            </a:pPr>
            <a:endParaRPr lang="nl-BE" i="0"/>
          </a:p>
          <a:p>
            <a:pPr marL="530860" lvl="1" indent="0">
              <a:buNone/>
            </a:pPr>
            <a:endParaRPr lang="nl-BE"/>
          </a:p>
        </p:txBody>
      </p:sp>
      <p:pic>
        <p:nvPicPr>
          <p:cNvPr id="7" name="Afbeelding 6">
            <a:extLst>
              <a:ext uri="{FF2B5EF4-FFF2-40B4-BE49-F238E27FC236}">
                <a16:creationId xmlns:a16="http://schemas.microsoft.com/office/drawing/2014/main" id="{8CEE6803-769E-4005-85FB-FF7BE57605A4}"/>
              </a:ext>
            </a:extLst>
          </p:cNvPr>
          <p:cNvPicPr>
            <a:picLocks noChangeAspect="1"/>
          </p:cNvPicPr>
          <p:nvPr/>
        </p:nvPicPr>
        <p:blipFill>
          <a:blip r:embed="rId3"/>
          <a:stretch>
            <a:fillRect/>
          </a:stretch>
        </p:blipFill>
        <p:spPr>
          <a:xfrm>
            <a:off x="7551634" y="3380843"/>
            <a:ext cx="2284270" cy="1194050"/>
          </a:xfrm>
          <a:prstGeom prst="rect">
            <a:avLst/>
          </a:prstGeom>
        </p:spPr>
      </p:pic>
      <p:pic>
        <p:nvPicPr>
          <p:cNvPr id="13" name="Afbeelding 12">
            <a:extLst>
              <a:ext uri="{FF2B5EF4-FFF2-40B4-BE49-F238E27FC236}">
                <a16:creationId xmlns:a16="http://schemas.microsoft.com/office/drawing/2014/main" id="{892E62C2-453D-49CC-933F-0CA3A50F8061}"/>
              </a:ext>
            </a:extLst>
          </p:cNvPr>
          <p:cNvPicPr>
            <a:picLocks noChangeAspect="1"/>
          </p:cNvPicPr>
          <p:nvPr/>
        </p:nvPicPr>
        <p:blipFill>
          <a:blip r:embed="rId4"/>
          <a:stretch>
            <a:fillRect/>
          </a:stretch>
        </p:blipFill>
        <p:spPr>
          <a:xfrm>
            <a:off x="7551634" y="4686301"/>
            <a:ext cx="2923363" cy="2085723"/>
          </a:xfrm>
          <a:prstGeom prst="rect">
            <a:avLst/>
          </a:prstGeom>
        </p:spPr>
      </p:pic>
      <p:pic>
        <p:nvPicPr>
          <p:cNvPr id="14" name="Afbeelding 13">
            <a:extLst>
              <a:ext uri="{FF2B5EF4-FFF2-40B4-BE49-F238E27FC236}">
                <a16:creationId xmlns:a16="http://schemas.microsoft.com/office/drawing/2014/main" id="{79D07125-4C74-460B-A9B8-8038653CD210}"/>
              </a:ext>
            </a:extLst>
          </p:cNvPr>
          <p:cNvPicPr>
            <a:picLocks noChangeAspect="1"/>
          </p:cNvPicPr>
          <p:nvPr/>
        </p:nvPicPr>
        <p:blipFill>
          <a:blip r:embed="rId5"/>
          <a:stretch>
            <a:fillRect/>
          </a:stretch>
        </p:blipFill>
        <p:spPr>
          <a:xfrm>
            <a:off x="7551634" y="1073961"/>
            <a:ext cx="2618250" cy="2195474"/>
          </a:xfrm>
          <a:prstGeom prst="rect">
            <a:avLst/>
          </a:prstGeom>
        </p:spPr>
      </p:pic>
      <p:sp>
        <p:nvSpPr>
          <p:cNvPr id="15" name="Tekstvak 14">
            <a:extLst>
              <a:ext uri="{FF2B5EF4-FFF2-40B4-BE49-F238E27FC236}">
                <a16:creationId xmlns:a16="http://schemas.microsoft.com/office/drawing/2014/main" id="{C978A930-BE2F-430A-B466-3FB10F8750AC}"/>
              </a:ext>
            </a:extLst>
          </p:cNvPr>
          <p:cNvSpPr txBox="1"/>
          <p:nvPr/>
        </p:nvSpPr>
        <p:spPr>
          <a:xfrm>
            <a:off x="7086436" y="1093637"/>
            <a:ext cx="1744766" cy="369332"/>
          </a:xfrm>
          <a:prstGeom prst="rect">
            <a:avLst/>
          </a:prstGeom>
          <a:noFill/>
        </p:spPr>
        <p:txBody>
          <a:bodyPr wrap="square" rtlCol="0">
            <a:spAutoFit/>
          </a:bodyPr>
          <a:lstStyle/>
          <a:p>
            <a:r>
              <a:rPr lang="nl-BE"/>
              <a:t>1</a:t>
            </a:r>
          </a:p>
        </p:txBody>
      </p:sp>
      <p:sp>
        <p:nvSpPr>
          <p:cNvPr id="18" name="Tekstvak 17">
            <a:extLst>
              <a:ext uri="{FF2B5EF4-FFF2-40B4-BE49-F238E27FC236}">
                <a16:creationId xmlns:a16="http://schemas.microsoft.com/office/drawing/2014/main" id="{5837EE85-121A-461F-A1F2-29EFE63CC823}"/>
              </a:ext>
            </a:extLst>
          </p:cNvPr>
          <p:cNvSpPr txBox="1"/>
          <p:nvPr/>
        </p:nvSpPr>
        <p:spPr>
          <a:xfrm>
            <a:off x="7115993" y="3385067"/>
            <a:ext cx="1744766" cy="369332"/>
          </a:xfrm>
          <a:prstGeom prst="rect">
            <a:avLst/>
          </a:prstGeom>
          <a:noFill/>
        </p:spPr>
        <p:txBody>
          <a:bodyPr wrap="square" rtlCol="0">
            <a:spAutoFit/>
          </a:bodyPr>
          <a:lstStyle/>
          <a:p>
            <a:r>
              <a:rPr lang="nl-BE"/>
              <a:t>2</a:t>
            </a:r>
          </a:p>
        </p:txBody>
      </p:sp>
      <p:sp>
        <p:nvSpPr>
          <p:cNvPr id="20" name="Tekstvak 19">
            <a:extLst>
              <a:ext uri="{FF2B5EF4-FFF2-40B4-BE49-F238E27FC236}">
                <a16:creationId xmlns:a16="http://schemas.microsoft.com/office/drawing/2014/main" id="{E3225C47-FDB7-460B-AFFB-18C506AEAFE1}"/>
              </a:ext>
            </a:extLst>
          </p:cNvPr>
          <p:cNvSpPr txBox="1"/>
          <p:nvPr/>
        </p:nvSpPr>
        <p:spPr>
          <a:xfrm>
            <a:off x="7115993" y="4686301"/>
            <a:ext cx="1744766" cy="369332"/>
          </a:xfrm>
          <a:prstGeom prst="rect">
            <a:avLst/>
          </a:prstGeom>
          <a:noFill/>
        </p:spPr>
        <p:txBody>
          <a:bodyPr wrap="square" rtlCol="0">
            <a:spAutoFit/>
          </a:bodyPr>
          <a:lstStyle/>
          <a:p>
            <a:r>
              <a:rPr lang="nl-BE"/>
              <a:t>3</a:t>
            </a:r>
          </a:p>
        </p:txBody>
      </p:sp>
    </p:spTree>
    <p:extLst>
      <p:ext uri="{BB962C8B-B14F-4D97-AF65-F5344CB8AC3E}">
        <p14:creationId xmlns:p14="http://schemas.microsoft.com/office/powerpoint/2010/main" val="244864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A78FC0-F3CC-435E-83D3-F57782E649A2}"/>
              </a:ext>
            </a:extLst>
          </p:cNvPr>
          <p:cNvSpPr>
            <a:spLocks noGrp="1"/>
          </p:cNvSpPr>
          <p:nvPr>
            <p:ph type="title"/>
          </p:nvPr>
        </p:nvSpPr>
        <p:spPr/>
        <p:txBody>
          <a:bodyPr/>
          <a:lstStyle/>
          <a:p>
            <a:r>
              <a:rPr lang="en-US"/>
              <a:t>Minigolf - Skybox</a:t>
            </a:r>
            <a:endParaRPr lang="nl-BE"/>
          </a:p>
        </p:txBody>
      </p:sp>
      <p:sp>
        <p:nvSpPr>
          <p:cNvPr id="14" name="Tekstvak 13">
            <a:extLst>
              <a:ext uri="{FF2B5EF4-FFF2-40B4-BE49-F238E27FC236}">
                <a16:creationId xmlns:a16="http://schemas.microsoft.com/office/drawing/2014/main" id="{EA7B567A-60CD-CE47-9870-C95F7D4EFB27}"/>
              </a:ext>
            </a:extLst>
          </p:cNvPr>
          <p:cNvSpPr txBox="1"/>
          <p:nvPr/>
        </p:nvSpPr>
        <p:spPr>
          <a:xfrm>
            <a:off x="1118681" y="1643974"/>
            <a:ext cx="5486400" cy="2585323"/>
          </a:xfrm>
          <a:prstGeom prst="rect">
            <a:avLst/>
          </a:prstGeom>
          <a:noFill/>
        </p:spPr>
        <p:txBody>
          <a:bodyPr wrap="square" rtlCol="0">
            <a:spAutoFit/>
          </a:bodyPr>
          <a:lstStyle/>
          <a:p>
            <a:pPr marL="285750" indent="-285750">
              <a:buFont typeface="Wingdings" pitchFamily="2" charset="2"/>
              <a:buChar char="§"/>
            </a:pPr>
            <a:endParaRPr lang="nl-BE"/>
          </a:p>
          <a:p>
            <a:pPr marL="285750" indent="-285750">
              <a:buFont typeface="Wingdings" pitchFamily="2" charset="2"/>
              <a:buChar char="§"/>
            </a:pPr>
            <a:endParaRPr lang="nl-BE"/>
          </a:p>
          <a:p>
            <a:pPr marL="285750" indent="-285750">
              <a:buFont typeface="Wingdings" pitchFamily="2" charset="2"/>
              <a:buChar char="§"/>
            </a:pPr>
            <a:endParaRPr lang="nl-BE"/>
          </a:p>
          <a:p>
            <a:pPr marL="285750" indent="-285750">
              <a:buFont typeface="Wingdings" pitchFamily="2" charset="2"/>
              <a:buChar char="§"/>
            </a:pPr>
            <a:r>
              <a:rPr lang="nl-BE"/>
              <a:t>Foto bijsnijden</a:t>
            </a:r>
          </a:p>
          <a:p>
            <a:pPr marL="285750" indent="-285750">
              <a:buFont typeface="Wingdings" pitchFamily="2" charset="2"/>
              <a:buChar char="§"/>
            </a:pPr>
            <a:endParaRPr lang="nl-BE"/>
          </a:p>
          <a:p>
            <a:pPr marL="285750" indent="-285750">
              <a:buFont typeface="Wingdings" pitchFamily="2" charset="2"/>
              <a:buChar char="§"/>
            </a:pPr>
            <a:r>
              <a:rPr lang="nl-BE"/>
              <a:t>Shader aanpassen</a:t>
            </a:r>
          </a:p>
          <a:p>
            <a:pPr marL="285750" indent="-285750">
              <a:buFont typeface="Wingdings" pitchFamily="2" charset="2"/>
              <a:buChar char="§"/>
            </a:pPr>
            <a:endParaRPr lang="nl-BE"/>
          </a:p>
          <a:p>
            <a:pPr marL="285750" indent="-285750">
              <a:buFont typeface="Wingdings" pitchFamily="2" charset="2"/>
              <a:buChar char="§"/>
            </a:pPr>
            <a:r>
              <a:rPr lang="nl-BE"/>
              <a:t>Realistisch beeld verkrijgen</a:t>
            </a:r>
          </a:p>
          <a:p>
            <a:pPr marL="285750" indent="-285750">
              <a:buFont typeface="Wingdings" pitchFamily="2" charset="2"/>
              <a:buChar char="§"/>
            </a:pPr>
            <a:endParaRPr lang="nl-BE"/>
          </a:p>
        </p:txBody>
      </p:sp>
      <p:pic>
        <p:nvPicPr>
          <p:cNvPr id="20" name="Tijdelijke aanduiding voor inhoud 19" descr="Afbeelding met tekst, monitor, schermafbeelding, scherm&#10;&#10;Automatisch gegenereerde beschrijving">
            <a:extLst>
              <a:ext uri="{FF2B5EF4-FFF2-40B4-BE49-F238E27FC236}">
                <a16:creationId xmlns:a16="http://schemas.microsoft.com/office/drawing/2014/main" id="{9C98F53E-2E4A-4547-8EB6-8E585C4E99F5}"/>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605081" y="1716881"/>
            <a:ext cx="4589553" cy="3424237"/>
          </a:xfrm>
        </p:spPr>
      </p:pic>
      <p:sp>
        <p:nvSpPr>
          <p:cNvPr id="40" name="Rechthoek 39">
            <a:extLst>
              <a:ext uri="{FF2B5EF4-FFF2-40B4-BE49-F238E27FC236}">
                <a16:creationId xmlns:a16="http://schemas.microsoft.com/office/drawing/2014/main" id="{3BE9EF64-96F8-4D44-8CEE-FE3A3C802BB5}"/>
              </a:ext>
            </a:extLst>
          </p:cNvPr>
          <p:cNvSpPr/>
          <p:nvPr/>
        </p:nvSpPr>
        <p:spPr>
          <a:xfrm>
            <a:off x="7737231" y="2858756"/>
            <a:ext cx="1162626" cy="114551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nl-BE">
              <a:ln>
                <a:solidFill>
                  <a:sysClr val="windowText" lastClr="000000"/>
                </a:solidFill>
              </a:ln>
              <a:solidFill>
                <a:sysClr val="windowText" lastClr="000000"/>
              </a:solidFill>
            </a:endParaRPr>
          </a:p>
        </p:txBody>
      </p:sp>
      <p:cxnSp>
        <p:nvCxnSpPr>
          <p:cNvPr id="42" name="Rechte verbindingslijn 41">
            <a:extLst>
              <a:ext uri="{FF2B5EF4-FFF2-40B4-BE49-F238E27FC236}">
                <a16:creationId xmlns:a16="http://schemas.microsoft.com/office/drawing/2014/main" id="{A848B4B9-878D-764A-941D-72A56E432054}"/>
              </a:ext>
            </a:extLst>
          </p:cNvPr>
          <p:cNvCxnSpPr/>
          <p:nvPr/>
        </p:nvCxnSpPr>
        <p:spPr>
          <a:xfrm>
            <a:off x="10053376" y="2858756"/>
            <a:ext cx="0" cy="1145512"/>
          </a:xfrm>
          <a:prstGeom prst="line">
            <a:avLst/>
          </a:prstGeom>
        </p:spPr>
        <p:style>
          <a:lnRef idx="2">
            <a:schemeClr val="dk1"/>
          </a:lnRef>
          <a:fillRef idx="0">
            <a:schemeClr val="dk1"/>
          </a:fillRef>
          <a:effectRef idx="1">
            <a:schemeClr val="dk1"/>
          </a:effectRef>
          <a:fontRef idx="minor">
            <a:schemeClr val="tx1"/>
          </a:fontRef>
        </p:style>
      </p:cxnSp>
      <p:pic>
        <p:nvPicPr>
          <p:cNvPr id="7" name="Afbeelding 6">
            <a:extLst>
              <a:ext uri="{FF2B5EF4-FFF2-40B4-BE49-F238E27FC236}">
                <a16:creationId xmlns:a16="http://schemas.microsoft.com/office/drawing/2014/main" id="{A80E4DEE-17C4-4874-8119-2E8ABE824900}"/>
              </a:ext>
            </a:extLst>
          </p:cNvPr>
          <p:cNvPicPr>
            <a:picLocks noChangeAspect="1"/>
          </p:cNvPicPr>
          <p:nvPr/>
        </p:nvPicPr>
        <p:blipFill>
          <a:blip r:embed="rId4"/>
          <a:stretch>
            <a:fillRect/>
          </a:stretch>
        </p:blipFill>
        <p:spPr>
          <a:xfrm>
            <a:off x="8429615" y="4510325"/>
            <a:ext cx="133369" cy="171474"/>
          </a:xfrm>
          <a:prstGeom prst="rect">
            <a:avLst/>
          </a:prstGeom>
        </p:spPr>
      </p:pic>
    </p:spTree>
    <p:extLst>
      <p:ext uri="{BB962C8B-B14F-4D97-AF65-F5344CB8AC3E}">
        <p14:creationId xmlns:p14="http://schemas.microsoft.com/office/powerpoint/2010/main" val="373650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D5CB0-51F5-41CD-A61B-3DD0623A7024}"/>
              </a:ext>
            </a:extLst>
          </p:cNvPr>
          <p:cNvSpPr>
            <a:spLocks noGrp="1"/>
          </p:cNvSpPr>
          <p:nvPr>
            <p:ph type="title"/>
          </p:nvPr>
        </p:nvSpPr>
        <p:spPr/>
        <p:txBody>
          <a:bodyPr/>
          <a:lstStyle/>
          <a:p>
            <a:r>
              <a:rPr lang="en-US"/>
              <a:t>Minigolf - </a:t>
            </a:r>
            <a:r>
              <a:rPr lang="en-US" err="1"/>
              <a:t>Geluid</a:t>
            </a:r>
            <a:endParaRPr lang="nl-BE"/>
          </a:p>
        </p:txBody>
      </p:sp>
      <p:sp>
        <p:nvSpPr>
          <p:cNvPr id="3" name="Tijdelijke aanduiding voor inhoud 2">
            <a:extLst>
              <a:ext uri="{FF2B5EF4-FFF2-40B4-BE49-F238E27FC236}">
                <a16:creationId xmlns:a16="http://schemas.microsoft.com/office/drawing/2014/main" id="{398D9B83-B730-43BB-9BB8-D778E55F1753}"/>
              </a:ext>
            </a:extLst>
          </p:cNvPr>
          <p:cNvSpPr>
            <a:spLocks noGrp="1"/>
          </p:cNvSpPr>
          <p:nvPr>
            <p:ph sz="quarter" idx="13"/>
          </p:nvPr>
        </p:nvSpPr>
        <p:spPr>
          <a:xfrm>
            <a:off x="1463040" y="2367092"/>
            <a:ext cx="9814560" cy="3424107"/>
          </a:xfrm>
        </p:spPr>
        <p:txBody>
          <a:bodyPr/>
          <a:lstStyle/>
          <a:p>
            <a:r>
              <a:rPr lang="nl-BE"/>
              <a:t>BallDrop</a:t>
            </a:r>
          </a:p>
          <a:p>
            <a:r>
              <a:rPr lang="nl-BE"/>
              <a:t>PutterHit</a:t>
            </a:r>
          </a:p>
          <a:p>
            <a:r>
              <a:rPr lang="nl-BE"/>
              <a:t>Play On Awake</a:t>
            </a:r>
          </a:p>
        </p:txBody>
      </p:sp>
    </p:spTree>
    <p:extLst>
      <p:ext uri="{BB962C8B-B14F-4D97-AF65-F5344CB8AC3E}">
        <p14:creationId xmlns:p14="http://schemas.microsoft.com/office/powerpoint/2010/main" val="363045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C8956-9E33-4A98-A736-5D13EFD7DCA8}"/>
              </a:ext>
            </a:extLst>
          </p:cNvPr>
          <p:cNvSpPr>
            <a:spLocks noGrp="1"/>
          </p:cNvSpPr>
          <p:nvPr>
            <p:ph type="title"/>
          </p:nvPr>
        </p:nvSpPr>
        <p:spPr/>
        <p:txBody>
          <a:bodyPr/>
          <a:lstStyle/>
          <a:p>
            <a:r>
              <a:rPr lang="en-US"/>
              <a:t>Minigolf – Mesh </a:t>
            </a:r>
            <a:r>
              <a:rPr lang="en-US" err="1"/>
              <a:t>modellen</a:t>
            </a:r>
            <a:endParaRPr lang="nl-BE"/>
          </a:p>
        </p:txBody>
      </p:sp>
      <p:sp>
        <p:nvSpPr>
          <p:cNvPr id="3" name="Tijdelijke aanduiding voor inhoud 2">
            <a:extLst>
              <a:ext uri="{FF2B5EF4-FFF2-40B4-BE49-F238E27FC236}">
                <a16:creationId xmlns:a16="http://schemas.microsoft.com/office/drawing/2014/main" id="{94016186-06E9-4B11-986D-167DFC71844E}"/>
              </a:ext>
            </a:extLst>
          </p:cNvPr>
          <p:cNvSpPr>
            <a:spLocks noGrp="1"/>
          </p:cNvSpPr>
          <p:nvPr>
            <p:ph sz="quarter" idx="13"/>
          </p:nvPr>
        </p:nvSpPr>
        <p:spPr/>
        <p:txBody>
          <a:bodyPr/>
          <a:lstStyle/>
          <a:p>
            <a:r>
              <a:rPr lang="en-US"/>
              <a:t>Unity Store</a:t>
            </a:r>
          </a:p>
          <a:p>
            <a:r>
              <a:rPr lang="nl-BE"/>
              <a:t>Blender</a:t>
            </a:r>
          </a:p>
          <a:p>
            <a:pPr lvl="1"/>
            <a:r>
              <a:rPr lang="nl-BE"/>
              <a:t>Object, </a:t>
            </a:r>
            <a:r>
              <a:rPr lang="nl-BE" err="1"/>
              <a:t>edit</a:t>
            </a:r>
            <a:r>
              <a:rPr lang="nl-BE"/>
              <a:t>, </a:t>
            </a:r>
            <a:r>
              <a:rPr lang="nl-BE" err="1"/>
              <a:t>sculpting</a:t>
            </a:r>
            <a:r>
              <a:rPr lang="nl-BE"/>
              <a:t> mode</a:t>
            </a:r>
          </a:p>
          <a:p>
            <a:pPr lvl="1"/>
            <a:r>
              <a:rPr lang="nl-BE" err="1"/>
              <a:t>Material</a:t>
            </a:r>
            <a:r>
              <a:rPr lang="nl-BE"/>
              <a:t> en normaal van vlakken </a:t>
            </a:r>
          </a:p>
          <a:p>
            <a:pPr lvl="1"/>
            <a:r>
              <a:rPr lang="nl-BE"/>
              <a:t>Exporteren naar </a:t>
            </a:r>
            <a:r>
              <a:rPr lang="nl-BE" err="1"/>
              <a:t>Unity</a:t>
            </a:r>
            <a:endParaRPr lang="nl-BE"/>
          </a:p>
          <a:p>
            <a:pPr lvl="1"/>
            <a:endParaRPr lang="nl-BE"/>
          </a:p>
        </p:txBody>
      </p:sp>
    </p:spTree>
    <p:extLst>
      <p:ext uri="{BB962C8B-B14F-4D97-AF65-F5344CB8AC3E}">
        <p14:creationId xmlns:p14="http://schemas.microsoft.com/office/powerpoint/2010/main" val="172418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B788B-C1A2-4AE5-8A15-5784A2079155}"/>
              </a:ext>
            </a:extLst>
          </p:cNvPr>
          <p:cNvSpPr>
            <a:spLocks noGrp="1"/>
          </p:cNvSpPr>
          <p:nvPr>
            <p:ph type="title"/>
          </p:nvPr>
        </p:nvSpPr>
        <p:spPr/>
        <p:txBody>
          <a:bodyPr/>
          <a:lstStyle/>
          <a:p>
            <a:r>
              <a:rPr lang="en-US"/>
              <a:t>Minigolf – Collision </a:t>
            </a:r>
            <a:r>
              <a:rPr lang="en-US" err="1"/>
              <a:t>Detectie</a:t>
            </a:r>
            <a:endParaRPr lang="nl-BE"/>
          </a:p>
        </p:txBody>
      </p:sp>
      <p:sp>
        <p:nvSpPr>
          <p:cNvPr id="3" name="Tijdelijke aanduiding voor inhoud 2">
            <a:extLst>
              <a:ext uri="{FF2B5EF4-FFF2-40B4-BE49-F238E27FC236}">
                <a16:creationId xmlns:a16="http://schemas.microsoft.com/office/drawing/2014/main" id="{C12C789D-F9DB-4ED5-A740-4C332C51D469}"/>
              </a:ext>
            </a:extLst>
          </p:cNvPr>
          <p:cNvSpPr>
            <a:spLocks noGrp="1"/>
          </p:cNvSpPr>
          <p:nvPr>
            <p:ph sz="quarter" idx="13"/>
          </p:nvPr>
        </p:nvSpPr>
        <p:spPr/>
        <p:txBody>
          <a:bodyPr/>
          <a:lstStyle/>
          <a:p>
            <a:r>
              <a:rPr lang="en-US" err="1"/>
              <a:t>Raycasting</a:t>
            </a:r>
            <a:r>
              <a:rPr lang="en-US"/>
              <a:t> </a:t>
            </a:r>
          </a:p>
          <a:p>
            <a:pPr lvl="1"/>
            <a:r>
              <a:rPr lang="en-US" err="1"/>
              <a:t>Ahv</a:t>
            </a:r>
            <a:r>
              <a:rPr lang="en-US"/>
              <a:t> </a:t>
            </a:r>
            <a:r>
              <a:rPr lang="en-US" err="1"/>
              <a:t>positie</a:t>
            </a:r>
            <a:r>
              <a:rPr lang="en-US"/>
              <a:t> putter</a:t>
            </a:r>
          </a:p>
          <a:p>
            <a:pPr lvl="1"/>
            <a:r>
              <a:rPr lang="en-US" err="1"/>
              <a:t>Botsing</a:t>
            </a:r>
            <a:r>
              <a:rPr lang="en-US"/>
              <a:t> met </a:t>
            </a:r>
            <a:r>
              <a:rPr lang="en-US" err="1"/>
              <a:t>bal</a:t>
            </a:r>
            <a:r>
              <a:rPr lang="en-US"/>
              <a:t> </a:t>
            </a:r>
            <a:r>
              <a:rPr lang="en-US" err="1"/>
              <a:t>detecteren</a:t>
            </a:r>
            <a:endParaRPr lang="en-US"/>
          </a:p>
          <a:p>
            <a:r>
              <a:rPr lang="nl-BE"/>
              <a:t>Snelheid bal aanpassen</a:t>
            </a:r>
          </a:p>
          <a:p>
            <a:pPr lvl="1"/>
            <a:r>
              <a:rPr lang="nl-BE"/>
              <a:t>Richting behouden</a:t>
            </a:r>
          </a:p>
          <a:p>
            <a:pPr lvl="1"/>
            <a:r>
              <a:rPr lang="nl-BE"/>
              <a:t>Snelheid vergroten</a:t>
            </a:r>
          </a:p>
        </p:txBody>
      </p:sp>
      <p:sp>
        <p:nvSpPr>
          <p:cNvPr id="4" name="Parallellogram 3">
            <a:extLst>
              <a:ext uri="{FF2B5EF4-FFF2-40B4-BE49-F238E27FC236}">
                <a16:creationId xmlns:a16="http://schemas.microsoft.com/office/drawing/2014/main" id="{46E5BC93-D17F-48DC-9769-097CE58822B0}"/>
              </a:ext>
            </a:extLst>
          </p:cNvPr>
          <p:cNvSpPr/>
          <p:nvPr/>
        </p:nvSpPr>
        <p:spPr>
          <a:xfrm rot="10411133">
            <a:off x="6831875" y="2495005"/>
            <a:ext cx="320040" cy="186798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Parallellogram 4">
            <a:extLst>
              <a:ext uri="{FF2B5EF4-FFF2-40B4-BE49-F238E27FC236}">
                <a16:creationId xmlns:a16="http://schemas.microsoft.com/office/drawing/2014/main" id="{35E5A24D-AE85-4C41-94F0-ADDA169916B8}"/>
              </a:ext>
            </a:extLst>
          </p:cNvPr>
          <p:cNvSpPr/>
          <p:nvPr/>
        </p:nvSpPr>
        <p:spPr>
          <a:xfrm rot="10411133">
            <a:off x="9544593" y="2538938"/>
            <a:ext cx="320040" cy="1867989"/>
          </a:xfrm>
          <a:prstGeom prst="parallelogram">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Pijl: rechts 9">
            <a:extLst>
              <a:ext uri="{FF2B5EF4-FFF2-40B4-BE49-F238E27FC236}">
                <a16:creationId xmlns:a16="http://schemas.microsoft.com/office/drawing/2014/main" id="{E3CC489D-BFF6-4519-90B2-3C2407BA8C0B}"/>
              </a:ext>
            </a:extLst>
          </p:cNvPr>
          <p:cNvSpPr/>
          <p:nvPr/>
        </p:nvSpPr>
        <p:spPr>
          <a:xfrm>
            <a:off x="7178040" y="3376749"/>
            <a:ext cx="2262151" cy="2677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
        <p:nvSpPr>
          <p:cNvPr id="11" name="Tekstvak 10">
            <a:extLst>
              <a:ext uri="{FF2B5EF4-FFF2-40B4-BE49-F238E27FC236}">
                <a16:creationId xmlns:a16="http://schemas.microsoft.com/office/drawing/2014/main" id="{96B1C921-3C91-4AD7-9EDD-C21FD54E39BB}"/>
              </a:ext>
            </a:extLst>
          </p:cNvPr>
          <p:cNvSpPr txBox="1"/>
          <p:nvPr/>
        </p:nvSpPr>
        <p:spPr>
          <a:xfrm>
            <a:off x="6836277" y="1492932"/>
            <a:ext cx="3744637" cy="369332"/>
          </a:xfrm>
          <a:prstGeom prst="rect">
            <a:avLst/>
          </a:prstGeom>
          <a:noFill/>
        </p:spPr>
        <p:txBody>
          <a:bodyPr wrap="square" rtlCol="0">
            <a:spAutoFit/>
          </a:bodyPr>
          <a:lstStyle/>
          <a:p>
            <a:r>
              <a:rPr lang="en-US" err="1"/>
              <a:t>Volgende</a:t>
            </a:r>
            <a:r>
              <a:rPr lang="en-US"/>
              <a:t> </a:t>
            </a:r>
            <a:r>
              <a:rPr lang="en-US" err="1"/>
              <a:t>positie</a:t>
            </a:r>
            <a:r>
              <a:rPr lang="en-US"/>
              <a:t> putter </a:t>
            </a:r>
            <a:r>
              <a:rPr lang="en-US" err="1"/>
              <a:t>projecteren</a:t>
            </a:r>
            <a:endParaRPr lang="nl-BE"/>
          </a:p>
        </p:txBody>
      </p:sp>
      <p:sp>
        <p:nvSpPr>
          <p:cNvPr id="12" name="Tekstvak 11">
            <a:extLst>
              <a:ext uri="{FF2B5EF4-FFF2-40B4-BE49-F238E27FC236}">
                <a16:creationId xmlns:a16="http://schemas.microsoft.com/office/drawing/2014/main" id="{6327B259-E816-4679-AFEA-0AAE82A3CD7B}"/>
              </a:ext>
            </a:extLst>
          </p:cNvPr>
          <p:cNvSpPr txBox="1"/>
          <p:nvPr/>
        </p:nvSpPr>
        <p:spPr>
          <a:xfrm>
            <a:off x="6836277" y="1835081"/>
            <a:ext cx="2344782" cy="369332"/>
          </a:xfrm>
          <a:prstGeom prst="rect">
            <a:avLst/>
          </a:prstGeom>
          <a:noFill/>
        </p:spPr>
        <p:txBody>
          <a:bodyPr wrap="square" rtlCol="0">
            <a:spAutoFit/>
          </a:bodyPr>
          <a:lstStyle/>
          <a:p>
            <a:r>
              <a:rPr lang="en-US"/>
              <a:t>Vector </a:t>
            </a:r>
            <a:r>
              <a:rPr lang="nl-BE" i="0">
                <a:effectLst/>
              </a:rPr>
              <a:t>creëren</a:t>
            </a:r>
            <a:endParaRPr lang="nl-BE"/>
          </a:p>
        </p:txBody>
      </p:sp>
      <p:sp>
        <p:nvSpPr>
          <p:cNvPr id="13" name="Stroomdiagram: Verbindingslijn 12">
            <a:extLst>
              <a:ext uri="{FF2B5EF4-FFF2-40B4-BE49-F238E27FC236}">
                <a16:creationId xmlns:a16="http://schemas.microsoft.com/office/drawing/2014/main" id="{47D88061-6A7F-4DDA-8A82-1D9A86516FB6}"/>
              </a:ext>
            </a:extLst>
          </p:cNvPr>
          <p:cNvSpPr/>
          <p:nvPr/>
        </p:nvSpPr>
        <p:spPr>
          <a:xfrm>
            <a:off x="7877003" y="3196240"/>
            <a:ext cx="757645" cy="730551"/>
          </a:xfrm>
          <a:prstGeom prst="flowChartConnector">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Tekstvak 13">
            <a:extLst>
              <a:ext uri="{FF2B5EF4-FFF2-40B4-BE49-F238E27FC236}">
                <a16:creationId xmlns:a16="http://schemas.microsoft.com/office/drawing/2014/main" id="{865E7C99-52BA-41B5-A4BF-548F5EA8D402}"/>
              </a:ext>
            </a:extLst>
          </p:cNvPr>
          <p:cNvSpPr txBox="1"/>
          <p:nvPr/>
        </p:nvSpPr>
        <p:spPr>
          <a:xfrm>
            <a:off x="6836277" y="2113579"/>
            <a:ext cx="3435531" cy="369332"/>
          </a:xfrm>
          <a:prstGeom prst="rect">
            <a:avLst/>
          </a:prstGeom>
          <a:noFill/>
        </p:spPr>
        <p:txBody>
          <a:bodyPr wrap="square" rtlCol="0">
            <a:spAutoFit/>
          </a:bodyPr>
          <a:lstStyle/>
          <a:p>
            <a:r>
              <a:rPr lang="en-US" err="1"/>
              <a:t>Eventuele</a:t>
            </a:r>
            <a:r>
              <a:rPr lang="en-US"/>
              <a:t> </a:t>
            </a:r>
            <a:r>
              <a:rPr lang="en-US" err="1"/>
              <a:t>botsing</a:t>
            </a:r>
            <a:r>
              <a:rPr lang="en-US"/>
              <a:t> </a:t>
            </a:r>
            <a:r>
              <a:rPr lang="en-US" err="1"/>
              <a:t>registreren</a:t>
            </a:r>
            <a:endParaRPr lang="nl-BE"/>
          </a:p>
        </p:txBody>
      </p:sp>
    </p:spTree>
    <p:extLst>
      <p:ext uri="{BB962C8B-B14F-4D97-AF65-F5344CB8AC3E}">
        <p14:creationId xmlns:p14="http://schemas.microsoft.com/office/powerpoint/2010/main" val="180558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0" grpId="0" animBg="1"/>
      <p:bldP spid="11" grpId="0"/>
      <p:bldP spid="11" grpId="1"/>
      <p:bldP spid="12" grpId="0"/>
      <p:bldP spid="12" grpId="1"/>
      <p:bldP spid="13" grpId="0" animBg="1"/>
      <p:bldP spid="14" grpId="0"/>
    </p:bldLst>
  </p:timing>
</p:sld>
</file>

<file path=ppt/theme/theme1.xml><?xml version="1.0" encoding="utf-8"?>
<a:theme xmlns:a="http://schemas.openxmlformats.org/drawingml/2006/main" name="Bijgesneden">
  <a:themeElements>
    <a:clrScheme name="Bijgesneden">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ijgesneden">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ijgesneden">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E1877FE5CF5D4A8C90F3764DBB7520" ma:contentTypeVersion="5" ma:contentTypeDescription="Een nieuw document maken." ma:contentTypeScope="" ma:versionID="19abd86729aaeefe269cac96d4044b34">
  <xsd:schema xmlns:xsd="http://www.w3.org/2001/XMLSchema" xmlns:xs="http://www.w3.org/2001/XMLSchema" xmlns:p="http://schemas.microsoft.com/office/2006/metadata/properties" xmlns:ns3="a91d9fa9-2725-40de-8150-4defd8fe9900" xmlns:ns4="2ff91607-430c-4ce2-b6f6-81702ea2a3ab" targetNamespace="http://schemas.microsoft.com/office/2006/metadata/properties" ma:root="true" ma:fieldsID="fbde1354f2f95b1133c55d528e6226d6" ns3:_="" ns4:_="">
    <xsd:import namespace="a91d9fa9-2725-40de-8150-4defd8fe9900"/>
    <xsd:import namespace="2ff91607-430c-4ce2-b6f6-81702ea2a3a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1d9fa9-2725-40de-8150-4defd8fe9900"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SharingHintHash" ma:index="10" nillable="true" ma:displayName="Hint-hash dele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f91607-430c-4ce2-b6f6-81702ea2a3a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47806-F598-4DB3-A060-83B463C89ADD}">
  <ds:schemaRefs>
    <ds:schemaRef ds:uri="http://purl.org/dc/elements/1.1/"/>
    <ds:schemaRef ds:uri="http://schemas.microsoft.com/office/2006/documentManagement/types"/>
    <ds:schemaRef ds:uri="http://purl.org/dc/dcmitype/"/>
    <ds:schemaRef ds:uri="http://purl.org/dc/terms/"/>
    <ds:schemaRef ds:uri="http://schemas.microsoft.com/office/2006/metadata/properties"/>
    <ds:schemaRef ds:uri="http://www.w3.org/XML/1998/namespace"/>
    <ds:schemaRef ds:uri="a91d9fa9-2725-40de-8150-4defd8fe9900"/>
    <ds:schemaRef ds:uri="http://schemas.openxmlformats.org/package/2006/metadata/core-properties"/>
    <ds:schemaRef ds:uri="http://schemas.microsoft.com/office/infopath/2007/PartnerControls"/>
    <ds:schemaRef ds:uri="2ff91607-430c-4ce2-b6f6-81702ea2a3ab"/>
  </ds:schemaRefs>
</ds:datastoreItem>
</file>

<file path=customXml/itemProps2.xml><?xml version="1.0" encoding="utf-8"?>
<ds:datastoreItem xmlns:ds="http://schemas.openxmlformats.org/officeDocument/2006/customXml" ds:itemID="{14C305D4-C970-42A1-BBA1-EEB250690ECA}">
  <ds:schemaRefs>
    <ds:schemaRef ds:uri="http://schemas.microsoft.com/sharepoint/v3/contenttype/forms"/>
  </ds:schemaRefs>
</ds:datastoreItem>
</file>

<file path=customXml/itemProps3.xml><?xml version="1.0" encoding="utf-8"?>
<ds:datastoreItem xmlns:ds="http://schemas.openxmlformats.org/officeDocument/2006/customXml" ds:itemID="{CEC66389-5639-4E57-9A68-1E920C5A9119}">
  <ds:schemaRefs>
    <ds:schemaRef ds:uri="2ff91607-430c-4ce2-b6f6-81702ea2a3ab"/>
    <ds:schemaRef ds:uri="a91d9fa9-2725-40de-8150-4defd8fe99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TM10001105[[fn=Bijgesneden]]</Template>
  <TotalTime>0</TotalTime>
  <Words>1330</Words>
  <Application>Microsoft Office PowerPoint</Application>
  <PresentationFormat>Breedbeeld</PresentationFormat>
  <Paragraphs>225</Paragraphs>
  <Slides>16</Slides>
  <Notes>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16</vt:i4>
      </vt:variant>
    </vt:vector>
  </HeadingPairs>
  <TitlesOfParts>
    <vt:vector size="21" baseType="lpstr">
      <vt:lpstr>Calibri</vt:lpstr>
      <vt:lpstr>Cambria Math</vt:lpstr>
      <vt:lpstr>Franklin Gothic Book</vt:lpstr>
      <vt:lpstr>Wingdings</vt:lpstr>
      <vt:lpstr>Bijgesneden</vt:lpstr>
      <vt:lpstr>Unity VR-game</vt:lpstr>
      <vt:lpstr>Inhoud</vt:lpstr>
      <vt:lpstr>Introductie</vt:lpstr>
      <vt:lpstr>Minigolf - Demo</vt:lpstr>
      <vt:lpstr>Minigolf - Teleportatie</vt:lpstr>
      <vt:lpstr>Minigolf - Skybox</vt:lpstr>
      <vt:lpstr>Minigolf - Geluid</vt:lpstr>
      <vt:lpstr>Minigolf – Mesh modellen</vt:lpstr>
      <vt:lpstr>Minigolf – Collision Detectie</vt:lpstr>
      <vt:lpstr>Minigolf – Score berekenen</vt:lpstr>
      <vt:lpstr>Minigolf – Goal detecteren</vt:lpstr>
      <vt:lpstr>Baseball - Demo</vt:lpstr>
      <vt:lpstr>Baseball – Collision Detectie</vt:lpstr>
      <vt:lpstr>Baseball – Score berekenen</vt:lpstr>
      <vt:lpstr>conclusie</vt:lpstr>
      <vt:lpstr>vragenronde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Hans Robrecht</dc:creator>
  <cp:lastModifiedBy>Hans Robrecht</cp:lastModifiedBy>
  <cp:revision>1</cp:revision>
  <dcterms:created xsi:type="dcterms:W3CDTF">2021-05-31T08:01:19Z</dcterms:created>
  <dcterms:modified xsi:type="dcterms:W3CDTF">2021-06-07T09:46:49Z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0x010100EEE1877FE5CF5D4A8C90F3764DBB7520</vt:lpwstr>
  </property>
</Properties>
</file>