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4"/>
  </p:notesMasterIdLst>
  <p:sldIdLst>
    <p:sldId id="256" r:id="rId2"/>
    <p:sldId id="257" r:id="rId3"/>
    <p:sldId id="258" r:id="rId4"/>
    <p:sldId id="259" r:id="rId5"/>
    <p:sldId id="260" r:id="rId6"/>
    <p:sldId id="267" r:id="rId7"/>
    <p:sldId id="269" r:id="rId8"/>
    <p:sldId id="278" r:id="rId9"/>
    <p:sldId id="264" r:id="rId10"/>
    <p:sldId id="270" r:id="rId11"/>
    <p:sldId id="271" r:id="rId12"/>
    <p:sldId id="266" r:id="rId13"/>
    <p:sldId id="272" r:id="rId14"/>
    <p:sldId id="273" r:id="rId15"/>
    <p:sldId id="268" r:id="rId16"/>
    <p:sldId id="274" r:id="rId17"/>
    <p:sldId id="276" r:id="rId18"/>
    <p:sldId id="277" r:id="rId19"/>
    <p:sldId id="279" r:id="rId20"/>
    <p:sldId id="261" r:id="rId21"/>
    <p:sldId id="262" r:id="rId22"/>
    <p:sldId id="280" r:id="rId23"/>
    <p:sldId id="263" r:id="rId24"/>
    <p:sldId id="282" r:id="rId25"/>
    <p:sldId id="283" r:id="rId26"/>
    <p:sldId id="284" r:id="rId27"/>
    <p:sldId id="285" r:id="rId28"/>
    <p:sldId id="286" r:id="rId29"/>
    <p:sldId id="287" r:id="rId30"/>
    <p:sldId id="290" r:id="rId31"/>
    <p:sldId id="288" r:id="rId32"/>
    <p:sldId id="289" r:id="rId3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330"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16D14C-1344-4906-A226-E2AA75D648C8}" type="datetimeFigureOut">
              <a:rPr kumimoji="1" lang="ja-JP" altLang="en-US" smtClean="0"/>
              <a:t>2021/9/22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A66BD8-78CA-4803-B656-39789382A8A7}" type="slidenum">
              <a:rPr kumimoji="1" lang="ja-JP" altLang="en-US" smtClean="0"/>
              <a:t>‹#›</a:t>
            </a:fld>
            <a:endParaRPr kumimoji="1" lang="ja-JP" altLang="en-US"/>
          </a:p>
        </p:txBody>
      </p:sp>
    </p:spTree>
    <p:extLst>
      <p:ext uri="{BB962C8B-B14F-4D97-AF65-F5344CB8AC3E}">
        <p14:creationId xmlns:p14="http://schemas.microsoft.com/office/powerpoint/2010/main" val="17444783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4" name="Rectangle 7"/>
          <p:cNvSpPr>
            <a:spLocks noGrp="1" noChangeArrowheads="1"/>
          </p:cNvSpPr>
          <p:nvPr>
            <p:ph type="sldNum" sz="quarter" idx="5"/>
          </p:nvPr>
        </p:nvSpPr>
        <p:spPr>
          <a:noFill/>
        </p:spPr>
        <p:txBody>
          <a:bodyPr/>
          <a:lstStyle>
            <a:lvl1pPr defTabSz="880719" eaLnBrk="0" hangingPunct="0">
              <a:defRPr kumimoji="1" sz="2600">
                <a:solidFill>
                  <a:schemeClr val="tx1"/>
                </a:solidFill>
                <a:latin typeface="Times New Roman" charset="0"/>
                <a:ea typeface="ＭＳ Ｐゴシック" charset="-128"/>
              </a:defRPr>
            </a:lvl1pPr>
            <a:lvl2pPr marL="685817" indent="-263776" defTabSz="880719" eaLnBrk="0" hangingPunct="0">
              <a:defRPr kumimoji="1" sz="2600">
                <a:solidFill>
                  <a:schemeClr val="tx1"/>
                </a:solidFill>
                <a:latin typeface="Times New Roman" charset="0"/>
                <a:ea typeface="ＭＳ Ｐゴシック" charset="-128"/>
              </a:defRPr>
            </a:lvl2pPr>
            <a:lvl3pPr marL="1055103" indent="-211021" defTabSz="880719" eaLnBrk="0" hangingPunct="0">
              <a:defRPr kumimoji="1" sz="2600">
                <a:solidFill>
                  <a:schemeClr val="tx1"/>
                </a:solidFill>
                <a:latin typeface="Times New Roman" charset="0"/>
                <a:ea typeface="ＭＳ Ｐゴシック" charset="-128"/>
              </a:defRPr>
            </a:lvl3pPr>
            <a:lvl4pPr marL="1477145" indent="-211021" defTabSz="880719" eaLnBrk="0" hangingPunct="0">
              <a:defRPr kumimoji="1" sz="2600">
                <a:solidFill>
                  <a:schemeClr val="tx1"/>
                </a:solidFill>
                <a:latin typeface="Times New Roman" charset="0"/>
                <a:ea typeface="ＭＳ Ｐゴシック" charset="-128"/>
              </a:defRPr>
            </a:lvl4pPr>
            <a:lvl5pPr marL="1899186" indent="-211021" defTabSz="880719" eaLnBrk="0" hangingPunct="0">
              <a:defRPr kumimoji="1" sz="2600">
                <a:solidFill>
                  <a:schemeClr val="tx1"/>
                </a:solidFill>
                <a:latin typeface="Times New Roman" charset="0"/>
                <a:ea typeface="ＭＳ Ｐゴシック" charset="-128"/>
              </a:defRPr>
            </a:lvl5pPr>
            <a:lvl6pPr marL="2321227" indent="-211021" defTabSz="880719" eaLnBrk="0" fontAlgn="base" hangingPunct="0">
              <a:spcBef>
                <a:spcPct val="0"/>
              </a:spcBef>
              <a:spcAft>
                <a:spcPct val="0"/>
              </a:spcAft>
              <a:defRPr kumimoji="1" sz="2600">
                <a:solidFill>
                  <a:schemeClr val="tx1"/>
                </a:solidFill>
                <a:latin typeface="Times New Roman" charset="0"/>
                <a:ea typeface="ＭＳ Ｐゴシック" charset="-128"/>
              </a:defRPr>
            </a:lvl6pPr>
            <a:lvl7pPr marL="2743269" indent="-211021" defTabSz="880719" eaLnBrk="0" fontAlgn="base" hangingPunct="0">
              <a:spcBef>
                <a:spcPct val="0"/>
              </a:spcBef>
              <a:spcAft>
                <a:spcPct val="0"/>
              </a:spcAft>
              <a:defRPr kumimoji="1" sz="2600">
                <a:solidFill>
                  <a:schemeClr val="tx1"/>
                </a:solidFill>
                <a:latin typeface="Times New Roman" charset="0"/>
                <a:ea typeface="ＭＳ Ｐゴシック" charset="-128"/>
              </a:defRPr>
            </a:lvl7pPr>
            <a:lvl8pPr marL="3165310" indent="-211021" defTabSz="880719" eaLnBrk="0" fontAlgn="base" hangingPunct="0">
              <a:spcBef>
                <a:spcPct val="0"/>
              </a:spcBef>
              <a:spcAft>
                <a:spcPct val="0"/>
              </a:spcAft>
              <a:defRPr kumimoji="1" sz="2600">
                <a:solidFill>
                  <a:schemeClr val="tx1"/>
                </a:solidFill>
                <a:latin typeface="Times New Roman" charset="0"/>
                <a:ea typeface="ＭＳ Ｐゴシック" charset="-128"/>
              </a:defRPr>
            </a:lvl8pPr>
            <a:lvl9pPr marL="3587351" indent="-211021" defTabSz="880719" eaLnBrk="0" fontAlgn="base" hangingPunct="0">
              <a:spcBef>
                <a:spcPct val="0"/>
              </a:spcBef>
              <a:spcAft>
                <a:spcPct val="0"/>
              </a:spcAft>
              <a:defRPr kumimoji="1" sz="2600">
                <a:solidFill>
                  <a:schemeClr val="tx1"/>
                </a:solidFill>
                <a:latin typeface="Times New Roman" charset="0"/>
                <a:ea typeface="ＭＳ Ｐゴシック" charset="-128"/>
              </a:defRPr>
            </a:lvl9pPr>
          </a:lstStyle>
          <a:p>
            <a:pPr eaLnBrk="1" hangingPunct="1"/>
            <a:fld id="{FFCFCB00-2F8D-498E-9B59-B99ED3832060}" type="slidenum">
              <a:rPr lang="en-US" altLang="ja-JP" sz="1200"/>
              <a:pPr eaLnBrk="1" hangingPunct="1"/>
              <a:t>7</a:t>
            </a:fld>
            <a:endParaRPr lang="en-US" altLang="ja-JP" sz="1200"/>
          </a:p>
        </p:txBody>
      </p:sp>
      <p:sp>
        <p:nvSpPr>
          <p:cNvPr id="112645" name="Rectangle 2050"/>
          <p:cNvSpPr>
            <a:spLocks noGrp="1" noRot="1" noChangeAspect="1" noChangeArrowheads="1" noTextEdit="1"/>
          </p:cNvSpPr>
          <p:nvPr>
            <p:ph type="sldImg"/>
          </p:nvPr>
        </p:nvSpPr>
        <p:spPr>
          <a:xfrm>
            <a:off x="1143000" y="685800"/>
            <a:ext cx="4573588" cy="3429000"/>
          </a:xfrm>
          <a:solidFill>
            <a:srgbClr val="FFFFFF"/>
          </a:solidFill>
          <a:ln/>
        </p:spPr>
      </p:sp>
      <p:sp>
        <p:nvSpPr>
          <p:cNvPr id="112646" name="Rectangle 2051"/>
          <p:cNvSpPr>
            <a:spLocks noGrp="1" noChangeArrowheads="1"/>
          </p:cNvSpPr>
          <p:nvPr>
            <p:ph type="body" idx="1"/>
          </p:nvPr>
        </p:nvSpPr>
        <p:spPr>
          <a:xfrm>
            <a:off x="913991" y="4342939"/>
            <a:ext cx="5030018" cy="4114587"/>
          </a:xfrm>
          <a:solidFill>
            <a:srgbClr val="FFFFFF"/>
          </a:solidFill>
          <a:ln>
            <a:solidFill>
              <a:srgbClr val="000000"/>
            </a:solidFill>
            <a:miter lim="800000"/>
            <a:headEnd/>
            <a:tailEnd/>
          </a:ln>
        </p:spPr>
        <p:txBody>
          <a:bodyPr lIns="87465" tIns="43733" rIns="87465" bIns="43733"/>
          <a:lstStyle/>
          <a:p>
            <a:pPr eaLnBrk="1" hangingPunct="1"/>
            <a:r>
              <a:rPr lang="ja-JP" altLang="en-US" dirty="0">
                <a:ea typeface="ＭＳ Ｐ明朝" charset="-128"/>
              </a:rPr>
              <a:t>ヒューマンエラーを減らし安全な管制を行うために、</a:t>
            </a:r>
            <a:r>
              <a:rPr lang="zh-TW" altLang="en-US" dirty="0">
                <a:ea typeface="ＭＳ Ｐ明朝" charset="-128"/>
              </a:rPr>
              <a:t>先行予測推論反応</a:t>
            </a:r>
            <a:r>
              <a:rPr lang="ja-JP" altLang="en-US" dirty="0">
                <a:ea typeface="ＭＳ Ｐ明朝" charset="-128"/>
              </a:rPr>
              <a:t>システムを用いたターミナル・レーダー管制を提案いたします。</a:t>
            </a:r>
          </a:p>
          <a:p>
            <a:pPr eaLnBrk="1" hangingPunct="1"/>
            <a:r>
              <a:rPr lang="zh-TW" altLang="en-US" dirty="0">
                <a:ea typeface="ＭＳ Ｐ明朝" charset="-128"/>
              </a:rPr>
              <a:t>先行予測推論反応</a:t>
            </a:r>
            <a:r>
              <a:rPr lang="ja-JP" altLang="en-US" dirty="0">
                <a:ea typeface="ＭＳ Ｐ明朝" charset="-128"/>
              </a:rPr>
              <a:t>システムは、従来のシステムに、主に制御機構、先行予測機構、行動決定機構を付け加えることにより構成されます。</a:t>
            </a:r>
          </a:p>
          <a:p>
            <a:pPr eaLnBrk="1" hangingPunct="1"/>
            <a:r>
              <a:rPr lang="ja-JP" altLang="en-US" dirty="0">
                <a:ea typeface="ＭＳ Ｐ明朝" charset="-128"/>
              </a:rPr>
              <a:t>ターミナル・レーダー管制における</a:t>
            </a:r>
            <a:r>
              <a:rPr lang="zh-TW" altLang="en-US" dirty="0">
                <a:ea typeface="ＭＳ Ｐ明朝" charset="-128"/>
              </a:rPr>
              <a:t>先行予測推論反応</a:t>
            </a:r>
            <a:r>
              <a:rPr lang="ja-JP" altLang="en-US" dirty="0">
                <a:ea typeface="ＭＳ Ｐ明朝" charset="-128"/>
              </a:rPr>
              <a:t>システムを実現した場合、</a:t>
            </a:r>
          </a:p>
          <a:p>
            <a:pPr eaLnBrk="1" hangingPunct="1"/>
            <a:r>
              <a:rPr lang="ja-JP" altLang="en-US" dirty="0">
                <a:ea typeface="ＭＳ Ｐ明朝" charset="-128"/>
              </a:rPr>
              <a:t>管制ルールや予測モデルを与えることによって、システムが予測や行動決定を行うため</a:t>
            </a:r>
            <a:r>
              <a:rPr lang="ja-JP" altLang="en-US" dirty="0" err="1">
                <a:ea typeface="ＭＳ Ｐ明朝" charset="-128"/>
              </a:rPr>
              <a:t>、。。。。。。。</a:t>
            </a:r>
            <a:endParaRPr lang="ja-JP" altLang="en-US" dirty="0">
              <a:ea typeface="ＭＳ Ｐ明朝" charset="-128"/>
            </a:endParaRPr>
          </a:p>
          <a:p>
            <a:pPr eaLnBrk="1" hangingPunct="1"/>
            <a:r>
              <a:rPr lang="ja-JP" altLang="en-US" dirty="0">
                <a:ea typeface="ＭＳ Ｐ明朝" charset="-128"/>
              </a:rPr>
              <a:t>本研究では、このような</a:t>
            </a:r>
            <a:r>
              <a:rPr lang="zh-TW" altLang="en-US" dirty="0">
                <a:ea typeface="ＭＳ Ｐ明朝" charset="-128"/>
              </a:rPr>
              <a:t>先行予測推論反応</a:t>
            </a:r>
            <a:r>
              <a:rPr lang="ja-JP" altLang="en-US" dirty="0">
                <a:ea typeface="ＭＳ Ｐ明朝" charset="-128"/>
              </a:rPr>
              <a:t>システムにおける行動決定機構の実現手法を明らかにします。</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defTabSz="914423" eaLnBrk="0" hangingPunct="0">
              <a:spcBef>
                <a:spcPct val="30000"/>
              </a:spcBef>
              <a:defRPr kumimoji="1" sz="1100">
                <a:solidFill>
                  <a:schemeClr val="tx1"/>
                </a:solidFill>
                <a:latin typeface="Times New Roman" pitchFamily="18" charset="0"/>
                <a:ea typeface="ＭＳ Ｐ明朝" pitchFamily="18" charset="-128"/>
              </a:defRPr>
            </a:lvl1pPr>
            <a:lvl2pPr marL="685817" indent="-263776" defTabSz="914423" eaLnBrk="0" hangingPunct="0">
              <a:spcBef>
                <a:spcPct val="30000"/>
              </a:spcBef>
              <a:defRPr kumimoji="1" sz="1100">
                <a:solidFill>
                  <a:schemeClr val="tx1"/>
                </a:solidFill>
                <a:latin typeface="Times New Roman" pitchFamily="18" charset="0"/>
                <a:ea typeface="ＭＳ Ｐ明朝" pitchFamily="18" charset="-128"/>
              </a:defRPr>
            </a:lvl2pPr>
            <a:lvl3pPr marL="1055103" indent="-211021" defTabSz="914423" eaLnBrk="0" hangingPunct="0">
              <a:spcBef>
                <a:spcPct val="30000"/>
              </a:spcBef>
              <a:defRPr kumimoji="1" sz="1100">
                <a:solidFill>
                  <a:schemeClr val="tx1"/>
                </a:solidFill>
                <a:latin typeface="Times New Roman" pitchFamily="18" charset="0"/>
                <a:ea typeface="ＭＳ Ｐ明朝" pitchFamily="18" charset="-128"/>
              </a:defRPr>
            </a:lvl3pPr>
            <a:lvl4pPr marL="1477145" indent="-211021" defTabSz="914423" eaLnBrk="0" hangingPunct="0">
              <a:spcBef>
                <a:spcPct val="30000"/>
              </a:spcBef>
              <a:defRPr kumimoji="1" sz="1100">
                <a:solidFill>
                  <a:schemeClr val="tx1"/>
                </a:solidFill>
                <a:latin typeface="Times New Roman" pitchFamily="18" charset="0"/>
                <a:ea typeface="ＭＳ Ｐ明朝" pitchFamily="18" charset="-128"/>
              </a:defRPr>
            </a:lvl4pPr>
            <a:lvl5pPr marL="1899186" indent="-211021" defTabSz="914423" eaLnBrk="0" hangingPunct="0">
              <a:spcBef>
                <a:spcPct val="30000"/>
              </a:spcBef>
              <a:defRPr kumimoji="1" sz="1100">
                <a:solidFill>
                  <a:schemeClr val="tx1"/>
                </a:solidFill>
                <a:latin typeface="Times New Roman" pitchFamily="18" charset="0"/>
                <a:ea typeface="ＭＳ Ｐ明朝" pitchFamily="18" charset="-128"/>
              </a:defRPr>
            </a:lvl5pPr>
            <a:lvl6pPr marL="2321227" indent="-211021" defTabSz="914423" eaLnBrk="0" fontAlgn="base" hangingPunct="0">
              <a:spcBef>
                <a:spcPct val="30000"/>
              </a:spcBef>
              <a:spcAft>
                <a:spcPct val="0"/>
              </a:spcAft>
              <a:defRPr kumimoji="1" sz="1100">
                <a:solidFill>
                  <a:schemeClr val="tx1"/>
                </a:solidFill>
                <a:latin typeface="Times New Roman" pitchFamily="18" charset="0"/>
                <a:ea typeface="ＭＳ Ｐ明朝" pitchFamily="18" charset="-128"/>
              </a:defRPr>
            </a:lvl6pPr>
            <a:lvl7pPr marL="2743269" indent="-211021" defTabSz="914423" eaLnBrk="0" fontAlgn="base" hangingPunct="0">
              <a:spcBef>
                <a:spcPct val="30000"/>
              </a:spcBef>
              <a:spcAft>
                <a:spcPct val="0"/>
              </a:spcAft>
              <a:defRPr kumimoji="1" sz="1100">
                <a:solidFill>
                  <a:schemeClr val="tx1"/>
                </a:solidFill>
                <a:latin typeface="Times New Roman" pitchFamily="18" charset="0"/>
                <a:ea typeface="ＭＳ Ｐ明朝" pitchFamily="18" charset="-128"/>
              </a:defRPr>
            </a:lvl7pPr>
            <a:lvl8pPr marL="3165310" indent="-211021" defTabSz="914423" eaLnBrk="0" fontAlgn="base" hangingPunct="0">
              <a:spcBef>
                <a:spcPct val="30000"/>
              </a:spcBef>
              <a:spcAft>
                <a:spcPct val="0"/>
              </a:spcAft>
              <a:defRPr kumimoji="1" sz="1100">
                <a:solidFill>
                  <a:schemeClr val="tx1"/>
                </a:solidFill>
                <a:latin typeface="Times New Roman" pitchFamily="18" charset="0"/>
                <a:ea typeface="ＭＳ Ｐ明朝" pitchFamily="18" charset="-128"/>
              </a:defRPr>
            </a:lvl8pPr>
            <a:lvl9pPr marL="3587351" indent="-211021" defTabSz="914423" eaLnBrk="0" fontAlgn="base" hangingPunct="0">
              <a:spcBef>
                <a:spcPct val="30000"/>
              </a:spcBef>
              <a:spcAft>
                <a:spcPct val="0"/>
              </a:spcAft>
              <a:defRPr kumimoji="1" sz="1100">
                <a:solidFill>
                  <a:schemeClr val="tx1"/>
                </a:solidFill>
                <a:latin typeface="Times New Roman" pitchFamily="18" charset="0"/>
                <a:ea typeface="ＭＳ Ｐ明朝" pitchFamily="18" charset="-128"/>
              </a:defRPr>
            </a:lvl9pPr>
          </a:lstStyle>
          <a:p>
            <a:pPr eaLnBrk="1" hangingPunct="1">
              <a:spcBef>
                <a:spcPct val="0"/>
              </a:spcBef>
            </a:pPr>
            <a:fld id="{38E7DBFA-4D7D-4B96-90EC-AC4A8B3D4796}" type="slidenum">
              <a:rPr lang="en-US" altLang="ja-JP" sz="1200">
                <a:ea typeface="ＭＳ Ｐゴシック" pitchFamily="50" charset="-128"/>
              </a:rPr>
              <a:pPr eaLnBrk="1" hangingPunct="1">
                <a:spcBef>
                  <a:spcPct val="0"/>
                </a:spcBef>
              </a:pPr>
              <a:t>25</a:t>
            </a:fld>
            <a:endParaRPr lang="en-US" altLang="ja-JP" sz="1200">
              <a:ea typeface="ＭＳ Ｐゴシック" pitchFamily="50" charset="-128"/>
            </a:endParaRPr>
          </a:p>
        </p:txBody>
      </p:sp>
      <p:sp>
        <p:nvSpPr>
          <p:cNvPr id="95235" name="Rectangle 2"/>
          <p:cNvSpPr>
            <a:spLocks noGrp="1" noRot="1" noChangeAspect="1" noChangeArrowheads="1" noTextEdit="1"/>
          </p:cNvSpPr>
          <p:nvPr>
            <p:ph type="sldImg"/>
          </p:nvPr>
        </p:nvSpPr>
        <p:spPr>
          <a:xfrm>
            <a:off x="1143000" y="685800"/>
            <a:ext cx="4572000" cy="3429000"/>
          </a:xfrm>
          <a:ln/>
        </p:spPr>
      </p:sp>
      <p:sp>
        <p:nvSpPr>
          <p:cNvPr id="95236" name="Rectangle 3"/>
          <p:cNvSpPr>
            <a:spLocks noGrp="1" noChangeArrowheads="1"/>
          </p:cNvSpPr>
          <p:nvPr>
            <p:ph type="body" idx="1"/>
          </p:nvPr>
        </p:nvSpPr>
        <p:spPr>
          <a:noFill/>
        </p:spPr>
        <p:txBody>
          <a:bodyPr/>
          <a:lstStyle/>
          <a:p>
            <a:endParaRPr lang="ja-JP" altLang="ja-JP"/>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endParaRPr kumimoji="1" lang="ja-JP" altLang="en-US" dirty="0"/>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CA5C3D54-264F-4368-8E88-A5E5A19055EF}" type="datetime1">
              <a:rPr kumimoji="1" lang="ja-JP" altLang="en-US" smtClean="0"/>
              <a:t>2021/9/22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460184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253083E2-6065-4B86-8334-D282129960D8}" type="datetime1">
              <a:rPr kumimoji="1" lang="ja-JP" altLang="en-US" smtClean="0"/>
              <a:t>2021/9/22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378402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4E24C7A-066C-4423-9605-237619CD1D4A}" type="datetime1">
              <a:rPr kumimoji="1" lang="ja-JP" altLang="en-US" smtClean="0"/>
              <a:t>2021/9/22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206276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タイトルと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609600"/>
            <a:ext cx="7772400" cy="1143000"/>
          </a:xfrm>
        </p:spPr>
        <p:txBody>
          <a:bodyPr/>
          <a:lstStyle/>
          <a:p>
            <a:r>
              <a:rPr lang="ja-JP" altLang="en-US"/>
              <a:t>マスター タイトルの書式設定</a:t>
            </a:r>
          </a:p>
        </p:txBody>
      </p:sp>
      <p:sp>
        <p:nvSpPr>
          <p:cNvPr id="3" name="グラフ プレースホルダー 2"/>
          <p:cNvSpPr>
            <a:spLocks noGrp="1"/>
          </p:cNvSpPr>
          <p:nvPr>
            <p:ph type="chart" idx="1"/>
          </p:nvPr>
        </p:nvSpPr>
        <p:spPr>
          <a:xfrm>
            <a:off x="685800" y="1981200"/>
            <a:ext cx="7772400" cy="4114800"/>
          </a:xfrm>
        </p:spPr>
        <p:txBody>
          <a:bodyPr/>
          <a:lstStyle/>
          <a:p>
            <a:r>
              <a:rPr lang="ja-JP" altLang="en-US"/>
              <a:t>アイコンをクリックしてグラフを追加</a:t>
            </a:r>
          </a:p>
        </p:txBody>
      </p:sp>
      <p:sp>
        <p:nvSpPr>
          <p:cNvPr id="4" name="日付プレースホルダー 3"/>
          <p:cNvSpPr>
            <a:spLocks noGrp="1"/>
          </p:cNvSpPr>
          <p:nvPr>
            <p:ph type="dt" sz="half" idx="10"/>
          </p:nvPr>
        </p:nvSpPr>
        <p:spPr>
          <a:xfrm>
            <a:off x="685800" y="6248400"/>
            <a:ext cx="1905000" cy="457200"/>
          </a:xfrm>
        </p:spPr>
        <p:txBody>
          <a:bodyPr/>
          <a:lstStyle>
            <a:lvl1pPr>
              <a:defRPr/>
            </a:lvl1pPr>
          </a:lstStyle>
          <a:p>
            <a:fld id="{76F9CAD5-3A3D-46D8-B876-EF8A56493963}" type="datetime1">
              <a:rPr kumimoji="1" lang="ja-JP" altLang="en-US" smtClean="0"/>
              <a:t>2021/9/22</a:t>
            </a:fld>
            <a:endParaRPr kumimoji="1" lang="ja-JP" altLang="en-US"/>
          </a:p>
        </p:txBody>
      </p:sp>
      <p:sp>
        <p:nvSpPr>
          <p:cNvPr id="5" name="フッター プレースホルダー 4"/>
          <p:cNvSpPr>
            <a:spLocks noGrp="1"/>
          </p:cNvSpPr>
          <p:nvPr>
            <p:ph type="ftr" sz="quarter" idx="11"/>
          </p:nvPr>
        </p:nvSpPr>
        <p:spPr>
          <a:xfrm>
            <a:off x="3124200" y="6248400"/>
            <a:ext cx="2895600" cy="457200"/>
          </a:xfrm>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a:xfrm>
            <a:off x="6553200" y="6248400"/>
            <a:ext cx="1905000" cy="457200"/>
          </a:xfrm>
        </p:spPr>
        <p:txBody>
          <a:bodyPr/>
          <a:lstStyle>
            <a:lvl1pPr>
              <a:defRPr sz="1600">
                <a:solidFill>
                  <a:schemeClr val="tx1"/>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990120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609600"/>
            <a:ext cx="7772400" cy="1143000"/>
          </a:xfrm>
        </p:spPr>
        <p:txBody>
          <a:bodyPr/>
          <a:lstStyle/>
          <a:p>
            <a:r>
              <a:rPr lang="ja-JP" altLang="en-US"/>
              <a:t>マスター タイトルの書式設定</a:t>
            </a:r>
          </a:p>
        </p:txBody>
      </p:sp>
      <p:sp>
        <p:nvSpPr>
          <p:cNvPr id="3" name="表プレースホルダー 2"/>
          <p:cNvSpPr>
            <a:spLocks noGrp="1"/>
          </p:cNvSpPr>
          <p:nvPr>
            <p:ph type="tbl" idx="1"/>
          </p:nvPr>
        </p:nvSpPr>
        <p:spPr>
          <a:xfrm>
            <a:off x="685800" y="1981200"/>
            <a:ext cx="7772400" cy="4114800"/>
          </a:xfrm>
        </p:spPr>
        <p:txBody>
          <a:bodyPr/>
          <a:lstStyle/>
          <a:p>
            <a:r>
              <a:rPr lang="ja-JP" altLang="en-US"/>
              <a:t>アイコンをクリックして表を追加</a:t>
            </a:r>
          </a:p>
        </p:txBody>
      </p:sp>
      <p:sp>
        <p:nvSpPr>
          <p:cNvPr id="4" name="日付プレースホルダー 3"/>
          <p:cNvSpPr>
            <a:spLocks noGrp="1"/>
          </p:cNvSpPr>
          <p:nvPr>
            <p:ph type="dt" sz="half" idx="10"/>
          </p:nvPr>
        </p:nvSpPr>
        <p:spPr>
          <a:xfrm>
            <a:off x="685800" y="6248400"/>
            <a:ext cx="1905000" cy="457200"/>
          </a:xfrm>
        </p:spPr>
        <p:txBody>
          <a:bodyPr/>
          <a:lstStyle>
            <a:lvl1pPr>
              <a:defRPr/>
            </a:lvl1pPr>
          </a:lstStyle>
          <a:p>
            <a:fld id="{E354941A-2CCE-4781-B146-803D4EE3FBF4}" type="datetime1">
              <a:rPr kumimoji="1" lang="ja-JP" altLang="en-US" smtClean="0"/>
              <a:t>2021/9/22</a:t>
            </a:fld>
            <a:endParaRPr kumimoji="1" lang="ja-JP" altLang="en-US"/>
          </a:p>
        </p:txBody>
      </p:sp>
      <p:sp>
        <p:nvSpPr>
          <p:cNvPr id="5" name="フッター プレースホルダー 4"/>
          <p:cNvSpPr>
            <a:spLocks noGrp="1"/>
          </p:cNvSpPr>
          <p:nvPr>
            <p:ph type="ftr" sz="quarter" idx="11"/>
          </p:nvPr>
        </p:nvSpPr>
        <p:spPr>
          <a:xfrm>
            <a:off x="3124200" y="6248400"/>
            <a:ext cx="2895600" cy="457200"/>
          </a:xfrm>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a:xfrm>
            <a:off x="6553200" y="6248400"/>
            <a:ext cx="1905000" cy="457200"/>
          </a:xfrm>
        </p:spPr>
        <p:txBody>
          <a:bodyPr/>
          <a:lstStyle>
            <a:lvl1pPr>
              <a:defRPr sz="1600">
                <a:solidFill>
                  <a:schemeClr val="tx1"/>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81121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88640"/>
            <a:ext cx="8229600" cy="706090"/>
          </a:xfrm>
        </p:spPr>
        <p:txBody>
          <a:bodyPr/>
          <a:lstStyle/>
          <a:p>
            <a:r>
              <a:rPr kumimoji="1" lang="ja-JP" altLang="en-US" dirty="0"/>
              <a:t>マスター タイトルの書式設定</a:t>
            </a:r>
          </a:p>
        </p:txBody>
      </p:sp>
      <p:sp>
        <p:nvSpPr>
          <p:cNvPr id="3" name="コンテンツ プレースホルダー 2"/>
          <p:cNvSpPr>
            <a:spLocks noGrp="1"/>
          </p:cNvSpPr>
          <p:nvPr>
            <p:ph idx="1"/>
          </p:nvPr>
        </p:nvSpPr>
        <p:spPr>
          <a:xfrm>
            <a:off x="467544" y="980728"/>
            <a:ext cx="8219256" cy="5145435"/>
          </a:xfrm>
        </p:spPr>
        <p:txBody>
          <a:bodyPr>
            <a:normAutofit/>
          </a:bodyPr>
          <a:lstStyle>
            <a:lvl1pPr>
              <a:defRPr sz="2800"/>
            </a:lvl1pPr>
            <a:lvl2pPr>
              <a:defRPr sz="2800"/>
            </a:lvl2pPr>
            <a:lvl3pPr>
              <a:defRPr sz="2400"/>
            </a:lvl3pPr>
            <a:lvl4pPr>
              <a:defRPr sz="2400"/>
            </a:lvl4pPr>
            <a:lvl5pPr>
              <a:defRPr sz="2400"/>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46CDDC00-21B4-42FA-B9D0-7167BD28AD1E}" type="datetime1">
              <a:rPr kumimoji="1" lang="ja-JP" altLang="en-US" smtClean="0"/>
              <a:t>2021/9/22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sz="1800">
                <a:solidFill>
                  <a:schemeClr val="tx1"/>
                </a:solidFill>
              </a:defRPr>
            </a:lvl1pPr>
          </a:lstStyle>
          <a:p>
            <a:fld id="{D2D8002D-B5B0-4BAC-B1F6-782DDCCE6D9C}" type="slidenum">
              <a:rPr lang="ja-JP" altLang="en-US" smtClean="0"/>
              <a:pPr/>
              <a:t>‹#›</a:t>
            </a:fld>
            <a:endParaRPr lang="ja-JP" altLang="en-US" dirty="0"/>
          </a:p>
        </p:txBody>
      </p:sp>
    </p:spTree>
    <p:extLst>
      <p:ext uri="{BB962C8B-B14F-4D97-AF65-F5344CB8AC3E}">
        <p14:creationId xmlns:p14="http://schemas.microsoft.com/office/powerpoint/2010/main" val="154200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476648DE-A5F5-4E29-AFD2-0AA720130350}" type="datetime1">
              <a:rPr kumimoji="1" lang="ja-JP" altLang="en-US" smtClean="0"/>
              <a:t>2021/9/22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22265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198CB48C-6B76-43E9-86D8-A8939AF66086}" type="datetime1">
              <a:rPr kumimoji="1" lang="ja-JP" altLang="en-US" smtClean="0"/>
              <a:t>2021/9/22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sz="1600">
                <a:solidFill>
                  <a:schemeClr val="tx1"/>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0142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DD20F63-E822-4ED0-8D03-9A612FDD1AE7}" type="datetime1">
              <a:rPr kumimoji="1" lang="ja-JP" altLang="en-US" smtClean="0"/>
              <a:t>2021/9/22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lvl1pPr>
              <a:defRPr sz="1600">
                <a:solidFill>
                  <a:schemeClr val="tx1"/>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480450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p>
            <a:fld id="{658B8276-0414-40A6-9ED6-3BAC4F26075D}" type="datetime1">
              <a:rPr kumimoji="1" lang="ja-JP" altLang="en-US" smtClean="0"/>
              <a:t>2021/9/22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sz="1600">
                <a:solidFill>
                  <a:schemeClr val="tx1"/>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691308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2E9F5F2-52D4-4A0F-BCD7-7FD57A0825E6}" type="datetime1">
              <a:rPr kumimoji="1" lang="ja-JP" altLang="en-US" smtClean="0"/>
              <a:t>2021/9/22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612260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F4A0CF1-9205-4CBF-82E5-515EE42D81DE}" type="datetime1">
              <a:rPr kumimoji="1" lang="ja-JP" altLang="en-US" smtClean="0"/>
              <a:t>2021/9/22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077624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FEF80C25-BEDE-4B82-8E43-05B82F51A29A}" type="datetime1">
              <a:rPr kumimoji="1" lang="ja-JP" altLang="en-US" smtClean="0"/>
              <a:t>2021/9/22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886137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70609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57200" y="1052736"/>
            <a:ext cx="8229600" cy="5073427"/>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8C07F0-0EEC-4B0B-A16D-31AD1CA7C762}" type="datetime1">
              <a:rPr kumimoji="1" lang="ja-JP" altLang="en-US" smtClean="0"/>
              <a:t>2021/9/22</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7933753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ctr" defTabSz="914400" rtl="0" eaLnBrk="1" latinLnBrk="0" hangingPunct="1">
        <a:spcBef>
          <a:spcPct val="0"/>
        </a:spcBef>
        <a:buNone/>
        <a:defRPr kumimoji="1" sz="3200" kern="1200">
          <a:solidFill>
            <a:schemeClr val="tx1"/>
          </a:solidFill>
          <a:latin typeface="+mj-lt"/>
          <a:ea typeface="+mj-ea"/>
          <a:cs typeface="+mj-cs"/>
        </a:defRPr>
      </a:lvl1pPr>
    </p:titleStyle>
    <p:bodyStyle>
      <a:lvl1pPr marL="342900" indent="-342900" algn="l" defTabSz="914400" rtl="0" eaLnBrk="1" latinLnBrk="0" hangingPunct="1">
        <a:spcBef>
          <a:spcPts val="1200"/>
        </a:spcBef>
        <a:buFont typeface="Arial" panose="020B0604020202020204" pitchFamily="34" charset="0"/>
        <a:buChar char="•"/>
        <a:defRPr kumimoji="1" sz="2400" kern="1200">
          <a:solidFill>
            <a:schemeClr val="tx1"/>
          </a:solidFill>
          <a:latin typeface="+mn-lt"/>
          <a:ea typeface="+mn-ea"/>
          <a:cs typeface="+mn-cs"/>
        </a:defRPr>
      </a:lvl1pPr>
      <a:lvl2pPr marL="742950" indent="-285750" algn="l" defTabSz="914400" rtl="0" eaLnBrk="1" latinLnBrk="0" hangingPunct="1">
        <a:spcBef>
          <a:spcPts val="600"/>
        </a:spcBef>
        <a:spcAft>
          <a:spcPts val="600"/>
        </a:spcAft>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wmf"/><Relationship Id="rId5" Type="http://schemas.openxmlformats.org/officeDocument/2006/relationships/image" Target="../media/image3.png"/><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wmf"/><Relationship Id="rId12" Type="http://schemas.openxmlformats.org/officeDocument/2006/relationships/image" Target="../media/image14.png"/><Relationship Id="rId17" Type="http://schemas.openxmlformats.org/officeDocument/2006/relationships/image" Target="../media/image19.jpeg"/><Relationship Id="rId2" Type="http://schemas.openxmlformats.org/officeDocument/2006/relationships/image" Target="../media/image4.wmf"/><Relationship Id="rId16"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wmf"/><Relationship Id="rId1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t>中間発表会スライドテンプレート</a:t>
            </a:r>
            <a:endParaRPr kumimoji="1" lang="ja-JP" altLang="en-US" dirty="0"/>
          </a:p>
        </p:txBody>
      </p:sp>
      <p:sp>
        <p:nvSpPr>
          <p:cNvPr id="3" name="サブタイトル 2"/>
          <p:cNvSpPr>
            <a:spLocks noGrp="1"/>
          </p:cNvSpPr>
          <p:nvPr>
            <p:ph type="subTitle" idx="1"/>
          </p:nvPr>
        </p:nvSpPr>
        <p:spPr/>
        <p:txBody>
          <a:bodyPr/>
          <a:lstStyle/>
          <a:p>
            <a:r>
              <a:rPr kumimoji="1" lang="en-US" altLang="ja-JP" dirty="0"/>
              <a:t>12TI000  </a:t>
            </a:r>
            <a:r>
              <a:rPr kumimoji="1" lang="ja-JP" altLang="en-US" dirty="0"/>
              <a:t>後藤　祐一</a:t>
            </a:r>
            <a:endParaRPr kumimoji="1" lang="en-US" altLang="ja-JP" dirty="0"/>
          </a:p>
          <a:p>
            <a:endParaRPr kumimoji="1" lang="ja-JP" altLang="en-US" dirty="0"/>
          </a:p>
        </p:txBody>
      </p:sp>
    </p:spTree>
    <p:extLst>
      <p:ext uri="{BB962C8B-B14F-4D97-AF65-F5344CB8AC3E}">
        <p14:creationId xmlns:p14="http://schemas.microsoft.com/office/powerpoint/2010/main" val="4234633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アーキテクチャ図</a:t>
            </a:r>
          </a:p>
        </p:txBody>
      </p:sp>
      <p:sp>
        <p:nvSpPr>
          <p:cNvPr id="5" name="コンテンツ プレースホルダー 4"/>
          <p:cNvSpPr>
            <a:spLocks noGrp="1"/>
          </p:cNvSpPr>
          <p:nvPr>
            <p:ph idx="1"/>
          </p:nvPr>
        </p:nvSpPr>
        <p:spPr>
          <a:xfrm>
            <a:off x="323528" y="980728"/>
            <a:ext cx="8424936" cy="5145435"/>
          </a:xfrm>
        </p:spPr>
        <p:txBody>
          <a:bodyPr/>
          <a:lstStyle/>
          <a:p>
            <a:r>
              <a:rPr kumimoji="1" lang="ja-JP" altLang="en-US" dirty="0"/>
              <a:t>設計の成果物の一つがアーキテクチャ図</a:t>
            </a:r>
            <a:endParaRPr kumimoji="1" lang="en-US" altLang="ja-JP" dirty="0"/>
          </a:p>
          <a:p>
            <a:r>
              <a:rPr lang="ja-JP" altLang="en-US" dirty="0"/>
              <a:t>アーキテクチャは、ソフトウェアコンポーネントで構成されるシステムの構造、コンポーネントの外部的な属性、さらにそれらの間の関係のことである</a:t>
            </a:r>
            <a:endParaRPr lang="en-US" altLang="ja-JP" dirty="0"/>
          </a:p>
          <a:p>
            <a:r>
              <a:rPr kumimoji="1" lang="ja-JP" altLang="en-US" dirty="0"/>
              <a:t>アーキテクチャ図の目的は、開発しようするシステムの</a:t>
            </a:r>
            <a:r>
              <a:rPr kumimoji="1" lang="ja-JP" altLang="en-US" u="sng" dirty="0"/>
              <a:t>内部構成</a:t>
            </a:r>
            <a:r>
              <a:rPr kumimoji="1" lang="ja-JP" altLang="en-US" dirty="0"/>
              <a:t>を示すこと（ここが概観図と異なる点）</a:t>
            </a:r>
            <a:endParaRPr kumimoji="1" lang="en-US" altLang="ja-JP" dirty="0"/>
          </a:p>
          <a:p>
            <a:r>
              <a:rPr lang="ja-JP" altLang="en-US" dirty="0"/>
              <a:t>決まった描き方はない。システムの特徴に応じて、適切な表現方法を選ぶこと</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10</a:t>
            </a:fld>
            <a:endParaRPr kumimoji="1" lang="ja-JP" altLang="en-US"/>
          </a:p>
        </p:txBody>
      </p:sp>
    </p:spTree>
    <p:extLst>
      <p:ext uri="{BB962C8B-B14F-4D97-AF65-F5344CB8AC3E}">
        <p14:creationId xmlns:p14="http://schemas.microsoft.com/office/powerpoint/2010/main" val="973607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アーキテクチャ図の例：</a:t>
            </a:r>
            <a:r>
              <a:rPr kumimoji="1" lang="ja-JP" altLang="en-US" dirty="0"/>
              <a:t>データフロー図</a:t>
            </a:r>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664" y="856986"/>
            <a:ext cx="5904656" cy="5572162"/>
          </a:xfrm>
        </p:spPr>
      </p:pic>
      <p:sp>
        <p:nvSpPr>
          <p:cNvPr id="4" name="スライド番号プレースホルダー 3"/>
          <p:cNvSpPr>
            <a:spLocks noGrp="1"/>
          </p:cNvSpPr>
          <p:nvPr>
            <p:ph type="sldNum" sz="quarter" idx="12"/>
          </p:nvPr>
        </p:nvSpPr>
        <p:spPr>
          <a:xfrm>
            <a:off x="6948264" y="6328102"/>
            <a:ext cx="1905000" cy="457200"/>
          </a:xfrm>
        </p:spPr>
        <p:txBody>
          <a:bodyPr/>
          <a:lstStyle/>
          <a:p>
            <a:pPr>
              <a:defRPr/>
            </a:pPr>
            <a:fld id="{45E671E5-592D-4698-88FC-664F0DE898EC}" type="slidenum">
              <a:rPr lang="en-US" altLang="ja-JP" smtClean="0"/>
              <a:pPr>
                <a:defRPr/>
              </a:pPr>
              <a:t>11</a:t>
            </a:fld>
            <a:endParaRPr lang="en-US" altLang="ja-JP"/>
          </a:p>
        </p:txBody>
      </p:sp>
      <p:sp>
        <p:nvSpPr>
          <p:cNvPr id="6" name="テキスト ボックス 5"/>
          <p:cNvSpPr txBox="1"/>
          <p:nvPr/>
        </p:nvSpPr>
        <p:spPr>
          <a:xfrm>
            <a:off x="2195736" y="6372036"/>
            <a:ext cx="4600940" cy="369332"/>
          </a:xfrm>
          <a:prstGeom prst="rect">
            <a:avLst/>
          </a:prstGeom>
          <a:noFill/>
        </p:spPr>
        <p:txBody>
          <a:bodyPr wrap="none" rtlCol="0">
            <a:spAutoFit/>
          </a:bodyPr>
          <a:lstStyle/>
          <a:p>
            <a:r>
              <a:rPr kumimoji="1" lang="en-US" altLang="ja-JP" sz="1800" dirty="0"/>
              <a:t>From Pressman, Software Engineering 5</a:t>
            </a:r>
            <a:r>
              <a:rPr kumimoji="1" lang="en-US" altLang="ja-JP" sz="1800" baseline="30000" dirty="0"/>
              <a:t>th</a:t>
            </a:r>
            <a:r>
              <a:rPr kumimoji="1" lang="en-US" altLang="ja-JP" sz="1800" dirty="0"/>
              <a:t> Ed. </a:t>
            </a:r>
            <a:endParaRPr kumimoji="1" lang="ja-JP" altLang="en-US" sz="1800" dirty="0"/>
          </a:p>
        </p:txBody>
      </p:sp>
      <p:sp>
        <p:nvSpPr>
          <p:cNvPr id="3" name="テキスト ボックス 2"/>
          <p:cNvSpPr txBox="1"/>
          <p:nvPr/>
        </p:nvSpPr>
        <p:spPr>
          <a:xfrm>
            <a:off x="6660232" y="1556792"/>
            <a:ext cx="1800493" cy="646331"/>
          </a:xfrm>
          <a:prstGeom prst="rect">
            <a:avLst/>
          </a:prstGeom>
          <a:noFill/>
        </p:spPr>
        <p:txBody>
          <a:bodyPr wrap="none" rtlCol="0">
            <a:spAutoFit/>
          </a:bodyPr>
          <a:lstStyle/>
          <a:p>
            <a:r>
              <a:rPr kumimoji="1" lang="ja-JP" altLang="en-US" dirty="0"/>
              <a:t>データの変換に</a:t>
            </a:r>
            <a:endParaRPr kumimoji="1" lang="en-US" altLang="ja-JP" dirty="0"/>
          </a:p>
          <a:p>
            <a:r>
              <a:rPr lang="ja-JP" altLang="en-US" dirty="0"/>
              <a:t>注目した図</a:t>
            </a:r>
            <a:endParaRPr kumimoji="1" lang="en-US" altLang="ja-JP" dirty="0"/>
          </a:p>
        </p:txBody>
      </p:sp>
    </p:spTree>
    <p:extLst>
      <p:ext uri="{BB962C8B-B14F-4D97-AF65-F5344CB8AC3E}">
        <p14:creationId xmlns:p14="http://schemas.microsoft.com/office/powerpoint/2010/main" val="1001983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スライド番号プレースホルダー 4"/>
          <p:cNvSpPr>
            <a:spLocks noGrp="1"/>
          </p:cNvSpPr>
          <p:nvPr>
            <p:ph type="sldNum" sz="quarter" idx="12"/>
          </p:nvPr>
        </p:nvSpPr>
        <p:spPr>
          <a:xfrm>
            <a:off x="8604448" y="6027737"/>
            <a:ext cx="2133600" cy="365125"/>
          </a:xfrm>
        </p:spPr>
        <p:txBody>
          <a:bodyPr/>
          <a:lstStyle/>
          <a:p>
            <a:fld id="{94CD1CAE-D8BB-40B0-B3C5-3CC2471C9A47}" type="slidenum">
              <a:rPr lang="en-US" altLang="ja-JP"/>
              <a:pPr/>
              <a:t>12</a:t>
            </a:fld>
            <a:endParaRPr lang="en-US" altLang="ja-JP"/>
          </a:p>
        </p:txBody>
      </p:sp>
      <p:sp>
        <p:nvSpPr>
          <p:cNvPr id="336898" name="Rectangle 2"/>
          <p:cNvSpPr>
            <a:spLocks noChangeArrowheads="1"/>
          </p:cNvSpPr>
          <p:nvPr/>
        </p:nvSpPr>
        <p:spPr bwMode="auto">
          <a:xfrm>
            <a:off x="2514600" y="1143000"/>
            <a:ext cx="4648200" cy="4191000"/>
          </a:xfrm>
          <a:prstGeom prst="rect">
            <a:avLst/>
          </a:prstGeom>
          <a:noFill/>
          <a:ln w="38100">
            <a:solidFill>
              <a:schemeClr val="tx2"/>
            </a:solidFill>
            <a:prstDash val="sysDot"/>
            <a:miter lim="800000"/>
            <a:headEnd/>
            <a:tailEnd/>
          </a:ln>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p>
            <a:pPr algn="ctr"/>
            <a:r>
              <a:rPr lang="en-US" altLang="ja-JP" sz="2000"/>
              <a:t>Transformation mechanism</a:t>
            </a:r>
          </a:p>
        </p:txBody>
      </p:sp>
      <p:sp>
        <p:nvSpPr>
          <p:cNvPr id="336900" name="Rectangle 4"/>
          <p:cNvSpPr>
            <a:spLocks noGrp="1" noChangeArrowheads="1"/>
          </p:cNvSpPr>
          <p:nvPr>
            <p:ph type="title"/>
          </p:nvPr>
        </p:nvSpPr>
        <p:spPr>
          <a:xfrm>
            <a:off x="304800" y="76200"/>
            <a:ext cx="8458200" cy="533400"/>
          </a:xfrm>
        </p:spPr>
        <p:txBody>
          <a:bodyPr>
            <a:normAutofit fontScale="90000"/>
          </a:bodyPr>
          <a:lstStyle/>
          <a:p>
            <a:r>
              <a:rPr lang="ja-JP" altLang="en-US" dirty="0"/>
              <a:t>アーキテクチャ図の例：制御フロー図</a:t>
            </a:r>
            <a:endParaRPr lang="en-US" altLang="ja-JP" dirty="0"/>
          </a:p>
        </p:txBody>
      </p:sp>
      <p:sp>
        <p:nvSpPr>
          <p:cNvPr id="336920" name="Rectangle 24"/>
          <p:cNvSpPr>
            <a:spLocks noChangeArrowheads="1"/>
          </p:cNvSpPr>
          <p:nvPr/>
        </p:nvSpPr>
        <p:spPr bwMode="auto">
          <a:xfrm>
            <a:off x="5486400" y="3657600"/>
            <a:ext cx="1524000" cy="685800"/>
          </a:xfrm>
          <a:prstGeom prst="rect">
            <a:avLst/>
          </a:prstGeom>
          <a:solidFill>
            <a:schemeClr val="accent6">
              <a:lumMod val="40000"/>
              <a:lumOff val="60000"/>
            </a:schemeClr>
          </a:solidFill>
          <a:ln w="9525">
            <a:solidFill>
              <a:schemeClr val="tx1"/>
            </a:solidFill>
            <a:miter lim="800000"/>
            <a:headEnd/>
            <a:tailEnd/>
          </a:ln>
          <a:effectLst/>
        </p:spPr>
        <p:txBody>
          <a:bodyPr wrap="none" anchor="ctr"/>
          <a:lstStyle/>
          <a:p>
            <a:pPr algn="ctr"/>
            <a:r>
              <a:rPr lang="en-US" altLang="ja-JP" sz="2000"/>
              <a:t>Maintainer</a:t>
            </a:r>
          </a:p>
        </p:txBody>
      </p:sp>
      <p:sp>
        <p:nvSpPr>
          <p:cNvPr id="336921" name="Rectangle 25"/>
          <p:cNvSpPr>
            <a:spLocks noChangeArrowheads="1"/>
          </p:cNvSpPr>
          <p:nvPr/>
        </p:nvSpPr>
        <p:spPr bwMode="auto">
          <a:xfrm>
            <a:off x="3048000" y="4419600"/>
            <a:ext cx="1524000" cy="685800"/>
          </a:xfrm>
          <a:prstGeom prst="rect">
            <a:avLst/>
          </a:prstGeom>
          <a:solidFill>
            <a:schemeClr val="accent6">
              <a:lumMod val="40000"/>
              <a:lumOff val="60000"/>
            </a:schemeClr>
          </a:solidFill>
          <a:ln w="9525">
            <a:solidFill>
              <a:schemeClr val="tx1"/>
            </a:solidFill>
            <a:miter lim="800000"/>
            <a:headEnd/>
            <a:tailEnd/>
          </a:ln>
          <a:effectLst/>
        </p:spPr>
        <p:txBody>
          <a:bodyPr wrap="none" anchor="ctr"/>
          <a:lstStyle/>
          <a:p>
            <a:pPr algn="ctr"/>
            <a:r>
              <a:rPr lang="en-US" altLang="ja-JP" sz="2000"/>
              <a:t>Generator</a:t>
            </a:r>
          </a:p>
        </p:txBody>
      </p:sp>
      <p:sp>
        <p:nvSpPr>
          <p:cNvPr id="336972" name="AutoShape 76"/>
          <p:cNvSpPr>
            <a:spLocks noChangeArrowheads="1"/>
          </p:cNvSpPr>
          <p:nvPr/>
        </p:nvSpPr>
        <p:spPr bwMode="auto">
          <a:xfrm>
            <a:off x="3276600" y="3200400"/>
            <a:ext cx="1066800" cy="609600"/>
          </a:xfrm>
          <a:prstGeom prst="can">
            <a:avLst>
              <a:gd name="adj" fmla="val 25000"/>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a:t>RDB</a:t>
            </a:r>
          </a:p>
        </p:txBody>
      </p:sp>
      <p:sp>
        <p:nvSpPr>
          <p:cNvPr id="336976" name="AutoShape 80"/>
          <p:cNvSpPr>
            <a:spLocks noChangeArrowheads="1"/>
          </p:cNvSpPr>
          <p:nvPr/>
        </p:nvSpPr>
        <p:spPr bwMode="auto">
          <a:xfrm>
            <a:off x="5638800" y="2209800"/>
            <a:ext cx="1066800" cy="609600"/>
          </a:xfrm>
          <a:prstGeom prst="can">
            <a:avLst>
              <a:gd name="adj" fmla="val 25000"/>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a:t>ETDB</a:t>
            </a:r>
          </a:p>
        </p:txBody>
      </p:sp>
      <p:sp>
        <p:nvSpPr>
          <p:cNvPr id="336977" name="Oval 81"/>
          <p:cNvSpPr>
            <a:spLocks noChangeArrowheads="1"/>
          </p:cNvSpPr>
          <p:nvPr/>
        </p:nvSpPr>
        <p:spPr bwMode="auto">
          <a:xfrm>
            <a:off x="2743200" y="5715000"/>
            <a:ext cx="2286000" cy="9906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a:t>Transformation</a:t>
            </a:r>
          </a:p>
          <a:p>
            <a:pPr algn="ctr"/>
            <a:r>
              <a:rPr lang="en-US" altLang="ja-JP" sz="2000"/>
              <a:t>rules</a:t>
            </a:r>
          </a:p>
        </p:txBody>
      </p:sp>
      <p:sp>
        <p:nvSpPr>
          <p:cNvPr id="336978" name="Line 82"/>
          <p:cNvSpPr>
            <a:spLocks noChangeShapeType="1"/>
          </p:cNvSpPr>
          <p:nvPr/>
        </p:nvSpPr>
        <p:spPr bwMode="auto">
          <a:xfrm>
            <a:off x="2362200" y="2438400"/>
            <a:ext cx="685800" cy="0"/>
          </a:xfrm>
          <a:prstGeom prst="line">
            <a:avLst/>
          </a:prstGeom>
          <a:noFill/>
          <a:ln w="762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000"/>
          </a:p>
        </p:txBody>
      </p:sp>
      <p:sp>
        <p:nvSpPr>
          <p:cNvPr id="336980" name="Line 84"/>
          <p:cNvSpPr>
            <a:spLocks noChangeShapeType="1"/>
          </p:cNvSpPr>
          <p:nvPr/>
        </p:nvSpPr>
        <p:spPr bwMode="auto">
          <a:xfrm>
            <a:off x="3733800" y="2743200"/>
            <a:ext cx="0" cy="457200"/>
          </a:xfrm>
          <a:prstGeom prst="line">
            <a:avLst/>
          </a:prstGeom>
          <a:noFill/>
          <a:ln w="762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000"/>
          </a:p>
        </p:txBody>
      </p:sp>
      <p:sp>
        <p:nvSpPr>
          <p:cNvPr id="336984" name="Line 88"/>
          <p:cNvSpPr>
            <a:spLocks noChangeShapeType="1"/>
          </p:cNvSpPr>
          <p:nvPr/>
        </p:nvSpPr>
        <p:spPr bwMode="auto">
          <a:xfrm flipH="1" flipV="1">
            <a:off x="6324600" y="2895600"/>
            <a:ext cx="0" cy="762000"/>
          </a:xfrm>
          <a:prstGeom prst="line">
            <a:avLst/>
          </a:prstGeom>
          <a:noFill/>
          <a:ln w="762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000"/>
          </a:p>
        </p:txBody>
      </p:sp>
      <p:sp>
        <p:nvSpPr>
          <p:cNvPr id="336985" name="Line 89"/>
          <p:cNvSpPr>
            <a:spLocks noChangeShapeType="1"/>
          </p:cNvSpPr>
          <p:nvPr/>
        </p:nvSpPr>
        <p:spPr bwMode="auto">
          <a:xfrm>
            <a:off x="6019800" y="2895600"/>
            <a:ext cx="0" cy="762000"/>
          </a:xfrm>
          <a:prstGeom prst="line">
            <a:avLst/>
          </a:prstGeom>
          <a:noFill/>
          <a:ln w="762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000"/>
          </a:p>
        </p:txBody>
      </p:sp>
      <p:sp>
        <p:nvSpPr>
          <p:cNvPr id="336986" name="Line 90"/>
          <p:cNvSpPr>
            <a:spLocks noChangeShapeType="1"/>
          </p:cNvSpPr>
          <p:nvPr/>
        </p:nvSpPr>
        <p:spPr bwMode="auto">
          <a:xfrm>
            <a:off x="6781800" y="2514600"/>
            <a:ext cx="685800" cy="0"/>
          </a:xfrm>
          <a:prstGeom prst="line">
            <a:avLst/>
          </a:prstGeom>
          <a:noFill/>
          <a:ln w="762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000"/>
          </a:p>
        </p:txBody>
      </p:sp>
      <p:sp>
        <p:nvSpPr>
          <p:cNvPr id="336987" name="Rectangle 91"/>
          <p:cNvSpPr>
            <a:spLocks noChangeArrowheads="1"/>
          </p:cNvSpPr>
          <p:nvPr/>
        </p:nvSpPr>
        <p:spPr bwMode="auto">
          <a:xfrm>
            <a:off x="7467600" y="1752600"/>
            <a:ext cx="1524000" cy="685800"/>
          </a:xfrm>
          <a:prstGeom prst="rect">
            <a:avLst/>
          </a:prstGeom>
          <a:solidFill>
            <a:schemeClr val="accent6">
              <a:lumMod val="40000"/>
              <a:lumOff val="60000"/>
            </a:schemeClr>
          </a:solidFill>
          <a:ln w="9525">
            <a:solidFill>
              <a:schemeClr val="tx1"/>
            </a:solidFill>
            <a:miter lim="800000"/>
            <a:headEnd/>
            <a:tailEnd/>
          </a:ln>
          <a:effectLst/>
        </p:spPr>
        <p:txBody>
          <a:bodyPr wrap="none" anchor="ctr"/>
          <a:lstStyle/>
          <a:p>
            <a:pPr algn="ctr"/>
            <a:r>
              <a:rPr lang="en-US" altLang="ja-JP" sz="2000"/>
              <a:t>Predictor</a:t>
            </a:r>
          </a:p>
        </p:txBody>
      </p:sp>
      <p:sp>
        <p:nvSpPr>
          <p:cNvPr id="336989" name="Line 93"/>
          <p:cNvSpPr>
            <a:spLocks noChangeShapeType="1"/>
          </p:cNvSpPr>
          <p:nvPr/>
        </p:nvSpPr>
        <p:spPr bwMode="auto">
          <a:xfrm flipH="1" flipV="1">
            <a:off x="3810000" y="5105400"/>
            <a:ext cx="0" cy="533400"/>
          </a:xfrm>
          <a:prstGeom prst="line">
            <a:avLst/>
          </a:prstGeom>
          <a:noFill/>
          <a:ln w="762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000"/>
          </a:p>
        </p:txBody>
      </p:sp>
      <p:sp useBgFill="1">
        <p:nvSpPr>
          <p:cNvPr id="336990" name="Text Box 94"/>
          <p:cNvSpPr txBox="1">
            <a:spLocks noChangeArrowheads="1"/>
          </p:cNvSpPr>
          <p:nvPr/>
        </p:nvSpPr>
        <p:spPr bwMode="auto">
          <a:xfrm>
            <a:off x="3962400" y="5181600"/>
            <a:ext cx="1040670" cy="40011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000" dirty="0"/>
              <a:t>0. input</a:t>
            </a:r>
          </a:p>
        </p:txBody>
      </p:sp>
      <p:sp useBgFill="1">
        <p:nvSpPr>
          <p:cNvPr id="336991" name="Text Box 95"/>
          <p:cNvSpPr txBox="1">
            <a:spLocks noChangeArrowheads="1"/>
          </p:cNvSpPr>
          <p:nvPr/>
        </p:nvSpPr>
        <p:spPr bwMode="auto">
          <a:xfrm>
            <a:off x="1524000" y="990600"/>
            <a:ext cx="1263103" cy="1015663"/>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000" dirty="0"/>
              <a:t>1. create</a:t>
            </a:r>
            <a:br>
              <a:rPr lang="en-US" altLang="ja-JP" sz="2000" dirty="0"/>
            </a:br>
            <a:r>
              <a:rPr lang="en-US" altLang="ja-JP" sz="2000" dirty="0"/>
              <a:t>    update</a:t>
            </a:r>
          </a:p>
          <a:p>
            <a:r>
              <a:rPr lang="en-US" altLang="ja-JP" sz="2000" dirty="0"/>
              <a:t>    delete</a:t>
            </a:r>
          </a:p>
        </p:txBody>
      </p:sp>
      <p:sp useBgFill="1">
        <p:nvSpPr>
          <p:cNvPr id="336992" name="Text Box 96"/>
          <p:cNvSpPr txBox="1">
            <a:spLocks noChangeArrowheads="1"/>
          </p:cNvSpPr>
          <p:nvPr/>
        </p:nvSpPr>
        <p:spPr bwMode="auto">
          <a:xfrm>
            <a:off x="3962400" y="2743200"/>
            <a:ext cx="1332865" cy="40011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000"/>
              <a:t>2. forward</a:t>
            </a:r>
          </a:p>
        </p:txBody>
      </p:sp>
      <p:sp useBgFill="1">
        <p:nvSpPr>
          <p:cNvPr id="336995" name="Text Box 99"/>
          <p:cNvSpPr txBox="1">
            <a:spLocks noChangeArrowheads="1"/>
          </p:cNvSpPr>
          <p:nvPr/>
        </p:nvSpPr>
        <p:spPr bwMode="auto">
          <a:xfrm>
            <a:off x="914400" y="3657600"/>
            <a:ext cx="822661" cy="40011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000" dirty="0"/>
              <a:t>3. call</a:t>
            </a:r>
          </a:p>
        </p:txBody>
      </p:sp>
      <p:sp>
        <p:nvSpPr>
          <p:cNvPr id="336909" name="Oval 13"/>
          <p:cNvSpPr>
            <a:spLocks noChangeArrowheads="1"/>
          </p:cNvSpPr>
          <p:nvPr/>
        </p:nvSpPr>
        <p:spPr bwMode="auto">
          <a:xfrm>
            <a:off x="0" y="1905000"/>
            <a:ext cx="2286000" cy="9906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a:t>Sensory</a:t>
            </a:r>
          </a:p>
          <a:p>
            <a:pPr algn="ctr"/>
            <a:r>
              <a:rPr lang="en-US" altLang="ja-JP" sz="2000"/>
              <a:t>data</a:t>
            </a:r>
          </a:p>
        </p:txBody>
      </p:sp>
      <p:sp>
        <p:nvSpPr>
          <p:cNvPr id="336996" name="Line 100"/>
          <p:cNvSpPr>
            <a:spLocks noChangeShapeType="1"/>
          </p:cNvSpPr>
          <p:nvPr/>
        </p:nvSpPr>
        <p:spPr bwMode="auto">
          <a:xfrm flipV="1">
            <a:off x="1981200" y="4724400"/>
            <a:ext cx="1143000" cy="0"/>
          </a:xfrm>
          <a:prstGeom prst="line">
            <a:avLst/>
          </a:prstGeom>
          <a:noFill/>
          <a:ln w="762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000"/>
          </a:p>
        </p:txBody>
      </p:sp>
      <p:sp>
        <p:nvSpPr>
          <p:cNvPr id="336997" name="Line 101"/>
          <p:cNvSpPr>
            <a:spLocks noChangeShapeType="1"/>
          </p:cNvSpPr>
          <p:nvPr/>
        </p:nvSpPr>
        <p:spPr bwMode="auto">
          <a:xfrm flipV="1">
            <a:off x="1981200" y="2590800"/>
            <a:ext cx="1219200" cy="45720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000"/>
          </a:p>
        </p:txBody>
      </p:sp>
      <p:sp>
        <p:nvSpPr>
          <p:cNvPr id="336998" name="Line 102"/>
          <p:cNvSpPr>
            <a:spLocks noChangeShapeType="1"/>
          </p:cNvSpPr>
          <p:nvPr/>
        </p:nvSpPr>
        <p:spPr bwMode="auto">
          <a:xfrm>
            <a:off x="1981200" y="3048000"/>
            <a:ext cx="0" cy="167640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000"/>
          </a:p>
        </p:txBody>
      </p:sp>
      <p:sp useBgFill="1">
        <p:nvSpPr>
          <p:cNvPr id="336999" name="Text Box 103"/>
          <p:cNvSpPr txBox="1">
            <a:spLocks noChangeArrowheads="1"/>
          </p:cNvSpPr>
          <p:nvPr/>
        </p:nvSpPr>
        <p:spPr bwMode="auto">
          <a:xfrm>
            <a:off x="4068763" y="3886200"/>
            <a:ext cx="1300292" cy="40011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000" dirty="0"/>
              <a:t>4. retrieve</a:t>
            </a:r>
          </a:p>
        </p:txBody>
      </p:sp>
      <p:sp useBgFill="1">
        <p:nvSpPr>
          <p:cNvPr id="337000" name="Text Box 104"/>
          <p:cNvSpPr txBox="1">
            <a:spLocks noChangeArrowheads="1"/>
          </p:cNvSpPr>
          <p:nvPr/>
        </p:nvSpPr>
        <p:spPr bwMode="auto">
          <a:xfrm>
            <a:off x="2365375" y="3810000"/>
            <a:ext cx="1137747" cy="40011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000" dirty="0"/>
              <a:t>5. return</a:t>
            </a:r>
          </a:p>
        </p:txBody>
      </p:sp>
      <p:sp>
        <p:nvSpPr>
          <p:cNvPr id="336981" name="Line 85"/>
          <p:cNvSpPr>
            <a:spLocks noChangeShapeType="1"/>
          </p:cNvSpPr>
          <p:nvPr/>
        </p:nvSpPr>
        <p:spPr bwMode="auto">
          <a:xfrm>
            <a:off x="3657600" y="3886200"/>
            <a:ext cx="0" cy="457200"/>
          </a:xfrm>
          <a:prstGeom prst="line">
            <a:avLst/>
          </a:prstGeom>
          <a:noFill/>
          <a:ln w="762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000"/>
          </a:p>
        </p:txBody>
      </p:sp>
      <p:sp>
        <p:nvSpPr>
          <p:cNvPr id="336982" name="Line 86"/>
          <p:cNvSpPr>
            <a:spLocks noChangeShapeType="1"/>
          </p:cNvSpPr>
          <p:nvPr/>
        </p:nvSpPr>
        <p:spPr bwMode="auto">
          <a:xfrm flipH="1" flipV="1">
            <a:off x="4038600" y="3810000"/>
            <a:ext cx="0" cy="533400"/>
          </a:xfrm>
          <a:prstGeom prst="line">
            <a:avLst/>
          </a:prstGeom>
          <a:noFill/>
          <a:ln w="762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000"/>
          </a:p>
        </p:txBody>
      </p:sp>
      <p:sp>
        <p:nvSpPr>
          <p:cNvPr id="336902" name="Rectangle 6"/>
          <p:cNvSpPr>
            <a:spLocks noChangeArrowheads="1"/>
          </p:cNvSpPr>
          <p:nvPr/>
        </p:nvSpPr>
        <p:spPr bwMode="auto">
          <a:xfrm>
            <a:off x="3048000" y="1981200"/>
            <a:ext cx="1524000" cy="685800"/>
          </a:xfrm>
          <a:prstGeom prst="rect">
            <a:avLst/>
          </a:prstGeom>
          <a:solidFill>
            <a:schemeClr val="accent6">
              <a:lumMod val="40000"/>
              <a:lumOff val="60000"/>
            </a:schemeClr>
          </a:solidFill>
          <a:ln w="9525">
            <a:solidFill>
              <a:schemeClr val="tx1"/>
            </a:solidFill>
            <a:miter lim="800000"/>
            <a:headEnd/>
            <a:tailEnd/>
          </a:ln>
          <a:effectLst/>
        </p:spPr>
        <p:txBody>
          <a:bodyPr wrap="none" anchor="ctr"/>
          <a:lstStyle/>
          <a:p>
            <a:pPr algn="ctr"/>
            <a:r>
              <a:rPr lang="en-US" altLang="ja-JP" sz="2000"/>
              <a:t>Filter</a:t>
            </a:r>
          </a:p>
        </p:txBody>
      </p:sp>
      <p:sp useBgFill="1">
        <p:nvSpPr>
          <p:cNvPr id="337001" name="Text Box 105"/>
          <p:cNvSpPr txBox="1">
            <a:spLocks noChangeArrowheads="1"/>
          </p:cNvSpPr>
          <p:nvPr/>
        </p:nvSpPr>
        <p:spPr bwMode="auto">
          <a:xfrm>
            <a:off x="5181600" y="4648200"/>
            <a:ext cx="1453860" cy="40011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000"/>
              <a:t>6. generate</a:t>
            </a:r>
          </a:p>
        </p:txBody>
      </p:sp>
      <p:sp>
        <p:nvSpPr>
          <p:cNvPr id="336983" name="Line 87"/>
          <p:cNvSpPr>
            <a:spLocks noChangeShapeType="1"/>
          </p:cNvSpPr>
          <p:nvPr/>
        </p:nvSpPr>
        <p:spPr bwMode="auto">
          <a:xfrm flipV="1">
            <a:off x="4572000" y="4419600"/>
            <a:ext cx="1524000" cy="381000"/>
          </a:xfrm>
          <a:prstGeom prst="line">
            <a:avLst/>
          </a:prstGeom>
          <a:noFill/>
          <a:ln w="762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000"/>
          </a:p>
        </p:txBody>
      </p:sp>
      <p:sp useBgFill="1">
        <p:nvSpPr>
          <p:cNvPr id="337002" name="Text Box 106"/>
          <p:cNvSpPr txBox="1">
            <a:spLocks noChangeArrowheads="1"/>
          </p:cNvSpPr>
          <p:nvPr/>
        </p:nvSpPr>
        <p:spPr bwMode="auto">
          <a:xfrm>
            <a:off x="6400800" y="3200400"/>
            <a:ext cx="1099788" cy="40011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000"/>
              <a:t>7. revise</a:t>
            </a:r>
          </a:p>
        </p:txBody>
      </p:sp>
      <p:sp>
        <p:nvSpPr>
          <p:cNvPr id="336988" name="Rectangle 92"/>
          <p:cNvSpPr>
            <a:spLocks noChangeArrowheads="1"/>
          </p:cNvSpPr>
          <p:nvPr/>
        </p:nvSpPr>
        <p:spPr bwMode="auto">
          <a:xfrm>
            <a:off x="7467600" y="2667000"/>
            <a:ext cx="1524000" cy="685800"/>
          </a:xfrm>
          <a:prstGeom prst="rect">
            <a:avLst/>
          </a:prstGeom>
          <a:solidFill>
            <a:schemeClr val="accent6">
              <a:lumMod val="40000"/>
              <a:lumOff val="60000"/>
            </a:schemeClr>
          </a:solidFill>
          <a:ln w="9525">
            <a:solidFill>
              <a:schemeClr val="tx1"/>
            </a:solidFill>
            <a:miter lim="800000"/>
            <a:headEnd/>
            <a:tailEnd/>
          </a:ln>
          <a:effectLst/>
        </p:spPr>
        <p:txBody>
          <a:bodyPr wrap="none" anchor="ctr"/>
          <a:lstStyle/>
          <a:p>
            <a:pPr algn="ctr"/>
            <a:r>
              <a:rPr lang="en-US" altLang="ja-JP" sz="2000"/>
              <a:t>Decision</a:t>
            </a:r>
          </a:p>
          <a:p>
            <a:pPr algn="ctr"/>
            <a:r>
              <a:rPr lang="en-US" altLang="ja-JP" sz="2000"/>
              <a:t>Maker</a:t>
            </a:r>
          </a:p>
        </p:txBody>
      </p:sp>
      <p:sp useBgFill="1">
        <p:nvSpPr>
          <p:cNvPr id="337003" name="Text Box 107"/>
          <p:cNvSpPr txBox="1">
            <a:spLocks noChangeArrowheads="1"/>
          </p:cNvSpPr>
          <p:nvPr/>
        </p:nvSpPr>
        <p:spPr bwMode="auto">
          <a:xfrm>
            <a:off x="6019800" y="1676400"/>
            <a:ext cx="1308179" cy="40011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000"/>
              <a:t>8. provide</a:t>
            </a:r>
          </a:p>
        </p:txBody>
      </p:sp>
      <p:sp>
        <p:nvSpPr>
          <p:cNvPr id="35" name="テキスト ボックス 34"/>
          <p:cNvSpPr txBox="1"/>
          <p:nvPr/>
        </p:nvSpPr>
        <p:spPr>
          <a:xfrm>
            <a:off x="5369055" y="5732241"/>
            <a:ext cx="3647152" cy="646331"/>
          </a:xfrm>
          <a:prstGeom prst="rect">
            <a:avLst/>
          </a:prstGeom>
          <a:noFill/>
        </p:spPr>
        <p:txBody>
          <a:bodyPr wrap="none" rtlCol="0">
            <a:spAutoFit/>
          </a:bodyPr>
          <a:lstStyle/>
          <a:p>
            <a:r>
              <a:rPr lang="ja-JP" altLang="en-US" dirty="0"/>
              <a:t>どのような順番でコンポーネント</a:t>
            </a:r>
            <a:endParaRPr lang="en-US" altLang="ja-JP" dirty="0"/>
          </a:p>
          <a:p>
            <a:r>
              <a:rPr kumimoji="1" lang="ja-JP" altLang="en-US" dirty="0"/>
              <a:t>が呼び出されるのかを表した図</a:t>
            </a:r>
            <a:endParaRPr kumimoji="1" lang="en-US" altLang="ja-JP" dirty="0"/>
          </a:p>
        </p:txBody>
      </p:sp>
    </p:spTree>
    <p:extLst>
      <p:ext uri="{BB962C8B-B14F-4D97-AF65-F5344CB8AC3E}">
        <p14:creationId xmlns:p14="http://schemas.microsoft.com/office/powerpoint/2010/main" val="34712808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36990"/>
                                        </p:tgtEl>
                                        <p:attrNameLst>
                                          <p:attrName>style.visibility</p:attrName>
                                        </p:attrNameLst>
                                      </p:cBhvr>
                                      <p:to>
                                        <p:strVal val="visible"/>
                                      </p:to>
                                    </p:set>
                                    <p:animEffect transition="in" filter="box(out)">
                                      <p:cBhvr>
                                        <p:cTn id="7" dur="500"/>
                                        <p:tgtEl>
                                          <p:spTgt spid="3369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36991"/>
                                        </p:tgtEl>
                                        <p:attrNameLst>
                                          <p:attrName>style.visibility</p:attrName>
                                        </p:attrNameLst>
                                      </p:cBhvr>
                                      <p:to>
                                        <p:strVal val="visible"/>
                                      </p:to>
                                    </p:set>
                                    <p:animEffect transition="in" filter="box(out)">
                                      <p:cBhvr>
                                        <p:cTn id="12" dur="500"/>
                                        <p:tgtEl>
                                          <p:spTgt spid="3369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36992"/>
                                        </p:tgtEl>
                                        <p:attrNameLst>
                                          <p:attrName>style.visibility</p:attrName>
                                        </p:attrNameLst>
                                      </p:cBhvr>
                                      <p:to>
                                        <p:strVal val="visible"/>
                                      </p:to>
                                    </p:set>
                                    <p:animEffect transition="in" filter="box(out)">
                                      <p:cBhvr>
                                        <p:cTn id="17" dur="500"/>
                                        <p:tgtEl>
                                          <p:spTgt spid="3369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36995"/>
                                        </p:tgtEl>
                                        <p:attrNameLst>
                                          <p:attrName>style.visibility</p:attrName>
                                        </p:attrNameLst>
                                      </p:cBhvr>
                                      <p:to>
                                        <p:strVal val="visible"/>
                                      </p:to>
                                    </p:set>
                                    <p:animEffect transition="in" filter="box(out)">
                                      <p:cBhvr>
                                        <p:cTn id="22" dur="500"/>
                                        <p:tgtEl>
                                          <p:spTgt spid="3369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36999"/>
                                        </p:tgtEl>
                                        <p:attrNameLst>
                                          <p:attrName>style.visibility</p:attrName>
                                        </p:attrNameLst>
                                      </p:cBhvr>
                                      <p:to>
                                        <p:strVal val="visible"/>
                                      </p:to>
                                    </p:set>
                                    <p:animEffect transition="in" filter="box(out)">
                                      <p:cBhvr>
                                        <p:cTn id="27" dur="500"/>
                                        <p:tgtEl>
                                          <p:spTgt spid="3369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37000"/>
                                        </p:tgtEl>
                                        <p:attrNameLst>
                                          <p:attrName>style.visibility</p:attrName>
                                        </p:attrNameLst>
                                      </p:cBhvr>
                                      <p:to>
                                        <p:strVal val="visible"/>
                                      </p:to>
                                    </p:set>
                                    <p:animEffect transition="in" filter="box(out)">
                                      <p:cBhvr>
                                        <p:cTn id="32" dur="500"/>
                                        <p:tgtEl>
                                          <p:spTgt spid="33700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337001"/>
                                        </p:tgtEl>
                                        <p:attrNameLst>
                                          <p:attrName>style.visibility</p:attrName>
                                        </p:attrNameLst>
                                      </p:cBhvr>
                                      <p:to>
                                        <p:strVal val="visible"/>
                                      </p:to>
                                    </p:set>
                                    <p:animEffect transition="in" filter="box(out)">
                                      <p:cBhvr>
                                        <p:cTn id="37" dur="500"/>
                                        <p:tgtEl>
                                          <p:spTgt spid="33700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337002"/>
                                        </p:tgtEl>
                                        <p:attrNameLst>
                                          <p:attrName>style.visibility</p:attrName>
                                        </p:attrNameLst>
                                      </p:cBhvr>
                                      <p:to>
                                        <p:strVal val="visible"/>
                                      </p:to>
                                    </p:set>
                                    <p:animEffect transition="in" filter="box(out)">
                                      <p:cBhvr>
                                        <p:cTn id="42" dur="500"/>
                                        <p:tgtEl>
                                          <p:spTgt spid="33700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337003"/>
                                        </p:tgtEl>
                                        <p:attrNameLst>
                                          <p:attrName>style.visibility</p:attrName>
                                        </p:attrNameLst>
                                      </p:cBhvr>
                                      <p:to>
                                        <p:strVal val="visible"/>
                                      </p:to>
                                    </p:set>
                                    <p:animEffect transition="in" filter="box(out)">
                                      <p:cBhvr>
                                        <p:cTn id="47" dur="500"/>
                                        <p:tgtEl>
                                          <p:spTgt spid="337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90" grpId="0" animBg="1" autoUpdateAnimBg="0"/>
      <p:bldP spid="336991" grpId="0" animBg="1" autoUpdateAnimBg="0"/>
      <p:bldP spid="336992" grpId="0" animBg="1" autoUpdateAnimBg="0"/>
      <p:bldP spid="336995" grpId="0" animBg="1" autoUpdateAnimBg="0"/>
      <p:bldP spid="336999" grpId="0" animBg="1" autoUpdateAnimBg="0"/>
      <p:bldP spid="337000" grpId="0" animBg="1" autoUpdateAnimBg="0"/>
      <p:bldP spid="337001" grpId="0" animBg="1" autoUpdateAnimBg="0"/>
      <p:bldP spid="337002" grpId="0" animBg="1" autoUpdateAnimBg="0"/>
      <p:bldP spid="337003"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685800" y="116632"/>
            <a:ext cx="7772400" cy="762000"/>
          </a:xfrm>
        </p:spPr>
        <p:txBody>
          <a:bodyPr/>
          <a:lstStyle/>
          <a:p>
            <a:r>
              <a:rPr lang="ja-JP" altLang="en-US" dirty="0"/>
              <a:t>アーキテクチャ図の例：配置図（</a:t>
            </a:r>
            <a:r>
              <a:rPr lang="en-US" altLang="ja-JP" dirty="0"/>
              <a:t>UML</a:t>
            </a:r>
            <a:r>
              <a:rPr lang="ja-JP" altLang="en-US"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0D72D72D-AA90-46DE-903D-A1A62080BA12}" type="slidenum">
              <a:rPr kumimoji="1" lang="ja-JP" altLang="en-US" smtClean="0"/>
              <a:t>13</a:t>
            </a:fld>
            <a:endParaRPr kumimoji="1" lang="ja-JP" altLang="en-US"/>
          </a:p>
        </p:txBody>
      </p:sp>
      <p:sp>
        <p:nvSpPr>
          <p:cNvPr id="6" name="直方体 5"/>
          <p:cNvSpPr/>
          <p:nvPr/>
        </p:nvSpPr>
        <p:spPr>
          <a:xfrm>
            <a:off x="611560" y="1052736"/>
            <a:ext cx="1872208" cy="1224136"/>
          </a:xfrm>
          <a:prstGeom prst="cube">
            <a:avLst>
              <a:gd name="adj" fmla="val 776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899592" y="1196752"/>
            <a:ext cx="1050288" cy="369332"/>
          </a:xfrm>
          <a:prstGeom prst="rect">
            <a:avLst/>
          </a:prstGeom>
          <a:noFill/>
        </p:spPr>
        <p:txBody>
          <a:bodyPr wrap="none" rtlCol="0">
            <a:spAutoFit/>
          </a:bodyPr>
          <a:lstStyle/>
          <a:p>
            <a:r>
              <a:rPr lang="ja-JP" altLang="en-US" dirty="0"/>
              <a:t>レジ端末</a:t>
            </a:r>
            <a:endParaRPr kumimoji="1" lang="ja-JP" altLang="en-US" dirty="0"/>
          </a:p>
        </p:txBody>
      </p:sp>
      <p:sp>
        <p:nvSpPr>
          <p:cNvPr id="9" name="正方形/長方形 8"/>
          <p:cNvSpPr/>
          <p:nvPr/>
        </p:nvSpPr>
        <p:spPr>
          <a:xfrm>
            <a:off x="4486925" y="2554354"/>
            <a:ext cx="1453227" cy="5866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メモ 9"/>
          <p:cNvSpPr/>
          <p:nvPr/>
        </p:nvSpPr>
        <p:spPr>
          <a:xfrm rot="16200000">
            <a:off x="5635333" y="2641894"/>
            <a:ext cx="288032" cy="259482"/>
          </a:xfrm>
          <a:prstGeom prst="foldedCorner">
            <a:avLst>
              <a:gd name="adj" fmla="val 48874"/>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4499992" y="2555612"/>
            <a:ext cx="1069524" cy="646331"/>
          </a:xfrm>
          <a:prstGeom prst="rect">
            <a:avLst/>
          </a:prstGeom>
          <a:noFill/>
        </p:spPr>
        <p:txBody>
          <a:bodyPr wrap="none" rtlCol="0">
            <a:spAutoFit/>
          </a:bodyPr>
          <a:lstStyle/>
          <a:p>
            <a:r>
              <a:rPr lang="ja-JP" altLang="en-US" dirty="0"/>
              <a:t>ファイル</a:t>
            </a:r>
            <a:r>
              <a:rPr lang="en-US" altLang="ja-JP" dirty="0"/>
              <a:t>a</a:t>
            </a:r>
          </a:p>
          <a:p>
            <a:pPr algn="ctr"/>
            <a:r>
              <a:rPr kumimoji="1" lang="en-US" altLang="ja-JP" dirty="0"/>
              <a:t>{</a:t>
            </a:r>
            <a:r>
              <a:rPr kumimoji="1" lang="ja-JP" altLang="en-US" dirty="0"/>
              <a:t>タグ</a:t>
            </a:r>
            <a:r>
              <a:rPr kumimoji="1" lang="en-US" altLang="ja-JP" dirty="0"/>
              <a:t>}</a:t>
            </a:r>
            <a:endParaRPr kumimoji="1" lang="ja-JP" altLang="en-US" dirty="0"/>
          </a:p>
        </p:txBody>
      </p:sp>
      <p:sp>
        <p:nvSpPr>
          <p:cNvPr id="13" name="直方体 12"/>
          <p:cNvSpPr/>
          <p:nvPr/>
        </p:nvSpPr>
        <p:spPr>
          <a:xfrm>
            <a:off x="364536" y="3573016"/>
            <a:ext cx="2270914" cy="864096"/>
          </a:xfrm>
          <a:prstGeom prst="cube">
            <a:avLst>
              <a:gd name="adj" fmla="val 776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539552" y="3689910"/>
            <a:ext cx="1811714" cy="646331"/>
          </a:xfrm>
          <a:prstGeom prst="rect">
            <a:avLst/>
          </a:prstGeom>
          <a:noFill/>
        </p:spPr>
        <p:txBody>
          <a:bodyPr wrap="none" rtlCol="0">
            <a:spAutoFit/>
          </a:bodyPr>
          <a:lstStyle/>
          <a:p>
            <a:pPr algn="ctr"/>
            <a:r>
              <a:rPr kumimoji="1" lang="en-US" altLang="ja-JP" dirty="0"/>
              <a:t>&lt;&lt;device&gt;&gt;</a:t>
            </a:r>
          </a:p>
          <a:p>
            <a:pPr algn="ctr"/>
            <a:r>
              <a:rPr lang="ja-JP" altLang="en-US" dirty="0"/>
              <a:t>バーコードリーダ</a:t>
            </a:r>
            <a:endParaRPr kumimoji="1" lang="ja-JP" altLang="en-US" dirty="0"/>
          </a:p>
        </p:txBody>
      </p:sp>
      <p:sp>
        <p:nvSpPr>
          <p:cNvPr id="15" name="直方体 14"/>
          <p:cNvSpPr/>
          <p:nvPr/>
        </p:nvSpPr>
        <p:spPr>
          <a:xfrm>
            <a:off x="4067944" y="1638092"/>
            <a:ext cx="4392488" cy="2871028"/>
          </a:xfrm>
          <a:prstGeom prst="cube">
            <a:avLst>
              <a:gd name="adj" fmla="val 426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860776" y="1774557"/>
            <a:ext cx="2807179" cy="646331"/>
          </a:xfrm>
          <a:prstGeom prst="rect">
            <a:avLst/>
          </a:prstGeom>
          <a:noFill/>
        </p:spPr>
        <p:txBody>
          <a:bodyPr wrap="none" rtlCol="0">
            <a:spAutoFit/>
          </a:bodyPr>
          <a:lstStyle/>
          <a:p>
            <a:pPr algn="ctr"/>
            <a:r>
              <a:rPr kumimoji="1" lang="en-US" altLang="ja-JP" dirty="0"/>
              <a:t>&lt;&lt;</a:t>
            </a:r>
            <a:r>
              <a:rPr kumimoji="1" lang="en-US" altLang="ja-JP" dirty="0" err="1"/>
              <a:t>executionEnvironment</a:t>
            </a:r>
            <a:r>
              <a:rPr kumimoji="1" lang="en-US" altLang="ja-JP" dirty="0"/>
              <a:t>&gt;&gt;</a:t>
            </a:r>
          </a:p>
          <a:p>
            <a:pPr algn="ctr"/>
            <a:r>
              <a:rPr lang="ja-JP" altLang="en-US" dirty="0"/>
              <a:t>アプリケーションサーバ</a:t>
            </a:r>
            <a:endParaRPr kumimoji="1" lang="en-US" altLang="ja-JP" dirty="0"/>
          </a:p>
        </p:txBody>
      </p:sp>
      <p:sp>
        <p:nvSpPr>
          <p:cNvPr id="21" name="直方体 20"/>
          <p:cNvSpPr/>
          <p:nvPr/>
        </p:nvSpPr>
        <p:spPr>
          <a:xfrm>
            <a:off x="4716016" y="5229200"/>
            <a:ext cx="3024336" cy="727316"/>
          </a:xfrm>
          <a:prstGeom prst="cube">
            <a:avLst>
              <a:gd name="adj" fmla="val 776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4799445" y="5310185"/>
            <a:ext cx="2807179" cy="646331"/>
          </a:xfrm>
          <a:prstGeom prst="rect">
            <a:avLst/>
          </a:prstGeom>
          <a:noFill/>
        </p:spPr>
        <p:txBody>
          <a:bodyPr wrap="none" rtlCol="0">
            <a:spAutoFit/>
          </a:bodyPr>
          <a:lstStyle/>
          <a:p>
            <a:pPr algn="ctr"/>
            <a:r>
              <a:rPr kumimoji="1" lang="en-US" altLang="ja-JP" dirty="0"/>
              <a:t>&lt;&lt;</a:t>
            </a:r>
            <a:r>
              <a:rPr kumimoji="1" lang="en-US" altLang="ja-JP" dirty="0" err="1"/>
              <a:t>executionEnvironment</a:t>
            </a:r>
            <a:r>
              <a:rPr kumimoji="1" lang="en-US" altLang="ja-JP" dirty="0"/>
              <a:t>&gt;&gt;</a:t>
            </a:r>
            <a:br>
              <a:rPr lang="en-US" altLang="ja-JP" dirty="0"/>
            </a:br>
            <a:r>
              <a:rPr lang="en-US" altLang="ja-JP" dirty="0"/>
              <a:t>DBMS</a:t>
            </a:r>
            <a:endParaRPr kumimoji="1" lang="en-US" altLang="ja-JP" dirty="0"/>
          </a:p>
        </p:txBody>
      </p:sp>
      <p:sp>
        <p:nvSpPr>
          <p:cNvPr id="23" name="直方体 22"/>
          <p:cNvSpPr/>
          <p:nvPr/>
        </p:nvSpPr>
        <p:spPr>
          <a:xfrm>
            <a:off x="3707904" y="1052737"/>
            <a:ext cx="5184576" cy="5214674"/>
          </a:xfrm>
          <a:prstGeom prst="cube">
            <a:avLst>
              <a:gd name="adj" fmla="val 416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4067944" y="1268760"/>
            <a:ext cx="4411281" cy="369332"/>
          </a:xfrm>
          <a:prstGeom prst="rect">
            <a:avLst/>
          </a:prstGeom>
          <a:noFill/>
        </p:spPr>
        <p:txBody>
          <a:bodyPr wrap="square" rtlCol="0">
            <a:spAutoFit/>
          </a:bodyPr>
          <a:lstStyle/>
          <a:p>
            <a:pPr algn="ctr"/>
            <a:r>
              <a:rPr lang="ja-JP" altLang="en-US" dirty="0"/>
              <a:t>店舗サーバ</a:t>
            </a:r>
            <a:endParaRPr kumimoji="1" lang="en-US" altLang="ja-JP" dirty="0"/>
          </a:p>
        </p:txBody>
      </p:sp>
      <p:sp>
        <p:nvSpPr>
          <p:cNvPr id="29" name="正方形/長方形 28"/>
          <p:cNvSpPr/>
          <p:nvPr/>
        </p:nvSpPr>
        <p:spPr>
          <a:xfrm>
            <a:off x="6575157" y="2554354"/>
            <a:ext cx="1453227" cy="5866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メモ 29"/>
          <p:cNvSpPr/>
          <p:nvPr/>
        </p:nvSpPr>
        <p:spPr>
          <a:xfrm rot="16200000">
            <a:off x="7723565" y="2641894"/>
            <a:ext cx="288032" cy="259482"/>
          </a:xfrm>
          <a:prstGeom prst="foldedCorner">
            <a:avLst>
              <a:gd name="adj" fmla="val 48874"/>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6588224" y="2677722"/>
            <a:ext cx="1082348" cy="369332"/>
          </a:xfrm>
          <a:prstGeom prst="rect">
            <a:avLst/>
          </a:prstGeom>
          <a:noFill/>
        </p:spPr>
        <p:txBody>
          <a:bodyPr wrap="none" rtlCol="0">
            <a:spAutoFit/>
          </a:bodyPr>
          <a:lstStyle/>
          <a:p>
            <a:r>
              <a:rPr lang="ja-JP" altLang="en-US" dirty="0"/>
              <a:t>ファイル</a:t>
            </a:r>
            <a:r>
              <a:rPr lang="en-US" altLang="ja-JP" dirty="0"/>
              <a:t>b</a:t>
            </a:r>
            <a:endParaRPr kumimoji="1" lang="ja-JP" altLang="en-US" dirty="0"/>
          </a:p>
        </p:txBody>
      </p:sp>
      <p:sp>
        <p:nvSpPr>
          <p:cNvPr id="34" name="テキスト ボックス 33"/>
          <p:cNvSpPr txBox="1"/>
          <p:nvPr/>
        </p:nvSpPr>
        <p:spPr>
          <a:xfrm>
            <a:off x="4438580" y="3789040"/>
            <a:ext cx="1069524" cy="369332"/>
          </a:xfrm>
          <a:prstGeom prst="rect">
            <a:avLst/>
          </a:prstGeom>
          <a:noFill/>
        </p:spPr>
        <p:txBody>
          <a:bodyPr wrap="none" rtlCol="0">
            <a:spAutoFit/>
          </a:bodyPr>
          <a:lstStyle/>
          <a:p>
            <a:r>
              <a:rPr lang="ja-JP" altLang="en-US" dirty="0"/>
              <a:t>ファイル</a:t>
            </a:r>
            <a:r>
              <a:rPr lang="en-US" altLang="ja-JP" dirty="0"/>
              <a:t>c</a:t>
            </a:r>
            <a:endParaRPr kumimoji="1" lang="ja-JP" altLang="en-US" dirty="0"/>
          </a:p>
        </p:txBody>
      </p:sp>
      <p:sp>
        <p:nvSpPr>
          <p:cNvPr id="35" name="正方形/長方形 34"/>
          <p:cNvSpPr/>
          <p:nvPr/>
        </p:nvSpPr>
        <p:spPr>
          <a:xfrm>
            <a:off x="4486925" y="3706482"/>
            <a:ext cx="1453227" cy="5866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メモ 35"/>
          <p:cNvSpPr/>
          <p:nvPr/>
        </p:nvSpPr>
        <p:spPr>
          <a:xfrm rot="16200000">
            <a:off x="5635333" y="3794022"/>
            <a:ext cx="288032" cy="259482"/>
          </a:xfrm>
          <a:prstGeom prst="foldedCorner">
            <a:avLst>
              <a:gd name="adj" fmla="val 48874"/>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6647165" y="3706482"/>
            <a:ext cx="1453227" cy="5866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メモ 38"/>
          <p:cNvSpPr/>
          <p:nvPr/>
        </p:nvSpPr>
        <p:spPr>
          <a:xfrm rot="16200000">
            <a:off x="7795573" y="3794022"/>
            <a:ext cx="288032" cy="259482"/>
          </a:xfrm>
          <a:prstGeom prst="foldedCorner">
            <a:avLst>
              <a:gd name="adj" fmla="val 48874"/>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6588224" y="3829850"/>
            <a:ext cx="1082348" cy="369332"/>
          </a:xfrm>
          <a:prstGeom prst="rect">
            <a:avLst/>
          </a:prstGeom>
          <a:noFill/>
        </p:spPr>
        <p:txBody>
          <a:bodyPr wrap="none" rtlCol="0">
            <a:spAutoFit/>
          </a:bodyPr>
          <a:lstStyle/>
          <a:p>
            <a:r>
              <a:rPr lang="ja-JP" altLang="en-US" dirty="0"/>
              <a:t>ファイル</a:t>
            </a:r>
            <a:r>
              <a:rPr lang="en-US" altLang="ja-JP" dirty="0"/>
              <a:t>d</a:t>
            </a:r>
            <a:endParaRPr kumimoji="1" lang="ja-JP" altLang="en-US" dirty="0"/>
          </a:p>
        </p:txBody>
      </p:sp>
      <p:cxnSp>
        <p:nvCxnSpPr>
          <p:cNvPr id="41" name="直線矢印コネクタ 40"/>
          <p:cNvCxnSpPr>
            <a:stCxn id="9" idx="3"/>
            <a:endCxn id="29" idx="1"/>
          </p:cNvCxnSpPr>
          <p:nvPr/>
        </p:nvCxnSpPr>
        <p:spPr>
          <a:xfrm>
            <a:off x="5940152" y="2847661"/>
            <a:ext cx="635005" cy="0"/>
          </a:xfrm>
          <a:prstGeom prst="straightConnector1">
            <a:avLst/>
          </a:prstGeom>
          <a:ln w="317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9" idx="2"/>
          </p:cNvCxnSpPr>
          <p:nvPr/>
        </p:nvCxnSpPr>
        <p:spPr>
          <a:xfrm flipH="1">
            <a:off x="5649608" y="3140968"/>
            <a:ext cx="1652163" cy="519106"/>
          </a:xfrm>
          <a:prstGeom prst="straightConnector1">
            <a:avLst/>
          </a:prstGeom>
          <a:ln w="317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9" idx="2"/>
            <a:endCxn id="38" idx="0"/>
          </p:cNvCxnSpPr>
          <p:nvPr/>
        </p:nvCxnSpPr>
        <p:spPr>
          <a:xfrm>
            <a:off x="7301771" y="3140968"/>
            <a:ext cx="72008" cy="565514"/>
          </a:xfrm>
          <a:prstGeom prst="straightConnector1">
            <a:avLst/>
          </a:prstGeom>
          <a:ln w="317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52" name="テキスト ボックス 51"/>
          <p:cNvSpPr txBox="1"/>
          <p:nvPr/>
        </p:nvSpPr>
        <p:spPr>
          <a:xfrm>
            <a:off x="753894" y="1556792"/>
            <a:ext cx="1069524" cy="369332"/>
          </a:xfrm>
          <a:prstGeom prst="rect">
            <a:avLst/>
          </a:prstGeom>
          <a:noFill/>
        </p:spPr>
        <p:txBody>
          <a:bodyPr wrap="none" rtlCol="0">
            <a:spAutoFit/>
          </a:bodyPr>
          <a:lstStyle/>
          <a:p>
            <a:r>
              <a:rPr lang="ja-JP" altLang="en-US" dirty="0"/>
              <a:t>ファイル</a:t>
            </a:r>
            <a:r>
              <a:rPr lang="en-US" altLang="ja-JP" dirty="0"/>
              <a:t>e</a:t>
            </a:r>
            <a:endParaRPr kumimoji="1" lang="ja-JP" altLang="en-US" dirty="0"/>
          </a:p>
        </p:txBody>
      </p:sp>
      <p:cxnSp>
        <p:nvCxnSpPr>
          <p:cNvPr id="53" name="直線コネクタ 52"/>
          <p:cNvCxnSpPr>
            <a:stCxn id="6" idx="3"/>
            <a:endCxn id="13" idx="0"/>
          </p:cNvCxnSpPr>
          <p:nvPr/>
        </p:nvCxnSpPr>
        <p:spPr>
          <a:xfrm>
            <a:off x="1500112" y="2276872"/>
            <a:ext cx="33447" cy="12961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a:stCxn id="6" idx="4"/>
            <a:endCxn id="23" idx="2"/>
          </p:cNvCxnSpPr>
          <p:nvPr/>
        </p:nvCxnSpPr>
        <p:spPr>
          <a:xfrm>
            <a:off x="2388665" y="1712356"/>
            <a:ext cx="1319239" cy="20555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テキスト ボックス 59"/>
          <p:cNvSpPr txBox="1"/>
          <p:nvPr/>
        </p:nvSpPr>
        <p:spPr>
          <a:xfrm>
            <a:off x="364536" y="2771634"/>
            <a:ext cx="1152880" cy="369332"/>
          </a:xfrm>
          <a:prstGeom prst="rect">
            <a:avLst/>
          </a:prstGeom>
          <a:noFill/>
        </p:spPr>
        <p:txBody>
          <a:bodyPr wrap="none" rtlCol="0">
            <a:spAutoFit/>
          </a:bodyPr>
          <a:lstStyle/>
          <a:p>
            <a:r>
              <a:rPr kumimoji="1" lang="en-US" altLang="ja-JP" dirty="0"/>
              <a:t>&lt;&lt;USB&gt;&gt;</a:t>
            </a:r>
            <a:endParaRPr kumimoji="1" lang="ja-JP" altLang="en-US" dirty="0"/>
          </a:p>
        </p:txBody>
      </p:sp>
      <p:sp>
        <p:nvSpPr>
          <p:cNvPr id="61" name="テキスト ボックス 60"/>
          <p:cNvSpPr txBox="1"/>
          <p:nvPr/>
        </p:nvSpPr>
        <p:spPr>
          <a:xfrm>
            <a:off x="2010920" y="2800770"/>
            <a:ext cx="1249060" cy="369332"/>
          </a:xfrm>
          <a:prstGeom prst="rect">
            <a:avLst/>
          </a:prstGeom>
          <a:noFill/>
        </p:spPr>
        <p:txBody>
          <a:bodyPr wrap="none" rtlCol="0">
            <a:spAutoFit/>
          </a:bodyPr>
          <a:lstStyle/>
          <a:p>
            <a:r>
              <a:rPr kumimoji="1" lang="en-US" altLang="ja-JP" dirty="0" err="1"/>
              <a:t>tcp</a:t>
            </a:r>
            <a:r>
              <a:rPr lang="en-US" altLang="ja-JP" dirty="0"/>
              <a:t>/Internet</a:t>
            </a:r>
            <a:endParaRPr kumimoji="1" lang="ja-JP" altLang="en-US" dirty="0"/>
          </a:p>
        </p:txBody>
      </p:sp>
      <p:cxnSp>
        <p:nvCxnSpPr>
          <p:cNvPr id="62" name="直線コネクタ 61"/>
          <p:cNvCxnSpPr/>
          <p:nvPr/>
        </p:nvCxnSpPr>
        <p:spPr>
          <a:xfrm flipV="1">
            <a:off x="611560" y="1549167"/>
            <a:ext cx="1739706" cy="75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テキスト ボックス 63"/>
          <p:cNvSpPr txBox="1"/>
          <p:nvPr/>
        </p:nvSpPr>
        <p:spPr>
          <a:xfrm>
            <a:off x="755576" y="1835532"/>
            <a:ext cx="1043876" cy="369332"/>
          </a:xfrm>
          <a:prstGeom prst="rect">
            <a:avLst/>
          </a:prstGeom>
          <a:noFill/>
        </p:spPr>
        <p:txBody>
          <a:bodyPr wrap="none" rtlCol="0">
            <a:spAutoFit/>
          </a:bodyPr>
          <a:lstStyle/>
          <a:p>
            <a:r>
              <a:rPr lang="ja-JP" altLang="en-US" dirty="0"/>
              <a:t>ファイル</a:t>
            </a:r>
            <a:r>
              <a:rPr lang="en-US" altLang="ja-JP" dirty="0"/>
              <a:t>f</a:t>
            </a:r>
            <a:endParaRPr kumimoji="1" lang="ja-JP" altLang="en-US" dirty="0"/>
          </a:p>
        </p:txBody>
      </p:sp>
      <p:cxnSp>
        <p:nvCxnSpPr>
          <p:cNvPr id="65" name="直線コネクタ 64"/>
          <p:cNvCxnSpPr>
            <a:stCxn id="15" idx="3"/>
            <a:endCxn id="21" idx="1"/>
          </p:cNvCxnSpPr>
          <p:nvPr/>
        </p:nvCxnSpPr>
        <p:spPr>
          <a:xfrm flipH="1">
            <a:off x="6199931" y="4509120"/>
            <a:ext cx="3104" cy="7765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テキスト ボックス 82"/>
          <p:cNvSpPr txBox="1"/>
          <p:nvPr/>
        </p:nvSpPr>
        <p:spPr>
          <a:xfrm>
            <a:off x="948954" y="3203684"/>
            <a:ext cx="588623" cy="369332"/>
          </a:xfrm>
          <a:prstGeom prst="rect">
            <a:avLst/>
          </a:prstGeom>
          <a:noFill/>
        </p:spPr>
        <p:txBody>
          <a:bodyPr wrap="none" rtlCol="0">
            <a:spAutoFit/>
          </a:bodyPr>
          <a:lstStyle/>
          <a:p>
            <a:r>
              <a:rPr kumimoji="1" lang="en-US" altLang="ja-JP" dirty="0"/>
              <a:t>0.. 1</a:t>
            </a:r>
            <a:endParaRPr kumimoji="1" lang="ja-JP" altLang="en-US" dirty="0"/>
          </a:p>
        </p:txBody>
      </p:sp>
      <p:sp>
        <p:nvSpPr>
          <p:cNvPr id="84" name="テキスト ボックス 83"/>
          <p:cNvSpPr txBox="1"/>
          <p:nvPr/>
        </p:nvSpPr>
        <p:spPr>
          <a:xfrm>
            <a:off x="1151553" y="2236222"/>
            <a:ext cx="300082" cy="369332"/>
          </a:xfrm>
          <a:prstGeom prst="rect">
            <a:avLst/>
          </a:prstGeom>
          <a:noFill/>
        </p:spPr>
        <p:txBody>
          <a:bodyPr wrap="none" rtlCol="0">
            <a:spAutoFit/>
          </a:bodyPr>
          <a:lstStyle/>
          <a:p>
            <a:r>
              <a:rPr kumimoji="1" lang="en-US" altLang="ja-JP" dirty="0"/>
              <a:t>1</a:t>
            </a:r>
            <a:endParaRPr kumimoji="1" lang="ja-JP" altLang="en-US" dirty="0"/>
          </a:p>
        </p:txBody>
      </p:sp>
      <p:sp>
        <p:nvSpPr>
          <p:cNvPr id="54" name="テキスト ボックス 53"/>
          <p:cNvSpPr txBox="1"/>
          <p:nvPr/>
        </p:nvSpPr>
        <p:spPr>
          <a:xfrm>
            <a:off x="115258" y="5517232"/>
            <a:ext cx="3416320" cy="646331"/>
          </a:xfrm>
          <a:prstGeom prst="rect">
            <a:avLst/>
          </a:prstGeom>
          <a:noFill/>
        </p:spPr>
        <p:txBody>
          <a:bodyPr wrap="none" rtlCol="0">
            <a:spAutoFit/>
          </a:bodyPr>
          <a:lstStyle/>
          <a:p>
            <a:r>
              <a:rPr lang="ja-JP" altLang="en-US" dirty="0"/>
              <a:t>ハードウェアとコンポーネント</a:t>
            </a:r>
            <a:endParaRPr lang="en-US" altLang="ja-JP" dirty="0"/>
          </a:p>
          <a:p>
            <a:r>
              <a:rPr kumimoji="1" lang="ja-JP" altLang="en-US" dirty="0"/>
              <a:t>の関係を説明する図</a:t>
            </a:r>
            <a:endParaRPr kumimoji="1" lang="en-US" altLang="ja-JP" dirty="0"/>
          </a:p>
        </p:txBody>
      </p:sp>
    </p:spTree>
    <p:extLst>
      <p:ext uri="{BB962C8B-B14F-4D97-AF65-F5344CB8AC3E}">
        <p14:creationId xmlns:p14="http://schemas.microsoft.com/office/powerpoint/2010/main" val="3087253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841690" y="260648"/>
            <a:ext cx="7896815" cy="936104"/>
          </a:xfrm>
        </p:spPr>
        <p:txBody>
          <a:bodyPr>
            <a:normAutofit fontScale="90000"/>
          </a:bodyPr>
          <a:lstStyle/>
          <a:p>
            <a:r>
              <a:rPr lang="ja-JP" altLang="en-US" dirty="0"/>
              <a:t>アーキテクチャ図の例：コンポーネント図（ＵＭＬ）</a:t>
            </a:r>
            <a:endParaRPr kumimoji="1" lang="ja-JP" altLang="en-US" dirty="0"/>
          </a:p>
        </p:txBody>
      </p:sp>
      <p:sp>
        <p:nvSpPr>
          <p:cNvPr id="4" name="スライド番号プレースホルダー 3"/>
          <p:cNvSpPr>
            <a:spLocks noGrp="1"/>
          </p:cNvSpPr>
          <p:nvPr>
            <p:ph type="sldNum" sz="quarter" idx="12"/>
          </p:nvPr>
        </p:nvSpPr>
        <p:spPr/>
        <p:txBody>
          <a:bodyPr/>
          <a:lstStyle/>
          <a:p>
            <a:fld id="{0D72D72D-AA90-46DE-903D-A1A62080BA12}" type="slidenum">
              <a:rPr kumimoji="1" lang="ja-JP" altLang="en-US" smtClean="0"/>
              <a:t>14</a:t>
            </a:fld>
            <a:endParaRPr kumimoji="1" lang="ja-JP" altLang="en-US"/>
          </a:p>
        </p:txBody>
      </p:sp>
      <p:sp>
        <p:nvSpPr>
          <p:cNvPr id="9" name="正方形/長方形 8"/>
          <p:cNvSpPr/>
          <p:nvPr/>
        </p:nvSpPr>
        <p:spPr>
          <a:xfrm>
            <a:off x="539552" y="3201167"/>
            <a:ext cx="2368401" cy="8038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1"/>
          <p:cNvGrpSpPr/>
          <p:nvPr/>
        </p:nvGrpSpPr>
        <p:grpSpPr>
          <a:xfrm>
            <a:off x="2475905" y="3243075"/>
            <a:ext cx="309796" cy="360040"/>
            <a:chOff x="2521744" y="3096392"/>
            <a:chExt cx="309796" cy="360040"/>
          </a:xfrm>
        </p:grpSpPr>
        <p:sp>
          <p:nvSpPr>
            <p:cNvPr id="21" name="正方形/長方形 20"/>
            <p:cNvSpPr/>
            <p:nvPr/>
          </p:nvSpPr>
          <p:spPr>
            <a:xfrm>
              <a:off x="2623801" y="3096392"/>
              <a:ext cx="207739" cy="36004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useBgFill="1">
          <p:nvSpPr>
            <p:cNvPr id="22" name="正方形/長方形 21"/>
            <p:cNvSpPr/>
            <p:nvPr/>
          </p:nvSpPr>
          <p:spPr>
            <a:xfrm>
              <a:off x="2521744" y="3202314"/>
              <a:ext cx="204114" cy="58864"/>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useBgFill="1">
          <p:nvSpPr>
            <p:cNvPr id="23" name="正方形/長方形 22"/>
            <p:cNvSpPr/>
            <p:nvPr/>
          </p:nvSpPr>
          <p:spPr>
            <a:xfrm>
              <a:off x="2521744" y="3325560"/>
              <a:ext cx="204114" cy="58864"/>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 name="直線コネクタ 23"/>
          <p:cNvCxnSpPr/>
          <p:nvPr/>
        </p:nvCxnSpPr>
        <p:spPr>
          <a:xfrm flipH="1">
            <a:off x="3995936" y="4509120"/>
            <a:ext cx="412998" cy="6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a:stCxn id="66" idx="3"/>
          </p:cNvCxnSpPr>
          <p:nvPr/>
        </p:nvCxnSpPr>
        <p:spPr>
          <a:xfrm>
            <a:off x="2984153" y="3607307"/>
            <a:ext cx="724427" cy="89327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円弧 25"/>
          <p:cNvSpPr/>
          <p:nvPr/>
        </p:nvSpPr>
        <p:spPr>
          <a:xfrm rot="15986444">
            <a:off x="3718756" y="4343349"/>
            <a:ext cx="338336" cy="338336"/>
          </a:xfrm>
          <a:prstGeom prst="arc">
            <a:avLst>
              <a:gd name="adj1" fmla="val 10987319"/>
              <a:gd name="adj2" fmla="val 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円/楕円 26"/>
          <p:cNvSpPr/>
          <p:nvPr/>
        </p:nvSpPr>
        <p:spPr>
          <a:xfrm>
            <a:off x="3779912" y="4392571"/>
            <a:ext cx="216024" cy="2160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708635" y="3378429"/>
            <a:ext cx="1737976" cy="369332"/>
          </a:xfrm>
          <a:prstGeom prst="rect">
            <a:avLst/>
          </a:prstGeom>
          <a:noFill/>
        </p:spPr>
        <p:txBody>
          <a:bodyPr wrap="none" rtlCol="0">
            <a:spAutoFit/>
          </a:bodyPr>
          <a:lstStyle/>
          <a:p>
            <a:pPr algn="ctr"/>
            <a:r>
              <a:rPr lang="ja-JP" altLang="en-US" dirty="0"/>
              <a:t>コンポーネント</a:t>
            </a:r>
            <a:r>
              <a:rPr lang="en-US" altLang="ja-JP" dirty="0"/>
              <a:t>A</a:t>
            </a:r>
            <a:endParaRPr kumimoji="1" lang="ja-JP" altLang="en-US" dirty="0"/>
          </a:p>
        </p:txBody>
      </p:sp>
      <p:sp>
        <p:nvSpPr>
          <p:cNvPr id="34" name="正方形/長方形 33"/>
          <p:cNvSpPr/>
          <p:nvPr/>
        </p:nvSpPr>
        <p:spPr>
          <a:xfrm>
            <a:off x="4499992" y="1686165"/>
            <a:ext cx="3960440" cy="37590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5" name="グループ化 34"/>
          <p:cNvGrpSpPr/>
          <p:nvPr/>
        </p:nvGrpSpPr>
        <p:grpSpPr>
          <a:xfrm>
            <a:off x="7884368" y="1728073"/>
            <a:ext cx="309796" cy="360040"/>
            <a:chOff x="2521744" y="3096392"/>
            <a:chExt cx="309796" cy="360040"/>
          </a:xfrm>
        </p:grpSpPr>
        <p:sp>
          <p:nvSpPr>
            <p:cNvPr id="36" name="正方形/長方形 35"/>
            <p:cNvSpPr/>
            <p:nvPr/>
          </p:nvSpPr>
          <p:spPr>
            <a:xfrm>
              <a:off x="2623801" y="3096392"/>
              <a:ext cx="207739" cy="36004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useBgFill="1">
          <p:nvSpPr>
            <p:cNvPr id="37" name="正方形/長方形 36"/>
            <p:cNvSpPr/>
            <p:nvPr/>
          </p:nvSpPr>
          <p:spPr>
            <a:xfrm>
              <a:off x="2521744" y="3202314"/>
              <a:ext cx="204114" cy="58864"/>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useBgFill="1">
          <p:nvSpPr>
            <p:cNvPr id="38" name="正方形/長方形 37"/>
            <p:cNvSpPr/>
            <p:nvPr/>
          </p:nvSpPr>
          <p:spPr>
            <a:xfrm>
              <a:off x="2521744" y="3325560"/>
              <a:ext cx="204114" cy="58864"/>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テキスト ボックス 38"/>
          <p:cNvSpPr txBox="1"/>
          <p:nvPr/>
        </p:nvSpPr>
        <p:spPr>
          <a:xfrm>
            <a:off x="5617636" y="1718781"/>
            <a:ext cx="1725152" cy="369332"/>
          </a:xfrm>
          <a:prstGeom prst="rect">
            <a:avLst/>
          </a:prstGeom>
          <a:noFill/>
        </p:spPr>
        <p:txBody>
          <a:bodyPr wrap="none" rtlCol="0">
            <a:spAutoFit/>
          </a:bodyPr>
          <a:lstStyle/>
          <a:p>
            <a:r>
              <a:rPr lang="ja-JP" altLang="en-US" dirty="0"/>
              <a:t>コンポーネント</a:t>
            </a:r>
            <a:r>
              <a:rPr lang="en-US" altLang="ja-JP" dirty="0"/>
              <a:t>B</a:t>
            </a:r>
            <a:endParaRPr kumimoji="1" lang="ja-JP" altLang="en-US" dirty="0"/>
          </a:p>
        </p:txBody>
      </p:sp>
      <p:sp>
        <p:nvSpPr>
          <p:cNvPr id="45" name="正方形/長方形 44"/>
          <p:cNvSpPr/>
          <p:nvPr/>
        </p:nvSpPr>
        <p:spPr>
          <a:xfrm>
            <a:off x="5371951" y="4118980"/>
            <a:ext cx="2368401" cy="8038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7308304" y="4221088"/>
            <a:ext cx="309796" cy="360040"/>
            <a:chOff x="2521744" y="3096392"/>
            <a:chExt cx="309796" cy="360040"/>
          </a:xfrm>
        </p:grpSpPr>
        <p:sp>
          <p:nvSpPr>
            <p:cNvPr id="50" name="正方形/長方形 49"/>
            <p:cNvSpPr/>
            <p:nvPr/>
          </p:nvSpPr>
          <p:spPr>
            <a:xfrm>
              <a:off x="2623801" y="3096392"/>
              <a:ext cx="207739" cy="36004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useBgFill="1">
          <p:nvSpPr>
            <p:cNvPr id="53" name="正方形/長方形 52"/>
            <p:cNvSpPr/>
            <p:nvPr/>
          </p:nvSpPr>
          <p:spPr>
            <a:xfrm>
              <a:off x="2521744" y="3202314"/>
              <a:ext cx="204114" cy="58864"/>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useBgFill="1">
          <p:nvSpPr>
            <p:cNvPr id="57" name="正方形/長方形 56"/>
            <p:cNvSpPr/>
            <p:nvPr/>
          </p:nvSpPr>
          <p:spPr>
            <a:xfrm>
              <a:off x="2521744" y="3325560"/>
              <a:ext cx="204114" cy="58864"/>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8" name="テキスト ボックス 57"/>
          <p:cNvSpPr txBox="1"/>
          <p:nvPr/>
        </p:nvSpPr>
        <p:spPr>
          <a:xfrm>
            <a:off x="5542807" y="4283766"/>
            <a:ext cx="1725152" cy="369332"/>
          </a:xfrm>
          <a:prstGeom prst="rect">
            <a:avLst/>
          </a:prstGeom>
          <a:noFill/>
        </p:spPr>
        <p:txBody>
          <a:bodyPr wrap="none" rtlCol="0">
            <a:spAutoFit/>
          </a:bodyPr>
          <a:lstStyle/>
          <a:p>
            <a:pPr algn="ctr"/>
            <a:r>
              <a:rPr lang="ja-JP" altLang="en-US" dirty="0"/>
              <a:t>コンポーネント</a:t>
            </a:r>
            <a:r>
              <a:rPr lang="en-US" altLang="ja-JP" dirty="0"/>
              <a:t>C</a:t>
            </a:r>
            <a:endParaRPr kumimoji="1" lang="ja-JP" altLang="en-US" dirty="0"/>
          </a:p>
        </p:txBody>
      </p:sp>
      <p:sp useBgFill="1">
        <p:nvSpPr>
          <p:cNvPr id="59" name="正方形/長方形 58"/>
          <p:cNvSpPr/>
          <p:nvPr/>
        </p:nvSpPr>
        <p:spPr>
          <a:xfrm>
            <a:off x="4423792" y="4424383"/>
            <a:ext cx="152400" cy="1524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018863" y="2564905"/>
            <a:ext cx="1197545" cy="6916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p:nvSpPr>
        <p:spPr>
          <a:xfrm>
            <a:off x="6788880" y="2564904"/>
            <a:ext cx="1197545" cy="6916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p:cNvSpPr txBox="1"/>
          <p:nvPr/>
        </p:nvSpPr>
        <p:spPr>
          <a:xfrm>
            <a:off x="5151802" y="2737409"/>
            <a:ext cx="931665" cy="369332"/>
          </a:xfrm>
          <a:prstGeom prst="rect">
            <a:avLst/>
          </a:prstGeom>
          <a:noFill/>
        </p:spPr>
        <p:txBody>
          <a:bodyPr wrap="none" rtlCol="0">
            <a:spAutoFit/>
          </a:bodyPr>
          <a:lstStyle/>
          <a:p>
            <a:r>
              <a:rPr lang="ja-JP" altLang="en-US" dirty="0"/>
              <a:t>クラス</a:t>
            </a:r>
            <a:r>
              <a:rPr lang="en-US" altLang="ja-JP" dirty="0"/>
              <a:t>A</a:t>
            </a:r>
            <a:endParaRPr kumimoji="1" lang="ja-JP" altLang="en-US" dirty="0"/>
          </a:p>
        </p:txBody>
      </p:sp>
      <p:sp>
        <p:nvSpPr>
          <p:cNvPr id="63" name="テキスト ボックス 62"/>
          <p:cNvSpPr txBox="1"/>
          <p:nvPr/>
        </p:nvSpPr>
        <p:spPr>
          <a:xfrm>
            <a:off x="6921819" y="2737409"/>
            <a:ext cx="918841" cy="369332"/>
          </a:xfrm>
          <a:prstGeom prst="rect">
            <a:avLst/>
          </a:prstGeom>
          <a:noFill/>
        </p:spPr>
        <p:txBody>
          <a:bodyPr wrap="none" rtlCol="0">
            <a:spAutoFit/>
          </a:bodyPr>
          <a:lstStyle/>
          <a:p>
            <a:r>
              <a:rPr lang="ja-JP" altLang="en-US" dirty="0"/>
              <a:t>クラス</a:t>
            </a:r>
            <a:r>
              <a:rPr lang="en-US" altLang="ja-JP" dirty="0"/>
              <a:t>B</a:t>
            </a:r>
            <a:endParaRPr kumimoji="1" lang="ja-JP" altLang="en-US" dirty="0"/>
          </a:p>
        </p:txBody>
      </p:sp>
      <p:cxnSp>
        <p:nvCxnSpPr>
          <p:cNvPr id="64" name="直線コネクタ 63"/>
          <p:cNvCxnSpPr>
            <a:stCxn id="61" idx="1"/>
            <a:endCxn id="60" idx="3"/>
          </p:cNvCxnSpPr>
          <p:nvPr/>
        </p:nvCxnSpPr>
        <p:spPr>
          <a:xfrm flipH="1">
            <a:off x="6216408" y="2910752"/>
            <a:ext cx="572472"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65" name="正方形/長方形 64"/>
          <p:cNvSpPr/>
          <p:nvPr/>
        </p:nvSpPr>
        <p:spPr>
          <a:xfrm>
            <a:off x="4408934" y="2832580"/>
            <a:ext cx="152400" cy="1524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useBgFill="1">
        <p:nvSpPr>
          <p:cNvPr id="66" name="正方形/長方形 65"/>
          <p:cNvSpPr/>
          <p:nvPr/>
        </p:nvSpPr>
        <p:spPr>
          <a:xfrm>
            <a:off x="2831753" y="3531107"/>
            <a:ext cx="152400" cy="1524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7" name="直線コネクタ 66"/>
          <p:cNvCxnSpPr/>
          <p:nvPr/>
        </p:nvCxnSpPr>
        <p:spPr>
          <a:xfrm flipH="1">
            <a:off x="3995936" y="2908780"/>
            <a:ext cx="412998" cy="6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円弧 67"/>
          <p:cNvSpPr/>
          <p:nvPr/>
        </p:nvSpPr>
        <p:spPr>
          <a:xfrm rot="5400000">
            <a:off x="3657600" y="2743009"/>
            <a:ext cx="338336" cy="338336"/>
          </a:xfrm>
          <a:prstGeom prst="arc">
            <a:avLst>
              <a:gd name="adj1" fmla="val 10987319"/>
              <a:gd name="adj2" fmla="val 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円/楕円 68"/>
          <p:cNvSpPr/>
          <p:nvPr/>
        </p:nvSpPr>
        <p:spPr>
          <a:xfrm>
            <a:off x="3716288" y="2800768"/>
            <a:ext cx="216024" cy="2160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0" name="直線コネクタ 69"/>
          <p:cNvCxnSpPr>
            <a:stCxn id="66" idx="3"/>
            <a:endCxn id="69" idx="2"/>
          </p:cNvCxnSpPr>
          <p:nvPr/>
        </p:nvCxnSpPr>
        <p:spPr>
          <a:xfrm flipV="1">
            <a:off x="2984153" y="2908780"/>
            <a:ext cx="732135" cy="6985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a:stCxn id="60" idx="1"/>
            <a:endCxn id="65" idx="3"/>
          </p:cNvCxnSpPr>
          <p:nvPr/>
        </p:nvCxnSpPr>
        <p:spPr>
          <a:xfrm flipH="1" flipV="1">
            <a:off x="4561334" y="2908780"/>
            <a:ext cx="457529" cy="19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a:stCxn id="45" idx="1"/>
            <a:endCxn id="59" idx="3"/>
          </p:cNvCxnSpPr>
          <p:nvPr/>
        </p:nvCxnSpPr>
        <p:spPr>
          <a:xfrm flipH="1" flipV="1">
            <a:off x="4576192" y="4500583"/>
            <a:ext cx="795759" cy="2034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テキスト ボックス 72"/>
          <p:cNvSpPr txBox="1"/>
          <p:nvPr/>
        </p:nvSpPr>
        <p:spPr>
          <a:xfrm>
            <a:off x="2328203" y="2348880"/>
            <a:ext cx="1874231" cy="369332"/>
          </a:xfrm>
          <a:prstGeom prst="rect">
            <a:avLst/>
          </a:prstGeom>
          <a:noFill/>
        </p:spPr>
        <p:txBody>
          <a:bodyPr wrap="none" rtlCol="0">
            <a:spAutoFit/>
          </a:bodyPr>
          <a:lstStyle/>
          <a:p>
            <a:r>
              <a:rPr lang="ja-JP" altLang="en-US" dirty="0"/>
              <a:t>インターフェース</a:t>
            </a:r>
            <a:r>
              <a:rPr lang="en-US" altLang="ja-JP" dirty="0"/>
              <a:t>1</a:t>
            </a:r>
            <a:endParaRPr kumimoji="1" lang="ja-JP" altLang="en-US" dirty="0"/>
          </a:p>
        </p:txBody>
      </p:sp>
      <p:sp>
        <p:nvSpPr>
          <p:cNvPr id="74" name="テキスト ボックス 73"/>
          <p:cNvSpPr txBox="1"/>
          <p:nvPr/>
        </p:nvSpPr>
        <p:spPr>
          <a:xfrm>
            <a:off x="2328204" y="4691861"/>
            <a:ext cx="1874231" cy="369332"/>
          </a:xfrm>
          <a:prstGeom prst="rect">
            <a:avLst/>
          </a:prstGeom>
          <a:noFill/>
        </p:spPr>
        <p:txBody>
          <a:bodyPr wrap="none" rtlCol="0">
            <a:spAutoFit/>
          </a:bodyPr>
          <a:lstStyle/>
          <a:p>
            <a:r>
              <a:rPr lang="ja-JP" altLang="en-US" dirty="0"/>
              <a:t>インターフェース</a:t>
            </a:r>
            <a:r>
              <a:rPr lang="en-US" altLang="ja-JP" dirty="0"/>
              <a:t>2</a:t>
            </a:r>
            <a:endParaRPr kumimoji="1" lang="ja-JP" altLang="en-US" dirty="0"/>
          </a:p>
        </p:txBody>
      </p:sp>
      <p:sp>
        <p:nvSpPr>
          <p:cNvPr id="48" name="テキスト ボックス 47"/>
          <p:cNvSpPr txBox="1"/>
          <p:nvPr/>
        </p:nvSpPr>
        <p:spPr>
          <a:xfrm>
            <a:off x="579617" y="5661248"/>
            <a:ext cx="4108817" cy="923330"/>
          </a:xfrm>
          <a:prstGeom prst="rect">
            <a:avLst/>
          </a:prstGeom>
          <a:noFill/>
        </p:spPr>
        <p:txBody>
          <a:bodyPr wrap="none" rtlCol="0">
            <a:spAutoFit/>
          </a:bodyPr>
          <a:lstStyle/>
          <a:p>
            <a:r>
              <a:rPr lang="ja-JP" altLang="en-US" dirty="0"/>
              <a:t>コンポーネント間のつながりを</a:t>
            </a:r>
            <a:endParaRPr lang="en-US" altLang="ja-JP" dirty="0"/>
          </a:p>
          <a:p>
            <a:r>
              <a:rPr lang="ja-JP" altLang="en-US" dirty="0"/>
              <a:t>説明する図（これまでの図に比べると</a:t>
            </a:r>
            <a:endParaRPr lang="en-US" altLang="ja-JP" dirty="0"/>
          </a:p>
          <a:p>
            <a:r>
              <a:rPr lang="ja-JP" altLang="en-US" dirty="0"/>
              <a:t>比較的詳細な内容を表すことが多い）</a:t>
            </a:r>
            <a:endParaRPr lang="en-US" altLang="ja-JP" dirty="0"/>
          </a:p>
        </p:txBody>
      </p:sp>
    </p:spTree>
    <p:extLst>
      <p:ext uri="{BB962C8B-B14F-4D97-AF65-F5344CB8AC3E}">
        <p14:creationId xmlns:p14="http://schemas.microsoft.com/office/powerpoint/2010/main" val="2229591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07950" y="1196975"/>
            <a:ext cx="8928100" cy="5327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34819" name="タイトル 1"/>
          <p:cNvSpPr>
            <a:spLocks noGrp="1"/>
          </p:cNvSpPr>
          <p:nvPr>
            <p:ph type="title"/>
          </p:nvPr>
        </p:nvSpPr>
        <p:spPr/>
        <p:txBody>
          <a:bodyPr>
            <a:normAutofit/>
          </a:bodyPr>
          <a:lstStyle/>
          <a:p>
            <a:r>
              <a:rPr lang="ja-JP" altLang="en-US" dirty="0"/>
              <a:t>アーキテクチャ図の例：部品間の関連図</a:t>
            </a:r>
          </a:p>
        </p:txBody>
      </p:sp>
      <p:pic>
        <p:nvPicPr>
          <p:cNvPr id="34820" name="コンテンツ プレースホルダー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79388" y="836712"/>
            <a:ext cx="8809037" cy="5230812"/>
          </a:xfrm>
        </p:spPr>
      </p:pic>
      <p:sp>
        <p:nvSpPr>
          <p:cNvPr id="34821" name="スライド番号プレースホルダー 3"/>
          <p:cNvSpPr>
            <a:spLocks noGrp="1"/>
          </p:cNvSpPr>
          <p:nvPr>
            <p:ph type="sldNum" sz="quarter" idx="12"/>
          </p:nvPr>
        </p:nvSpPr>
        <p:spPr>
          <a:xfrm>
            <a:off x="6988175" y="6500813"/>
            <a:ext cx="1905000" cy="457200"/>
          </a:xfrm>
          <a:noFill/>
        </p:spPr>
        <p:txBody>
          <a:bodyPr/>
          <a:lstStyle>
            <a:lvl1pPr eaLnBrk="0" hangingPunct="0">
              <a:spcBef>
                <a:spcPct val="80000"/>
              </a:spcBef>
              <a:spcAft>
                <a:spcPct val="10000"/>
              </a:spcAft>
              <a:buChar char="•"/>
              <a:defRPr kumimoji="1" sz="2800">
                <a:solidFill>
                  <a:schemeClr val="tx1"/>
                </a:solidFill>
                <a:latin typeface="Times New Roman" pitchFamily="18" charset="0"/>
                <a:ea typeface="ＭＳ Ｐゴシック" pitchFamily="50" charset="-128"/>
              </a:defRPr>
            </a:lvl1pPr>
            <a:lvl2pPr marL="742950" indent="-285750" eaLnBrk="0" hangingPunct="0">
              <a:spcBef>
                <a:spcPct val="10000"/>
              </a:spcBef>
              <a:spcAft>
                <a:spcPct val="10000"/>
              </a:spcAft>
              <a:buChar char="–"/>
              <a:defRPr kumimoji="1" sz="2800">
                <a:solidFill>
                  <a:schemeClr val="tx1"/>
                </a:solidFill>
                <a:latin typeface="Times New Roman" pitchFamily="18" charset="0"/>
                <a:ea typeface="ＭＳ Ｐゴシック" pitchFamily="50" charset="-128"/>
              </a:defRPr>
            </a:lvl2pPr>
            <a:lvl3pPr marL="1143000" indent="-228600" eaLnBrk="0" hangingPunct="0">
              <a:spcBef>
                <a:spcPct val="20000"/>
              </a:spcBef>
              <a:buChar char="•"/>
              <a:defRPr kumimoji="1" sz="2400">
                <a:solidFill>
                  <a:schemeClr val="tx1"/>
                </a:solidFill>
                <a:latin typeface="Times New Roman" pitchFamily="18" charset="0"/>
                <a:ea typeface="ＭＳ Ｐゴシック" pitchFamily="50" charset="-128"/>
              </a:defRPr>
            </a:lvl3pPr>
            <a:lvl4pPr marL="1600200" indent="-228600" eaLnBrk="0" hangingPunct="0">
              <a:spcBef>
                <a:spcPct val="20000"/>
              </a:spcBef>
              <a:buChar char="–"/>
              <a:defRPr kumimoji="1" sz="2400">
                <a:solidFill>
                  <a:schemeClr val="tx1"/>
                </a:solidFill>
                <a:latin typeface="Times New Roman" pitchFamily="18" charset="0"/>
                <a:ea typeface="ＭＳ Ｐゴシック" pitchFamily="50" charset="-128"/>
              </a:defRPr>
            </a:lvl4pPr>
            <a:lvl5pPr marL="2057400" indent="-228600" eaLnBrk="0" hangingPunct="0">
              <a:spcBef>
                <a:spcPct val="20000"/>
              </a:spcBef>
              <a:buChar char="»"/>
              <a:defRPr kumimoji="1" sz="2000">
                <a:solidFill>
                  <a:schemeClr val="tx1"/>
                </a:solidFill>
                <a:latin typeface="Times New Roman" pitchFamily="18"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pitchFamily="50" charset="-128"/>
              </a:defRPr>
            </a:lvl9pPr>
          </a:lstStyle>
          <a:p>
            <a:pPr eaLnBrk="1" hangingPunct="1">
              <a:spcBef>
                <a:spcPct val="0"/>
              </a:spcBef>
              <a:spcAft>
                <a:spcPct val="0"/>
              </a:spcAft>
              <a:buFontTx/>
              <a:buNone/>
            </a:pPr>
            <a:fld id="{652EEDFE-2966-445A-896B-DE6642C536C2}" type="slidenum">
              <a:rPr lang="en-US" altLang="ja-JP" sz="2000" smtClean="0"/>
              <a:pPr eaLnBrk="1" hangingPunct="1">
                <a:spcBef>
                  <a:spcPct val="0"/>
                </a:spcBef>
                <a:spcAft>
                  <a:spcPct val="0"/>
                </a:spcAft>
                <a:buFontTx/>
                <a:buNone/>
              </a:pPr>
              <a:t>15</a:t>
            </a:fld>
            <a:endParaRPr lang="en-US" altLang="ja-JP" sz="2000"/>
          </a:p>
        </p:txBody>
      </p:sp>
      <p:sp>
        <p:nvSpPr>
          <p:cNvPr id="6" name="テキスト ボックス 5"/>
          <p:cNvSpPr txBox="1"/>
          <p:nvPr/>
        </p:nvSpPr>
        <p:spPr>
          <a:xfrm>
            <a:off x="251520" y="6339959"/>
            <a:ext cx="7340471" cy="369332"/>
          </a:xfrm>
          <a:prstGeom prst="rect">
            <a:avLst/>
          </a:prstGeom>
          <a:noFill/>
        </p:spPr>
        <p:txBody>
          <a:bodyPr wrap="none" rtlCol="0">
            <a:spAutoFit/>
          </a:bodyPr>
          <a:lstStyle/>
          <a:p>
            <a:r>
              <a:rPr lang="ja-JP" altLang="en-US" dirty="0"/>
              <a:t>コンポーネントの種類とその相互関係を説明することを目的とした図</a:t>
            </a:r>
            <a:endParaRPr lang="en-US" altLang="ja-JP" dirty="0"/>
          </a:p>
        </p:txBody>
      </p:sp>
    </p:spTree>
    <p:extLst>
      <p:ext uri="{BB962C8B-B14F-4D97-AF65-F5344CB8AC3E}">
        <p14:creationId xmlns:p14="http://schemas.microsoft.com/office/powerpoint/2010/main" val="3793847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アルゴリズム</a:t>
            </a:r>
          </a:p>
        </p:txBody>
      </p:sp>
      <p:sp>
        <p:nvSpPr>
          <p:cNvPr id="3" name="コンテンツ プレースホルダー 2"/>
          <p:cNvSpPr>
            <a:spLocks noGrp="1"/>
          </p:cNvSpPr>
          <p:nvPr>
            <p:ph idx="1"/>
          </p:nvPr>
        </p:nvSpPr>
        <p:spPr/>
        <p:txBody>
          <a:bodyPr/>
          <a:lstStyle/>
          <a:p>
            <a:r>
              <a:rPr kumimoji="1" lang="ja-JP" altLang="en-US" dirty="0"/>
              <a:t>「どのように機能（変換）を実現するのか？」というところに、研究の難点（売り）がある場合は、その機能を実現するアルゴリズムを説明する</a:t>
            </a:r>
            <a:endParaRPr kumimoji="1" lang="en-US" altLang="ja-JP" dirty="0"/>
          </a:p>
          <a:p>
            <a:r>
              <a:rPr lang="ja-JP" altLang="en-US" dirty="0"/>
              <a:t>アルゴリズムの説明で重要なのは以下の点</a:t>
            </a:r>
            <a:endParaRPr lang="en-US" altLang="ja-JP" dirty="0"/>
          </a:p>
          <a:p>
            <a:pPr lvl="1"/>
            <a:r>
              <a:rPr kumimoji="1" lang="ja-JP" altLang="en-US" dirty="0"/>
              <a:t>そのアルゴリズムで解く問題（入力、出力）は何か？</a:t>
            </a:r>
            <a:endParaRPr kumimoji="1" lang="en-US" altLang="ja-JP" dirty="0"/>
          </a:p>
          <a:p>
            <a:pPr lvl="1"/>
            <a:r>
              <a:rPr lang="ja-JP" altLang="en-US" dirty="0"/>
              <a:t>どういう操作をどういう順番で行うのか？</a:t>
            </a:r>
            <a:endParaRPr lang="en-US" altLang="ja-JP" dirty="0"/>
          </a:p>
          <a:p>
            <a:r>
              <a:rPr lang="ja-JP" altLang="en-US" dirty="0"/>
              <a:t>説明の詳しさは発表時間や聴衆の興味・理解に応じて変える</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16</a:t>
            </a:fld>
            <a:endParaRPr lang="ja-JP" altLang="en-US" dirty="0"/>
          </a:p>
        </p:txBody>
      </p:sp>
    </p:spTree>
    <p:extLst>
      <p:ext uri="{BB962C8B-B14F-4D97-AF65-F5344CB8AC3E}">
        <p14:creationId xmlns:p14="http://schemas.microsoft.com/office/powerpoint/2010/main" val="1901004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アルゴリズムの記法：疑似コード</a:t>
            </a:r>
          </a:p>
        </p:txBody>
      </p:sp>
      <p:sp>
        <p:nvSpPr>
          <p:cNvPr id="4" name="スライド番号プレースホルダー 3"/>
          <p:cNvSpPr>
            <a:spLocks noGrp="1"/>
          </p:cNvSpPr>
          <p:nvPr>
            <p:ph type="sldNum" sz="quarter" idx="12"/>
          </p:nvPr>
        </p:nvSpPr>
        <p:spPr/>
        <p:txBody>
          <a:bodyPr/>
          <a:lstStyle/>
          <a:p>
            <a:fld id="{0D72D72D-AA90-46DE-903D-A1A62080BA12}" type="slidenum">
              <a:rPr kumimoji="1" lang="ja-JP" altLang="en-US" smtClean="0"/>
              <a:t>17</a:t>
            </a:fld>
            <a:endParaRPr kumimoji="1" lang="ja-JP" altLang="en-US"/>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059443335"/>
              </p:ext>
            </p:extLst>
          </p:nvPr>
        </p:nvGraphicFramePr>
        <p:xfrm>
          <a:off x="735631" y="1196752"/>
          <a:ext cx="7632848" cy="4480560"/>
        </p:xfrm>
        <a:graphic>
          <a:graphicData uri="http://schemas.openxmlformats.org/drawingml/2006/table">
            <a:tbl>
              <a:tblPr firstRow="1" bandRow="1">
                <a:tableStyleId>{2D5ABB26-0587-4C30-8999-92F81FD0307C}</a:tableStyleId>
              </a:tblPr>
              <a:tblGrid>
                <a:gridCol w="1442588">
                  <a:extLst>
                    <a:ext uri="{9D8B030D-6E8A-4147-A177-3AD203B41FA5}">
                      <a16:colId xmlns:a16="http://schemas.microsoft.com/office/drawing/2014/main" val="20000"/>
                    </a:ext>
                  </a:extLst>
                </a:gridCol>
                <a:gridCol w="6190260">
                  <a:extLst>
                    <a:ext uri="{9D8B030D-6E8A-4147-A177-3AD203B41FA5}">
                      <a16:colId xmlns:a16="http://schemas.microsoft.com/office/drawing/2014/main" val="20001"/>
                    </a:ext>
                  </a:extLst>
                </a:gridCol>
              </a:tblGrid>
              <a:tr h="412409">
                <a:tc gridSpan="2">
                  <a:txBody>
                    <a:bodyPr/>
                    <a:lstStyle/>
                    <a:p>
                      <a:r>
                        <a:rPr kumimoji="1" lang="en-US" altLang="ja-JP" sz="2400" dirty="0">
                          <a:solidFill>
                            <a:schemeClr val="tx1"/>
                          </a:solidFill>
                        </a:rPr>
                        <a:t>INSERTION-SORT(</a:t>
                      </a:r>
                      <a:r>
                        <a:rPr kumimoji="1" lang="en-US" altLang="ja-JP" sz="2400" i="1" dirty="0">
                          <a:solidFill>
                            <a:schemeClr val="tx1"/>
                          </a:solidFill>
                        </a:rPr>
                        <a:t>A</a:t>
                      </a:r>
                      <a:r>
                        <a:rPr kumimoji="1" lang="en-US" altLang="ja-JP" sz="2400" dirty="0">
                          <a:solidFill>
                            <a:schemeClr val="tx1"/>
                          </a:solidFill>
                        </a:rPr>
                        <a:t>)</a:t>
                      </a:r>
                      <a:endParaRPr kumimoji="1" lang="ja-JP" altLang="en-US" sz="2400" dirty="0">
                        <a:solidFill>
                          <a:schemeClr val="tx1"/>
                        </a:solidFill>
                      </a:endParaRPr>
                    </a:p>
                  </a:txBody>
                  <a:tcPr/>
                </a:tc>
                <a:tc hMerge="1">
                  <a:txBody>
                    <a:bodyPr/>
                    <a:lstStyle/>
                    <a:p>
                      <a:pPr algn="l"/>
                      <a:endParaRPr kumimoji="1" lang="en-US" altLang="ja-JP" sz="2000" dirty="0">
                        <a:solidFill>
                          <a:schemeClr val="tx1"/>
                        </a:solidFill>
                      </a:endParaRPr>
                    </a:p>
                  </a:txBody>
                  <a:tcPr/>
                </a:tc>
                <a:extLst>
                  <a:ext uri="{0D108BD9-81ED-4DB2-BD59-A6C34878D82A}">
                    <a16:rowId xmlns:a16="http://schemas.microsoft.com/office/drawing/2014/main" val="10000"/>
                  </a:ext>
                </a:extLst>
              </a:tr>
              <a:tr h="412409">
                <a:tc>
                  <a:txBody>
                    <a:bodyPr/>
                    <a:lstStyle/>
                    <a:p>
                      <a:r>
                        <a:rPr kumimoji="1" lang="en-US" altLang="ja-JP" sz="2400" dirty="0">
                          <a:solidFill>
                            <a:schemeClr val="tx1"/>
                          </a:solidFill>
                        </a:rPr>
                        <a:t>1</a:t>
                      </a:r>
                      <a:endParaRPr kumimoji="1" lang="ja-JP" altLang="en-US" sz="2400" dirty="0">
                        <a:solidFill>
                          <a:schemeClr val="tx1"/>
                        </a:solidFill>
                      </a:endParaRPr>
                    </a:p>
                  </a:txBody>
                  <a:tcPr/>
                </a:tc>
                <a:tc>
                  <a:txBody>
                    <a:bodyPr/>
                    <a:lstStyle/>
                    <a:p>
                      <a:pPr algn="l"/>
                      <a:r>
                        <a:rPr kumimoji="1" lang="en-US" altLang="ja-JP" sz="2400" b="1" dirty="0">
                          <a:solidFill>
                            <a:schemeClr val="tx1"/>
                          </a:solidFill>
                        </a:rPr>
                        <a:t>for</a:t>
                      </a:r>
                      <a:r>
                        <a:rPr kumimoji="1" lang="en-US" altLang="ja-JP" sz="2400" baseline="0" dirty="0">
                          <a:solidFill>
                            <a:schemeClr val="tx1"/>
                          </a:solidFill>
                        </a:rPr>
                        <a:t> </a:t>
                      </a:r>
                      <a:r>
                        <a:rPr kumimoji="1" lang="en-US" altLang="ja-JP" sz="2400" i="1" baseline="0" dirty="0">
                          <a:solidFill>
                            <a:schemeClr val="tx1"/>
                          </a:solidFill>
                        </a:rPr>
                        <a:t>j</a:t>
                      </a:r>
                      <a:r>
                        <a:rPr kumimoji="1" lang="en-US" altLang="ja-JP" sz="2400" baseline="0" dirty="0">
                          <a:solidFill>
                            <a:schemeClr val="tx1"/>
                          </a:solidFill>
                        </a:rPr>
                        <a:t> </a:t>
                      </a:r>
                      <a:r>
                        <a:rPr kumimoji="1" lang="ja-JP" altLang="en-US" sz="2400" baseline="0" dirty="0">
                          <a:solidFill>
                            <a:schemeClr val="tx1"/>
                          </a:solidFill>
                        </a:rPr>
                        <a:t>← </a:t>
                      </a:r>
                      <a:r>
                        <a:rPr kumimoji="1" lang="en-US" altLang="ja-JP" sz="2400" baseline="0" dirty="0">
                          <a:solidFill>
                            <a:schemeClr val="tx1"/>
                          </a:solidFill>
                        </a:rPr>
                        <a:t>2 </a:t>
                      </a:r>
                      <a:r>
                        <a:rPr kumimoji="1" lang="en-US" altLang="ja-JP" sz="2400" b="1" baseline="0" dirty="0">
                          <a:solidFill>
                            <a:schemeClr val="tx1"/>
                          </a:solidFill>
                        </a:rPr>
                        <a:t>to</a:t>
                      </a:r>
                      <a:r>
                        <a:rPr kumimoji="1" lang="en-US" altLang="ja-JP" sz="2400" baseline="0" dirty="0">
                          <a:solidFill>
                            <a:schemeClr val="tx1"/>
                          </a:solidFill>
                        </a:rPr>
                        <a:t> </a:t>
                      </a:r>
                      <a:r>
                        <a:rPr kumimoji="1" lang="en-US" altLang="ja-JP" sz="2400" i="1" baseline="0" dirty="0">
                          <a:solidFill>
                            <a:schemeClr val="tx1"/>
                          </a:solidFill>
                        </a:rPr>
                        <a:t>length</a:t>
                      </a:r>
                      <a:r>
                        <a:rPr kumimoji="1" lang="en-US" altLang="ja-JP" sz="2400" baseline="0" dirty="0">
                          <a:solidFill>
                            <a:schemeClr val="tx1"/>
                          </a:solidFill>
                        </a:rPr>
                        <a:t>[</a:t>
                      </a:r>
                      <a:r>
                        <a:rPr kumimoji="1" lang="en-US" altLang="ja-JP" sz="2400" i="1" baseline="0" dirty="0">
                          <a:solidFill>
                            <a:schemeClr val="tx1"/>
                          </a:solidFill>
                        </a:rPr>
                        <a:t>A</a:t>
                      </a:r>
                      <a:r>
                        <a:rPr kumimoji="1" lang="en-US" altLang="ja-JP" sz="2400" baseline="0" dirty="0">
                          <a:solidFill>
                            <a:schemeClr val="tx1"/>
                          </a:solidFill>
                        </a:rPr>
                        <a:t>]</a:t>
                      </a:r>
                      <a:endParaRPr kumimoji="1" lang="en-US" altLang="ja-JP" sz="2400" dirty="0">
                        <a:solidFill>
                          <a:schemeClr val="tx1"/>
                        </a:solidFill>
                      </a:endParaRPr>
                    </a:p>
                  </a:txBody>
                  <a:tcPr/>
                </a:tc>
                <a:extLst>
                  <a:ext uri="{0D108BD9-81ED-4DB2-BD59-A6C34878D82A}">
                    <a16:rowId xmlns:a16="http://schemas.microsoft.com/office/drawing/2014/main" val="10001"/>
                  </a:ext>
                </a:extLst>
              </a:tr>
              <a:tr h="412409">
                <a:tc>
                  <a:txBody>
                    <a:bodyPr/>
                    <a:lstStyle/>
                    <a:p>
                      <a:r>
                        <a:rPr kumimoji="1" lang="en-US" altLang="ja-JP" sz="2400" dirty="0">
                          <a:solidFill>
                            <a:schemeClr val="tx1"/>
                          </a:solidFill>
                        </a:rPr>
                        <a:t>2</a:t>
                      </a:r>
                      <a:endParaRPr kumimoji="1" lang="ja-JP" altLang="en-US" sz="2400" dirty="0">
                        <a:solidFill>
                          <a:schemeClr val="tx1"/>
                        </a:solidFill>
                      </a:endParaRPr>
                    </a:p>
                  </a:txBody>
                  <a:tcPr/>
                </a:tc>
                <a:tc>
                  <a:txBody>
                    <a:bodyPr/>
                    <a:lstStyle/>
                    <a:p>
                      <a:pPr algn="l"/>
                      <a:r>
                        <a:rPr kumimoji="1" lang="en-US" altLang="ja-JP" sz="2400" baseline="0" dirty="0">
                          <a:solidFill>
                            <a:schemeClr val="tx1"/>
                          </a:solidFill>
                        </a:rPr>
                        <a:t>   </a:t>
                      </a:r>
                      <a:r>
                        <a:rPr kumimoji="1" lang="en-US" altLang="ja-JP" sz="2400" b="1" baseline="0" dirty="0">
                          <a:solidFill>
                            <a:schemeClr val="tx1"/>
                          </a:solidFill>
                        </a:rPr>
                        <a:t>do</a:t>
                      </a:r>
                      <a:r>
                        <a:rPr kumimoji="1" lang="en-US" altLang="ja-JP" sz="2400" baseline="0" dirty="0">
                          <a:solidFill>
                            <a:schemeClr val="tx1"/>
                          </a:solidFill>
                        </a:rPr>
                        <a:t> </a:t>
                      </a:r>
                      <a:r>
                        <a:rPr kumimoji="1" lang="en-US" altLang="ja-JP" sz="2400" i="1" baseline="0" dirty="0">
                          <a:solidFill>
                            <a:schemeClr val="tx1"/>
                          </a:solidFill>
                        </a:rPr>
                        <a:t>key</a:t>
                      </a:r>
                      <a:r>
                        <a:rPr kumimoji="1" lang="en-US" altLang="ja-JP" sz="2400" baseline="0" dirty="0">
                          <a:solidFill>
                            <a:schemeClr val="tx1"/>
                          </a:solidFill>
                        </a:rPr>
                        <a:t> </a:t>
                      </a:r>
                      <a:r>
                        <a:rPr kumimoji="1" lang="ja-JP" altLang="en-US" sz="2400" baseline="0" dirty="0">
                          <a:solidFill>
                            <a:schemeClr val="tx1"/>
                          </a:solidFill>
                        </a:rPr>
                        <a:t>← </a:t>
                      </a:r>
                      <a:r>
                        <a:rPr kumimoji="1" lang="en-US" altLang="ja-JP" sz="2400" i="1" baseline="0" dirty="0">
                          <a:solidFill>
                            <a:schemeClr val="tx1"/>
                          </a:solidFill>
                        </a:rPr>
                        <a:t>A</a:t>
                      </a:r>
                      <a:r>
                        <a:rPr kumimoji="1" lang="en-US" altLang="ja-JP" sz="2400" baseline="0" dirty="0">
                          <a:solidFill>
                            <a:schemeClr val="tx1"/>
                          </a:solidFill>
                        </a:rPr>
                        <a:t>[</a:t>
                      </a:r>
                      <a:r>
                        <a:rPr kumimoji="1" lang="en-US" altLang="ja-JP" sz="2400" i="1" baseline="0" dirty="0">
                          <a:solidFill>
                            <a:schemeClr val="tx1"/>
                          </a:solidFill>
                        </a:rPr>
                        <a:t>j</a:t>
                      </a:r>
                      <a:r>
                        <a:rPr kumimoji="1" lang="en-US" altLang="ja-JP" sz="2400" baseline="0" dirty="0">
                          <a:solidFill>
                            <a:schemeClr val="tx1"/>
                          </a:solidFill>
                        </a:rPr>
                        <a:t>]</a:t>
                      </a:r>
                      <a:endParaRPr kumimoji="1" lang="en-US" altLang="ja-JP" sz="2400" dirty="0">
                        <a:solidFill>
                          <a:schemeClr val="tx1"/>
                        </a:solidFill>
                      </a:endParaRPr>
                    </a:p>
                  </a:txBody>
                  <a:tcPr/>
                </a:tc>
                <a:extLst>
                  <a:ext uri="{0D108BD9-81ED-4DB2-BD59-A6C34878D82A}">
                    <a16:rowId xmlns:a16="http://schemas.microsoft.com/office/drawing/2014/main" val="10002"/>
                  </a:ext>
                </a:extLst>
              </a:tr>
              <a:tr h="412409">
                <a:tc>
                  <a:txBody>
                    <a:bodyPr/>
                    <a:lstStyle/>
                    <a:p>
                      <a:r>
                        <a:rPr kumimoji="1" lang="en-US" altLang="ja-JP" sz="2400" dirty="0">
                          <a:solidFill>
                            <a:schemeClr val="tx1"/>
                          </a:solidFill>
                        </a:rPr>
                        <a:t>3</a:t>
                      </a:r>
                      <a:endParaRPr kumimoji="1" lang="ja-JP" altLang="en-US" sz="2400" dirty="0">
                        <a:solidFill>
                          <a:schemeClr val="tx1"/>
                        </a:solidFill>
                      </a:endParaRPr>
                    </a:p>
                  </a:txBody>
                  <a:tcPr/>
                </a:tc>
                <a:tc>
                  <a:txBody>
                    <a:bodyPr/>
                    <a:lstStyle/>
                    <a:p>
                      <a:pPr algn="l"/>
                      <a:r>
                        <a:rPr kumimoji="1" lang="en-US" altLang="ja-JP" sz="2400" dirty="0"/>
                        <a:t>  </a:t>
                      </a:r>
                      <a:r>
                        <a:rPr kumimoji="1" lang="ja-JP" altLang="en-US" sz="2400" baseline="0" dirty="0"/>
                        <a:t>     </a:t>
                      </a:r>
                      <a:r>
                        <a:rPr kumimoji="1" lang="en-US" altLang="ja-JP" sz="2400" baseline="0" dirty="0"/>
                        <a:t>/* </a:t>
                      </a:r>
                      <a:r>
                        <a:rPr kumimoji="1" lang="en-US" altLang="ja-JP" sz="2400" i="1" baseline="0" dirty="0">
                          <a:solidFill>
                            <a:schemeClr val="tx1"/>
                          </a:solidFill>
                        </a:rPr>
                        <a:t>A</a:t>
                      </a:r>
                      <a:r>
                        <a:rPr kumimoji="1" lang="en-US" altLang="ja-JP" sz="2400" baseline="0" dirty="0">
                          <a:solidFill>
                            <a:schemeClr val="tx1"/>
                          </a:solidFill>
                        </a:rPr>
                        <a:t>[</a:t>
                      </a:r>
                      <a:r>
                        <a:rPr kumimoji="1" lang="en-US" altLang="ja-JP" sz="2400" i="1" baseline="0" dirty="0">
                          <a:solidFill>
                            <a:schemeClr val="tx1"/>
                          </a:solidFill>
                        </a:rPr>
                        <a:t>j</a:t>
                      </a:r>
                      <a:r>
                        <a:rPr kumimoji="1" lang="en-US" altLang="ja-JP" sz="2400" baseline="0" dirty="0">
                          <a:solidFill>
                            <a:schemeClr val="tx1"/>
                          </a:solidFill>
                        </a:rPr>
                        <a:t>]</a:t>
                      </a:r>
                      <a:r>
                        <a:rPr kumimoji="1" lang="ja-JP" altLang="en-US" sz="2400" baseline="0" dirty="0"/>
                        <a:t>をソート列</a:t>
                      </a:r>
                      <a:r>
                        <a:rPr kumimoji="1" lang="en-US" altLang="ja-JP" sz="2400" i="1" baseline="0" dirty="0"/>
                        <a:t>A</a:t>
                      </a:r>
                      <a:r>
                        <a:rPr kumimoji="1" lang="en-US" altLang="ja-JP" sz="2400" baseline="0" dirty="0"/>
                        <a:t>[1 .. </a:t>
                      </a:r>
                      <a:r>
                        <a:rPr kumimoji="1" lang="en-US" altLang="ja-JP" sz="2400" i="1" baseline="0" dirty="0"/>
                        <a:t>j</a:t>
                      </a:r>
                      <a:r>
                        <a:rPr kumimoji="1" lang="en-US" altLang="ja-JP" sz="2400" baseline="0" dirty="0"/>
                        <a:t>-1] </a:t>
                      </a:r>
                      <a:r>
                        <a:rPr kumimoji="1" lang="ja-JP" altLang="en-US" sz="2400" baseline="0" dirty="0"/>
                        <a:t>に挿入せよ </a:t>
                      </a:r>
                      <a:r>
                        <a:rPr kumimoji="1" lang="en-US" altLang="ja-JP" sz="2400" baseline="0" dirty="0"/>
                        <a:t>*/</a:t>
                      </a:r>
                      <a:endParaRPr kumimoji="1" lang="en-US" altLang="ja-JP" sz="2400" dirty="0">
                        <a:solidFill>
                          <a:schemeClr val="tx1"/>
                        </a:solidFill>
                      </a:endParaRPr>
                    </a:p>
                  </a:txBody>
                  <a:tcPr/>
                </a:tc>
                <a:extLst>
                  <a:ext uri="{0D108BD9-81ED-4DB2-BD59-A6C34878D82A}">
                    <a16:rowId xmlns:a16="http://schemas.microsoft.com/office/drawing/2014/main" val="10003"/>
                  </a:ext>
                </a:extLst>
              </a:tr>
              <a:tr h="412409">
                <a:tc>
                  <a:txBody>
                    <a:bodyPr/>
                    <a:lstStyle/>
                    <a:p>
                      <a:r>
                        <a:rPr kumimoji="1" lang="en-US" altLang="ja-JP" sz="2400" dirty="0">
                          <a:solidFill>
                            <a:schemeClr val="tx1"/>
                          </a:solidFill>
                        </a:rPr>
                        <a:t>4</a:t>
                      </a:r>
                    </a:p>
                  </a:txBody>
                  <a:tcPr/>
                </a:tc>
                <a:tc>
                  <a:txBody>
                    <a:bodyPr/>
                    <a:lstStyle/>
                    <a:p>
                      <a:pPr algn="l"/>
                      <a:r>
                        <a:rPr kumimoji="1" lang="en-US" altLang="ja-JP" sz="2400" baseline="0" dirty="0">
                          <a:solidFill>
                            <a:schemeClr val="tx1"/>
                          </a:solidFill>
                        </a:rPr>
                        <a:t>       </a:t>
                      </a:r>
                      <a:r>
                        <a:rPr kumimoji="1" lang="en-US" altLang="ja-JP" sz="2400" i="1" baseline="0" dirty="0" err="1">
                          <a:solidFill>
                            <a:schemeClr val="tx1"/>
                          </a:solidFill>
                        </a:rPr>
                        <a:t>i</a:t>
                      </a:r>
                      <a:r>
                        <a:rPr kumimoji="1" lang="en-US" altLang="ja-JP" sz="2400" baseline="0" dirty="0">
                          <a:solidFill>
                            <a:schemeClr val="tx1"/>
                          </a:solidFill>
                        </a:rPr>
                        <a:t> </a:t>
                      </a:r>
                      <a:r>
                        <a:rPr kumimoji="1" lang="ja-JP" altLang="en-US" sz="2400" baseline="0" dirty="0">
                          <a:solidFill>
                            <a:schemeClr val="tx1"/>
                          </a:solidFill>
                        </a:rPr>
                        <a:t>← </a:t>
                      </a:r>
                      <a:r>
                        <a:rPr kumimoji="1" lang="en-US" altLang="ja-JP" sz="2400" i="1" baseline="0" dirty="0">
                          <a:solidFill>
                            <a:schemeClr val="tx1"/>
                          </a:solidFill>
                        </a:rPr>
                        <a:t>j</a:t>
                      </a:r>
                      <a:r>
                        <a:rPr kumimoji="1" lang="en-US" altLang="ja-JP" sz="2400" baseline="0" dirty="0">
                          <a:solidFill>
                            <a:schemeClr val="tx1"/>
                          </a:solidFill>
                        </a:rPr>
                        <a:t> - 1</a:t>
                      </a:r>
                      <a:endParaRPr kumimoji="1" lang="en-US" altLang="ja-JP" sz="2400" dirty="0">
                        <a:solidFill>
                          <a:schemeClr val="tx1"/>
                        </a:solidFill>
                      </a:endParaRPr>
                    </a:p>
                  </a:txBody>
                  <a:tcPr/>
                </a:tc>
                <a:extLst>
                  <a:ext uri="{0D108BD9-81ED-4DB2-BD59-A6C34878D82A}">
                    <a16:rowId xmlns:a16="http://schemas.microsoft.com/office/drawing/2014/main" val="10004"/>
                  </a:ext>
                </a:extLst>
              </a:tr>
              <a:tr h="412409">
                <a:tc>
                  <a:txBody>
                    <a:bodyPr/>
                    <a:lstStyle/>
                    <a:p>
                      <a:r>
                        <a:rPr kumimoji="1" lang="en-US" altLang="ja-JP" sz="2400" dirty="0">
                          <a:solidFill>
                            <a:schemeClr val="tx1"/>
                          </a:solidFill>
                        </a:rPr>
                        <a:t>5</a:t>
                      </a:r>
                      <a:endParaRPr kumimoji="1" lang="ja-JP" altLang="en-US" sz="24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400" baseline="0" dirty="0">
                          <a:solidFill>
                            <a:schemeClr val="tx1"/>
                          </a:solidFill>
                        </a:rPr>
                        <a:t>       </a:t>
                      </a:r>
                      <a:r>
                        <a:rPr kumimoji="1" lang="en-US" altLang="ja-JP" sz="2400" b="1" baseline="0" dirty="0">
                          <a:solidFill>
                            <a:schemeClr val="tx1"/>
                          </a:solidFill>
                        </a:rPr>
                        <a:t>while</a:t>
                      </a:r>
                      <a:r>
                        <a:rPr kumimoji="1" lang="en-US" altLang="ja-JP" sz="2400" baseline="0" dirty="0">
                          <a:solidFill>
                            <a:schemeClr val="tx1"/>
                          </a:solidFill>
                        </a:rPr>
                        <a:t> </a:t>
                      </a:r>
                      <a:r>
                        <a:rPr kumimoji="1" lang="en-US" altLang="ja-JP" sz="2400" i="1" baseline="0" dirty="0" err="1">
                          <a:solidFill>
                            <a:schemeClr val="tx1"/>
                          </a:solidFill>
                        </a:rPr>
                        <a:t>i</a:t>
                      </a:r>
                      <a:r>
                        <a:rPr kumimoji="1" lang="en-US" altLang="ja-JP" sz="2400" baseline="0" dirty="0">
                          <a:solidFill>
                            <a:schemeClr val="tx1"/>
                          </a:solidFill>
                        </a:rPr>
                        <a:t> &gt; 0 </a:t>
                      </a:r>
                      <a:r>
                        <a:rPr kumimoji="1" lang="ja-JP" altLang="en-US" sz="2400" baseline="0" dirty="0">
                          <a:solidFill>
                            <a:schemeClr val="tx1"/>
                          </a:solidFill>
                        </a:rPr>
                        <a:t>かつ </a:t>
                      </a:r>
                      <a:r>
                        <a:rPr kumimoji="1" lang="en-US" altLang="ja-JP" sz="2400" i="1" baseline="0" dirty="0">
                          <a:solidFill>
                            <a:schemeClr val="tx1"/>
                          </a:solidFill>
                        </a:rPr>
                        <a:t>A</a:t>
                      </a:r>
                      <a:r>
                        <a:rPr kumimoji="1" lang="en-US" altLang="ja-JP" sz="2400" baseline="0" dirty="0">
                          <a:solidFill>
                            <a:schemeClr val="tx1"/>
                          </a:solidFill>
                        </a:rPr>
                        <a:t>[</a:t>
                      </a:r>
                      <a:r>
                        <a:rPr kumimoji="1" lang="en-US" altLang="ja-JP" sz="2400" i="1" baseline="0" dirty="0" err="1">
                          <a:solidFill>
                            <a:schemeClr val="tx1"/>
                          </a:solidFill>
                        </a:rPr>
                        <a:t>i</a:t>
                      </a:r>
                      <a:r>
                        <a:rPr kumimoji="1" lang="en-US" altLang="ja-JP" sz="2400" baseline="0" dirty="0">
                          <a:solidFill>
                            <a:schemeClr val="tx1"/>
                          </a:solidFill>
                        </a:rPr>
                        <a:t>] &gt; </a:t>
                      </a:r>
                      <a:r>
                        <a:rPr kumimoji="1" lang="en-US" altLang="ja-JP" sz="2400" i="1" baseline="0" dirty="0">
                          <a:solidFill>
                            <a:schemeClr val="tx1"/>
                          </a:solidFill>
                        </a:rPr>
                        <a:t>key</a:t>
                      </a:r>
                      <a:endParaRPr kumimoji="1" lang="en-US" altLang="ja-JP" sz="2400" i="1" dirty="0">
                        <a:solidFill>
                          <a:schemeClr val="tx1"/>
                        </a:solidFill>
                      </a:endParaRPr>
                    </a:p>
                  </a:txBody>
                  <a:tcPr/>
                </a:tc>
                <a:extLst>
                  <a:ext uri="{0D108BD9-81ED-4DB2-BD59-A6C34878D82A}">
                    <a16:rowId xmlns:a16="http://schemas.microsoft.com/office/drawing/2014/main" val="10005"/>
                  </a:ext>
                </a:extLst>
              </a:tr>
              <a:tr h="412409">
                <a:tc>
                  <a:txBody>
                    <a:bodyPr/>
                    <a:lstStyle/>
                    <a:p>
                      <a:r>
                        <a:rPr kumimoji="1" lang="en-US" altLang="ja-JP" sz="2400" dirty="0">
                          <a:solidFill>
                            <a:schemeClr val="tx1"/>
                          </a:solidFill>
                        </a:rPr>
                        <a:t>6</a:t>
                      </a:r>
                      <a:endParaRPr kumimoji="1" lang="ja-JP" altLang="en-US" sz="24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solidFill>
                            <a:schemeClr val="tx1"/>
                          </a:solidFill>
                        </a:rPr>
                        <a:t>            </a:t>
                      </a:r>
                      <a:r>
                        <a:rPr kumimoji="1" lang="en-US" altLang="ja-JP" sz="2400" b="1" dirty="0">
                          <a:solidFill>
                            <a:schemeClr val="tx1"/>
                          </a:solidFill>
                        </a:rPr>
                        <a:t>do</a:t>
                      </a:r>
                      <a:r>
                        <a:rPr kumimoji="1" lang="en-US" altLang="ja-JP" sz="2400" dirty="0">
                          <a:solidFill>
                            <a:schemeClr val="tx1"/>
                          </a:solidFill>
                        </a:rPr>
                        <a:t> </a:t>
                      </a:r>
                      <a:r>
                        <a:rPr kumimoji="1" lang="en-US" altLang="ja-JP" sz="2400" i="1" dirty="0">
                          <a:solidFill>
                            <a:schemeClr val="tx1"/>
                          </a:solidFill>
                        </a:rPr>
                        <a:t>A</a:t>
                      </a:r>
                      <a:r>
                        <a:rPr kumimoji="1" lang="en-US" altLang="ja-JP" sz="2400" dirty="0">
                          <a:solidFill>
                            <a:schemeClr val="tx1"/>
                          </a:solidFill>
                        </a:rPr>
                        <a:t>[</a:t>
                      </a:r>
                      <a:r>
                        <a:rPr kumimoji="1" lang="en-US" altLang="ja-JP" sz="2400" i="1" dirty="0" err="1">
                          <a:solidFill>
                            <a:schemeClr val="tx1"/>
                          </a:solidFill>
                        </a:rPr>
                        <a:t>i</a:t>
                      </a:r>
                      <a:r>
                        <a:rPr kumimoji="1" lang="en-US" altLang="ja-JP" sz="2400" dirty="0">
                          <a:solidFill>
                            <a:schemeClr val="tx1"/>
                          </a:solidFill>
                        </a:rPr>
                        <a:t> + 1] </a:t>
                      </a:r>
                      <a:r>
                        <a:rPr kumimoji="1" lang="ja-JP" altLang="en-US" sz="2400" baseline="0" dirty="0">
                          <a:solidFill>
                            <a:schemeClr val="tx1"/>
                          </a:solidFill>
                        </a:rPr>
                        <a:t>← </a:t>
                      </a:r>
                      <a:r>
                        <a:rPr kumimoji="1" lang="en-US" altLang="ja-JP" sz="2400" i="1" baseline="0" dirty="0">
                          <a:solidFill>
                            <a:schemeClr val="tx1"/>
                          </a:solidFill>
                        </a:rPr>
                        <a:t>A</a:t>
                      </a:r>
                      <a:r>
                        <a:rPr kumimoji="1" lang="en-US" altLang="ja-JP" sz="2400" baseline="0" dirty="0">
                          <a:solidFill>
                            <a:schemeClr val="tx1"/>
                          </a:solidFill>
                        </a:rPr>
                        <a:t>[</a:t>
                      </a:r>
                      <a:r>
                        <a:rPr kumimoji="1" lang="en-US" altLang="ja-JP" sz="2400" i="1" baseline="0" dirty="0" err="1">
                          <a:solidFill>
                            <a:schemeClr val="tx1"/>
                          </a:solidFill>
                        </a:rPr>
                        <a:t>i</a:t>
                      </a:r>
                      <a:r>
                        <a:rPr kumimoji="1" lang="en-US" altLang="ja-JP" sz="2400" baseline="0" dirty="0">
                          <a:solidFill>
                            <a:schemeClr val="tx1"/>
                          </a:solidFill>
                        </a:rPr>
                        <a:t>]</a:t>
                      </a:r>
                      <a:endParaRPr kumimoji="1" lang="en-US" altLang="ja-JP" sz="2400" dirty="0">
                        <a:solidFill>
                          <a:schemeClr val="tx1"/>
                        </a:solidFill>
                      </a:endParaRPr>
                    </a:p>
                  </a:txBody>
                  <a:tcPr/>
                </a:tc>
                <a:extLst>
                  <a:ext uri="{0D108BD9-81ED-4DB2-BD59-A6C34878D82A}">
                    <a16:rowId xmlns:a16="http://schemas.microsoft.com/office/drawing/2014/main" val="10006"/>
                  </a:ext>
                </a:extLst>
              </a:tr>
              <a:tr h="412409">
                <a:tc>
                  <a:txBody>
                    <a:bodyPr/>
                    <a:lstStyle/>
                    <a:p>
                      <a:r>
                        <a:rPr kumimoji="1" lang="en-US" altLang="ja-JP" sz="2400" dirty="0">
                          <a:solidFill>
                            <a:schemeClr val="tx1"/>
                          </a:solidFill>
                        </a:rPr>
                        <a:t>7</a:t>
                      </a:r>
                      <a:endParaRPr kumimoji="1" lang="ja-JP" altLang="en-US" sz="24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400" baseline="0" dirty="0">
                          <a:solidFill>
                            <a:schemeClr val="tx1"/>
                          </a:solidFill>
                        </a:rPr>
                        <a:t>                 </a:t>
                      </a:r>
                      <a:r>
                        <a:rPr kumimoji="1" lang="en-US" altLang="ja-JP" sz="2400" i="1" baseline="0" dirty="0" err="1">
                          <a:solidFill>
                            <a:schemeClr val="tx1"/>
                          </a:solidFill>
                        </a:rPr>
                        <a:t>i</a:t>
                      </a:r>
                      <a:r>
                        <a:rPr kumimoji="1" lang="en-US" altLang="ja-JP" sz="2400" i="1" baseline="0" dirty="0">
                          <a:solidFill>
                            <a:schemeClr val="tx1"/>
                          </a:solidFill>
                        </a:rPr>
                        <a:t> </a:t>
                      </a:r>
                      <a:r>
                        <a:rPr kumimoji="1" lang="ja-JP" altLang="en-US" sz="2400" baseline="0" dirty="0">
                          <a:solidFill>
                            <a:schemeClr val="tx1"/>
                          </a:solidFill>
                        </a:rPr>
                        <a:t>← </a:t>
                      </a:r>
                      <a:r>
                        <a:rPr kumimoji="1" lang="en-US" altLang="ja-JP" sz="2400" i="1" baseline="0" dirty="0" err="1">
                          <a:solidFill>
                            <a:schemeClr val="tx1"/>
                          </a:solidFill>
                        </a:rPr>
                        <a:t>i</a:t>
                      </a:r>
                      <a:r>
                        <a:rPr kumimoji="1" lang="en-US" altLang="ja-JP" sz="2400" baseline="0" dirty="0">
                          <a:solidFill>
                            <a:schemeClr val="tx1"/>
                          </a:solidFill>
                        </a:rPr>
                        <a:t> - 1</a:t>
                      </a:r>
                      <a:endParaRPr kumimoji="1" lang="en-US" altLang="ja-JP" sz="2400" dirty="0">
                        <a:solidFill>
                          <a:schemeClr val="tx1"/>
                        </a:solidFill>
                      </a:endParaRPr>
                    </a:p>
                  </a:txBody>
                  <a:tcPr/>
                </a:tc>
                <a:extLst>
                  <a:ext uri="{0D108BD9-81ED-4DB2-BD59-A6C34878D82A}">
                    <a16:rowId xmlns:a16="http://schemas.microsoft.com/office/drawing/2014/main" val="10007"/>
                  </a:ext>
                </a:extLst>
              </a:tr>
              <a:tr h="412409">
                <a:tc>
                  <a:txBody>
                    <a:bodyPr/>
                    <a:lstStyle/>
                    <a:p>
                      <a:r>
                        <a:rPr kumimoji="1" lang="en-US" altLang="ja-JP" sz="2400" dirty="0">
                          <a:solidFill>
                            <a:schemeClr val="tx1"/>
                          </a:solidFill>
                        </a:rPr>
                        <a:t>8</a:t>
                      </a:r>
                      <a:endParaRPr kumimoji="1" lang="ja-JP" altLang="en-US" sz="24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solidFill>
                            <a:schemeClr val="tx1"/>
                          </a:solidFill>
                        </a:rPr>
                        <a:t>        </a:t>
                      </a:r>
                      <a:r>
                        <a:rPr kumimoji="1" lang="en-US" altLang="ja-JP" sz="2400" i="1" dirty="0">
                          <a:solidFill>
                            <a:schemeClr val="tx1"/>
                          </a:solidFill>
                        </a:rPr>
                        <a:t>A</a:t>
                      </a:r>
                      <a:r>
                        <a:rPr kumimoji="1" lang="en-US" altLang="ja-JP" sz="2400" dirty="0">
                          <a:solidFill>
                            <a:schemeClr val="tx1"/>
                          </a:solidFill>
                        </a:rPr>
                        <a:t>[</a:t>
                      </a:r>
                      <a:r>
                        <a:rPr kumimoji="1" lang="en-US" altLang="ja-JP" sz="2400" i="1" dirty="0">
                          <a:solidFill>
                            <a:schemeClr val="tx1"/>
                          </a:solidFill>
                        </a:rPr>
                        <a:t>i</a:t>
                      </a:r>
                      <a:r>
                        <a:rPr kumimoji="1" lang="en-US" altLang="ja-JP" sz="2400" dirty="0">
                          <a:solidFill>
                            <a:schemeClr val="tx1"/>
                          </a:solidFill>
                        </a:rPr>
                        <a:t>+1] </a:t>
                      </a:r>
                      <a:r>
                        <a:rPr kumimoji="1" lang="ja-JP" altLang="en-US" sz="2400" dirty="0">
                          <a:solidFill>
                            <a:schemeClr val="tx1"/>
                          </a:solidFill>
                        </a:rPr>
                        <a:t>← </a:t>
                      </a:r>
                      <a:r>
                        <a:rPr kumimoji="1" lang="en-US" altLang="ja-JP" sz="2400" i="1" dirty="0">
                          <a:solidFill>
                            <a:schemeClr val="tx1"/>
                          </a:solidFill>
                        </a:rPr>
                        <a:t>key</a:t>
                      </a:r>
                    </a:p>
                  </a:txBody>
                  <a:tcPr/>
                </a:tc>
                <a:extLst>
                  <a:ext uri="{0D108BD9-81ED-4DB2-BD59-A6C34878D82A}">
                    <a16:rowId xmlns:a16="http://schemas.microsoft.com/office/drawing/2014/main" val="10008"/>
                  </a:ext>
                </a:extLst>
              </a:tr>
            </a:tbl>
          </a:graphicData>
        </a:graphic>
      </p:graphicFrame>
      <p:sp>
        <p:nvSpPr>
          <p:cNvPr id="6" name="テキスト ボックス 5"/>
          <p:cNvSpPr txBox="1"/>
          <p:nvPr/>
        </p:nvSpPr>
        <p:spPr>
          <a:xfrm>
            <a:off x="1409225" y="5661248"/>
            <a:ext cx="6891630" cy="369332"/>
          </a:xfrm>
          <a:prstGeom prst="rect">
            <a:avLst/>
          </a:prstGeom>
          <a:noFill/>
        </p:spPr>
        <p:txBody>
          <a:bodyPr wrap="none" rtlCol="0">
            <a:spAutoFit/>
          </a:bodyPr>
          <a:lstStyle/>
          <a:p>
            <a:r>
              <a:rPr lang="ja-JP" altLang="en-US" dirty="0">
                <a:solidFill>
                  <a:schemeClr val="tx2"/>
                </a:solidFill>
              </a:rPr>
              <a:t>制御構造文の予約語は太字（</a:t>
            </a:r>
            <a:r>
              <a:rPr lang="en-US" altLang="ja-JP" dirty="0">
                <a:solidFill>
                  <a:schemeClr val="tx2"/>
                </a:solidFill>
              </a:rPr>
              <a:t>bold</a:t>
            </a:r>
            <a:r>
              <a:rPr lang="ja-JP" altLang="en-US" dirty="0">
                <a:solidFill>
                  <a:schemeClr val="tx2"/>
                </a:solidFill>
              </a:rPr>
              <a:t>）、変数は斜字（</a:t>
            </a:r>
            <a:r>
              <a:rPr lang="en-US" altLang="ja-JP" dirty="0" err="1">
                <a:solidFill>
                  <a:schemeClr val="tx2"/>
                </a:solidFill>
              </a:rPr>
              <a:t>itaric</a:t>
            </a:r>
            <a:r>
              <a:rPr lang="ja-JP" altLang="en-US" dirty="0">
                <a:solidFill>
                  <a:schemeClr val="tx2"/>
                </a:solidFill>
              </a:rPr>
              <a:t>）で書いている</a:t>
            </a:r>
            <a:endParaRPr kumimoji="1" lang="ja-JP" altLang="en-US" dirty="0">
              <a:solidFill>
                <a:schemeClr val="tx2"/>
              </a:solidFill>
            </a:endParaRPr>
          </a:p>
        </p:txBody>
      </p:sp>
      <p:sp>
        <p:nvSpPr>
          <p:cNvPr id="7" name="テキスト ボックス 6"/>
          <p:cNvSpPr txBox="1"/>
          <p:nvPr/>
        </p:nvSpPr>
        <p:spPr>
          <a:xfrm>
            <a:off x="5508104" y="1052736"/>
            <a:ext cx="2792752" cy="646331"/>
          </a:xfrm>
          <a:prstGeom prst="rect">
            <a:avLst/>
          </a:prstGeom>
          <a:noFill/>
        </p:spPr>
        <p:txBody>
          <a:bodyPr wrap="none" rtlCol="0">
            <a:spAutoFit/>
          </a:bodyPr>
          <a:lstStyle/>
          <a:p>
            <a:r>
              <a:rPr lang="ja-JP" altLang="en-US" dirty="0">
                <a:solidFill>
                  <a:schemeClr val="tx2"/>
                </a:solidFill>
              </a:rPr>
              <a:t>メソッド（</a:t>
            </a:r>
            <a:r>
              <a:rPr lang="en-US" altLang="ja-JP" dirty="0">
                <a:solidFill>
                  <a:schemeClr val="tx2"/>
                </a:solidFill>
              </a:rPr>
              <a:t>method</a:t>
            </a:r>
            <a:r>
              <a:rPr lang="ja-JP" altLang="en-US" dirty="0">
                <a:solidFill>
                  <a:schemeClr val="tx2"/>
                </a:solidFill>
              </a:rPr>
              <a:t>）、</a:t>
            </a:r>
            <a:endParaRPr lang="en-US" altLang="ja-JP" dirty="0">
              <a:solidFill>
                <a:schemeClr val="tx2"/>
              </a:solidFill>
            </a:endParaRPr>
          </a:p>
          <a:p>
            <a:r>
              <a:rPr lang="ja-JP" altLang="en-US" dirty="0">
                <a:solidFill>
                  <a:schemeClr val="tx2"/>
                </a:solidFill>
              </a:rPr>
              <a:t>プロシージャ（</a:t>
            </a:r>
            <a:r>
              <a:rPr lang="en-US" altLang="ja-JP" dirty="0">
                <a:solidFill>
                  <a:schemeClr val="tx2"/>
                </a:solidFill>
              </a:rPr>
              <a:t>procedure</a:t>
            </a:r>
            <a:r>
              <a:rPr lang="ja-JP" altLang="en-US" dirty="0">
                <a:solidFill>
                  <a:schemeClr val="tx2"/>
                </a:solidFill>
              </a:rPr>
              <a:t>）名</a:t>
            </a:r>
            <a:endParaRPr kumimoji="1" lang="ja-JP" altLang="en-US" dirty="0">
              <a:solidFill>
                <a:schemeClr val="tx2"/>
              </a:solidFill>
            </a:endParaRPr>
          </a:p>
        </p:txBody>
      </p:sp>
      <p:cxnSp>
        <p:nvCxnSpPr>
          <p:cNvPr id="9" name="直線コネクタ 8"/>
          <p:cNvCxnSpPr/>
          <p:nvPr/>
        </p:nvCxnSpPr>
        <p:spPr>
          <a:xfrm flipV="1">
            <a:off x="3851920" y="1375901"/>
            <a:ext cx="1656184" cy="10888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7859068" y="2204864"/>
            <a:ext cx="883575" cy="369332"/>
          </a:xfrm>
          <a:prstGeom prst="rect">
            <a:avLst/>
          </a:prstGeom>
          <a:noFill/>
        </p:spPr>
        <p:txBody>
          <a:bodyPr wrap="none" rtlCol="0">
            <a:spAutoFit/>
          </a:bodyPr>
          <a:lstStyle/>
          <a:p>
            <a:r>
              <a:rPr kumimoji="1" lang="ja-JP" altLang="en-US" dirty="0">
                <a:solidFill>
                  <a:schemeClr val="tx2"/>
                </a:solidFill>
              </a:rPr>
              <a:t>コメント</a:t>
            </a:r>
          </a:p>
        </p:txBody>
      </p:sp>
      <p:cxnSp>
        <p:nvCxnSpPr>
          <p:cNvPr id="11" name="直線コネクタ 10"/>
          <p:cNvCxnSpPr/>
          <p:nvPr/>
        </p:nvCxnSpPr>
        <p:spPr>
          <a:xfrm flipV="1">
            <a:off x="7524328" y="2465314"/>
            <a:ext cx="334740" cy="10888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60656" y="5423412"/>
            <a:ext cx="877163" cy="369332"/>
          </a:xfrm>
          <a:prstGeom prst="rect">
            <a:avLst/>
          </a:prstGeom>
          <a:noFill/>
        </p:spPr>
        <p:txBody>
          <a:bodyPr wrap="none" rtlCol="0">
            <a:spAutoFit/>
          </a:bodyPr>
          <a:lstStyle/>
          <a:p>
            <a:r>
              <a:rPr kumimoji="1" lang="ja-JP" altLang="en-US" dirty="0">
                <a:solidFill>
                  <a:schemeClr val="tx2"/>
                </a:solidFill>
              </a:rPr>
              <a:t>行番号</a:t>
            </a:r>
          </a:p>
        </p:txBody>
      </p:sp>
      <p:cxnSp>
        <p:nvCxnSpPr>
          <p:cNvPr id="14" name="直線コネクタ 13"/>
          <p:cNvCxnSpPr/>
          <p:nvPr/>
        </p:nvCxnSpPr>
        <p:spPr>
          <a:xfrm flipV="1">
            <a:off x="484840" y="5175629"/>
            <a:ext cx="334740" cy="30646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302978" y="6317721"/>
            <a:ext cx="8245132" cy="369332"/>
          </a:xfrm>
          <a:prstGeom prst="rect">
            <a:avLst/>
          </a:prstGeom>
          <a:noFill/>
        </p:spPr>
        <p:txBody>
          <a:bodyPr wrap="square" rtlCol="0">
            <a:spAutoFit/>
          </a:bodyPr>
          <a:lstStyle/>
          <a:p>
            <a:r>
              <a:rPr kumimoji="1" lang="ja-JP" altLang="en-US" dirty="0"/>
              <a:t>出典： </a:t>
            </a:r>
            <a:r>
              <a:rPr kumimoji="1" lang="en-US" altLang="ja-JP" dirty="0"/>
              <a:t>T. H. </a:t>
            </a:r>
            <a:r>
              <a:rPr kumimoji="1" lang="en-US" altLang="ja-JP" dirty="0" err="1"/>
              <a:t>Cormen</a:t>
            </a:r>
            <a:r>
              <a:rPr lang="en-US" altLang="ja-JP" dirty="0"/>
              <a:t>, et al</a:t>
            </a:r>
            <a:r>
              <a:rPr kumimoji="1" lang="en-US" altLang="ja-JP" dirty="0"/>
              <a:t>: Introduction to Algorithms</a:t>
            </a:r>
            <a:r>
              <a:rPr lang="en-US" altLang="ja-JP" dirty="0"/>
              <a:t>, 2</a:t>
            </a:r>
            <a:r>
              <a:rPr lang="en-US" altLang="ja-JP" baseline="30000" dirty="0"/>
              <a:t>nd</a:t>
            </a:r>
            <a:r>
              <a:rPr lang="en-US" altLang="ja-JP" dirty="0"/>
              <a:t> ed., p. 17, 2001.</a:t>
            </a:r>
            <a:endParaRPr kumimoji="1" lang="ja-JP" altLang="en-US" dirty="0"/>
          </a:p>
        </p:txBody>
      </p:sp>
      <p:cxnSp>
        <p:nvCxnSpPr>
          <p:cNvPr id="18" name="直線コネクタ 17"/>
          <p:cNvCxnSpPr/>
          <p:nvPr/>
        </p:nvCxnSpPr>
        <p:spPr>
          <a:xfrm flipV="1">
            <a:off x="2051720" y="4221088"/>
            <a:ext cx="864096" cy="134586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4680012" y="5482098"/>
            <a:ext cx="1332148" cy="8485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951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アルゴリズムの記法：アクティビティ図</a:t>
            </a:r>
            <a:endParaRPr kumimoji="1" lang="ja-JP" altLang="en-US" dirty="0"/>
          </a:p>
        </p:txBody>
      </p:sp>
      <p:sp>
        <p:nvSpPr>
          <p:cNvPr id="3" name="スライド番号プレースホルダー 2"/>
          <p:cNvSpPr>
            <a:spLocks noGrp="1"/>
          </p:cNvSpPr>
          <p:nvPr>
            <p:ph type="sldNum" sz="quarter" idx="12"/>
          </p:nvPr>
        </p:nvSpPr>
        <p:spPr/>
        <p:txBody>
          <a:bodyPr/>
          <a:lstStyle/>
          <a:p>
            <a:fld id="{0D72D72D-AA90-46DE-903D-A1A62080BA12}" type="slidenum">
              <a:rPr kumimoji="1" lang="ja-JP" altLang="en-US" smtClean="0"/>
              <a:t>18</a:t>
            </a:fld>
            <a:endParaRPr kumimoji="1" lang="ja-JP" altLang="en-US"/>
          </a:p>
        </p:txBody>
      </p:sp>
      <p:sp>
        <p:nvSpPr>
          <p:cNvPr id="10" name="角丸四角形 9"/>
          <p:cNvSpPr/>
          <p:nvPr/>
        </p:nvSpPr>
        <p:spPr>
          <a:xfrm>
            <a:off x="1331640" y="2462973"/>
            <a:ext cx="2304256" cy="89401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x</a:t>
            </a:r>
            <a:r>
              <a:rPr lang="ja-JP" altLang="en-US" dirty="0">
                <a:solidFill>
                  <a:schemeClr val="tx1"/>
                </a:solidFill>
              </a:rPr>
              <a:t>と</a:t>
            </a:r>
            <a:r>
              <a:rPr lang="en-US" altLang="ja-JP" dirty="0">
                <a:solidFill>
                  <a:schemeClr val="tx1"/>
                </a:solidFill>
              </a:rPr>
              <a:t>y</a:t>
            </a:r>
            <a:r>
              <a:rPr lang="ja-JP" altLang="en-US" dirty="0">
                <a:solidFill>
                  <a:schemeClr val="tx1"/>
                </a:solidFill>
              </a:rPr>
              <a:t>を同時に割り切れる素数</a:t>
            </a:r>
            <a:r>
              <a:rPr lang="en-US" altLang="ja-JP" dirty="0">
                <a:solidFill>
                  <a:schemeClr val="tx1"/>
                </a:solidFill>
              </a:rPr>
              <a:t>p</a:t>
            </a:r>
            <a:r>
              <a:rPr lang="ja-JP" altLang="en-US" dirty="0">
                <a:solidFill>
                  <a:schemeClr val="tx1"/>
                </a:solidFill>
              </a:rPr>
              <a:t>を探す</a:t>
            </a:r>
            <a:endParaRPr kumimoji="1" lang="ja-JP" altLang="en-US" dirty="0">
              <a:solidFill>
                <a:schemeClr val="tx1"/>
              </a:solidFill>
            </a:endParaRPr>
          </a:p>
        </p:txBody>
      </p:sp>
      <p:sp>
        <p:nvSpPr>
          <p:cNvPr id="11" name="フローチャート : 判断 10"/>
          <p:cNvSpPr/>
          <p:nvPr/>
        </p:nvSpPr>
        <p:spPr>
          <a:xfrm>
            <a:off x="2003919" y="1628800"/>
            <a:ext cx="770384" cy="46863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2" name="直線矢印コネクタ 11"/>
          <p:cNvCxnSpPr/>
          <p:nvPr/>
        </p:nvCxnSpPr>
        <p:spPr>
          <a:xfrm>
            <a:off x="2389111" y="1268760"/>
            <a:ext cx="0" cy="36004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5334372" y="5291852"/>
            <a:ext cx="0" cy="36004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a:off x="683568" y="5781422"/>
            <a:ext cx="857928"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5" name="角丸四角形 14"/>
          <p:cNvSpPr/>
          <p:nvPr/>
        </p:nvSpPr>
        <p:spPr>
          <a:xfrm>
            <a:off x="1547664" y="4581128"/>
            <a:ext cx="1944216" cy="5040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x </a:t>
            </a:r>
            <a:r>
              <a:rPr lang="ja-JP" altLang="en-US" dirty="0">
                <a:solidFill>
                  <a:schemeClr val="tx1"/>
                </a:solidFill>
              </a:rPr>
              <a:t>← </a:t>
            </a:r>
            <a:r>
              <a:rPr lang="en-US" altLang="ja-JP" dirty="0">
                <a:solidFill>
                  <a:schemeClr val="tx1"/>
                </a:solidFill>
              </a:rPr>
              <a:t>x/p, y </a:t>
            </a:r>
            <a:r>
              <a:rPr lang="ja-JP" altLang="en-US" dirty="0">
                <a:solidFill>
                  <a:schemeClr val="tx1"/>
                </a:solidFill>
              </a:rPr>
              <a:t>← </a:t>
            </a:r>
            <a:r>
              <a:rPr lang="en-US" altLang="ja-JP" dirty="0">
                <a:solidFill>
                  <a:schemeClr val="tx1"/>
                </a:solidFill>
              </a:rPr>
              <a:t>y/p</a:t>
            </a:r>
          </a:p>
        </p:txBody>
      </p:sp>
      <p:sp>
        <p:nvSpPr>
          <p:cNvPr id="16" name="角丸四角形 15"/>
          <p:cNvSpPr/>
          <p:nvPr/>
        </p:nvSpPr>
        <p:spPr>
          <a:xfrm>
            <a:off x="6588224" y="4293096"/>
            <a:ext cx="2232248" cy="94372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P</a:t>
            </a:r>
            <a:r>
              <a:rPr lang="ja-JP" altLang="en-US" dirty="0">
                <a:solidFill>
                  <a:schemeClr val="tx1"/>
                </a:solidFill>
              </a:rPr>
              <a:t>の要素すべてと</a:t>
            </a:r>
            <a:endParaRPr lang="en-US" altLang="ja-JP" dirty="0">
              <a:solidFill>
                <a:schemeClr val="tx1"/>
              </a:solidFill>
            </a:endParaRPr>
          </a:p>
          <a:p>
            <a:pPr algn="ctr"/>
            <a:r>
              <a:rPr lang="en-US" altLang="ja-JP" dirty="0">
                <a:solidFill>
                  <a:schemeClr val="tx1"/>
                </a:solidFill>
              </a:rPr>
              <a:t>x, y</a:t>
            </a:r>
            <a:r>
              <a:rPr lang="ja-JP" altLang="en-US" dirty="0">
                <a:solidFill>
                  <a:schemeClr val="tx1"/>
                </a:solidFill>
              </a:rPr>
              <a:t>を掛け合わせる</a:t>
            </a:r>
          </a:p>
        </p:txBody>
      </p:sp>
      <p:sp>
        <p:nvSpPr>
          <p:cNvPr id="17" name="フローチャート : 判断 16"/>
          <p:cNvSpPr/>
          <p:nvPr/>
        </p:nvSpPr>
        <p:spPr>
          <a:xfrm>
            <a:off x="2026568" y="3717032"/>
            <a:ext cx="770384" cy="46863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8" name="直線矢印コネクタ 17"/>
          <p:cNvCxnSpPr/>
          <p:nvPr/>
        </p:nvCxnSpPr>
        <p:spPr>
          <a:xfrm flipH="1" flipV="1">
            <a:off x="2796952" y="3952531"/>
            <a:ext cx="2135088" cy="12162"/>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a:off x="7452320" y="3958612"/>
            <a:ext cx="0" cy="36004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V="1">
            <a:off x="683568" y="1863117"/>
            <a:ext cx="1320351" cy="608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flipV="1">
            <a:off x="687574" y="1869198"/>
            <a:ext cx="0" cy="3912224"/>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H="1">
            <a:off x="5712530" y="3952531"/>
            <a:ext cx="1739790" cy="12162"/>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1274172" y="4176372"/>
            <a:ext cx="1151277" cy="369332"/>
          </a:xfrm>
          <a:prstGeom prst="rect">
            <a:avLst/>
          </a:prstGeom>
          <a:noFill/>
        </p:spPr>
        <p:txBody>
          <a:bodyPr wrap="none" rtlCol="0">
            <a:spAutoFit/>
          </a:bodyPr>
          <a:lstStyle/>
          <a:p>
            <a:r>
              <a:rPr kumimoji="1" lang="en-US" altLang="ja-JP" dirty="0"/>
              <a:t>[</a:t>
            </a:r>
            <a:r>
              <a:rPr lang="en-US" altLang="ja-JP" dirty="0"/>
              <a:t>p</a:t>
            </a:r>
            <a:r>
              <a:rPr lang="ja-JP" altLang="en-US" dirty="0"/>
              <a:t>がある</a:t>
            </a:r>
            <a:r>
              <a:rPr kumimoji="1" lang="en-US" altLang="ja-JP" dirty="0"/>
              <a:t>]</a:t>
            </a:r>
            <a:endParaRPr kumimoji="1" lang="ja-JP" altLang="en-US" dirty="0"/>
          </a:p>
        </p:txBody>
      </p:sp>
      <p:sp>
        <p:nvSpPr>
          <p:cNvPr id="25" name="テキスト ボックス 24"/>
          <p:cNvSpPr txBox="1"/>
          <p:nvPr/>
        </p:nvSpPr>
        <p:spPr>
          <a:xfrm>
            <a:off x="3101124" y="3564504"/>
            <a:ext cx="716863" cy="369332"/>
          </a:xfrm>
          <a:prstGeom prst="rect">
            <a:avLst/>
          </a:prstGeom>
          <a:noFill/>
        </p:spPr>
        <p:txBody>
          <a:bodyPr wrap="none" rtlCol="0">
            <a:spAutoFit/>
          </a:bodyPr>
          <a:lstStyle/>
          <a:p>
            <a:r>
              <a:rPr kumimoji="1" lang="en-US" altLang="ja-JP" dirty="0"/>
              <a:t>[</a:t>
            </a:r>
            <a:r>
              <a:rPr lang="en-US" altLang="ja-JP" dirty="0"/>
              <a:t>else</a:t>
            </a:r>
            <a:r>
              <a:rPr kumimoji="1" lang="en-US" altLang="ja-JP" dirty="0"/>
              <a:t>]</a:t>
            </a:r>
            <a:endParaRPr kumimoji="1" lang="ja-JP" altLang="en-US" dirty="0"/>
          </a:p>
        </p:txBody>
      </p:sp>
      <p:sp>
        <p:nvSpPr>
          <p:cNvPr id="26" name="角丸四角形 25"/>
          <p:cNvSpPr/>
          <p:nvPr/>
        </p:nvSpPr>
        <p:spPr>
          <a:xfrm>
            <a:off x="4283968" y="4581128"/>
            <a:ext cx="2022512" cy="6840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P</a:t>
            </a:r>
            <a:r>
              <a:rPr lang="ja-JP" altLang="en-US" dirty="0">
                <a:solidFill>
                  <a:schemeClr val="tx1"/>
                </a:solidFill>
              </a:rPr>
              <a:t>の要素をすべて</a:t>
            </a:r>
            <a:endParaRPr lang="en-US" altLang="ja-JP" dirty="0">
              <a:solidFill>
                <a:schemeClr val="tx1"/>
              </a:solidFill>
            </a:endParaRPr>
          </a:p>
          <a:p>
            <a:pPr algn="ctr"/>
            <a:r>
              <a:rPr lang="ja-JP" altLang="en-US" dirty="0">
                <a:solidFill>
                  <a:schemeClr val="tx1"/>
                </a:solidFill>
              </a:rPr>
              <a:t>掛け合わせる</a:t>
            </a:r>
            <a:endParaRPr lang="en-US" altLang="ja-JP" dirty="0">
              <a:solidFill>
                <a:schemeClr val="tx1"/>
              </a:solidFill>
            </a:endParaRPr>
          </a:p>
        </p:txBody>
      </p:sp>
      <p:cxnSp>
        <p:nvCxnSpPr>
          <p:cNvPr id="27" name="直線矢印コネクタ 26"/>
          <p:cNvCxnSpPr/>
          <p:nvPr/>
        </p:nvCxnSpPr>
        <p:spPr>
          <a:xfrm>
            <a:off x="2428764" y="4185664"/>
            <a:ext cx="0" cy="36004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円/楕円 32"/>
          <p:cNvSpPr/>
          <p:nvPr/>
        </p:nvSpPr>
        <p:spPr>
          <a:xfrm>
            <a:off x="2195736" y="908720"/>
            <a:ext cx="360040" cy="3600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5" name="直線矢印コネクタ 34"/>
          <p:cNvCxnSpPr/>
          <p:nvPr/>
        </p:nvCxnSpPr>
        <p:spPr>
          <a:xfrm>
            <a:off x="2389111" y="2097432"/>
            <a:ext cx="0" cy="36004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a:off x="2411760" y="3356992"/>
            <a:ext cx="0" cy="36004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a:off x="5334372" y="4199009"/>
            <a:ext cx="0" cy="36004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a:off x="2411760" y="5085184"/>
            <a:ext cx="0" cy="36004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角丸四角形 40"/>
          <p:cNvSpPr/>
          <p:nvPr/>
        </p:nvSpPr>
        <p:spPr>
          <a:xfrm>
            <a:off x="1547664" y="5517232"/>
            <a:ext cx="1944216" cy="5040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p</a:t>
            </a:r>
            <a:r>
              <a:rPr lang="ja-JP" altLang="en-US" dirty="0">
                <a:solidFill>
                  <a:schemeClr val="tx1"/>
                </a:solidFill>
              </a:rPr>
              <a:t>を</a:t>
            </a:r>
            <a:r>
              <a:rPr lang="en-US" altLang="ja-JP" dirty="0">
                <a:solidFill>
                  <a:schemeClr val="tx1"/>
                </a:solidFill>
              </a:rPr>
              <a:t>P</a:t>
            </a:r>
            <a:r>
              <a:rPr lang="ja-JP" altLang="en-US" dirty="0">
                <a:solidFill>
                  <a:schemeClr val="tx1"/>
                </a:solidFill>
              </a:rPr>
              <a:t>に保存</a:t>
            </a:r>
            <a:endParaRPr lang="en-US" altLang="ja-JP" dirty="0">
              <a:solidFill>
                <a:schemeClr val="tx1"/>
              </a:solidFill>
            </a:endParaRPr>
          </a:p>
        </p:txBody>
      </p:sp>
      <p:sp>
        <p:nvSpPr>
          <p:cNvPr id="46" name="フローチャート : 判断 45"/>
          <p:cNvSpPr/>
          <p:nvPr/>
        </p:nvSpPr>
        <p:spPr>
          <a:xfrm>
            <a:off x="4932040" y="3730377"/>
            <a:ext cx="770384" cy="46863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47" name="グループ化 46"/>
          <p:cNvGrpSpPr/>
          <p:nvPr/>
        </p:nvGrpSpPr>
        <p:grpSpPr>
          <a:xfrm>
            <a:off x="5148064" y="5661248"/>
            <a:ext cx="360040" cy="360040"/>
            <a:chOff x="6012160" y="5474896"/>
            <a:chExt cx="360040" cy="360040"/>
          </a:xfrm>
        </p:grpSpPr>
        <p:sp>
          <p:nvSpPr>
            <p:cNvPr id="48" name="円/楕円 47"/>
            <p:cNvSpPr/>
            <p:nvPr/>
          </p:nvSpPr>
          <p:spPr>
            <a:xfrm>
              <a:off x="6012160" y="5474896"/>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円/楕円 48"/>
            <p:cNvSpPr/>
            <p:nvPr/>
          </p:nvSpPr>
          <p:spPr>
            <a:xfrm>
              <a:off x="6112927" y="5553236"/>
              <a:ext cx="158506" cy="1800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52" name="直線矢印コネクタ 51"/>
          <p:cNvCxnSpPr/>
          <p:nvPr/>
        </p:nvCxnSpPr>
        <p:spPr>
          <a:xfrm>
            <a:off x="7566620" y="5229200"/>
            <a:ext cx="0" cy="36004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53" name="グループ化 52"/>
          <p:cNvGrpSpPr/>
          <p:nvPr/>
        </p:nvGrpSpPr>
        <p:grpSpPr>
          <a:xfrm>
            <a:off x="7380312" y="5598596"/>
            <a:ext cx="360040" cy="360040"/>
            <a:chOff x="6012160" y="5474896"/>
            <a:chExt cx="360040" cy="360040"/>
          </a:xfrm>
        </p:grpSpPr>
        <p:sp>
          <p:nvSpPr>
            <p:cNvPr id="54" name="円/楕円 53"/>
            <p:cNvSpPr/>
            <p:nvPr/>
          </p:nvSpPr>
          <p:spPr>
            <a:xfrm>
              <a:off x="6012160" y="5474896"/>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円/楕円 54"/>
            <p:cNvSpPr/>
            <p:nvPr/>
          </p:nvSpPr>
          <p:spPr>
            <a:xfrm>
              <a:off x="6112927" y="5553236"/>
              <a:ext cx="158506" cy="1800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56" name="テキスト ボックス 55"/>
          <p:cNvSpPr txBox="1"/>
          <p:nvPr/>
        </p:nvSpPr>
        <p:spPr>
          <a:xfrm>
            <a:off x="3798751" y="4124364"/>
            <a:ext cx="1492716" cy="369332"/>
          </a:xfrm>
          <a:prstGeom prst="rect">
            <a:avLst/>
          </a:prstGeom>
          <a:noFill/>
        </p:spPr>
        <p:txBody>
          <a:bodyPr wrap="none" rtlCol="0">
            <a:spAutoFit/>
          </a:bodyPr>
          <a:lstStyle/>
          <a:p>
            <a:r>
              <a:rPr kumimoji="1" lang="en-US" altLang="ja-JP" dirty="0"/>
              <a:t>[</a:t>
            </a:r>
            <a:r>
              <a:rPr lang="ja-JP" altLang="en-US" dirty="0"/>
              <a:t>最大公約数</a:t>
            </a:r>
            <a:r>
              <a:rPr kumimoji="1" lang="en-US" altLang="ja-JP" dirty="0"/>
              <a:t>]</a:t>
            </a:r>
            <a:endParaRPr kumimoji="1" lang="ja-JP" altLang="en-US" dirty="0"/>
          </a:p>
        </p:txBody>
      </p:sp>
      <p:sp>
        <p:nvSpPr>
          <p:cNvPr id="57" name="テキスト ボックス 56"/>
          <p:cNvSpPr txBox="1"/>
          <p:nvPr/>
        </p:nvSpPr>
        <p:spPr>
          <a:xfrm>
            <a:off x="6146869" y="3569286"/>
            <a:ext cx="1492716" cy="369332"/>
          </a:xfrm>
          <a:prstGeom prst="rect">
            <a:avLst/>
          </a:prstGeom>
          <a:noFill/>
        </p:spPr>
        <p:txBody>
          <a:bodyPr wrap="none" rtlCol="0">
            <a:spAutoFit/>
          </a:bodyPr>
          <a:lstStyle/>
          <a:p>
            <a:r>
              <a:rPr kumimoji="1" lang="en-US" altLang="ja-JP" dirty="0"/>
              <a:t>[</a:t>
            </a:r>
            <a:r>
              <a:rPr lang="ja-JP" altLang="en-US" dirty="0"/>
              <a:t>最小公倍数</a:t>
            </a:r>
            <a:r>
              <a:rPr kumimoji="1" lang="en-US" altLang="ja-JP" dirty="0"/>
              <a:t>]</a:t>
            </a:r>
            <a:endParaRPr kumimoji="1" lang="ja-JP" altLang="en-US" dirty="0"/>
          </a:p>
        </p:txBody>
      </p:sp>
    </p:spTree>
    <p:extLst>
      <p:ext uri="{BB962C8B-B14F-4D97-AF65-F5344CB8AC3E}">
        <p14:creationId xmlns:p14="http://schemas.microsoft.com/office/powerpoint/2010/main" val="2581970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685800" y="228600"/>
            <a:ext cx="7772400" cy="608112"/>
          </a:xfrm>
        </p:spPr>
        <p:txBody>
          <a:bodyPr/>
          <a:lstStyle/>
          <a:p>
            <a:r>
              <a:rPr lang="ja-JP" altLang="en-US" dirty="0"/>
              <a:t>アルゴリズムの記法：箇条書き</a:t>
            </a:r>
            <a:endParaRPr kumimoji="1" lang="ja-JP" altLang="en-US" dirty="0"/>
          </a:p>
        </p:txBody>
      </p:sp>
      <p:sp>
        <p:nvSpPr>
          <p:cNvPr id="5" name="コンテンツ プレースホルダー 4"/>
          <p:cNvSpPr>
            <a:spLocks noGrp="1"/>
          </p:cNvSpPr>
          <p:nvPr>
            <p:ph idx="1"/>
          </p:nvPr>
        </p:nvSpPr>
        <p:spPr>
          <a:xfrm>
            <a:off x="251520" y="836712"/>
            <a:ext cx="8640960" cy="5760640"/>
          </a:xfrm>
        </p:spPr>
        <p:txBody>
          <a:bodyPr>
            <a:normAutofit fontScale="92500"/>
          </a:bodyPr>
          <a:lstStyle/>
          <a:p>
            <a:r>
              <a:rPr lang="ja-JP" altLang="en-US" dirty="0"/>
              <a:t>参加者の役割：親、子（親でない参加者）</a:t>
            </a:r>
            <a:endParaRPr lang="en-US" altLang="ja-JP" dirty="0"/>
          </a:p>
          <a:p>
            <a:r>
              <a:rPr lang="ja-JP" altLang="en-US" dirty="0"/>
              <a:t>ババ</a:t>
            </a:r>
            <a:r>
              <a:rPr kumimoji="1" lang="ja-JP" altLang="en-US" dirty="0"/>
              <a:t>ぬきのルール</a:t>
            </a:r>
            <a:endParaRPr kumimoji="1" lang="en-US" altLang="ja-JP" dirty="0"/>
          </a:p>
          <a:p>
            <a:pPr marL="914400" lvl="1" indent="-457200">
              <a:buFont typeface="+mj-lt"/>
              <a:buAutoNum type="arabicPeriod"/>
            </a:pPr>
            <a:r>
              <a:rPr lang="ja-JP" altLang="en-US" dirty="0"/>
              <a:t>親がカードを参加者全員に均等に配ります</a:t>
            </a:r>
            <a:endParaRPr lang="en-US" altLang="ja-JP" dirty="0"/>
          </a:p>
          <a:p>
            <a:pPr marL="914400" lvl="1" indent="-457200">
              <a:buFont typeface="+mj-lt"/>
              <a:buAutoNum type="arabicPeriod"/>
            </a:pPr>
            <a:r>
              <a:rPr kumimoji="1" lang="ja-JP" altLang="en-US" dirty="0"/>
              <a:t>参加者は、自分のカードをみて、同じ数字が</a:t>
            </a:r>
            <a:r>
              <a:rPr kumimoji="1" lang="en-US" altLang="ja-JP" dirty="0"/>
              <a:t>2</a:t>
            </a:r>
            <a:r>
              <a:rPr kumimoji="1" lang="ja-JP" altLang="en-US" dirty="0"/>
              <a:t>枚</a:t>
            </a:r>
            <a:br>
              <a:rPr kumimoji="1" lang="en-US" altLang="ja-JP" dirty="0"/>
            </a:br>
            <a:r>
              <a:rPr kumimoji="1" lang="ja-JP" altLang="en-US" dirty="0"/>
              <a:t>そろっていたら場に捨てます</a:t>
            </a:r>
            <a:endParaRPr kumimoji="1" lang="en-US" altLang="ja-JP" dirty="0"/>
          </a:p>
          <a:p>
            <a:pPr marL="914400" lvl="1" indent="-457200">
              <a:buFont typeface="+mj-lt"/>
              <a:buAutoNum type="arabicPeriod"/>
            </a:pPr>
            <a:r>
              <a:rPr lang="ja-JP" altLang="en-US" dirty="0"/>
              <a:t>参加者は、カードを場に捨てられなくなるまで</a:t>
            </a:r>
            <a:r>
              <a:rPr lang="en-US" altLang="ja-JP" dirty="0"/>
              <a:t>2</a:t>
            </a:r>
            <a:r>
              <a:rPr lang="ja-JP" altLang="en-US" dirty="0"/>
              <a:t>を</a:t>
            </a:r>
            <a:br>
              <a:rPr lang="en-US" altLang="ja-JP" dirty="0"/>
            </a:br>
            <a:r>
              <a:rPr lang="ja-JP" altLang="en-US" dirty="0"/>
              <a:t>繰り返します</a:t>
            </a:r>
            <a:endParaRPr kumimoji="1" lang="en-US" altLang="ja-JP" dirty="0"/>
          </a:p>
          <a:p>
            <a:pPr marL="914400" lvl="1" indent="-457200">
              <a:buFont typeface="+mj-lt"/>
              <a:buAutoNum type="arabicPeriod"/>
            </a:pPr>
            <a:r>
              <a:rPr kumimoji="1" lang="ja-JP" altLang="en-US" dirty="0"/>
              <a:t>親から時計回りに順番に以下を繰り返します</a:t>
            </a:r>
            <a:endParaRPr kumimoji="1" lang="en-US" altLang="ja-JP" dirty="0"/>
          </a:p>
          <a:p>
            <a:pPr marL="1314450" lvl="2" indent="-457200">
              <a:buFont typeface="+mj-lt"/>
              <a:buAutoNum type="arabicPeriod"/>
            </a:pPr>
            <a:r>
              <a:rPr kumimoji="1" lang="ja-JP" altLang="en-US" dirty="0"/>
              <a:t>自分の左隣の参加者のカードを</a:t>
            </a:r>
            <a:r>
              <a:rPr kumimoji="1" lang="en-US" altLang="ja-JP" dirty="0"/>
              <a:t>1</a:t>
            </a:r>
            <a:r>
              <a:rPr kumimoji="1" lang="ja-JP" altLang="en-US" dirty="0"/>
              <a:t>枚引きます</a:t>
            </a:r>
            <a:endParaRPr kumimoji="1" lang="en-US" altLang="ja-JP" dirty="0"/>
          </a:p>
          <a:p>
            <a:pPr marL="1314450" lvl="2" indent="-457200">
              <a:buFont typeface="+mj-lt"/>
              <a:buAutoNum type="arabicPeriod"/>
            </a:pPr>
            <a:r>
              <a:rPr lang="ja-JP" altLang="en-US" dirty="0"/>
              <a:t>もし、同じ数字が</a:t>
            </a:r>
            <a:r>
              <a:rPr lang="en-US" altLang="ja-JP" dirty="0"/>
              <a:t>2</a:t>
            </a:r>
            <a:r>
              <a:rPr lang="ja-JP" altLang="en-US" dirty="0"/>
              <a:t>枚そろったら、場に捨てます</a:t>
            </a:r>
            <a:endParaRPr lang="en-US" altLang="ja-JP" dirty="0"/>
          </a:p>
          <a:p>
            <a:pPr marL="1314450" lvl="2" indent="-457200">
              <a:buFont typeface="+mj-lt"/>
              <a:buAutoNum type="arabicPeriod"/>
            </a:pPr>
            <a:r>
              <a:rPr lang="ja-JP" altLang="en-US" dirty="0"/>
              <a:t>すべてのカードを場に捨てられたら勝ちです</a:t>
            </a:r>
            <a:endParaRPr lang="en-US" altLang="ja-JP" dirty="0"/>
          </a:p>
          <a:p>
            <a:pPr marL="914400" lvl="1" indent="-457200">
              <a:buFont typeface="+mj-lt"/>
              <a:buAutoNum type="arabicPeriod"/>
            </a:pPr>
            <a:r>
              <a:rPr lang="ja-JP" altLang="en-US" dirty="0"/>
              <a:t>残り一人になるまで</a:t>
            </a:r>
            <a:r>
              <a:rPr lang="en-US" altLang="ja-JP" dirty="0"/>
              <a:t>4</a:t>
            </a:r>
            <a:r>
              <a:rPr lang="ja-JP" altLang="en-US" dirty="0"/>
              <a:t>から繰り返します</a:t>
            </a:r>
            <a:endParaRPr lang="en-US" altLang="ja-JP" dirty="0"/>
          </a:p>
        </p:txBody>
      </p:sp>
      <p:sp>
        <p:nvSpPr>
          <p:cNvPr id="2" name="スライド番号プレースホルダー 1"/>
          <p:cNvSpPr>
            <a:spLocks noGrp="1"/>
          </p:cNvSpPr>
          <p:nvPr>
            <p:ph type="sldNum" sz="quarter" idx="12"/>
          </p:nvPr>
        </p:nvSpPr>
        <p:spPr/>
        <p:txBody>
          <a:bodyPr/>
          <a:lstStyle/>
          <a:p>
            <a:fld id="{D2D8002D-B5B0-4BAC-B1F6-782DDCCE6D9C}" type="slidenum">
              <a:rPr kumimoji="1" lang="ja-JP" altLang="en-US" smtClean="0"/>
              <a:t>19</a:t>
            </a:fld>
            <a:endParaRPr kumimoji="1" lang="ja-JP" altLang="en-US"/>
          </a:p>
        </p:txBody>
      </p:sp>
    </p:spTree>
    <p:extLst>
      <p:ext uri="{BB962C8B-B14F-4D97-AF65-F5344CB8AC3E}">
        <p14:creationId xmlns:p14="http://schemas.microsoft.com/office/powerpoint/2010/main" val="2773362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r>
              <a:rPr lang="en-US" altLang="ja-JP" dirty="0"/>
              <a:t>1/2</a:t>
            </a:r>
            <a:r>
              <a:rPr lang="ja-JP" altLang="en-US" dirty="0"/>
              <a:t>）</a:t>
            </a:r>
            <a:endParaRPr kumimoji="1" lang="ja-JP" altLang="en-US" dirty="0"/>
          </a:p>
        </p:txBody>
      </p:sp>
      <p:sp>
        <p:nvSpPr>
          <p:cNvPr id="3" name="コンテンツ プレースホルダー 2"/>
          <p:cNvSpPr>
            <a:spLocks noGrp="1"/>
          </p:cNvSpPr>
          <p:nvPr>
            <p:ph idx="1"/>
          </p:nvPr>
        </p:nvSpPr>
        <p:spPr/>
        <p:txBody>
          <a:bodyPr/>
          <a:lstStyle/>
          <a:p>
            <a:r>
              <a:rPr lang="ja-JP" altLang="en-US" dirty="0"/>
              <a:t>背景を説明する理由は、自分が行う研究テーマの新規性、独創性、必要性、重要性を説明するためです</a:t>
            </a:r>
            <a:endParaRPr lang="en-US" altLang="ja-JP" dirty="0"/>
          </a:p>
          <a:p>
            <a:r>
              <a:rPr lang="ja-JP" altLang="en-US" dirty="0"/>
              <a:t>長くても</a:t>
            </a:r>
            <a:r>
              <a:rPr lang="en-US" altLang="ja-JP" dirty="0"/>
              <a:t>2</a:t>
            </a:r>
            <a:r>
              <a:rPr lang="ja-JP" altLang="en-US" dirty="0"/>
              <a:t>枚程度で説明を終えてください</a:t>
            </a:r>
            <a:endParaRPr lang="en-US" altLang="ja-JP" dirty="0"/>
          </a:p>
          <a:p>
            <a:r>
              <a:rPr lang="en-US" altLang="ja-JP" dirty="0"/>
              <a:t>1</a:t>
            </a:r>
            <a:r>
              <a:rPr lang="ja-JP" altLang="en-US" dirty="0"/>
              <a:t>枚目で背景の背景を説明するのが良いです</a:t>
            </a:r>
            <a:endParaRPr lang="en-US" altLang="ja-JP" dirty="0"/>
          </a:p>
          <a:p>
            <a:r>
              <a:rPr lang="ja-JP" altLang="en-US" dirty="0"/>
              <a:t>例：</a:t>
            </a:r>
            <a:r>
              <a:rPr lang="en-US" altLang="ja-JP" dirty="0"/>
              <a:t>FreeEnCal</a:t>
            </a:r>
            <a:r>
              <a:rPr lang="ja-JP" altLang="en-US" dirty="0"/>
              <a:t>の省メモリ化</a:t>
            </a:r>
            <a:endParaRPr lang="en-US" altLang="ja-JP" dirty="0"/>
          </a:p>
          <a:p>
            <a:pPr lvl="1"/>
            <a:r>
              <a:rPr lang="en-US" altLang="ja-JP" dirty="0"/>
              <a:t>FreeEnCal</a:t>
            </a:r>
            <a:r>
              <a:rPr lang="ja-JP" altLang="en-US" dirty="0"/>
              <a:t>が必要な理由</a:t>
            </a:r>
            <a:endParaRPr lang="en-US" altLang="ja-JP" dirty="0"/>
          </a:p>
          <a:p>
            <a:pPr lvl="1"/>
            <a:r>
              <a:rPr lang="en-US" altLang="ja-JP" dirty="0"/>
              <a:t>FreeEnCal</a:t>
            </a:r>
            <a:r>
              <a:rPr lang="ja-JP" altLang="en-US" dirty="0"/>
              <a:t>とはどういうもので、現状どうなっているのか</a:t>
            </a:r>
            <a:endParaRPr lang="en-US" altLang="ja-JP" dirty="0"/>
          </a:p>
          <a:p>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z="1800" smtClean="0"/>
              <a:t>2</a:t>
            </a:fld>
            <a:endParaRPr kumimoji="1" lang="ja-JP" altLang="en-US" sz="1800" dirty="0"/>
          </a:p>
        </p:txBody>
      </p:sp>
    </p:spTree>
    <p:extLst>
      <p:ext uri="{BB962C8B-B14F-4D97-AF65-F5344CB8AC3E}">
        <p14:creationId xmlns:p14="http://schemas.microsoft.com/office/powerpoint/2010/main" val="3579537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まとめと今後の予定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現時点までに行ったことを簡潔に説明する</a:t>
            </a:r>
            <a:endParaRPr kumimoji="1" lang="en-US" altLang="ja-JP" dirty="0"/>
          </a:p>
          <a:p>
            <a:pPr lvl="1"/>
            <a:r>
              <a:rPr lang="ja-JP" altLang="en-US" dirty="0"/>
              <a:t>ここで行ったと述べた内容の成果物を</a:t>
            </a:r>
            <a:br>
              <a:rPr lang="en-US" altLang="ja-JP" dirty="0"/>
            </a:br>
            <a:r>
              <a:rPr lang="en-US" altLang="ja-JP" dirty="0"/>
              <a:t>5</a:t>
            </a:r>
            <a:r>
              <a:rPr lang="ja-JP" altLang="en-US" dirty="0"/>
              <a:t>～</a:t>
            </a:r>
            <a:r>
              <a:rPr lang="en-US" altLang="ja-JP" dirty="0"/>
              <a:t>10</a:t>
            </a:r>
            <a:r>
              <a:rPr lang="ja-JP" altLang="en-US" dirty="0"/>
              <a:t>枚目に見せる方が良い（少なくとも付録スライドに成果物を用意する）</a:t>
            </a:r>
            <a:endParaRPr kumimoji="1" lang="en-US" altLang="ja-JP" dirty="0"/>
          </a:p>
          <a:p>
            <a:r>
              <a:rPr lang="ja-JP" altLang="en-US" dirty="0"/>
              <a:t>今後行うことを示す</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20</a:t>
            </a:fld>
            <a:endParaRPr lang="ja-JP" altLang="en-US" dirty="0"/>
          </a:p>
        </p:txBody>
      </p:sp>
    </p:spTree>
    <p:extLst>
      <p:ext uri="{BB962C8B-B14F-4D97-AF65-F5344CB8AC3E}">
        <p14:creationId xmlns:p14="http://schemas.microsoft.com/office/powerpoint/2010/main" val="2299051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611560" y="2996952"/>
            <a:ext cx="8229600" cy="706090"/>
          </a:xfrm>
        </p:spPr>
        <p:txBody>
          <a:bodyPr/>
          <a:lstStyle/>
          <a:p>
            <a:r>
              <a:rPr kumimoji="1" lang="ja-JP" altLang="en-US" dirty="0"/>
              <a:t>付録スライド</a:t>
            </a:r>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21</a:t>
            </a:fld>
            <a:endParaRPr lang="ja-JP" altLang="en-US" dirty="0"/>
          </a:p>
        </p:txBody>
      </p:sp>
    </p:spTree>
    <p:extLst>
      <p:ext uri="{BB962C8B-B14F-4D97-AF65-F5344CB8AC3E}">
        <p14:creationId xmlns:p14="http://schemas.microsoft.com/office/powerpoint/2010/main" val="2520277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付録スライドについて</a:t>
            </a:r>
          </a:p>
        </p:txBody>
      </p:sp>
      <p:sp>
        <p:nvSpPr>
          <p:cNvPr id="3" name="コンテンツ プレースホルダー 2"/>
          <p:cNvSpPr>
            <a:spLocks noGrp="1"/>
          </p:cNvSpPr>
          <p:nvPr>
            <p:ph idx="1"/>
          </p:nvPr>
        </p:nvSpPr>
        <p:spPr/>
        <p:txBody>
          <a:bodyPr/>
          <a:lstStyle/>
          <a:p>
            <a:r>
              <a:rPr kumimoji="1" lang="ja-JP" altLang="en-US" dirty="0"/>
              <a:t>付録スライドの</a:t>
            </a:r>
            <a:r>
              <a:rPr lang="ja-JP" altLang="en-US" dirty="0"/>
              <a:t>最初</a:t>
            </a:r>
            <a:r>
              <a:rPr kumimoji="1" lang="ja-JP" altLang="en-US" dirty="0"/>
              <a:t>は参考文献リストにする</a:t>
            </a:r>
            <a:endParaRPr kumimoji="1" lang="en-US" altLang="ja-JP" dirty="0"/>
          </a:p>
          <a:p>
            <a:r>
              <a:rPr lang="ja-JP" altLang="en-US" dirty="0"/>
              <a:t>本編中に説明できなかった成果物は付録スライドとして用意する（質問される可能性が高い）</a:t>
            </a:r>
            <a:endParaRPr lang="en-US" altLang="ja-JP" dirty="0"/>
          </a:p>
          <a:p>
            <a:r>
              <a:rPr kumimoji="1" lang="ja-JP" altLang="en-US" dirty="0"/>
              <a:t>専門用語や概念などを質問されたときに見せるスライドを用意する</a:t>
            </a:r>
            <a:endParaRPr kumimoji="1" lang="en-US" altLang="ja-JP" dirty="0"/>
          </a:p>
          <a:p>
            <a:r>
              <a:rPr lang="ja-JP" altLang="en-US" dirty="0"/>
              <a:t>多くの付録スライドを用意することで、勉強になるし、心の安定も得られる</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22</a:t>
            </a:fld>
            <a:endParaRPr lang="ja-JP" altLang="en-US" dirty="0"/>
          </a:p>
        </p:txBody>
      </p:sp>
    </p:spTree>
    <p:extLst>
      <p:ext uri="{BB962C8B-B14F-4D97-AF65-F5344CB8AC3E}">
        <p14:creationId xmlns:p14="http://schemas.microsoft.com/office/powerpoint/2010/main" val="1800403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例：参考文献</a:t>
            </a:r>
          </a:p>
        </p:txBody>
      </p:sp>
      <p:sp>
        <p:nvSpPr>
          <p:cNvPr id="5" name="コンテンツ プレースホルダー 4"/>
          <p:cNvSpPr>
            <a:spLocks noGrp="1"/>
          </p:cNvSpPr>
          <p:nvPr>
            <p:ph idx="1"/>
          </p:nvPr>
        </p:nvSpPr>
        <p:spPr/>
        <p:txBody>
          <a:bodyPr>
            <a:normAutofit/>
          </a:bodyPr>
          <a:lstStyle/>
          <a:p>
            <a:r>
              <a:rPr lang="en-US" altLang="ja-JP" sz="2000" dirty="0"/>
              <a:t>[Cheng et.al, 2007]</a:t>
            </a:r>
            <a:br>
              <a:rPr lang="en-US" altLang="ja-JP" sz="2000" dirty="0"/>
            </a:br>
            <a:r>
              <a:rPr lang="en-US" altLang="ja-JP" sz="2000" dirty="0"/>
              <a:t>Cheng, J., Nara, S., Goto, Y.: FreeEnCal: A Forward Reasoning Engine with General-Purpose, LNAI/LNCS, Vol. 4693, Springer-Verlag, pp. 444 – 452, 2007.</a:t>
            </a:r>
            <a:endParaRPr lang="ja-JP" altLang="en-US" sz="2000" dirty="0"/>
          </a:p>
          <a:p>
            <a:r>
              <a:rPr lang="en-US" altLang="ja-JP" sz="2000" dirty="0"/>
              <a:t>[Davis 2001]</a:t>
            </a:r>
            <a:br>
              <a:rPr lang="en-US" altLang="ja-JP" sz="2000" dirty="0"/>
            </a:br>
            <a:r>
              <a:rPr lang="en-US" altLang="ja-JP" sz="2000" dirty="0"/>
              <a:t>Davis, M.: The Early History of Automated Deduction. In Robinson, A., Voronkov, A., eds.: Handbook of Automated Reasoning. Elsevier and MIT Press, Amsterdam/Cambridge, pp. ) 5 – 15, 2001.</a:t>
            </a:r>
          </a:p>
          <a:p>
            <a:r>
              <a:rPr lang="en-US" altLang="ja-JP" sz="2000" dirty="0"/>
              <a:t>[Fayyad, et, al., 1996]</a:t>
            </a:r>
            <a:br>
              <a:rPr lang="en-US" altLang="ja-JP" sz="2000" dirty="0"/>
            </a:br>
            <a:r>
              <a:rPr lang="en-US" altLang="ja-JP" sz="2000" dirty="0"/>
              <a:t>Fayyad, U., Piatetsky-shapiro, G., Smyth, P.: From Data Mining to Knowledge Discovery in Databases. AI Magazine 17(3), pp. 37-54, 1996.</a:t>
            </a:r>
          </a:p>
          <a:p>
            <a:r>
              <a:rPr lang="en-US" altLang="ja-JP" sz="2000" dirty="0"/>
              <a:t>[Goto 2014]</a:t>
            </a:r>
            <a:br>
              <a:rPr lang="en-US" altLang="ja-JP" sz="2000" dirty="0"/>
            </a:br>
            <a:r>
              <a:rPr lang="en-US" altLang="ja-JP" sz="2000" dirty="0"/>
              <a:t>Goto, Y.: Information Mining for Big Information, Studies in Big Data, Vol. 8, Springer International Publishing, pp. 23-38, 2014.</a:t>
            </a:r>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23</a:t>
            </a:fld>
            <a:endParaRPr kumimoji="1" lang="ja-JP" altLang="en-US"/>
          </a:p>
        </p:txBody>
      </p:sp>
    </p:spTree>
    <p:extLst>
      <p:ext uri="{BB962C8B-B14F-4D97-AF65-F5344CB8AC3E}">
        <p14:creationId xmlns:p14="http://schemas.microsoft.com/office/powerpoint/2010/main" val="1966938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タイトル 1"/>
          <p:cNvSpPr>
            <a:spLocks noGrp="1"/>
          </p:cNvSpPr>
          <p:nvPr>
            <p:ph type="title"/>
          </p:nvPr>
        </p:nvSpPr>
        <p:spPr/>
        <p:txBody>
          <a:bodyPr>
            <a:normAutofit/>
          </a:bodyPr>
          <a:lstStyle/>
          <a:p>
            <a:r>
              <a:rPr lang="ja-JP" altLang="en-US" dirty="0"/>
              <a:t>例：</a:t>
            </a:r>
            <a:r>
              <a:rPr lang="en-US" altLang="ja-JP" dirty="0"/>
              <a:t>FreeEnCal</a:t>
            </a:r>
            <a:r>
              <a:rPr lang="ja-JP" altLang="en-US" dirty="0"/>
              <a:t>の説明</a:t>
            </a:r>
          </a:p>
        </p:txBody>
      </p:sp>
      <p:sp>
        <p:nvSpPr>
          <p:cNvPr id="46083" name="コンテンツ プレースホルダー 2"/>
          <p:cNvSpPr>
            <a:spLocks noGrp="1"/>
          </p:cNvSpPr>
          <p:nvPr>
            <p:ph idx="1"/>
          </p:nvPr>
        </p:nvSpPr>
        <p:spPr>
          <a:xfrm>
            <a:off x="539750" y="1052513"/>
            <a:ext cx="7993063" cy="3671887"/>
          </a:xfrm>
        </p:spPr>
        <p:txBody>
          <a:bodyPr>
            <a:normAutofit lnSpcReduction="10000"/>
          </a:bodyPr>
          <a:lstStyle/>
          <a:p>
            <a:r>
              <a:rPr lang="en-US" altLang="ja-JP" dirty="0"/>
              <a:t>FreeEnCal was proposed as a forward reasoning engine with general-purpose [Cheng, et al 2007].</a:t>
            </a:r>
          </a:p>
          <a:p>
            <a:r>
              <a:rPr lang="en-US" altLang="ja-JP" dirty="0"/>
              <a:t>Improving algorithms were proposed and implemented, but separately:</a:t>
            </a:r>
          </a:p>
          <a:p>
            <a:pPr lvl="1"/>
            <a:r>
              <a:rPr lang="en-US" altLang="ja-JP" dirty="0"/>
              <a:t>fast algorithms [Koh, et al 2008,  2010].</a:t>
            </a:r>
          </a:p>
          <a:p>
            <a:pPr lvl="1"/>
            <a:r>
              <a:rPr lang="en-US" altLang="ja-JP" dirty="0"/>
              <a:t>a general reasoning algorithm [Goto, et al 2008].</a:t>
            </a:r>
          </a:p>
          <a:p>
            <a:endParaRPr lang="ja-JP" altLang="en-US" dirty="0"/>
          </a:p>
        </p:txBody>
      </p:sp>
      <p:sp>
        <p:nvSpPr>
          <p:cNvPr id="46084" name="スライド番号プレースホルダー 3"/>
          <p:cNvSpPr>
            <a:spLocks noGrp="1"/>
          </p:cNvSpPr>
          <p:nvPr>
            <p:ph type="sldNum" sz="quarter" idx="12"/>
          </p:nvPr>
        </p:nvSpPr>
        <p:spPr>
          <a:noFill/>
        </p:spPr>
        <p:txBody>
          <a:bodyPr/>
          <a:lstStyle>
            <a:lvl1pPr eaLnBrk="0" hangingPunct="0">
              <a:spcBef>
                <a:spcPct val="80000"/>
              </a:spcBef>
              <a:spcAft>
                <a:spcPct val="10000"/>
              </a:spcAft>
              <a:buChar char="•"/>
              <a:defRPr kumimoji="1" sz="2800">
                <a:solidFill>
                  <a:schemeClr val="tx1"/>
                </a:solidFill>
                <a:latin typeface="Times New Roman" pitchFamily="18" charset="0"/>
                <a:ea typeface="ＭＳ Ｐゴシック" pitchFamily="50" charset="-128"/>
              </a:defRPr>
            </a:lvl1pPr>
            <a:lvl2pPr marL="742950" indent="-285750" eaLnBrk="0" hangingPunct="0">
              <a:spcBef>
                <a:spcPct val="10000"/>
              </a:spcBef>
              <a:spcAft>
                <a:spcPct val="10000"/>
              </a:spcAft>
              <a:buChar char="–"/>
              <a:defRPr kumimoji="1" sz="2800">
                <a:solidFill>
                  <a:schemeClr val="tx1"/>
                </a:solidFill>
                <a:latin typeface="Times New Roman" pitchFamily="18" charset="0"/>
                <a:ea typeface="ＭＳ Ｐゴシック" pitchFamily="50" charset="-128"/>
              </a:defRPr>
            </a:lvl2pPr>
            <a:lvl3pPr marL="1143000" indent="-228600" eaLnBrk="0" hangingPunct="0">
              <a:spcBef>
                <a:spcPct val="20000"/>
              </a:spcBef>
              <a:buChar char="•"/>
              <a:defRPr kumimoji="1" sz="2400">
                <a:solidFill>
                  <a:schemeClr val="tx1"/>
                </a:solidFill>
                <a:latin typeface="Times New Roman" pitchFamily="18" charset="0"/>
                <a:ea typeface="ＭＳ Ｐゴシック" pitchFamily="50" charset="-128"/>
              </a:defRPr>
            </a:lvl3pPr>
            <a:lvl4pPr marL="1600200" indent="-228600" eaLnBrk="0" hangingPunct="0">
              <a:spcBef>
                <a:spcPct val="20000"/>
              </a:spcBef>
              <a:buChar char="–"/>
              <a:defRPr kumimoji="1" sz="2400">
                <a:solidFill>
                  <a:schemeClr val="tx1"/>
                </a:solidFill>
                <a:latin typeface="Times New Roman" pitchFamily="18" charset="0"/>
                <a:ea typeface="ＭＳ Ｐゴシック" pitchFamily="50" charset="-128"/>
              </a:defRPr>
            </a:lvl4pPr>
            <a:lvl5pPr marL="2057400" indent="-228600" eaLnBrk="0" hangingPunct="0">
              <a:spcBef>
                <a:spcPct val="20000"/>
              </a:spcBef>
              <a:buChar char="»"/>
              <a:defRPr kumimoji="1" sz="2000">
                <a:solidFill>
                  <a:schemeClr val="tx1"/>
                </a:solidFill>
                <a:latin typeface="Times New Roman" pitchFamily="18"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pitchFamily="50" charset="-128"/>
              </a:defRPr>
            </a:lvl9pPr>
          </a:lstStyle>
          <a:p>
            <a:pPr eaLnBrk="1" hangingPunct="1">
              <a:spcBef>
                <a:spcPct val="0"/>
              </a:spcBef>
              <a:spcAft>
                <a:spcPct val="0"/>
              </a:spcAft>
              <a:buFontTx/>
              <a:buNone/>
            </a:pPr>
            <a:fld id="{BE21C8EA-5885-4280-9DDC-1B33495AD2C8}" type="slidenum">
              <a:rPr lang="en-US" altLang="ja-JP" sz="2000" smtClean="0"/>
              <a:pPr eaLnBrk="1" hangingPunct="1">
                <a:spcBef>
                  <a:spcPct val="0"/>
                </a:spcBef>
                <a:spcAft>
                  <a:spcPct val="0"/>
                </a:spcAft>
                <a:buFontTx/>
                <a:buNone/>
              </a:pPr>
              <a:t>24</a:t>
            </a:fld>
            <a:endParaRPr lang="en-US" altLang="ja-JP" sz="2000"/>
          </a:p>
        </p:txBody>
      </p:sp>
      <p:sp>
        <p:nvSpPr>
          <p:cNvPr id="46085" name="テキスト ボックス 4"/>
          <p:cNvSpPr txBox="1">
            <a:spLocks noChangeArrowheads="1"/>
          </p:cNvSpPr>
          <p:nvPr/>
        </p:nvSpPr>
        <p:spPr bwMode="auto">
          <a:xfrm>
            <a:off x="877888" y="5085184"/>
            <a:ext cx="7473950" cy="95408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80000"/>
              </a:spcBef>
              <a:spcAft>
                <a:spcPct val="10000"/>
              </a:spcAft>
              <a:buChar char="•"/>
              <a:defRPr kumimoji="1" sz="2800">
                <a:solidFill>
                  <a:schemeClr val="tx1"/>
                </a:solidFill>
                <a:latin typeface="Times New Roman" pitchFamily="18" charset="0"/>
                <a:ea typeface="ＭＳ Ｐゴシック" pitchFamily="50" charset="-128"/>
              </a:defRPr>
            </a:lvl1pPr>
            <a:lvl2pPr marL="742950" indent="-285750" eaLnBrk="0" hangingPunct="0">
              <a:spcBef>
                <a:spcPct val="10000"/>
              </a:spcBef>
              <a:spcAft>
                <a:spcPct val="10000"/>
              </a:spcAft>
              <a:buChar char="–"/>
              <a:defRPr kumimoji="1" sz="2800">
                <a:solidFill>
                  <a:schemeClr val="tx1"/>
                </a:solidFill>
                <a:latin typeface="Times New Roman" pitchFamily="18" charset="0"/>
                <a:ea typeface="ＭＳ Ｐゴシック" pitchFamily="50" charset="-128"/>
              </a:defRPr>
            </a:lvl2pPr>
            <a:lvl3pPr marL="1143000" indent="-228600" eaLnBrk="0" hangingPunct="0">
              <a:spcBef>
                <a:spcPct val="20000"/>
              </a:spcBef>
              <a:buChar char="•"/>
              <a:defRPr kumimoji="1" sz="2400">
                <a:solidFill>
                  <a:schemeClr val="tx1"/>
                </a:solidFill>
                <a:latin typeface="Times New Roman" pitchFamily="18" charset="0"/>
                <a:ea typeface="ＭＳ Ｐゴシック" pitchFamily="50" charset="-128"/>
              </a:defRPr>
            </a:lvl3pPr>
            <a:lvl4pPr marL="1600200" indent="-228600" eaLnBrk="0" hangingPunct="0">
              <a:spcBef>
                <a:spcPct val="20000"/>
              </a:spcBef>
              <a:buChar char="–"/>
              <a:defRPr kumimoji="1" sz="2400">
                <a:solidFill>
                  <a:schemeClr val="tx1"/>
                </a:solidFill>
                <a:latin typeface="Times New Roman" pitchFamily="18" charset="0"/>
                <a:ea typeface="ＭＳ Ｐゴシック" pitchFamily="50" charset="-128"/>
              </a:defRPr>
            </a:lvl4pPr>
            <a:lvl5pPr marL="2057400" indent="-228600" eaLnBrk="0" hangingPunct="0">
              <a:spcBef>
                <a:spcPct val="20000"/>
              </a:spcBef>
              <a:buChar char="»"/>
              <a:defRPr kumimoji="1" sz="2000">
                <a:solidFill>
                  <a:schemeClr val="tx1"/>
                </a:solidFill>
                <a:latin typeface="Times New Roman" pitchFamily="18"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pitchFamily="50" charset="-128"/>
              </a:defRPr>
            </a:lvl9pPr>
          </a:lstStyle>
          <a:p>
            <a:pPr eaLnBrk="1" hangingPunct="1">
              <a:spcBef>
                <a:spcPct val="0"/>
              </a:spcBef>
              <a:spcAft>
                <a:spcPct val="0"/>
              </a:spcAft>
              <a:buFontTx/>
              <a:buNone/>
            </a:pPr>
            <a:r>
              <a:rPr lang="en-US" altLang="ja-JP"/>
              <a:t>There is no practical implementation of FreeEnCal</a:t>
            </a:r>
            <a:br>
              <a:rPr lang="en-US" altLang="ja-JP"/>
            </a:br>
            <a:r>
              <a:rPr lang="en-US" altLang="ja-JP"/>
              <a:t>that adopts those algorithms.</a:t>
            </a:r>
          </a:p>
        </p:txBody>
      </p:sp>
    </p:spTree>
    <p:extLst>
      <p:ext uri="{BB962C8B-B14F-4D97-AF65-F5344CB8AC3E}">
        <p14:creationId xmlns:p14="http://schemas.microsoft.com/office/powerpoint/2010/main" val="4191001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スライド番号プレースホルダー 5"/>
          <p:cNvSpPr>
            <a:spLocks noGrp="1"/>
          </p:cNvSpPr>
          <p:nvPr>
            <p:ph type="sldNum" sz="quarter" idx="12"/>
          </p:nvPr>
        </p:nvSpPr>
        <p:spPr>
          <a:noFill/>
        </p:spPr>
        <p:txBody>
          <a:bodyPr/>
          <a:lstStyle>
            <a:lvl1pPr eaLnBrk="0" hangingPunct="0">
              <a:spcBef>
                <a:spcPct val="80000"/>
              </a:spcBef>
              <a:spcAft>
                <a:spcPct val="10000"/>
              </a:spcAft>
              <a:buChar char="•"/>
              <a:defRPr kumimoji="1" sz="2800">
                <a:solidFill>
                  <a:schemeClr val="tx1"/>
                </a:solidFill>
                <a:latin typeface="Times New Roman" pitchFamily="18" charset="0"/>
                <a:ea typeface="ＭＳ Ｐゴシック" pitchFamily="50" charset="-128"/>
              </a:defRPr>
            </a:lvl1pPr>
            <a:lvl2pPr marL="742950" indent="-285750" eaLnBrk="0" hangingPunct="0">
              <a:spcBef>
                <a:spcPct val="10000"/>
              </a:spcBef>
              <a:spcAft>
                <a:spcPct val="10000"/>
              </a:spcAft>
              <a:buChar char="–"/>
              <a:defRPr kumimoji="1" sz="2800">
                <a:solidFill>
                  <a:schemeClr val="tx1"/>
                </a:solidFill>
                <a:latin typeface="Times New Roman" pitchFamily="18" charset="0"/>
                <a:ea typeface="ＭＳ Ｐゴシック" pitchFamily="50" charset="-128"/>
              </a:defRPr>
            </a:lvl2pPr>
            <a:lvl3pPr marL="1143000" indent="-228600" eaLnBrk="0" hangingPunct="0">
              <a:spcBef>
                <a:spcPct val="20000"/>
              </a:spcBef>
              <a:buChar char="•"/>
              <a:defRPr kumimoji="1" sz="2400">
                <a:solidFill>
                  <a:schemeClr val="tx1"/>
                </a:solidFill>
                <a:latin typeface="Times New Roman" pitchFamily="18" charset="0"/>
                <a:ea typeface="ＭＳ Ｐゴシック" pitchFamily="50" charset="-128"/>
              </a:defRPr>
            </a:lvl3pPr>
            <a:lvl4pPr marL="1600200" indent="-228600" eaLnBrk="0" hangingPunct="0">
              <a:spcBef>
                <a:spcPct val="20000"/>
              </a:spcBef>
              <a:buChar char="–"/>
              <a:defRPr kumimoji="1" sz="2400">
                <a:solidFill>
                  <a:schemeClr val="tx1"/>
                </a:solidFill>
                <a:latin typeface="Times New Roman" pitchFamily="18" charset="0"/>
                <a:ea typeface="ＭＳ Ｐゴシック" pitchFamily="50" charset="-128"/>
              </a:defRPr>
            </a:lvl4pPr>
            <a:lvl5pPr marL="2057400" indent="-228600" eaLnBrk="0" hangingPunct="0">
              <a:spcBef>
                <a:spcPct val="20000"/>
              </a:spcBef>
              <a:buChar char="»"/>
              <a:defRPr kumimoji="1" sz="2000">
                <a:solidFill>
                  <a:schemeClr val="tx1"/>
                </a:solidFill>
                <a:latin typeface="Times New Roman" pitchFamily="18"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pitchFamily="50" charset="-128"/>
              </a:defRPr>
            </a:lvl9pPr>
          </a:lstStyle>
          <a:p>
            <a:pPr eaLnBrk="1" hangingPunct="1">
              <a:spcBef>
                <a:spcPct val="0"/>
              </a:spcBef>
              <a:spcAft>
                <a:spcPct val="0"/>
              </a:spcAft>
              <a:buFontTx/>
              <a:buNone/>
            </a:pPr>
            <a:fld id="{ECF44E20-3937-4BFC-A2F1-608A217BC4A4}" type="slidenum">
              <a:rPr lang="en-US" altLang="ja-JP" sz="2000" smtClean="0"/>
              <a:pPr eaLnBrk="1" hangingPunct="1">
                <a:spcBef>
                  <a:spcPct val="0"/>
                </a:spcBef>
                <a:spcAft>
                  <a:spcPct val="0"/>
                </a:spcAft>
                <a:buFontTx/>
                <a:buNone/>
              </a:pPr>
              <a:t>25</a:t>
            </a:fld>
            <a:endParaRPr lang="en-US" altLang="ja-JP" sz="2000"/>
          </a:p>
        </p:txBody>
      </p:sp>
      <p:sp>
        <p:nvSpPr>
          <p:cNvPr id="47107" name="Rectangle 2"/>
          <p:cNvSpPr>
            <a:spLocks noGrp="1" noChangeArrowheads="1"/>
          </p:cNvSpPr>
          <p:nvPr>
            <p:ph type="title"/>
          </p:nvPr>
        </p:nvSpPr>
        <p:spPr>
          <a:xfrm>
            <a:off x="533400" y="228600"/>
            <a:ext cx="7924800" cy="762000"/>
          </a:xfrm>
        </p:spPr>
        <p:txBody>
          <a:bodyPr/>
          <a:lstStyle/>
          <a:p>
            <a:r>
              <a:rPr lang="ja-JP" altLang="en-US" dirty="0"/>
              <a:t>例： </a:t>
            </a:r>
            <a:r>
              <a:rPr lang="en-US" altLang="ja-JP" dirty="0"/>
              <a:t>FreeEnCal (Cont.)</a:t>
            </a:r>
          </a:p>
        </p:txBody>
      </p:sp>
      <p:sp>
        <p:nvSpPr>
          <p:cNvPr id="47108" name="Rectangle 3"/>
          <p:cNvSpPr>
            <a:spLocks noGrp="1" noChangeArrowheads="1"/>
          </p:cNvSpPr>
          <p:nvPr>
            <p:ph type="body" idx="1"/>
          </p:nvPr>
        </p:nvSpPr>
        <p:spPr>
          <a:xfrm>
            <a:off x="611188" y="1052513"/>
            <a:ext cx="7772400" cy="4876800"/>
          </a:xfrm>
        </p:spPr>
        <p:txBody>
          <a:bodyPr>
            <a:normAutofit fontScale="92500"/>
          </a:bodyPr>
          <a:lstStyle/>
          <a:p>
            <a:r>
              <a:rPr lang="en-US" altLang="ja-JP" dirty="0"/>
              <a:t>A forward reasoning engine for general-purpose should deal with</a:t>
            </a:r>
          </a:p>
          <a:p>
            <a:pPr lvl="1">
              <a:spcBef>
                <a:spcPct val="20000"/>
              </a:spcBef>
            </a:pPr>
            <a:r>
              <a:rPr lang="en-US" altLang="ja-JP" dirty="0"/>
              <a:t>various logic systems,</a:t>
            </a:r>
          </a:p>
          <a:p>
            <a:pPr lvl="1">
              <a:spcBef>
                <a:spcPct val="20000"/>
              </a:spcBef>
            </a:pPr>
            <a:r>
              <a:rPr lang="en-US" altLang="ja-JP" dirty="0"/>
              <a:t>formal theories based on the various logic systems,</a:t>
            </a:r>
          </a:p>
          <a:p>
            <a:pPr lvl="1">
              <a:spcBef>
                <a:spcPct val="20000"/>
              </a:spcBef>
            </a:pPr>
            <a:r>
              <a:rPr lang="en-US" altLang="ja-JP" dirty="0"/>
              <a:t>three formal systems,</a:t>
            </a:r>
          </a:p>
          <a:p>
            <a:pPr lvl="1">
              <a:spcBef>
                <a:spcPct val="20000"/>
              </a:spcBef>
            </a:pPr>
            <a:r>
              <a:rPr lang="en-US" altLang="ja-JP" dirty="0"/>
              <a:t>deductive, simple inductive, and abductive reasoning.</a:t>
            </a:r>
          </a:p>
          <a:p>
            <a:pPr>
              <a:spcBef>
                <a:spcPct val="20000"/>
              </a:spcBef>
            </a:pPr>
            <a:r>
              <a:rPr lang="en-US" altLang="ja-JP" dirty="0"/>
              <a:t>From the viewpoint of generality, FreeEnCal doesn’t deal with discussion space of predicates.</a:t>
            </a:r>
          </a:p>
        </p:txBody>
      </p:sp>
    </p:spTree>
    <p:extLst>
      <p:ext uri="{BB962C8B-B14F-4D97-AF65-F5344CB8AC3E}">
        <p14:creationId xmlns:p14="http://schemas.microsoft.com/office/powerpoint/2010/main" val="1038276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467544" y="2564904"/>
            <a:ext cx="8229600" cy="706090"/>
          </a:xfrm>
        </p:spPr>
        <p:txBody>
          <a:bodyPr/>
          <a:lstStyle/>
          <a:p>
            <a:r>
              <a:rPr kumimoji="1" lang="ja-JP" altLang="en-US" dirty="0"/>
              <a:t>書式に関する注意事項</a:t>
            </a:r>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26</a:t>
            </a:fld>
            <a:endParaRPr lang="ja-JP" altLang="en-US" dirty="0"/>
          </a:p>
        </p:txBody>
      </p:sp>
    </p:spTree>
    <p:extLst>
      <p:ext uri="{BB962C8B-B14F-4D97-AF65-F5344CB8AC3E}">
        <p14:creationId xmlns:p14="http://schemas.microsoft.com/office/powerpoint/2010/main" val="2212199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デザインとフォントについて</a:t>
            </a:r>
          </a:p>
        </p:txBody>
      </p:sp>
      <p:sp>
        <p:nvSpPr>
          <p:cNvPr id="5" name="コンテンツ プレースホルダー 4"/>
          <p:cNvSpPr>
            <a:spLocks noGrp="1"/>
          </p:cNvSpPr>
          <p:nvPr>
            <p:ph idx="1"/>
          </p:nvPr>
        </p:nvSpPr>
        <p:spPr/>
        <p:txBody>
          <a:bodyPr/>
          <a:lstStyle/>
          <a:p>
            <a:r>
              <a:rPr lang="en-US" altLang="ja-JP" dirty="0"/>
              <a:t>1</a:t>
            </a:r>
            <a:r>
              <a:rPr lang="ja-JP" altLang="en-US" dirty="0"/>
              <a:t>枚のスライドを広く使えるデザインが良い</a:t>
            </a:r>
            <a:endParaRPr lang="en-US" altLang="ja-JP" dirty="0"/>
          </a:p>
          <a:p>
            <a:r>
              <a:rPr kumimoji="1" lang="ja-JP" altLang="en-US" dirty="0"/>
              <a:t>私はここ数年は背景を使わないようにしている</a:t>
            </a:r>
            <a:endParaRPr lang="en-US" altLang="ja-JP" dirty="0"/>
          </a:p>
          <a:p>
            <a:r>
              <a:rPr kumimoji="1" lang="ja-JP" altLang="en-US" dirty="0"/>
              <a:t>背景色とフォントの色のコントラストが高いようにすること（字が読みやすいようにする）</a:t>
            </a:r>
            <a:endParaRPr kumimoji="1" lang="en-US" altLang="ja-JP" dirty="0"/>
          </a:p>
          <a:p>
            <a:r>
              <a:rPr lang="ja-JP" altLang="en-US" dirty="0"/>
              <a:t>フォントは読みやすいフォントを使うこと</a:t>
            </a:r>
            <a:endParaRPr lang="en-US" altLang="ja-JP" dirty="0"/>
          </a:p>
          <a:p>
            <a:pPr lvl="1"/>
            <a:r>
              <a:rPr kumimoji="1" lang="ja-JP" altLang="en-US" dirty="0"/>
              <a:t>このスライドは日本語は「メイリオ」</a:t>
            </a:r>
            <a:r>
              <a:rPr lang="ja-JP" altLang="en-US" dirty="0"/>
              <a:t>、アルファベットは「</a:t>
            </a:r>
            <a:r>
              <a:rPr lang="en-US" altLang="ja-JP" dirty="0" err="1"/>
              <a:t>Segeo</a:t>
            </a:r>
            <a:r>
              <a:rPr lang="en-US" altLang="ja-JP" dirty="0"/>
              <a:t> UI</a:t>
            </a:r>
            <a:r>
              <a:rPr lang="ja-JP" altLang="en-US" dirty="0"/>
              <a:t>」を使っている</a:t>
            </a:r>
            <a:endParaRPr lang="en-US" altLang="ja-JP" dirty="0"/>
          </a:p>
          <a:p>
            <a:pPr lvl="1"/>
            <a:r>
              <a:rPr lang="en-US" altLang="ja-JP" dirty="0"/>
              <a:t>http://tsutawarudesign.web.fc2.com/yomiyasuku5.html</a:t>
            </a:r>
            <a:endParaRPr kumimoji="1" lang="en-US" altLang="ja-JP"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27</a:t>
            </a:fld>
            <a:endParaRPr kumimoji="1" lang="ja-JP" altLang="en-US"/>
          </a:p>
        </p:txBody>
      </p:sp>
    </p:spTree>
    <p:extLst>
      <p:ext uri="{BB962C8B-B14F-4D97-AF65-F5344CB8AC3E}">
        <p14:creationId xmlns:p14="http://schemas.microsoft.com/office/powerpoint/2010/main" val="2380172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フォントサイズについて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基本的に全スライドを通して同じフォント</a:t>
            </a:r>
            <a:br>
              <a:rPr kumimoji="1" lang="en-US" altLang="ja-JP" dirty="0"/>
            </a:br>
            <a:r>
              <a:rPr kumimoji="1" lang="ja-JP" altLang="en-US" dirty="0"/>
              <a:t>サイズを使うこと</a:t>
            </a:r>
            <a:endParaRPr kumimoji="1" lang="en-US" altLang="ja-JP" dirty="0"/>
          </a:p>
          <a:p>
            <a:r>
              <a:rPr lang="ja-JP" altLang="en-US" dirty="0"/>
              <a:t>最小でもフォントサイズは</a:t>
            </a:r>
            <a:r>
              <a:rPr lang="en-US" altLang="ja-JP" dirty="0"/>
              <a:t>24pt</a:t>
            </a:r>
            <a:r>
              <a:rPr lang="ja-JP" altLang="en-US" dirty="0"/>
              <a:t>にすること、</a:t>
            </a:r>
            <a:br>
              <a:rPr lang="en-US" altLang="ja-JP" dirty="0"/>
            </a:br>
            <a:r>
              <a:rPr lang="ja-JP" altLang="en-US" dirty="0"/>
              <a:t>このスライドは</a:t>
            </a:r>
            <a:r>
              <a:rPr lang="en-US" altLang="ja-JP" dirty="0"/>
              <a:t>28pt</a:t>
            </a:r>
            <a:r>
              <a:rPr lang="ja-JP" altLang="en-US" dirty="0"/>
              <a:t>で作っている</a:t>
            </a:r>
            <a:endParaRPr lang="en-US" altLang="ja-JP" dirty="0"/>
          </a:p>
          <a:p>
            <a:r>
              <a:rPr kumimoji="1" lang="ja-JP" altLang="en-US" dirty="0"/>
              <a:t>このスライドでは箇条書きの入れ子でも</a:t>
            </a:r>
            <a:br>
              <a:rPr kumimoji="1" lang="en-US" altLang="ja-JP" dirty="0"/>
            </a:br>
            <a:r>
              <a:rPr kumimoji="1" lang="ja-JP" altLang="en-US" dirty="0"/>
              <a:t>フォントサイズを</a:t>
            </a:r>
            <a:r>
              <a:rPr kumimoji="1" lang="en-US" altLang="ja-JP" dirty="0"/>
              <a:t>28pt</a:t>
            </a:r>
            <a:r>
              <a:rPr kumimoji="1" lang="ja-JP" altLang="en-US" dirty="0" err="1"/>
              <a:t>に統</a:t>
            </a:r>
            <a:r>
              <a:rPr kumimoji="1" lang="ja-JP" altLang="en-US" dirty="0"/>
              <a:t>一している</a:t>
            </a:r>
            <a:endParaRPr kumimoji="1" lang="en-US" altLang="ja-JP" dirty="0"/>
          </a:p>
          <a:p>
            <a:r>
              <a:rPr lang="ja-JP" altLang="en-US" dirty="0"/>
              <a:t>図や表中のフォントサイズにも注意すること</a:t>
            </a:r>
            <a:br>
              <a:rPr lang="en-US" altLang="ja-JP" dirty="0"/>
            </a:br>
            <a:r>
              <a:rPr lang="ja-JP" altLang="en-US" dirty="0"/>
              <a:t>（できるかぎり</a:t>
            </a:r>
            <a:r>
              <a:rPr lang="en-US" altLang="ja-JP" dirty="0"/>
              <a:t>18pt </a:t>
            </a:r>
            <a:r>
              <a:rPr lang="ja-JP" altLang="en-US" dirty="0"/>
              <a:t>～ </a:t>
            </a:r>
            <a:r>
              <a:rPr lang="en-US" altLang="ja-JP" dirty="0"/>
              <a:t>20pt</a:t>
            </a:r>
            <a:r>
              <a:rPr lang="ja-JP" altLang="en-US" dirty="0"/>
              <a:t>にする）</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28</a:t>
            </a:fld>
            <a:endParaRPr lang="ja-JP" altLang="en-US" dirty="0"/>
          </a:p>
        </p:txBody>
      </p:sp>
    </p:spTree>
    <p:extLst>
      <p:ext uri="{BB962C8B-B14F-4D97-AF65-F5344CB8AC3E}">
        <p14:creationId xmlns:p14="http://schemas.microsoft.com/office/powerpoint/2010/main" val="31918106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参照について（</a:t>
            </a:r>
            <a:r>
              <a:rPr lang="en-US" altLang="ja-JP" dirty="0"/>
              <a:t>1/2</a:t>
            </a:r>
            <a:r>
              <a:rPr lang="ja-JP" altLang="en-US" dirty="0"/>
              <a:t>）</a:t>
            </a:r>
            <a:endParaRPr kumimoji="1" lang="ja-JP" altLang="en-US" dirty="0"/>
          </a:p>
        </p:txBody>
      </p:sp>
      <p:sp>
        <p:nvSpPr>
          <p:cNvPr id="3" name="コンテンツ プレースホルダー 2"/>
          <p:cNvSpPr>
            <a:spLocks noGrp="1"/>
          </p:cNvSpPr>
          <p:nvPr>
            <p:ph idx="1"/>
          </p:nvPr>
        </p:nvSpPr>
        <p:spPr>
          <a:xfrm>
            <a:off x="395536" y="980728"/>
            <a:ext cx="8424936" cy="5472608"/>
          </a:xfrm>
        </p:spPr>
        <p:txBody>
          <a:bodyPr>
            <a:normAutofit/>
          </a:bodyPr>
          <a:lstStyle/>
          <a:p>
            <a:r>
              <a:rPr kumimoji="1" lang="ja-JP" altLang="en-US" dirty="0"/>
              <a:t>参考文献を参照していない事実や主張についての説明責任はすべて発表者にある</a:t>
            </a:r>
            <a:endParaRPr kumimoji="1" lang="en-US" altLang="ja-JP" dirty="0"/>
          </a:p>
          <a:p>
            <a:r>
              <a:rPr lang="ja-JP" altLang="en-US" dirty="0"/>
              <a:t>他人が行った仕事については参考文献を</a:t>
            </a:r>
            <a:br>
              <a:rPr lang="en-US" altLang="ja-JP" dirty="0"/>
            </a:br>
            <a:r>
              <a:rPr lang="ja-JP" altLang="en-US" dirty="0"/>
              <a:t>参照すること</a:t>
            </a:r>
            <a:endParaRPr lang="en-US" altLang="ja-JP" dirty="0"/>
          </a:p>
          <a:p>
            <a:r>
              <a:rPr kumimoji="1" lang="ja-JP" altLang="en-US" dirty="0"/>
              <a:t>日本語文献の場合</a:t>
            </a:r>
            <a:endParaRPr kumimoji="1" lang="en-US" altLang="ja-JP" dirty="0"/>
          </a:p>
          <a:p>
            <a:pPr lvl="1"/>
            <a:r>
              <a:rPr lang="en-US" altLang="ja-JP" dirty="0"/>
              <a:t>[</a:t>
            </a:r>
            <a:r>
              <a:rPr lang="ja-JP" altLang="en-US" dirty="0"/>
              <a:t>後藤</a:t>
            </a:r>
            <a:r>
              <a:rPr lang="en-US" altLang="ja-JP" dirty="0"/>
              <a:t> 2015]</a:t>
            </a:r>
            <a:r>
              <a:rPr lang="ja-JP" altLang="en-US" dirty="0"/>
              <a:t>：著者が</a:t>
            </a:r>
            <a:r>
              <a:rPr lang="en-US" altLang="ja-JP" dirty="0"/>
              <a:t>1</a:t>
            </a:r>
            <a:r>
              <a:rPr lang="ja-JP" altLang="en-US" dirty="0"/>
              <a:t>名の場合</a:t>
            </a:r>
            <a:endParaRPr lang="en-US" altLang="ja-JP" dirty="0"/>
          </a:p>
          <a:p>
            <a:pPr lvl="1"/>
            <a:r>
              <a:rPr kumimoji="1" lang="en-US" altLang="ja-JP" dirty="0"/>
              <a:t>[</a:t>
            </a:r>
            <a:r>
              <a:rPr lang="ja-JP" altLang="en-US" dirty="0"/>
              <a:t>後藤 他 </a:t>
            </a:r>
            <a:r>
              <a:rPr lang="en-US" altLang="ja-JP" dirty="0"/>
              <a:t>2015]</a:t>
            </a:r>
            <a:r>
              <a:rPr lang="ja-JP" altLang="en-US" dirty="0"/>
              <a:t>：著者が</a:t>
            </a:r>
            <a:r>
              <a:rPr lang="en-US" altLang="ja-JP" dirty="0"/>
              <a:t>2</a:t>
            </a:r>
            <a:r>
              <a:rPr lang="ja-JP" altLang="en-US" dirty="0"/>
              <a:t>名以上の場合</a:t>
            </a:r>
            <a:endParaRPr lang="en-US" altLang="ja-JP" dirty="0"/>
          </a:p>
          <a:p>
            <a:r>
              <a:rPr lang="ja-JP" altLang="en-US" dirty="0"/>
              <a:t>英語文献の場合</a:t>
            </a:r>
            <a:endParaRPr lang="en-US" altLang="ja-JP" dirty="0"/>
          </a:p>
          <a:p>
            <a:pPr lvl="1"/>
            <a:r>
              <a:rPr lang="en-US" altLang="ja-JP" dirty="0"/>
              <a:t>[Goto 2015]</a:t>
            </a:r>
            <a:r>
              <a:rPr lang="ja-JP" altLang="en-US" dirty="0"/>
              <a:t>：著者が</a:t>
            </a:r>
            <a:r>
              <a:rPr lang="en-US" altLang="ja-JP" dirty="0"/>
              <a:t>1</a:t>
            </a:r>
            <a:r>
              <a:rPr lang="ja-JP" altLang="en-US" dirty="0"/>
              <a:t>名の場合</a:t>
            </a:r>
            <a:endParaRPr lang="en-US" altLang="ja-JP" dirty="0"/>
          </a:p>
          <a:p>
            <a:pPr lvl="1"/>
            <a:r>
              <a:rPr lang="en-US" altLang="ja-JP" dirty="0"/>
              <a:t>[Goto et al.</a:t>
            </a:r>
            <a:r>
              <a:rPr lang="ja-JP" altLang="en-US" dirty="0"/>
              <a:t> </a:t>
            </a:r>
            <a:r>
              <a:rPr lang="en-US" altLang="ja-JP" dirty="0"/>
              <a:t>2015]</a:t>
            </a:r>
            <a:r>
              <a:rPr lang="ja-JP" altLang="en-US" dirty="0"/>
              <a:t>：著者が</a:t>
            </a:r>
            <a:r>
              <a:rPr lang="en-US" altLang="ja-JP" dirty="0"/>
              <a:t>2</a:t>
            </a:r>
            <a:r>
              <a:rPr lang="ja-JP" altLang="en-US" dirty="0"/>
              <a:t>名以上の場合</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29</a:t>
            </a:fld>
            <a:endParaRPr lang="ja-JP" altLang="en-US" dirty="0"/>
          </a:p>
        </p:txBody>
      </p:sp>
    </p:spTree>
    <p:extLst>
      <p:ext uri="{BB962C8B-B14F-4D97-AF65-F5344CB8AC3E}">
        <p14:creationId xmlns:p14="http://schemas.microsoft.com/office/powerpoint/2010/main" val="1662331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r>
              <a:rPr lang="en-US" altLang="ja-JP" dirty="0"/>
              <a:t>2/2</a:t>
            </a:r>
            <a:r>
              <a:rPr lang="ja-JP" altLang="en-US" dirty="0"/>
              <a:t>）</a:t>
            </a:r>
            <a:endParaRPr kumimoji="1" lang="ja-JP" altLang="en-US" dirty="0"/>
          </a:p>
        </p:txBody>
      </p:sp>
      <p:sp>
        <p:nvSpPr>
          <p:cNvPr id="3" name="コンテンツ プレースホルダー 2"/>
          <p:cNvSpPr>
            <a:spLocks noGrp="1"/>
          </p:cNvSpPr>
          <p:nvPr>
            <p:ph idx="1"/>
          </p:nvPr>
        </p:nvSpPr>
        <p:spPr/>
        <p:txBody>
          <a:bodyPr/>
          <a:lstStyle/>
          <a:p>
            <a:r>
              <a:rPr lang="ja-JP" altLang="en-US" dirty="0"/>
              <a:t>背景の</a:t>
            </a:r>
            <a:r>
              <a:rPr lang="en-US" altLang="ja-JP" dirty="0"/>
              <a:t>2</a:t>
            </a:r>
            <a:r>
              <a:rPr lang="ja-JP" altLang="en-US" dirty="0"/>
              <a:t>枚目では研究テーマの直接的な背景、</a:t>
            </a:r>
            <a:br>
              <a:rPr lang="en-US" altLang="ja-JP" dirty="0"/>
            </a:br>
            <a:r>
              <a:rPr lang="ja-JP" altLang="en-US" dirty="0"/>
              <a:t>具体的にはこの研究テーマで解決したい問題を説明し、その問題に関する先行研究の状況を示します</a:t>
            </a:r>
            <a:endParaRPr lang="en-US" altLang="ja-JP" dirty="0"/>
          </a:p>
          <a:p>
            <a:r>
              <a:rPr lang="ja-JP" altLang="en-US" dirty="0"/>
              <a:t>例：</a:t>
            </a:r>
            <a:r>
              <a:rPr lang="en-US" altLang="ja-JP" dirty="0"/>
              <a:t>FreeEnCal</a:t>
            </a:r>
            <a:r>
              <a:rPr lang="ja-JP" altLang="en-US" dirty="0"/>
              <a:t>の省メモリ化</a:t>
            </a:r>
            <a:endParaRPr lang="en-US" altLang="ja-JP" dirty="0"/>
          </a:p>
          <a:p>
            <a:pPr lvl="1"/>
            <a:r>
              <a:rPr lang="ja-JP" altLang="en-US" dirty="0"/>
              <a:t>省メモリ化が必要な理由</a:t>
            </a:r>
            <a:endParaRPr lang="en-US" altLang="ja-JP" dirty="0"/>
          </a:p>
          <a:p>
            <a:pPr lvl="1"/>
            <a:r>
              <a:rPr lang="ja-JP" altLang="en-US" dirty="0"/>
              <a:t>メモリ使用量の観点から見た、現在の</a:t>
            </a:r>
            <a:r>
              <a:rPr lang="en-US" altLang="ja-JP" dirty="0"/>
              <a:t>FreeEnCal</a:t>
            </a:r>
            <a:r>
              <a:rPr lang="ja-JP" altLang="en-US" dirty="0"/>
              <a:t>の実装への批判</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z="1800" smtClean="0"/>
              <a:t>3</a:t>
            </a:fld>
            <a:endParaRPr kumimoji="1" lang="ja-JP" altLang="en-US" sz="1800" dirty="0"/>
          </a:p>
        </p:txBody>
      </p:sp>
    </p:spTree>
    <p:extLst>
      <p:ext uri="{BB962C8B-B14F-4D97-AF65-F5344CB8AC3E}">
        <p14:creationId xmlns:p14="http://schemas.microsoft.com/office/powerpoint/2010/main" val="2293935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参照について（</a:t>
            </a:r>
            <a:r>
              <a:rPr lang="en-US" altLang="ja-JP"/>
              <a:t>2/2</a:t>
            </a:r>
            <a:r>
              <a:rPr lang="ja-JP" altLang="en-US" dirty="0"/>
              <a:t>）</a:t>
            </a:r>
            <a:endParaRPr kumimoji="1" lang="ja-JP" altLang="en-US" dirty="0"/>
          </a:p>
        </p:txBody>
      </p:sp>
      <p:sp>
        <p:nvSpPr>
          <p:cNvPr id="3" name="コンテンツ プレースホルダー 2"/>
          <p:cNvSpPr>
            <a:spLocks noGrp="1"/>
          </p:cNvSpPr>
          <p:nvPr>
            <p:ph idx="1"/>
          </p:nvPr>
        </p:nvSpPr>
        <p:spPr>
          <a:xfrm>
            <a:off x="395536" y="1052736"/>
            <a:ext cx="8496944" cy="5184576"/>
          </a:xfrm>
        </p:spPr>
        <p:txBody>
          <a:bodyPr/>
          <a:lstStyle/>
          <a:p>
            <a:r>
              <a:rPr lang="ja-JP" altLang="en-US" dirty="0"/>
              <a:t>参照は文中で行うこと（つまり句点「。」の前に置く）</a:t>
            </a:r>
          </a:p>
          <a:p>
            <a:r>
              <a:rPr lang="ja-JP" altLang="en-US" dirty="0"/>
              <a:t>例：</a:t>
            </a:r>
            <a:br>
              <a:rPr lang="en-US" altLang="ja-JP" dirty="0"/>
            </a:br>
            <a:r>
              <a:rPr lang="ja-JP" altLang="en-US" dirty="0"/>
              <a:t>古典数理論理や相関論理よりも推論に適した論理体系として強相関論理が提案された </a:t>
            </a:r>
            <a:r>
              <a:rPr lang="en-US" altLang="ja-JP" dirty="0"/>
              <a:t>[Cheng 2000]</a:t>
            </a:r>
            <a:r>
              <a:rPr lang="ja-JP" altLang="en-US" dirty="0" err="1"/>
              <a:t>。</a:t>
            </a:r>
            <a:endParaRPr lang="ja-JP" altLang="en-US" dirty="0"/>
          </a:p>
          <a:p>
            <a:r>
              <a:rPr lang="ja-JP" altLang="en-US" dirty="0"/>
              <a:t>用語や概念、ツールなどについて参考文献を示す場合は、その用語の直後に参照を行う</a:t>
            </a:r>
          </a:p>
          <a:p>
            <a:r>
              <a:rPr lang="ja-JP" altLang="en-US" dirty="0"/>
              <a:t>例：</a:t>
            </a:r>
            <a:br>
              <a:rPr lang="en-US" altLang="ja-JP" dirty="0"/>
            </a:br>
            <a:r>
              <a:rPr lang="en-US" altLang="ja-JP" dirty="0"/>
              <a:t>FreeEnCal [Cheng et al. 2007]</a:t>
            </a:r>
            <a:r>
              <a:rPr lang="ja-JP" altLang="en-US" dirty="0"/>
              <a:t>を利用して実験を</a:t>
            </a:r>
            <a:br>
              <a:rPr lang="en-US" altLang="ja-JP" dirty="0"/>
            </a:br>
            <a:r>
              <a:rPr lang="ja-JP" altLang="en-US" dirty="0"/>
              <a:t>行う。</a:t>
            </a:r>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30</a:t>
            </a:fld>
            <a:endParaRPr lang="ja-JP" altLang="en-US" dirty="0"/>
          </a:p>
        </p:txBody>
      </p:sp>
    </p:spTree>
    <p:extLst>
      <p:ext uri="{BB962C8B-B14F-4D97-AF65-F5344CB8AC3E}">
        <p14:creationId xmlns:p14="http://schemas.microsoft.com/office/powerpoint/2010/main" val="1590278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引用について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参考文献から文章をそのまま転載する場合は</a:t>
            </a:r>
            <a:br>
              <a:rPr kumimoji="1" lang="en-US" altLang="ja-JP" dirty="0"/>
            </a:br>
            <a:r>
              <a:rPr kumimoji="1" lang="ja-JP" altLang="en-US" dirty="0"/>
              <a:t>引用符をつける</a:t>
            </a:r>
            <a:endParaRPr kumimoji="1" lang="en-US" altLang="ja-JP" dirty="0"/>
          </a:p>
          <a:p>
            <a:r>
              <a:rPr lang="ja-JP" altLang="en-US" dirty="0"/>
              <a:t>引用符としてはダブルクォーテーションを使う</a:t>
            </a:r>
            <a:endParaRPr lang="en-US" altLang="ja-JP" dirty="0"/>
          </a:p>
          <a:p>
            <a:r>
              <a:rPr lang="ja-JP" altLang="en-US" dirty="0"/>
              <a:t>文献の参照は引用符の外に置く</a:t>
            </a:r>
            <a:endParaRPr lang="en-US" altLang="ja-JP" dirty="0"/>
          </a:p>
          <a:p>
            <a:r>
              <a:rPr lang="ja-JP" altLang="en-US" dirty="0"/>
              <a:t>句読点は引用符の中に収める</a:t>
            </a:r>
            <a:endParaRPr lang="en-US" altLang="ja-JP" dirty="0"/>
          </a:p>
          <a:p>
            <a:r>
              <a:rPr lang="ja-JP" altLang="en-US" dirty="0"/>
              <a:t>例：</a:t>
            </a:r>
            <a:br>
              <a:rPr lang="en-US" altLang="ja-JP" dirty="0"/>
            </a:br>
            <a:r>
              <a:rPr lang="ja-JP" altLang="en-US" dirty="0"/>
              <a:t>“先頭のダブルクォーテーションと末尾のダブルクォーテーションの向きに注目。” </a:t>
            </a:r>
            <a:r>
              <a:rPr lang="en-US" altLang="ja-JP" dirty="0"/>
              <a:t>[Goto 2015]</a:t>
            </a:r>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31</a:t>
            </a:fld>
            <a:endParaRPr lang="ja-JP" altLang="en-US" dirty="0"/>
          </a:p>
        </p:txBody>
      </p:sp>
    </p:spTree>
    <p:extLst>
      <p:ext uri="{BB962C8B-B14F-4D97-AF65-F5344CB8AC3E}">
        <p14:creationId xmlns:p14="http://schemas.microsoft.com/office/powerpoint/2010/main" val="14748235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画像の転載について</a:t>
            </a:r>
          </a:p>
        </p:txBody>
      </p:sp>
      <p:sp>
        <p:nvSpPr>
          <p:cNvPr id="3" name="コンテンツ プレースホルダー 2"/>
          <p:cNvSpPr>
            <a:spLocks noGrp="1"/>
          </p:cNvSpPr>
          <p:nvPr>
            <p:ph idx="1"/>
          </p:nvPr>
        </p:nvSpPr>
        <p:spPr>
          <a:xfrm>
            <a:off x="323528" y="908720"/>
            <a:ext cx="8363272" cy="5217443"/>
          </a:xfrm>
        </p:spPr>
        <p:txBody>
          <a:bodyPr>
            <a:normAutofit/>
          </a:bodyPr>
          <a:lstStyle/>
          <a:p>
            <a:pPr marL="0" indent="0">
              <a:buNone/>
            </a:pPr>
            <a:r>
              <a:rPr lang="ja-JP" altLang="en-US" dirty="0"/>
              <a:t>情報処理学会「著作権に関するよくある質問」より</a:t>
            </a:r>
            <a:endParaRPr lang="en-US" altLang="ja-JP" dirty="0"/>
          </a:p>
          <a:p>
            <a:r>
              <a:rPr lang="ja-JP" altLang="en-US" dirty="0"/>
              <a:t>Ｑ： “他の出版物に掲載されている図表を自分の論文で使いたいのですが、どのような手続きをとればよいでしょうか？”</a:t>
            </a:r>
          </a:p>
          <a:p>
            <a:r>
              <a:rPr lang="en-US" altLang="ja-JP" dirty="0"/>
              <a:t>A</a:t>
            </a:r>
            <a:r>
              <a:rPr lang="ja-JP" altLang="en-US" dirty="0"/>
              <a:t>：“引用の範囲であれば著作権者に許諾を得ることなく、</a:t>
            </a:r>
            <a:r>
              <a:rPr lang="ja-JP" altLang="en-US" u="sng" dirty="0"/>
              <a:t>図の脚注に出典元を明記するだけで利用できます。具体的には図を</a:t>
            </a:r>
            <a:r>
              <a:rPr lang="en-US" altLang="ja-JP" u="sng" dirty="0"/>
              <a:t>1</a:t>
            </a:r>
            <a:r>
              <a:rPr lang="ja-JP" altLang="en-US" u="sng" dirty="0" err="1"/>
              <a:t>、</a:t>
            </a:r>
            <a:r>
              <a:rPr lang="en-US" altLang="ja-JP" u="sng" dirty="0"/>
              <a:t>2</a:t>
            </a:r>
            <a:r>
              <a:rPr lang="ja-JP" altLang="en-US" u="sng" dirty="0"/>
              <a:t>点程度であれば、一般に引用の範囲と見なされるようです。</a:t>
            </a:r>
            <a:r>
              <a:rPr lang="ja-JP" altLang="en-US" dirty="0"/>
              <a:t>引用の範囲を超える場合は、その図の著作権者の許諾を著者自身で得てください。 ［</a:t>
            </a:r>
            <a:r>
              <a:rPr lang="en-US" altLang="ja-JP" dirty="0" err="1"/>
              <a:t>eg</a:t>
            </a:r>
            <a:r>
              <a:rPr lang="en-US" altLang="ja-JP" dirty="0"/>
              <a:t>. ○○</a:t>
            </a:r>
            <a:r>
              <a:rPr lang="ja-JP" altLang="en-US" dirty="0"/>
              <a:t>著、○○出版、</a:t>
            </a:r>
            <a:r>
              <a:rPr lang="en-US" altLang="ja-JP" dirty="0" err="1"/>
              <a:t>p.xx</a:t>
            </a:r>
            <a:r>
              <a:rPr lang="ja-JP" altLang="en-US" dirty="0"/>
              <a:t>の図</a:t>
            </a:r>
            <a:r>
              <a:rPr lang="en-US" altLang="ja-JP" dirty="0"/>
              <a:t>1</a:t>
            </a:r>
            <a:r>
              <a:rPr lang="ja-JP" altLang="en-US" dirty="0"/>
              <a:t>より転載］”</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32</a:t>
            </a:fld>
            <a:endParaRPr lang="ja-JP" altLang="en-US" dirty="0"/>
          </a:p>
        </p:txBody>
      </p:sp>
    </p:spTree>
    <p:extLst>
      <p:ext uri="{BB962C8B-B14F-4D97-AF65-F5344CB8AC3E}">
        <p14:creationId xmlns:p14="http://schemas.microsoft.com/office/powerpoint/2010/main" val="3882823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目的・目標</a:t>
            </a:r>
            <a:endParaRPr kumimoji="1" lang="ja-JP" altLang="en-US" dirty="0"/>
          </a:p>
        </p:txBody>
      </p:sp>
      <p:sp>
        <p:nvSpPr>
          <p:cNvPr id="3" name="コンテンツ プレースホルダー 2"/>
          <p:cNvSpPr>
            <a:spLocks noGrp="1"/>
          </p:cNvSpPr>
          <p:nvPr>
            <p:ph idx="1"/>
          </p:nvPr>
        </p:nvSpPr>
        <p:spPr>
          <a:xfrm>
            <a:off x="467544" y="980728"/>
            <a:ext cx="8219256" cy="5256584"/>
          </a:xfrm>
        </p:spPr>
        <p:txBody>
          <a:bodyPr>
            <a:normAutofit lnSpcReduction="10000"/>
          </a:bodyPr>
          <a:lstStyle/>
          <a:p>
            <a:r>
              <a:rPr lang="ja-JP" altLang="en-US" dirty="0"/>
              <a:t>目的：</a:t>
            </a:r>
            <a:br>
              <a:rPr lang="en-US" altLang="ja-JP" dirty="0"/>
            </a:br>
            <a:r>
              <a:rPr lang="ja-JP" altLang="en-US" dirty="0"/>
              <a:t>～を（解決）するため、・・・を行う</a:t>
            </a:r>
            <a:endParaRPr lang="en-US" altLang="ja-JP" dirty="0"/>
          </a:p>
          <a:p>
            <a:r>
              <a:rPr lang="ja-JP" altLang="en-US" dirty="0"/>
              <a:t>目標</a:t>
            </a:r>
            <a:endParaRPr lang="en-US" altLang="ja-JP" dirty="0"/>
          </a:p>
          <a:p>
            <a:pPr lvl="1"/>
            <a:r>
              <a:rPr lang="ja-JP" altLang="en-US" dirty="0"/>
              <a:t>・・・・</a:t>
            </a:r>
            <a:endParaRPr lang="en-US" altLang="ja-JP" dirty="0"/>
          </a:p>
          <a:p>
            <a:pPr lvl="1"/>
            <a:r>
              <a:rPr lang="ja-JP" altLang="en-US" dirty="0"/>
              <a:t>・・・・・</a:t>
            </a:r>
            <a:endParaRPr lang="en-US" altLang="ja-JP" dirty="0"/>
          </a:p>
          <a:p>
            <a:pPr lvl="1"/>
            <a:r>
              <a:rPr lang="ja-JP" altLang="en-US" dirty="0"/>
              <a:t>・・・・・</a:t>
            </a:r>
            <a:endParaRPr lang="en-US" altLang="ja-JP" dirty="0"/>
          </a:p>
          <a:p>
            <a:r>
              <a:rPr lang="ja-JP" altLang="en-US" dirty="0"/>
              <a:t>目的は背景で明示した問題を解決するために、何をどうするのかを述べます</a:t>
            </a:r>
            <a:endParaRPr lang="en-US" altLang="ja-JP" dirty="0"/>
          </a:p>
          <a:p>
            <a:r>
              <a:rPr lang="ja-JP" altLang="en-US" dirty="0"/>
              <a:t>目標は目的を達成するためのマイルストーン（課題 </a:t>
            </a:r>
            <a:r>
              <a:rPr lang="en-US" altLang="ja-JP" dirty="0"/>
              <a:t>or </a:t>
            </a:r>
            <a:r>
              <a:rPr lang="ja-JP" altLang="en-US" dirty="0"/>
              <a:t>作業）を列挙します</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z="1800" smtClean="0"/>
              <a:t>4</a:t>
            </a:fld>
            <a:endParaRPr kumimoji="1" lang="ja-JP" altLang="en-US" sz="1800" dirty="0"/>
          </a:p>
        </p:txBody>
      </p:sp>
    </p:spTree>
    <p:extLst>
      <p:ext uri="{BB962C8B-B14F-4D97-AF65-F5344CB8AC3E}">
        <p14:creationId xmlns:p14="http://schemas.microsoft.com/office/powerpoint/2010/main" val="2293935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5</a:t>
            </a:r>
            <a:r>
              <a:rPr kumimoji="1" lang="ja-JP" altLang="en-US" dirty="0"/>
              <a:t>～</a:t>
            </a:r>
            <a:r>
              <a:rPr kumimoji="1" lang="en-US" altLang="ja-JP" dirty="0"/>
              <a:t>10</a:t>
            </a:r>
            <a:r>
              <a:rPr kumimoji="1" lang="ja-JP" altLang="en-US" dirty="0"/>
              <a:t>枚目</a:t>
            </a:r>
          </a:p>
        </p:txBody>
      </p:sp>
      <p:sp>
        <p:nvSpPr>
          <p:cNvPr id="3" name="コンテンツ プレースホルダー 2"/>
          <p:cNvSpPr>
            <a:spLocks noGrp="1"/>
          </p:cNvSpPr>
          <p:nvPr>
            <p:ph idx="1"/>
          </p:nvPr>
        </p:nvSpPr>
        <p:spPr/>
        <p:txBody>
          <a:bodyPr>
            <a:normAutofit/>
          </a:bodyPr>
          <a:lstStyle/>
          <a:p>
            <a:r>
              <a:rPr lang="ja-JP" altLang="en-US" dirty="0"/>
              <a:t>発表時間は</a:t>
            </a:r>
            <a:r>
              <a:rPr lang="en-US" altLang="ja-JP" dirty="0"/>
              <a:t>7</a:t>
            </a:r>
            <a:r>
              <a:rPr lang="ja-JP" altLang="en-US" dirty="0"/>
              <a:t>分であるため、タイトルのスライドを除き</a:t>
            </a:r>
            <a:r>
              <a:rPr lang="en-US" altLang="ja-JP" dirty="0"/>
              <a:t>7</a:t>
            </a:r>
            <a:r>
              <a:rPr lang="ja-JP" altLang="en-US" dirty="0"/>
              <a:t>～</a:t>
            </a:r>
            <a:r>
              <a:rPr lang="en-US" altLang="ja-JP" dirty="0"/>
              <a:t>10</a:t>
            </a:r>
            <a:r>
              <a:rPr lang="ja-JP" altLang="en-US" dirty="0"/>
              <a:t>枚で発表資料を作成する</a:t>
            </a:r>
            <a:endParaRPr lang="en-US" altLang="ja-JP" dirty="0"/>
          </a:p>
          <a:p>
            <a:r>
              <a:rPr kumimoji="1" lang="ja-JP" altLang="en-US" dirty="0"/>
              <a:t>この</a:t>
            </a:r>
            <a:r>
              <a:rPr kumimoji="1" lang="en-US" altLang="ja-JP" dirty="0"/>
              <a:t>5</a:t>
            </a:r>
            <a:r>
              <a:rPr kumimoji="1" lang="ja-JP" altLang="en-US" dirty="0"/>
              <a:t>～</a:t>
            </a:r>
            <a:r>
              <a:rPr lang="en-US" altLang="ja-JP" dirty="0"/>
              <a:t>10</a:t>
            </a:r>
            <a:r>
              <a:rPr kumimoji="1" lang="ja-JP" altLang="en-US" dirty="0"/>
              <a:t>枚目（</a:t>
            </a:r>
            <a:r>
              <a:rPr kumimoji="1" lang="en-US" altLang="ja-JP" dirty="0"/>
              <a:t>11</a:t>
            </a:r>
            <a:r>
              <a:rPr kumimoji="1" lang="ja-JP" altLang="en-US" dirty="0"/>
              <a:t>枚目は発表のまとめのスライド）で、問題の発生メカニズム、解決方法の概略、現在までに行ったことの報告を説明する</a:t>
            </a:r>
            <a:endParaRPr lang="en-US" altLang="ja-JP" dirty="0"/>
          </a:p>
          <a:p>
            <a:endParaRPr kumimoji="1"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5</a:t>
            </a:fld>
            <a:endParaRPr lang="ja-JP" altLang="en-US" dirty="0"/>
          </a:p>
        </p:txBody>
      </p:sp>
    </p:spTree>
    <p:extLst>
      <p:ext uri="{BB962C8B-B14F-4D97-AF65-F5344CB8AC3E}">
        <p14:creationId xmlns:p14="http://schemas.microsoft.com/office/powerpoint/2010/main" val="2473310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システムの</a:t>
            </a:r>
            <a:r>
              <a:rPr lang="ja-JP" altLang="en-US" dirty="0"/>
              <a:t>概観</a:t>
            </a:r>
            <a:r>
              <a:rPr kumimoji="1" lang="ja-JP" altLang="en-US" dirty="0"/>
              <a:t>図</a:t>
            </a:r>
          </a:p>
        </p:txBody>
      </p:sp>
      <p:sp>
        <p:nvSpPr>
          <p:cNvPr id="3" name="コンテンツ プレースホルダー 2"/>
          <p:cNvSpPr>
            <a:spLocks noGrp="1"/>
          </p:cNvSpPr>
          <p:nvPr>
            <p:ph idx="1"/>
          </p:nvPr>
        </p:nvSpPr>
        <p:spPr/>
        <p:txBody>
          <a:bodyPr/>
          <a:lstStyle/>
          <a:p>
            <a:r>
              <a:rPr lang="ja-JP" altLang="en-US" dirty="0"/>
              <a:t>開発系の研究の場合、開発するシステムが一目でわかる図を</a:t>
            </a:r>
            <a:r>
              <a:rPr lang="en-US" altLang="ja-JP" dirty="0"/>
              <a:t>5</a:t>
            </a:r>
            <a:r>
              <a:rPr lang="ja-JP" altLang="en-US" dirty="0"/>
              <a:t>枚目で見せる</a:t>
            </a:r>
            <a:endParaRPr lang="en-US" altLang="ja-JP" dirty="0"/>
          </a:p>
          <a:p>
            <a:pPr lvl="1"/>
            <a:r>
              <a:rPr lang="ja-JP" altLang="en-US" dirty="0"/>
              <a:t>対話的システムならば、利用者とシステムの関係が分かる図にする</a:t>
            </a:r>
            <a:endParaRPr lang="en-US" altLang="ja-JP" dirty="0"/>
          </a:p>
          <a:p>
            <a:pPr lvl="1"/>
            <a:r>
              <a:rPr lang="ja-JP" altLang="en-US" dirty="0"/>
              <a:t>非対話的システムならば入力と出力の関係が分かる図にする</a:t>
            </a:r>
            <a:endParaRPr lang="en-US" altLang="ja-JP" dirty="0"/>
          </a:p>
          <a:p>
            <a:r>
              <a:rPr lang="ja-JP" altLang="en-US" dirty="0"/>
              <a:t>システム内部の構成は別の図（アーキテクチャ図）</a:t>
            </a:r>
            <a:r>
              <a:rPr lang="ja-JP" altLang="en-US"/>
              <a:t>で見せる</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6</a:t>
            </a:fld>
            <a:endParaRPr lang="ja-JP" altLang="en-US" dirty="0"/>
          </a:p>
        </p:txBody>
      </p:sp>
    </p:spTree>
    <p:extLst>
      <p:ext uri="{BB962C8B-B14F-4D97-AF65-F5344CB8AC3E}">
        <p14:creationId xmlns:p14="http://schemas.microsoft.com/office/powerpoint/2010/main" val="2203277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685800" y="248171"/>
            <a:ext cx="7848600" cy="990600"/>
          </a:xfrm>
        </p:spPr>
        <p:txBody>
          <a:bodyPr>
            <a:normAutofit fontScale="90000"/>
          </a:bodyPr>
          <a:lstStyle/>
          <a:p>
            <a:pPr>
              <a:defRPr/>
            </a:pPr>
            <a:r>
              <a:rPr lang="ja-JP" altLang="en-US" dirty="0"/>
              <a:t>概観図の例：</a:t>
            </a:r>
            <a:r>
              <a:rPr lang="zh-TW" altLang="en-US" dirty="0"/>
              <a:t>先行予測推論反応</a:t>
            </a:r>
            <a:r>
              <a:rPr lang="ja-JP" altLang="en-US" dirty="0"/>
              <a:t>システムを</a:t>
            </a:r>
            <a:br>
              <a:rPr lang="en-US" altLang="ja-JP" dirty="0"/>
            </a:br>
            <a:r>
              <a:rPr lang="ja-JP" altLang="en-US" dirty="0"/>
              <a:t>用いたターミナル・レーダー管制</a:t>
            </a:r>
          </a:p>
        </p:txBody>
      </p:sp>
      <p:sp>
        <p:nvSpPr>
          <p:cNvPr id="37892" name="スライド番号プレースホルダー 5"/>
          <p:cNvSpPr>
            <a:spLocks noGrp="1"/>
          </p:cNvSpPr>
          <p:nvPr>
            <p:ph type="sldNum" sz="quarter" idx="12"/>
          </p:nvPr>
        </p:nvSpPr>
        <p:spPr>
          <a:xfrm>
            <a:off x="6553200" y="6428184"/>
            <a:ext cx="1905000" cy="457200"/>
          </a:xfrm>
          <a:noFill/>
        </p:spPr>
        <p:txBody>
          <a:bodyPr/>
          <a:lstStyle>
            <a:lvl1pPr eaLnBrk="0" hangingPunct="0">
              <a:defRPr kumimoji="1" sz="2800">
                <a:solidFill>
                  <a:schemeClr val="tx1"/>
                </a:solidFill>
                <a:latin typeface="Times New Roman" charset="0"/>
                <a:ea typeface="ＭＳ Ｐゴシック" charset="-128"/>
              </a:defRPr>
            </a:lvl1pPr>
            <a:lvl2pPr marL="742950" indent="-285750" eaLnBrk="0" hangingPunct="0">
              <a:defRPr kumimoji="1" sz="2800">
                <a:solidFill>
                  <a:schemeClr val="tx1"/>
                </a:solidFill>
                <a:latin typeface="Times New Roman" charset="0"/>
                <a:ea typeface="ＭＳ Ｐゴシック" charset="-128"/>
              </a:defRPr>
            </a:lvl2pPr>
            <a:lvl3pPr marL="1143000" indent="-228600" eaLnBrk="0" hangingPunct="0">
              <a:defRPr kumimoji="1" sz="2800">
                <a:solidFill>
                  <a:schemeClr val="tx1"/>
                </a:solidFill>
                <a:latin typeface="Times New Roman" charset="0"/>
                <a:ea typeface="ＭＳ Ｐゴシック" charset="-128"/>
              </a:defRPr>
            </a:lvl3pPr>
            <a:lvl4pPr marL="1600200" indent="-228600" eaLnBrk="0" hangingPunct="0">
              <a:defRPr kumimoji="1" sz="2800">
                <a:solidFill>
                  <a:schemeClr val="tx1"/>
                </a:solidFill>
                <a:latin typeface="Times New Roman" charset="0"/>
                <a:ea typeface="ＭＳ Ｐゴシック" charset="-128"/>
              </a:defRPr>
            </a:lvl4pPr>
            <a:lvl5pPr marL="2057400" indent="-228600" eaLnBrk="0" hangingPunct="0">
              <a:defRPr kumimoji="1" sz="28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Times New Roman" charset="0"/>
                <a:ea typeface="ＭＳ Ｐゴシック" charset="-128"/>
              </a:defRPr>
            </a:lvl9pPr>
          </a:lstStyle>
          <a:p>
            <a:pPr eaLnBrk="1" hangingPunct="1"/>
            <a:fld id="{36487E0D-D156-4602-9256-EB9B8E03346B}" type="slidenum">
              <a:rPr lang="en-US" altLang="ja-JP" sz="1800" smtClean="0"/>
              <a:pPr eaLnBrk="1" hangingPunct="1"/>
              <a:t>7</a:t>
            </a:fld>
            <a:endParaRPr lang="en-US" altLang="ja-JP" sz="1800"/>
          </a:p>
        </p:txBody>
      </p:sp>
      <p:sp>
        <p:nvSpPr>
          <p:cNvPr id="37894" name="Text Box 3"/>
          <p:cNvSpPr txBox="1">
            <a:spLocks noChangeArrowheads="1"/>
          </p:cNvSpPr>
          <p:nvPr/>
        </p:nvSpPr>
        <p:spPr bwMode="auto">
          <a:xfrm>
            <a:off x="5181600" y="1246584"/>
            <a:ext cx="1219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charset="0"/>
                <a:ea typeface="ＭＳ Ｐゴシック" charset="-128"/>
              </a:defRPr>
            </a:lvl1pPr>
            <a:lvl2pPr marL="742950" indent="-285750" eaLnBrk="0" hangingPunct="0">
              <a:defRPr kumimoji="1" sz="2800">
                <a:solidFill>
                  <a:schemeClr val="tx1"/>
                </a:solidFill>
                <a:latin typeface="Times New Roman" charset="0"/>
                <a:ea typeface="ＭＳ Ｐゴシック" charset="-128"/>
              </a:defRPr>
            </a:lvl2pPr>
            <a:lvl3pPr marL="1143000" indent="-228600" eaLnBrk="0" hangingPunct="0">
              <a:defRPr kumimoji="1" sz="2800">
                <a:solidFill>
                  <a:schemeClr val="tx1"/>
                </a:solidFill>
                <a:latin typeface="Times New Roman" charset="0"/>
                <a:ea typeface="ＭＳ Ｐゴシック" charset="-128"/>
              </a:defRPr>
            </a:lvl3pPr>
            <a:lvl4pPr marL="1600200" indent="-228600" eaLnBrk="0" hangingPunct="0">
              <a:defRPr kumimoji="1" sz="2800">
                <a:solidFill>
                  <a:schemeClr val="tx1"/>
                </a:solidFill>
                <a:latin typeface="Times New Roman" charset="0"/>
                <a:ea typeface="ＭＳ Ｐゴシック" charset="-128"/>
              </a:defRPr>
            </a:lvl4pPr>
            <a:lvl5pPr marL="2057400" indent="-228600" eaLnBrk="0" hangingPunct="0">
              <a:defRPr kumimoji="1" sz="28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Times New Roman" charset="0"/>
                <a:ea typeface="ＭＳ Ｐゴシック" charset="-128"/>
              </a:defRPr>
            </a:lvl9pPr>
          </a:lstStyle>
          <a:p>
            <a:pPr algn="ctr" eaLnBrk="1" hangingPunct="1"/>
            <a:r>
              <a:rPr lang="ja-JP" altLang="en-US" sz="2000" b="1" i="1">
                <a:latin typeface="Tahoma" pitchFamily="34" charset="0"/>
              </a:rPr>
              <a:t>管制官</a:t>
            </a:r>
          </a:p>
          <a:p>
            <a:pPr eaLnBrk="1" hangingPunct="1"/>
            <a:endParaRPr lang="en-US" altLang="ja-JP" sz="2000" b="1">
              <a:latin typeface="Tahoma" pitchFamily="34" charset="0"/>
            </a:endParaRPr>
          </a:p>
        </p:txBody>
      </p:sp>
      <p:sp>
        <p:nvSpPr>
          <p:cNvPr id="37895" name="Rectangle 4"/>
          <p:cNvSpPr>
            <a:spLocks noChangeArrowheads="1"/>
          </p:cNvSpPr>
          <p:nvPr/>
        </p:nvSpPr>
        <p:spPr bwMode="auto">
          <a:xfrm>
            <a:off x="152400" y="3227784"/>
            <a:ext cx="8839200" cy="3429000"/>
          </a:xfrm>
          <a:prstGeom prst="rect">
            <a:avLst/>
          </a:prstGeom>
          <a:solidFill>
            <a:schemeClr val="accent1">
              <a:lumMod val="20000"/>
              <a:lumOff val="80000"/>
            </a:schemeClr>
          </a:solidFill>
          <a:ln w="38100">
            <a:solidFill>
              <a:schemeClr val="tx1"/>
            </a:solidFill>
            <a:prstDash val="sysDot"/>
            <a:miter lim="800000"/>
            <a:headEnd/>
            <a:tailEnd/>
          </a:ln>
          <a:effectLst/>
        </p:spPr>
        <p:txBody>
          <a:bodyPr wrap="none" anchor="ctr"/>
          <a:lstStyle/>
          <a:p>
            <a:pPr algn="ctr"/>
            <a:endParaRPr lang="ja-JP" altLang="ja-JP"/>
          </a:p>
        </p:txBody>
      </p:sp>
      <p:pic>
        <p:nvPicPr>
          <p:cNvPr id="37896" name="Picture 5" descr="C:\Program Files\Common Files\Microsoft Shared\Clipart\cagcat50\BD06790_.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1600" y="1627584"/>
            <a:ext cx="1295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7" name="Text Box 6"/>
          <p:cNvSpPr txBox="1">
            <a:spLocks noChangeArrowheads="1"/>
          </p:cNvSpPr>
          <p:nvPr/>
        </p:nvSpPr>
        <p:spPr bwMode="auto">
          <a:xfrm>
            <a:off x="4419600" y="5132784"/>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charset="0"/>
                <a:ea typeface="ＭＳ Ｐゴシック" charset="-128"/>
              </a:defRPr>
            </a:lvl1pPr>
            <a:lvl2pPr marL="742950" indent="-285750" eaLnBrk="0" hangingPunct="0">
              <a:defRPr kumimoji="1" sz="2800">
                <a:solidFill>
                  <a:schemeClr val="tx1"/>
                </a:solidFill>
                <a:latin typeface="Times New Roman" charset="0"/>
                <a:ea typeface="ＭＳ Ｐゴシック" charset="-128"/>
              </a:defRPr>
            </a:lvl2pPr>
            <a:lvl3pPr marL="1143000" indent="-228600" eaLnBrk="0" hangingPunct="0">
              <a:defRPr kumimoji="1" sz="2800">
                <a:solidFill>
                  <a:schemeClr val="tx1"/>
                </a:solidFill>
                <a:latin typeface="Times New Roman" charset="0"/>
                <a:ea typeface="ＭＳ Ｐゴシック" charset="-128"/>
              </a:defRPr>
            </a:lvl3pPr>
            <a:lvl4pPr marL="1600200" indent="-228600" eaLnBrk="0" hangingPunct="0">
              <a:defRPr kumimoji="1" sz="2800">
                <a:solidFill>
                  <a:schemeClr val="tx1"/>
                </a:solidFill>
                <a:latin typeface="Times New Roman" charset="0"/>
                <a:ea typeface="ＭＳ Ｐゴシック" charset="-128"/>
              </a:defRPr>
            </a:lvl4pPr>
            <a:lvl5pPr marL="2057400" indent="-228600" eaLnBrk="0" hangingPunct="0">
              <a:defRPr kumimoji="1" sz="28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Times New Roman" charset="0"/>
                <a:ea typeface="ＭＳ Ｐゴシック" charset="-128"/>
              </a:defRPr>
            </a:lvl9pPr>
          </a:lstStyle>
          <a:p>
            <a:pPr eaLnBrk="1" hangingPunct="1"/>
            <a:r>
              <a:rPr lang="ja-JP" altLang="en-US" sz="1800" b="1">
                <a:latin typeface="Tahoma" pitchFamily="34" charset="0"/>
              </a:rPr>
              <a:t>航空機情報</a:t>
            </a:r>
          </a:p>
        </p:txBody>
      </p:sp>
      <p:sp>
        <p:nvSpPr>
          <p:cNvPr id="37898" name="AutoShape 7"/>
          <p:cNvSpPr>
            <a:spLocks noChangeArrowheads="1"/>
          </p:cNvSpPr>
          <p:nvPr/>
        </p:nvSpPr>
        <p:spPr bwMode="auto">
          <a:xfrm>
            <a:off x="6553200" y="4980384"/>
            <a:ext cx="1371600" cy="990600"/>
          </a:xfrm>
          <a:prstGeom prst="roundRect">
            <a:avLst>
              <a:gd name="adj" fmla="val 16667"/>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dirty="0">
                <a:latin typeface="Tahoma" pitchFamily="34" charset="0"/>
              </a:rPr>
              <a:t>制御</a:t>
            </a:r>
            <a:br>
              <a:rPr lang="ja-JP" altLang="en-US" sz="2400" dirty="0">
                <a:latin typeface="Tahoma" pitchFamily="34" charset="0"/>
              </a:rPr>
            </a:br>
            <a:r>
              <a:rPr lang="ja-JP" altLang="en-US" sz="2400" dirty="0">
                <a:latin typeface="Tahoma" pitchFamily="34" charset="0"/>
              </a:rPr>
              <a:t>機構</a:t>
            </a:r>
          </a:p>
        </p:txBody>
      </p:sp>
      <p:sp>
        <p:nvSpPr>
          <p:cNvPr id="37899" name="AutoShape 8"/>
          <p:cNvSpPr>
            <a:spLocks noChangeArrowheads="1"/>
          </p:cNvSpPr>
          <p:nvPr/>
        </p:nvSpPr>
        <p:spPr bwMode="auto">
          <a:xfrm>
            <a:off x="7543800" y="3532584"/>
            <a:ext cx="1371600" cy="1066800"/>
          </a:xfrm>
          <a:prstGeom prst="roundRect">
            <a:avLst>
              <a:gd name="adj" fmla="val 16667"/>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dirty="0">
                <a:latin typeface="Tahoma" pitchFamily="34" charset="0"/>
              </a:rPr>
              <a:t>先行予測</a:t>
            </a:r>
            <a:br>
              <a:rPr lang="ja-JP" altLang="en-US" sz="2400" dirty="0">
                <a:latin typeface="Tahoma" pitchFamily="34" charset="0"/>
              </a:rPr>
            </a:br>
            <a:r>
              <a:rPr lang="ja-JP" altLang="en-US" sz="2400" dirty="0">
                <a:latin typeface="Tahoma" pitchFamily="34" charset="0"/>
              </a:rPr>
              <a:t>機構</a:t>
            </a:r>
          </a:p>
        </p:txBody>
      </p:sp>
      <p:sp>
        <p:nvSpPr>
          <p:cNvPr id="37900" name="AutoShape 9"/>
          <p:cNvSpPr>
            <a:spLocks noChangeArrowheads="1"/>
          </p:cNvSpPr>
          <p:nvPr/>
        </p:nvSpPr>
        <p:spPr bwMode="auto">
          <a:xfrm>
            <a:off x="5181600" y="3532584"/>
            <a:ext cx="1371600" cy="1066800"/>
          </a:xfrm>
          <a:prstGeom prst="roundRect">
            <a:avLst>
              <a:gd name="adj" fmla="val 16667"/>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dirty="0">
                <a:latin typeface="Tahoma" pitchFamily="34" charset="0"/>
              </a:rPr>
              <a:t>行動決定</a:t>
            </a:r>
            <a:br>
              <a:rPr lang="ja-JP" altLang="en-US" sz="2400" dirty="0">
                <a:latin typeface="Tahoma" pitchFamily="34" charset="0"/>
              </a:rPr>
            </a:br>
            <a:r>
              <a:rPr lang="ja-JP" altLang="en-US" sz="2400" dirty="0">
                <a:latin typeface="Tahoma" pitchFamily="34" charset="0"/>
              </a:rPr>
              <a:t>機構</a:t>
            </a:r>
          </a:p>
        </p:txBody>
      </p:sp>
      <p:sp>
        <p:nvSpPr>
          <p:cNvPr id="37901" name="AutoShape 10"/>
          <p:cNvSpPr>
            <a:spLocks noChangeArrowheads="1"/>
          </p:cNvSpPr>
          <p:nvPr/>
        </p:nvSpPr>
        <p:spPr bwMode="auto">
          <a:xfrm>
            <a:off x="1600200" y="4827984"/>
            <a:ext cx="685800" cy="381000"/>
          </a:xfrm>
          <a:prstGeom prst="rightArrow">
            <a:avLst>
              <a:gd name="adj1" fmla="val 50000"/>
              <a:gd name="adj2" fmla="val 45000"/>
            </a:avLst>
          </a:prstGeom>
          <a:solidFill>
            <a:schemeClr val="tx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pic>
        <p:nvPicPr>
          <p:cNvPr id="37902" name="Picture 11" descr="C:\Program Files\Common Files\Microsoft Shared\Clipart\cagcat50\TN00686_.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57400" y="1779984"/>
            <a:ext cx="1524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3" name="AutoShape 12"/>
          <p:cNvSpPr>
            <a:spLocks noChangeArrowheads="1"/>
          </p:cNvSpPr>
          <p:nvPr/>
        </p:nvSpPr>
        <p:spPr bwMode="auto">
          <a:xfrm rot="8535046">
            <a:off x="1033463" y="2905522"/>
            <a:ext cx="1371600" cy="381000"/>
          </a:xfrm>
          <a:prstGeom prst="rightArrow">
            <a:avLst>
              <a:gd name="adj1" fmla="val 50000"/>
              <a:gd name="adj2" fmla="val 90000"/>
            </a:avLst>
          </a:prstGeom>
          <a:solidFill>
            <a:schemeClr val="tx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7904" name="AutoShape 13"/>
          <p:cNvSpPr>
            <a:spLocks noChangeArrowheads="1"/>
          </p:cNvSpPr>
          <p:nvPr/>
        </p:nvSpPr>
        <p:spPr bwMode="auto">
          <a:xfrm>
            <a:off x="4419600" y="5513784"/>
            <a:ext cx="1981200" cy="381000"/>
          </a:xfrm>
          <a:prstGeom prst="rightArrow">
            <a:avLst>
              <a:gd name="adj1" fmla="val 50000"/>
              <a:gd name="adj2" fmla="val 130000"/>
            </a:avLst>
          </a:prstGeom>
          <a:solidFill>
            <a:schemeClr val="tx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7905" name="Text Box 14"/>
          <p:cNvSpPr txBox="1">
            <a:spLocks noChangeArrowheads="1"/>
          </p:cNvSpPr>
          <p:nvPr/>
        </p:nvSpPr>
        <p:spPr bwMode="auto">
          <a:xfrm>
            <a:off x="1524000" y="4169172"/>
            <a:ext cx="94929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charset="0"/>
                <a:ea typeface="ＭＳ Ｐゴシック" charset="-128"/>
              </a:defRPr>
            </a:lvl1pPr>
            <a:lvl2pPr marL="742950" indent="-285750" eaLnBrk="0" hangingPunct="0">
              <a:defRPr kumimoji="1" sz="2800">
                <a:solidFill>
                  <a:schemeClr val="tx1"/>
                </a:solidFill>
                <a:latin typeface="Times New Roman" charset="0"/>
                <a:ea typeface="ＭＳ Ｐゴシック" charset="-128"/>
              </a:defRPr>
            </a:lvl2pPr>
            <a:lvl3pPr marL="1143000" indent="-228600" eaLnBrk="0" hangingPunct="0">
              <a:defRPr kumimoji="1" sz="2800">
                <a:solidFill>
                  <a:schemeClr val="tx1"/>
                </a:solidFill>
                <a:latin typeface="Times New Roman" charset="0"/>
                <a:ea typeface="ＭＳ Ｐゴシック" charset="-128"/>
              </a:defRPr>
            </a:lvl3pPr>
            <a:lvl4pPr marL="1600200" indent="-228600" eaLnBrk="0" hangingPunct="0">
              <a:defRPr kumimoji="1" sz="2800">
                <a:solidFill>
                  <a:schemeClr val="tx1"/>
                </a:solidFill>
                <a:latin typeface="Times New Roman" charset="0"/>
                <a:ea typeface="ＭＳ Ｐゴシック" charset="-128"/>
              </a:defRPr>
            </a:lvl4pPr>
            <a:lvl5pPr marL="2057400" indent="-228600" eaLnBrk="0" hangingPunct="0">
              <a:defRPr kumimoji="1" sz="28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Times New Roman" charset="0"/>
                <a:ea typeface="ＭＳ Ｐゴシック" charset="-128"/>
              </a:defRPr>
            </a:lvl9pPr>
          </a:lstStyle>
          <a:p>
            <a:pPr eaLnBrk="1" hangingPunct="1"/>
            <a:r>
              <a:rPr lang="ja-JP" altLang="en-US" sz="1600" b="1">
                <a:latin typeface="Tahoma" pitchFamily="34" charset="0"/>
              </a:rPr>
              <a:t>レーダー</a:t>
            </a:r>
            <a:br>
              <a:rPr lang="ja-JP" altLang="en-US" sz="1600" b="1">
                <a:latin typeface="Tahoma" pitchFamily="34" charset="0"/>
              </a:rPr>
            </a:br>
            <a:r>
              <a:rPr lang="ja-JP" altLang="en-US" sz="1600" b="1">
                <a:latin typeface="Tahoma" pitchFamily="34" charset="0"/>
              </a:rPr>
              <a:t>データ</a:t>
            </a:r>
          </a:p>
        </p:txBody>
      </p:sp>
      <p:sp>
        <p:nvSpPr>
          <p:cNvPr id="37906" name="Text Box 15"/>
          <p:cNvSpPr txBox="1">
            <a:spLocks noChangeArrowheads="1"/>
          </p:cNvSpPr>
          <p:nvPr/>
        </p:nvSpPr>
        <p:spPr bwMode="auto">
          <a:xfrm>
            <a:off x="4495800" y="2708672"/>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charset="0"/>
                <a:ea typeface="ＭＳ Ｐゴシック" charset="-128"/>
              </a:defRPr>
            </a:lvl1pPr>
            <a:lvl2pPr marL="742950" indent="-285750" eaLnBrk="0" hangingPunct="0">
              <a:defRPr kumimoji="1" sz="2800">
                <a:solidFill>
                  <a:schemeClr val="tx1"/>
                </a:solidFill>
                <a:latin typeface="Times New Roman" charset="0"/>
                <a:ea typeface="ＭＳ Ｐゴシック" charset="-128"/>
              </a:defRPr>
            </a:lvl2pPr>
            <a:lvl3pPr marL="1143000" indent="-228600" eaLnBrk="0" hangingPunct="0">
              <a:defRPr kumimoji="1" sz="2800">
                <a:solidFill>
                  <a:schemeClr val="tx1"/>
                </a:solidFill>
                <a:latin typeface="Times New Roman" charset="0"/>
                <a:ea typeface="ＭＳ Ｐゴシック" charset="-128"/>
              </a:defRPr>
            </a:lvl3pPr>
            <a:lvl4pPr marL="1600200" indent="-228600" eaLnBrk="0" hangingPunct="0">
              <a:defRPr kumimoji="1" sz="2800">
                <a:solidFill>
                  <a:schemeClr val="tx1"/>
                </a:solidFill>
                <a:latin typeface="Times New Roman" charset="0"/>
                <a:ea typeface="ＭＳ Ｐゴシック" charset="-128"/>
              </a:defRPr>
            </a:lvl4pPr>
            <a:lvl5pPr marL="2057400" indent="-228600" eaLnBrk="0" hangingPunct="0">
              <a:defRPr kumimoji="1" sz="28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Times New Roman" charset="0"/>
                <a:ea typeface="ＭＳ Ｐゴシック" charset="-128"/>
              </a:defRPr>
            </a:lvl9pPr>
          </a:lstStyle>
          <a:p>
            <a:pPr eaLnBrk="1" hangingPunct="1"/>
            <a:r>
              <a:rPr lang="ja-JP" altLang="en-US" sz="1800" b="1">
                <a:latin typeface="Tahoma" pitchFamily="34" charset="0"/>
              </a:rPr>
              <a:t>選択結果</a:t>
            </a:r>
          </a:p>
        </p:txBody>
      </p:sp>
      <p:sp>
        <p:nvSpPr>
          <p:cNvPr id="37907" name="AutoShape 17"/>
          <p:cNvSpPr>
            <a:spLocks noChangeArrowheads="1"/>
          </p:cNvSpPr>
          <p:nvPr/>
        </p:nvSpPr>
        <p:spPr bwMode="auto">
          <a:xfrm>
            <a:off x="381000" y="3684984"/>
            <a:ext cx="1143000" cy="2362200"/>
          </a:xfrm>
          <a:prstGeom prst="roundRect">
            <a:avLst>
              <a:gd name="adj" fmla="val 16667"/>
            </a:avLst>
          </a:prstGeom>
          <a:solidFill>
            <a:srgbClr val="FFFF99"/>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000" b="1" dirty="0">
                <a:latin typeface="Tahoma" pitchFamily="34" charset="0"/>
              </a:rPr>
              <a:t>レーダー</a:t>
            </a:r>
            <a:br>
              <a:rPr lang="ja-JP" altLang="en-US" sz="2000" b="1" dirty="0">
                <a:latin typeface="Tahoma" pitchFamily="34" charset="0"/>
              </a:rPr>
            </a:br>
            <a:r>
              <a:rPr lang="ja-JP" altLang="en-US" sz="2000" b="1" dirty="0">
                <a:latin typeface="Tahoma" pitchFamily="34" charset="0"/>
              </a:rPr>
              <a:t>システム</a:t>
            </a:r>
            <a:br>
              <a:rPr lang="ja-JP" altLang="en-US" sz="2000" b="1" dirty="0">
                <a:latin typeface="Tahoma" pitchFamily="34" charset="0"/>
              </a:rPr>
            </a:br>
            <a:br>
              <a:rPr lang="ja-JP" altLang="en-US" sz="2000" b="1" dirty="0">
                <a:latin typeface="Tahoma" pitchFamily="34" charset="0"/>
              </a:rPr>
            </a:br>
            <a:br>
              <a:rPr lang="ja-JP" altLang="en-US" sz="2000" dirty="0">
                <a:latin typeface="Tahoma" pitchFamily="34" charset="0"/>
              </a:rPr>
            </a:br>
            <a:br>
              <a:rPr lang="ja-JP" altLang="en-US" sz="2000" dirty="0">
                <a:latin typeface="Tahoma" pitchFamily="34" charset="0"/>
              </a:rPr>
            </a:br>
            <a:endParaRPr lang="ja-JP" altLang="en-US" sz="2000" dirty="0">
              <a:latin typeface="Tahoma" pitchFamily="34" charset="0"/>
            </a:endParaRPr>
          </a:p>
        </p:txBody>
      </p:sp>
      <p:pic>
        <p:nvPicPr>
          <p:cNvPr id="37908" name="Picture 18" descr="C:\Users\kitajima\Pictures\radar.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4751784"/>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9" name="AutoShape 19"/>
          <p:cNvSpPr>
            <a:spLocks noChangeArrowheads="1"/>
          </p:cNvSpPr>
          <p:nvPr/>
        </p:nvSpPr>
        <p:spPr bwMode="auto">
          <a:xfrm>
            <a:off x="2362200" y="3684984"/>
            <a:ext cx="1981200" cy="2362200"/>
          </a:xfrm>
          <a:prstGeom prst="roundRect">
            <a:avLst>
              <a:gd name="adj" fmla="val 16667"/>
            </a:avLst>
          </a:prstGeom>
          <a:solidFill>
            <a:srgbClr val="FFFF99"/>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000" b="1" dirty="0">
                <a:latin typeface="Tahoma" pitchFamily="34" charset="0"/>
              </a:rPr>
              <a:t>ターミナル・</a:t>
            </a:r>
            <a:br>
              <a:rPr lang="ja-JP" altLang="en-US" sz="2000" b="1" dirty="0">
                <a:latin typeface="Tahoma" pitchFamily="34" charset="0"/>
              </a:rPr>
            </a:br>
            <a:r>
              <a:rPr lang="ja-JP" altLang="en-US" sz="2000" b="1" dirty="0">
                <a:latin typeface="Tahoma" pitchFamily="34" charset="0"/>
              </a:rPr>
              <a:t>レーダー</a:t>
            </a:r>
            <a:br>
              <a:rPr lang="ja-JP" altLang="en-US" sz="2000" b="1" dirty="0">
                <a:latin typeface="Tahoma" pitchFamily="34" charset="0"/>
              </a:rPr>
            </a:br>
            <a:r>
              <a:rPr lang="ja-JP" altLang="en-US" sz="2000" b="1" dirty="0">
                <a:latin typeface="Tahoma" pitchFamily="34" charset="0"/>
              </a:rPr>
              <a:t>情報処理システム</a:t>
            </a:r>
            <a:br>
              <a:rPr lang="ja-JP" altLang="en-US" sz="2000" b="1" dirty="0">
                <a:latin typeface="Tahoma" pitchFamily="34" charset="0"/>
              </a:rPr>
            </a:br>
            <a:br>
              <a:rPr lang="ja-JP" altLang="en-US" sz="2000" b="1" dirty="0">
                <a:latin typeface="Tahoma" pitchFamily="34" charset="0"/>
              </a:rPr>
            </a:br>
            <a:br>
              <a:rPr lang="ja-JP" altLang="en-US" sz="2000" b="1" dirty="0">
                <a:latin typeface="Tahoma" pitchFamily="34" charset="0"/>
              </a:rPr>
            </a:br>
            <a:br>
              <a:rPr lang="ja-JP" altLang="en-US" sz="2000" dirty="0">
                <a:latin typeface="Tahoma" pitchFamily="34" charset="0"/>
              </a:rPr>
            </a:br>
            <a:endParaRPr lang="ja-JP" altLang="en-US" sz="2000" dirty="0">
              <a:latin typeface="Tahoma" pitchFamily="34" charset="0"/>
            </a:endParaRPr>
          </a:p>
        </p:txBody>
      </p:sp>
      <p:pic>
        <p:nvPicPr>
          <p:cNvPr id="37910" name="Picture 20" descr="C:\Program Files\Common Files\Microsoft Shared\Clipart\cagcat50\BS00580_.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67000" y="4751784"/>
            <a:ext cx="13716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11" name="Text Box 21"/>
          <p:cNvSpPr txBox="1">
            <a:spLocks noChangeArrowheads="1"/>
          </p:cNvSpPr>
          <p:nvPr/>
        </p:nvSpPr>
        <p:spPr bwMode="auto">
          <a:xfrm>
            <a:off x="2057400" y="1322784"/>
            <a:ext cx="1600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charset="0"/>
                <a:ea typeface="ＭＳ Ｐゴシック" charset="-128"/>
              </a:defRPr>
            </a:lvl1pPr>
            <a:lvl2pPr marL="742950" indent="-285750" eaLnBrk="0" hangingPunct="0">
              <a:defRPr kumimoji="1" sz="2800">
                <a:solidFill>
                  <a:schemeClr val="tx1"/>
                </a:solidFill>
                <a:latin typeface="Times New Roman" charset="0"/>
                <a:ea typeface="ＭＳ Ｐゴシック" charset="-128"/>
              </a:defRPr>
            </a:lvl2pPr>
            <a:lvl3pPr marL="1143000" indent="-228600" eaLnBrk="0" hangingPunct="0">
              <a:defRPr kumimoji="1" sz="2800">
                <a:solidFill>
                  <a:schemeClr val="tx1"/>
                </a:solidFill>
                <a:latin typeface="Times New Roman" charset="0"/>
                <a:ea typeface="ＭＳ Ｐゴシック" charset="-128"/>
              </a:defRPr>
            </a:lvl3pPr>
            <a:lvl4pPr marL="1600200" indent="-228600" eaLnBrk="0" hangingPunct="0">
              <a:defRPr kumimoji="1" sz="2800">
                <a:solidFill>
                  <a:schemeClr val="tx1"/>
                </a:solidFill>
                <a:latin typeface="Times New Roman" charset="0"/>
                <a:ea typeface="ＭＳ Ｐゴシック" charset="-128"/>
              </a:defRPr>
            </a:lvl4pPr>
            <a:lvl5pPr marL="2057400" indent="-228600" eaLnBrk="0" hangingPunct="0">
              <a:defRPr kumimoji="1" sz="28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Times New Roman" charset="0"/>
                <a:ea typeface="ＭＳ Ｐゴシック" charset="-128"/>
              </a:defRPr>
            </a:lvl9pPr>
          </a:lstStyle>
          <a:p>
            <a:pPr algn="ctr" eaLnBrk="1" hangingPunct="1"/>
            <a:r>
              <a:rPr lang="ja-JP" altLang="en-US" sz="2000" b="1" i="1" dirty="0">
                <a:latin typeface="Tahoma" pitchFamily="34" charset="0"/>
              </a:rPr>
              <a:t>パイロット</a:t>
            </a:r>
          </a:p>
          <a:p>
            <a:pPr eaLnBrk="1" hangingPunct="1"/>
            <a:endParaRPr lang="en-US" altLang="ja-JP" sz="2400" dirty="0">
              <a:latin typeface="Tahoma" pitchFamily="34" charset="0"/>
            </a:endParaRPr>
          </a:p>
        </p:txBody>
      </p:sp>
      <p:sp>
        <p:nvSpPr>
          <p:cNvPr id="37912" name="AutoShape 26"/>
          <p:cNvSpPr>
            <a:spLocks noChangeArrowheads="1"/>
          </p:cNvSpPr>
          <p:nvPr/>
        </p:nvSpPr>
        <p:spPr bwMode="auto">
          <a:xfrm flipH="1">
            <a:off x="6629400" y="3989784"/>
            <a:ext cx="762000" cy="381000"/>
          </a:xfrm>
          <a:prstGeom prst="rightArrow">
            <a:avLst>
              <a:gd name="adj1" fmla="val 50000"/>
              <a:gd name="adj2" fmla="val 50000"/>
            </a:avLst>
          </a:prstGeom>
          <a:solidFill>
            <a:schemeClr val="tx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7913" name="Text Box 27"/>
          <p:cNvSpPr txBox="1">
            <a:spLocks noChangeArrowheads="1"/>
          </p:cNvSpPr>
          <p:nvPr/>
        </p:nvSpPr>
        <p:spPr bwMode="auto">
          <a:xfrm>
            <a:off x="6705600" y="4294584"/>
            <a:ext cx="762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charset="0"/>
                <a:ea typeface="ＭＳ Ｐゴシック" charset="-128"/>
              </a:defRPr>
            </a:lvl1pPr>
            <a:lvl2pPr marL="742950" indent="-285750" eaLnBrk="0" hangingPunct="0">
              <a:defRPr kumimoji="1" sz="2800">
                <a:solidFill>
                  <a:schemeClr val="tx1"/>
                </a:solidFill>
                <a:latin typeface="Times New Roman" charset="0"/>
                <a:ea typeface="ＭＳ Ｐゴシック" charset="-128"/>
              </a:defRPr>
            </a:lvl2pPr>
            <a:lvl3pPr marL="1143000" indent="-228600" eaLnBrk="0" hangingPunct="0">
              <a:defRPr kumimoji="1" sz="2800">
                <a:solidFill>
                  <a:schemeClr val="tx1"/>
                </a:solidFill>
                <a:latin typeface="Times New Roman" charset="0"/>
                <a:ea typeface="ＭＳ Ｐゴシック" charset="-128"/>
              </a:defRPr>
            </a:lvl3pPr>
            <a:lvl4pPr marL="1600200" indent="-228600" eaLnBrk="0" hangingPunct="0">
              <a:defRPr kumimoji="1" sz="2800">
                <a:solidFill>
                  <a:schemeClr val="tx1"/>
                </a:solidFill>
                <a:latin typeface="Times New Roman" charset="0"/>
                <a:ea typeface="ＭＳ Ｐゴシック" charset="-128"/>
              </a:defRPr>
            </a:lvl4pPr>
            <a:lvl5pPr marL="2057400" indent="-228600" eaLnBrk="0" hangingPunct="0">
              <a:defRPr kumimoji="1" sz="28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Times New Roman" charset="0"/>
                <a:ea typeface="ＭＳ Ｐゴシック" charset="-128"/>
              </a:defRPr>
            </a:lvl9pPr>
          </a:lstStyle>
          <a:p>
            <a:pPr algn="ctr" eaLnBrk="1" hangingPunct="1"/>
            <a:r>
              <a:rPr lang="ja-JP" altLang="en-US" sz="1800" b="1" dirty="0">
                <a:latin typeface="Tahoma" pitchFamily="34" charset="0"/>
              </a:rPr>
              <a:t>予測</a:t>
            </a:r>
            <a:br>
              <a:rPr lang="ja-JP" altLang="en-US" sz="1800" b="1" dirty="0">
                <a:latin typeface="Tahoma" pitchFamily="34" charset="0"/>
              </a:rPr>
            </a:br>
            <a:r>
              <a:rPr lang="ja-JP" altLang="en-US" sz="1800" b="1" dirty="0">
                <a:latin typeface="Tahoma" pitchFamily="34" charset="0"/>
              </a:rPr>
              <a:t>結果</a:t>
            </a:r>
          </a:p>
        </p:txBody>
      </p:sp>
      <p:sp>
        <p:nvSpPr>
          <p:cNvPr id="37914" name="AutoShape 28"/>
          <p:cNvSpPr>
            <a:spLocks noChangeArrowheads="1"/>
          </p:cNvSpPr>
          <p:nvPr/>
        </p:nvSpPr>
        <p:spPr bwMode="auto">
          <a:xfrm>
            <a:off x="8001000" y="4675584"/>
            <a:ext cx="609600" cy="6858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chemeClr val="tx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7915" name="AutoShape 29"/>
          <p:cNvSpPr>
            <a:spLocks noChangeArrowheads="1"/>
          </p:cNvSpPr>
          <p:nvPr/>
        </p:nvSpPr>
        <p:spPr bwMode="auto">
          <a:xfrm flipH="1">
            <a:off x="5867400" y="4675584"/>
            <a:ext cx="609600" cy="7620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chemeClr val="tx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7916" name="Text Box 30"/>
          <p:cNvSpPr txBox="1">
            <a:spLocks noChangeArrowheads="1"/>
          </p:cNvSpPr>
          <p:nvPr/>
        </p:nvSpPr>
        <p:spPr bwMode="auto">
          <a:xfrm>
            <a:off x="8001000" y="5513784"/>
            <a:ext cx="152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charset="0"/>
                <a:ea typeface="ＭＳ Ｐゴシック" charset="-128"/>
              </a:defRPr>
            </a:lvl1pPr>
            <a:lvl2pPr marL="742950" indent="-285750" eaLnBrk="0" hangingPunct="0">
              <a:defRPr kumimoji="1" sz="2800">
                <a:solidFill>
                  <a:schemeClr val="tx1"/>
                </a:solidFill>
                <a:latin typeface="Times New Roman" charset="0"/>
                <a:ea typeface="ＭＳ Ｐゴシック" charset="-128"/>
              </a:defRPr>
            </a:lvl2pPr>
            <a:lvl3pPr marL="1143000" indent="-228600" eaLnBrk="0" hangingPunct="0">
              <a:defRPr kumimoji="1" sz="2800">
                <a:solidFill>
                  <a:schemeClr val="tx1"/>
                </a:solidFill>
                <a:latin typeface="Times New Roman" charset="0"/>
                <a:ea typeface="ＭＳ Ｐゴシック" charset="-128"/>
              </a:defRPr>
            </a:lvl3pPr>
            <a:lvl4pPr marL="1600200" indent="-228600" eaLnBrk="0" hangingPunct="0">
              <a:defRPr kumimoji="1" sz="2800">
                <a:solidFill>
                  <a:schemeClr val="tx1"/>
                </a:solidFill>
                <a:latin typeface="Times New Roman" charset="0"/>
                <a:ea typeface="ＭＳ Ｐゴシック" charset="-128"/>
              </a:defRPr>
            </a:lvl4pPr>
            <a:lvl5pPr marL="2057400" indent="-228600" eaLnBrk="0" hangingPunct="0">
              <a:defRPr kumimoji="1" sz="28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Times New Roman" charset="0"/>
                <a:ea typeface="ＭＳ Ｐゴシック" charset="-128"/>
              </a:defRPr>
            </a:lvl9pPr>
          </a:lstStyle>
          <a:p>
            <a:pPr eaLnBrk="1" hangingPunct="1"/>
            <a:r>
              <a:rPr lang="ja-JP" altLang="en-US" sz="1800" b="1">
                <a:latin typeface="Tahoma" pitchFamily="34" charset="0"/>
              </a:rPr>
              <a:t>航空機</a:t>
            </a:r>
            <a:br>
              <a:rPr lang="ja-JP" altLang="en-US" sz="1800" b="1">
                <a:latin typeface="Tahoma" pitchFamily="34" charset="0"/>
              </a:rPr>
            </a:br>
            <a:r>
              <a:rPr lang="ja-JP" altLang="en-US" sz="1800" b="1">
                <a:latin typeface="Tahoma" pitchFamily="34" charset="0"/>
              </a:rPr>
              <a:t>情報</a:t>
            </a:r>
          </a:p>
        </p:txBody>
      </p:sp>
      <p:sp>
        <p:nvSpPr>
          <p:cNvPr id="37917" name="Text Box 31"/>
          <p:cNvSpPr txBox="1">
            <a:spLocks noChangeArrowheads="1"/>
          </p:cNvSpPr>
          <p:nvPr/>
        </p:nvSpPr>
        <p:spPr bwMode="auto">
          <a:xfrm>
            <a:off x="762000" y="2389584"/>
            <a:ext cx="13468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charset="0"/>
                <a:ea typeface="ＭＳ Ｐゴシック" charset="-128"/>
              </a:defRPr>
            </a:lvl1pPr>
            <a:lvl2pPr marL="742950" indent="-285750" eaLnBrk="0" hangingPunct="0">
              <a:defRPr kumimoji="1" sz="2800">
                <a:solidFill>
                  <a:schemeClr val="tx1"/>
                </a:solidFill>
                <a:latin typeface="Times New Roman" charset="0"/>
                <a:ea typeface="ＭＳ Ｐゴシック" charset="-128"/>
              </a:defRPr>
            </a:lvl2pPr>
            <a:lvl3pPr marL="1143000" indent="-228600" eaLnBrk="0" hangingPunct="0">
              <a:defRPr kumimoji="1" sz="2800">
                <a:solidFill>
                  <a:schemeClr val="tx1"/>
                </a:solidFill>
                <a:latin typeface="Times New Roman" charset="0"/>
                <a:ea typeface="ＭＳ Ｐゴシック" charset="-128"/>
              </a:defRPr>
            </a:lvl3pPr>
            <a:lvl4pPr marL="1600200" indent="-228600" eaLnBrk="0" hangingPunct="0">
              <a:defRPr kumimoji="1" sz="2800">
                <a:solidFill>
                  <a:schemeClr val="tx1"/>
                </a:solidFill>
                <a:latin typeface="Times New Roman" charset="0"/>
                <a:ea typeface="ＭＳ Ｐゴシック" charset="-128"/>
              </a:defRPr>
            </a:lvl4pPr>
            <a:lvl5pPr marL="2057400" indent="-228600" eaLnBrk="0" hangingPunct="0">
              <a:defRPr kumimoji="1" sz="28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Times New Roman" charset="0"/>
                <a:ea typeface="ＭＳ Ｐゴシック" charset="-128"/>
              </a:defRPr>
            </a:lvl9pPr>
          </a:lstStyle>
          <a:p>
            <a:pPr eaLnBrk="1" hangingPunct="1"/>
            <a:r>
              <a:rPr lang="ja-JP" altLang="en-US" sz="1800" b="1" dirty="0">
                <a:latin typeface="Tahoma" pitchFamily="34" charset="0"/>
              </a:rPr>
              <a:t>航空機情報</a:t>
            </a:r>
          </a:p>
        </p:txBody>
      </p:sp>
      <p:sp>
        <p:nvSpPr>
          <p:cNvPr id="37918" name="AutoShape 34"/>
          <p:cNvSpPr>
            <a:spLocks noChangeArrowheads="1"/>
          </p:cNvSpPr>
          <p:nvPr/>
        </p:nvSpPr>
        <p:spPr bwMode="auto">
          <a:xfrm>
            <a:off x="8077200" y="1627584"/>
            <a:ext cx="914400" cy="838200"/>
          </a:xfrm>
          <a:prstGeom prst="foldedCorner">
            <a:avLst>
              <a:gd name="adj" fmla="val 26111"/>
            </a:avLst>
          </a:prstGeom>
          <a:solidFill>
            <a:schemeClr val="bg1"/>
          </a:solidFill>
          <a:ln w="9525">
            <a:solidFill>
              <a:schemeClr val="tx1"/>
            </a:solidFill>
            <a:round/>
            <a:headEnd/>
            <a:tailEnd/>
          </a:ln>
          <a:effectLst/>
        </p:spPr>
        <p:txBody>
          <a:bodyPr wrap="none" anchor="ctr"/>
          <a:lstStyle/>
          <a:p>
            <a:pPr algn="ctr"/>
            <a:r>
              <a:rPr lang="ja-JP" altLang="en-US" sz="2000" dirty="0"/>
              <a:t>予測</a:t>
            </a:r>
          </a:p>
          <a:p>
            <a:pPr algn="ctr"/>
            <a:r>
              <a:rPr lang="ja-JP" altLang="en-US" sz="2000" dirty="0"/>
              <a:t>モデル</a:t>
            </a:r>
          </a:p>
        </p:txBody>
      </p:sp>
      <p:sp>
        <p:nvSpPr>
          <p:cNvPr id="37919" name="AutoShape 36"/>
          <p:cNvSpPr>
            <a:spLocks noChangeArrowheads="1"/>
          </p:cNvSpPr>
          <p:nvPr/>
        </p:nvSpPr>
        <p:spPr bwMode="auto">
          <a:xfrm>
            <a:off x="7086600" y="1627584"/>
            <a:ext cx="914400" cy="838200"/>
          </a:xfrm>
          <a:prstGeom prst="foldedCorner">
            <a:avLst>
              <a:gd name="adj" fmla="val 26111"/>
            </a:avLst>
          </a:prstGeom>
          <a:solidFill>
            <a:schemeClr val="bg1"/>
          </a:solidFill>
          <a:ln w="9525">
            <a:solidFill>
              <a:schemeClr val="tx1"/>
            </a:solidFill>
            <a:round/>
            <a:headEnd/>
            <a:tailEnd/>
          </a:ln>
          <a:effectLst/>
        </p:spPr>
        <p:txBody>
          <a:bodyPr wrap="none" anchor="ctr"/>
          <a:lstStyle/>
          <a:p>
            <a:pPr algn="ctr"/>
            <a:r>
              <a:rPr lang="ja-JP" altLang="en-US" sz="2000" dirty="0"/>
              <a:t>管制</a:t>
            </a:r>
          </a:p>
          <a:p>
            <a:pPr algn="ctr"/>
            <a:r>
              <a:rPr lang="ja-JP" altLang="en-US" sz="2000" dirty="0"/>
              <a:t>方針</a:t>
            </a:r>
          </a:p>
        </p:txBody>
      </p:sp>
      <p:sp>
        <p:nvSpPr>
          <p:cNvPr id="37920" name="AutoShape 37"/>
          <p:cNvSpPr>
            <a:spLocks noChangeArrowheads="1"/>
          </p:cNvSpPr>
          <p:nvPr/>
        </p:nvSpPr>
        <p:spPr bwMode="auto">
          <a:xfrm>
            <a:off x="5867400" y="2694384"/>
            <a:ext cx="381000" cy="762000"/>
          </a:xfrm>
          <a:prstGeom prst="upArrow">
            <a:avLst>
              <a:gd name="adj1" fmla="val 50000"/>
              <a:gd name="adj2" fmla="val 50000"/>
            </a:avLst>
          </a:prstGeom>
          <a:solidFill>
            <a:schemeClr val="tx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7921" name="Text Box 38"/>
          <p:cNvSpPr txBox="1">
            <a:spLocks noChangeArrowheads="1"/>
          </p:cNvSpPr>
          <p:nvPr/>
        </p:nvSpPr>
        <p:spPr bwMode="auto">
          <a:xfrm>
            <a:off x="6172200" y="2708672"/>
            <a:ext cx="1114408" cy="369332"/>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charset="0"/>
                <a:ea typeface="ＭＳ Ｐゴシック" charset="-128"/>
              </a:defRPr>
            </a:lvl1pPr>
            <a:lvl2pPr marL="742950" indent="-285750" eaLnBrk="0" hangingPunct="0">
              <a:defRPr kumimoji="1" sz="2800">
                <a:solidFill>
                  <a:schemeClr val="tx1"/>
                </a:solidFill>
                <a:latin typeface="Times New Roman" charset="0"/>
                <a:ea typeface="ＭＳ Ｐゴシック" charset="-128"/>
              </a:defRPr>
            </a:lvl2pPr>
            <a:lvl3pPr marL="1143000" indent="-228600" eaLnBrk="0" hangingPunct="0">
              <a:defRPr kumimoji="1" sz="2800">
                <a:solidFill>
                  <a:schemeClr val="tx1"/>
                </a:solidFill>
                <a:latin typeface="Times New Roman" charset="0"/>
                <a:ea typeface="ＭＳ Ｐゴシック" charset="-128"/>
              </a:defRPr>
            </a:lvl3pPr>
            <a:lvl4pPr marL="1600200" indent="-228600" eaLnBrk="0" hangingPunct="0">
              <a:defRPr kumimoji="1" sz="2800">
                <a:solidFill>
                  <a:schemeClr val="tx1"/>
                </a:solidFill>
                <a:latin typeface="Times New Roman" charset="0"/>
                <a:ea typeface="ＭＳ Ｐゴシック" charset="-128"/>
              </a:defRPr>
            </a:lvl4pPr>
            <a:lvl5pPr marL="2057400" indent="-228600" eaLnBrk="0" hangingPunct="0">
              <a:defRPr kumimoji="1" sz="28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Times New Roman" charset="0"/>
                <a:ea typeface="ＭＳ Ｐゴシック" charset="-128"/>
              </a:defRPr>
            </a:lvl9pPr>
          </a:lstStyle>
          <a:p>
            <a:pPr eaLnBrk="1" hangingPunct="1"/>
            <a:r>
              <a:rPr lang="ja-JP" altLang="en-US" sz="1800" b="1">
                <a:latin typeface="Tahoma" pitchFamily="34" charset="0"/>
              </a:rPr>
              <a:t>指令候補</a:t>
            </a:r>
          </a:p>
        </p:txBody>
      </p:sp>
      <p:sp>
        <p:nvSpPr>
          <p:cNvPr id="37922" name="AutoShape 40"/>
          <p:cNvSpPr>
            <a:spLocks noChangeArrowheads="1"/>
          </p:cNvSpPr>
          <p:nvPr/>
        </p:nvSpPr>
        <p:spPr bwMode="auto">
          <a:xfrm flipV="1">
            <a:off x="5486400" y="2694384"/>
            <a:ext cx="381000" cy="762000"/>
          </a:xfrm>
          <a:prstGeom prst="upArrow">
            <a:avLst>
              <a:gd name="adj1" fmla="val 50000"/>
              <a:gd name="adj2" fmla="val 50000"/>
            </a:avLst>
          </a:prstGeom>
          <a:solidFill>
            <a:schemeClr val="tx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7924" name="AutoShape 43"/>
          <p:cNvSpPr>
            <a:spLocks noChangeArrowheads="1"/>
          </p:cNvSpPr>
          <p:nvPr/>
        </p:nvSpPr>
        <p:spPr bwMode="auto">
          <a:xfrm rot="2578213" flipH="1">
            <a:off x="3124200" y="3075384"/>
            <a:ext cx="2133600" cy="381000"/>
          </a:xfrm>
          <a:prstGeom prst="rightArrow">
            <a:avLst>
              <a:gd name="adj1" fmla="val 50000"/>
              <a:gd name="adj2" fmla="val 140000"/>
            </a:avLst>
          </a:prstGeom>
          <a:solidFill>
            <a:schemeClr val="tx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7925" name="Text Box 44"/>
          <p:cNvSpPr txBox="1">
            <a:spLocks noChangeArrowheads="1"/>
          </p:cNvSpPr>
          <p:nvPr/>
        </p:nvSpPr>
        <p:spPr bwMode="auto">
          <a:xfrm>
            <a:off x="3810000" y="2313384"/>
            <a:ext cx="6495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charset="0"/>
                <a:ea typeface="ＭＳ Ｐゴシック" charset="-128"/>
              </a:defRPr>
            </a:lvl1pPr>
            <a:lvl2pPr marL="742950" indent="-285750" eaLnBrk="0" hangingPunct="0">
              <a:defRPr kumimoji="1" sz="2800">
                <a:solidFill>
                  <a:schemeClr val="tx1"/>
                </a:solidFill>
                <a:latin typeface="Times New Roman" charset="0"/>
                <a:ea typeface="ＭＳ Ｐゴシック" charset="-128"/>
              </a:defRPr>
            </a:lvl2pPr>
            <a:lvl3pPr marL="1143000" indent="-228600" eaLnBrk="0" hangingPunct="0">
              <a:defRPr kumimoji="1" sz="2800">
                <a:solidFill>
                  <a:schemeClr val="tx1"/>
                </a:solidFill>
                <a:latin typeface="Times New Roman" charset="0"/>
                <a:ea typeface="ＭＳ Ｐゴシック" charset="-128"/>
              </a:defRPr>
            </a:lvl3pPr>
            <a:lvl4pPr marL="1600200" indent="-228600" eaLnBrk="0" hangingPunct="0">
              <a:defRPr kumimoji="1" sz="2800">
                <a:solidFill>
                  <a:schemeClr val="tx1"/>
                </a:solidFill>
                <a:latin typeface="Times New Roman" charset="0"/>
                <a:ea typeface="ＭＳ Ｐゴシック" charset="-128"/>
              </a:defRPr>
            </a:lvl4pPr>
            <a:lvl5pPr marL="2057400" indent="-228600" eaLnBrk="0" hangingPunct="0">
              <a:defRPr kumimoji="1" sz="28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Times New Roman" charset="0"/>
                <a:ea typeface="ＭＳ Ｐゴシック" charset="-128"/>
              </a:defRPr>
            </a:lvl9pPr>
          </a:lstStyle>
          <a:p>
            <a:pPr eaLnBrk="1" hangingPunct="1"/>
            <a:r>
              <a:rPr lang="ja-JP" altLang="en-US" sz="1800" b="1">
                <a:latin typeface="Tahoma" pitchFamily="34" charset="0"/>
              </a:rPr>
              <a:t>指令</a:t>
            </a:r>
          </a:p>
        </p:txBody>
      </p:sp>
      <p:sp>
        <p:nvSpPr>
          <p:cNvPr id="37926" name="AutoShape 47"/>
          <p:cNvSpPr>
            <a:spLocks noChangeArrowheads="1"/>
          </p:cNvSpPr>
          <p:nvPr/>
        </p:nvSpPr>
        <p:spPr bwMode="auto">
          <a:xfrm flipH="1">
            <a:off x="6629400" y="3380184"/>
            <a:ext cx="762000" cy="381000"/>
          </a:xfrm>
          <a:prstGeom prst="rightArrow">
            <a:avLst>
              <a:gd name="adj1" fmla="val 50000"/>
              <a:gd name="adj2" fmla="val 50000"/>
            </a:avLst>
          </a:prstGeom>
          <a:solidFill>
            <a:schemeClr val="accent1"/>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7927" name="AutoShape 48"/>
          <p:cNvSpPr>
            <a:spLocks noChangeArrowheads="1"/>
          </p:cNvSpPr>
          <p:nvPr/>
        </p:nvSpPr>
        <p:spPr bwMode="auto">
          <a:xfrm flipV="1">
            <a:off x="8305800" y="2541984"/>
            <a:ext cx="381000" cy="990600"/>
          </a:xfrm>
          <a:prstGeom prst="upArrow">
            <a:avLst>
              <a:gd name="adj1" fmla="val 50000"/>
              <a:gd name="adj2" fmla="val 65000"/>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7928" name="Rectangle 49"/>
          <p:cNvSpPr>
            <a:spLocks noChangeArrowheads="1"/>
          </p:cNvSpPr>
          <p:nvPr/>
        </p:nvSpPr>
        <p:spPr bwMode="auto">
          <a:xfrm>
            <a:off x="7391400" y="2465784"/>
            <a:ext cx="152400" cy="1219200"/>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Tree>
    <p:extLst>
      <p:ext uri="{BB962C8B-B14F-4D97-AF65-F5344CB8AC3E}">
        <p14:creationId xmlns:p14="http://schemas.microsoft.com/office/powerpoint/2010/main" val="3315543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457200" y="0"/>
            <a:ext cx="8458200" cy="609600"/>
          </a:xfrm>
        </p:spPr>
        <p:txBody>
          <a:bodyPr>
            <a:normAutofit/>
          </a:bodyPr>
          <a:lstStyle/>
          <a:p>
            <a:r>
              <a:rPr lang="ja-JP" altLang="en-US" dirty="0"/>
              <a:t>概観図の例：</a:t>
            </a:r>
            <a:r>
              <a:rPr lang="ja-JP" altLang="en-US" sz="3200" dirty="0"/>
              <a:t>ユビキタスアンケート</a:t>
            </a:r>
          </a:p>
        </p:txBody>
      </p:sp>
      <p:sp>
        <p:nvSpPr>
          <p:cNvPr id="32770" name="スライド番号プレースホルダー 4"/>
          <p:cNvSpPr>
            <a:spLocks noGrp="1"/>
          </p:cNvSpPr>
          <p:nvPr>
            <p:ph type="sldNum" sz="quarter" idx="12"/>
          </p:nvPr>
        </p:nvSpPr>
        <p:spPr>
          <a:noFill/>
        </p:spPr>
        <p:txBody>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fld id="{14656CE1-88DF-4548-A75A-42683A3748A1}" type="slidenum">
              <a:rPr lang="en-US" altLang="ja-JP" sz="1800" smtClean="0"/>
              <a:pPr eaLnBrk="1" hangingPunct="1"/>
              <a:t>8</a:t>
            </a:fld>
            <a:endParaRPr lang="en-US" altLang="ja-JP" sz="1800"/>
          </a:p>
        </p:txBody>
      </p:sp>
      <p:sp>
        <p:nvSpPr>
          <p:cNvPr id="32772" name="Rectangle 3"/>
          <p:cNvSpPr>
            <a:spLocks noChangeArrowheads="1"/>
          </p:cNvSpPr>
          <p:nvPr/>
        </p:nvSpPr>
        <p:spPr bwMode="auto">
          <a:xfrm>
            <a:off x="4876800" y="1905000"/>
            <a:ext cx="2057400" cy="533400"/>
          </a:xfrm>
          <a:prstGeom prst="rect">
            <a:avLst/>
          </a:prstGeom>
          <a:solidFill>
            <a:srgbClr val="CCFFCC"/>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400"/>
              <a:t>UQ</a:t>
            </a:r>
            <a:r>
              <a:rPr lang="ja-JP" altLang="en-US" sz="2400"/>
              <a:t>サーバー</a:t>
            </a:r>
          </a:p>
        </p:txBody>
      </p:sp>
      <p:grpSp>
        <p:nvGrpSpPr>
          <p:cNvPr id="32773" name="Group 4"/>
          <p:cNvGrpSpPr>
            <a:grpSpLocks/>
          </p:cNvGrpSpPr>
          <p:nvPr/>
        </p:nvGrpSpPr>
        <p:grpSpPr bwMode="auto">
          <a:xfrm>
            <a:off x="5943600" y="3886200"/>
            <a:ext cx="914400" cy="1103313"/>
            <a:chOff x="3936" y="1824"/>
            <a:chExt cx="576" cy="695"/>
          </a:xfrm>
        </p:grpSpPr>
        <p:pic>
          <p:nvPicPr>
            <p:cNvPr id="32847" name="Picture 5" descr="C:\Program Files\Common Files\Microsoft Shared\Clipart\cagcat50\BS00580_.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36" y="2034"/>
              <a:ext cx="576"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48" name="Text Box 6"/>
            <p:cNvSpPr txBox="1">
              <a:spLocks noChangeArrowheads="1"/>
            </p:cNvSpPr>
            <p:nvPr/>
          </p:nvSpPr>
          <p:spPr bwMode="auto">
            <a:xfrm>
              <a:off x="4080" y="1824"/>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r>
                <a:rPr lang="en-US" altLang="ja-JP" sz="1600"/>
                <a:t>PC</a:t>
              </a:r>
            </a:p>
          </p:txBody>
        </p:sp>
      </p:grpSp>
      <p:grpSp>
        <p:nvGrpSpPr>
          <p:cNvPr id="32774" name="Group 7"/>
          <p:cNvGrpSpPr>
            <a:grpSpLocks/>
          </p:cNvGrpSpPr>
          <p:nvPr/>
        </p:nvGrpSpPr>
        <p:grpSpPr bwMode="auto">
          <a:xfrm>
            <a:off x="381000" y="4114800"/>
            <a:ext cx="1058863" cy="990600"/>
            <a:chOff x="864" y="3024"/>
            <a:chExt cx="667" cy="624"/>
          </a:xfrm>
        </p:grpSpPr>
        <p:pic>
          <p:nvPicPr>
            <p:cNvPr id="32845" name="Picture 8" descr="C:\Documents and Settings\gotoh\Application Data\Microsoft\Media Catalog\Downloaded Clips\clad\j043485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 y="3120"/>
              <a:ext cx="52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46" name="Text Box 9"/>
            <p:cNvSpPr txBox="1">
              <a:spLocks noChangeArrowheads="1"/>
            </p:cNvSpPr>
            <p:nvPr/>
          </p:nvSpPr>
          <p:spPr bwMode="auto">
            <a:xfrm>
              <a:off x="864" y="3024"/>
              <a:ext cx="66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r>
                <a:rPr lang="en-US" altLang="ja-JP" sz="1600"/>
                <a:t>USB</a:t>
              </a:r>
              <a:r>
                <a:rPr lang="ja-JP" altLang="en-US" sz="1600"/>
                <a:t>メモリ</a:t>
              </a:r>
            </a:p>
          </p:txBody>
        </p:sp>
      </p:grpSp>
      <p:grpSp>
        <p:nvGrpSpPr>
          <p:cNvPr id="32775" name="Group 10"/>
          <p:cNvGrpSpPr>
            <a:grpSpLocks/>
          </p:cNvGrpSpPr>
          <p:nvPr/>
        </p:nvGrpSpPr>
        <p:grpSpPr bwMode="auto">
          <a:xfrm>
            <a:off x="4572000" y="4648200"/>
            <a:ext cx="762000" cy="938213"/>
            <a:chOff x="3408" y="2688"/>
            <a:chExt cx="480" cy="591"/>
          </a:xfrm>
        </p:grpSpPr>
        <p:pic>
          <p:nvPicPr>
            <p:cNvPr id="32843" name="Picture 11" descr="C:\Documents and Settings\gotoh\Application Data\Microsoft\Media Catalog\Downloaded Clips\clad\j043262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8" y="2799"/>
              <a:ext cx="48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44" name="Text Box 12"/>
            <p:cNvSpPr txBox="1">
              <a:spLocks noChangeArrowheads="1"/>
            </p:cNvSpPr>
            <p:nvPr/>
          </p:nvSpPr>
          <p:spPr bwMode="auto">
            <a:xfrm>
              <a:off x="3456" y="2688"/>
              <a:ext cx="3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r>
                <a:rPr lang="ja-JP" altLang="en-US" sz="1600"/>
                <a:t>電話</a:t>
              </a:r>
            </a:p>
          </p:txBody>
        </p:sp>
      </p:grpSp>
      <p:grpSp>
        <p:nvGrpSpPr>
          <p:cNvPr id="32776" name="Group 13"/>
          <p:cNvGrpSpPr>
            <a:grpSpLocks/>
          </p:cNvGrpSpPr>
          <p:nvPr/>
        </p:nvGrpSpPr>
        <p:grpSpPr bwMode="auto">
          <a:xfrm>
            <a:off x="2895600" y="5334000"/>
            <a:ext cx="993775" cy="838200"/>
            <a:chOff x="1488" y="2862"/>
            <a:chExt cx="626" cy="528"/>
          </a:xfrm>
        </p:grpSpPr>
        <p:pic>
          <p:nvPicPr>
            <p:cNvPr id="32841" name="Picture 14" descr="D:\MyDocuments\SVN\PPT\Presentations\AISE\Projects\RFID002_04.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36" y="3072"/>
              <a:ext cx="480"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42" name="Text Box 15"/>
            <p:cNvSpPr txBox="1">
              <a:spLocks noChangeArrowheads="1"/>
            </p:cNvSpPr>
            <p:nvPr/>
          </p:nvSpPr>
          <p:spPr bwMode="auto">
            <a:xfrm>
              <a:off x="1488" y="2862"/>
              <a:ext cx="62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r>
                <a:rPr lang="en-US" altLang="ja-JP" sz="1600"/>
                <a:t>RFID</a:t>
              </a:r>
              <a:r>
                <a:rPr lang="ja-JP" altLang="en-US" sz="1600"/>
                <a:t>タグ</a:t>
              </a:r>
            </a:p>
          </p:txBody>
        </p:sp>
      </p:grpSp>
      <p:grpSp>
        <p:nvGrpSpPr>
          <p:cNvPr id="32777" name="Group 16"/>
          <p:cNvGrpSpPr>
            <a:grpSpLocks/>
          </p:cNvGrpSpPr>
          <p:nvPr/>
        </p:nvGrpSpPr>
        <p:grpSpPr bwMode="auto">
          <a:xfrm>
            <a:off x="2057400" y="5105400"/>
            <a:ext cx="966788" cy="866775"/>
            <a:chOff x="672" y="3294"/>
            <a:chExt cx="609" cy="546"/>
          </a:xfrm>
        </p:grpSpPr>
        <p:pic>
          <p:nvPicPr>
            <p:cNvPr id="32839" name="Picture 17" descr="D:\MyDocuments\SVN\PPT\Presentations\AISE\Projects\QR.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8" y="3504"/>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40" name="Text Box 18"/>
            <p:cNvSpPr txBox="1">
              <a:spLocks noChangeArrowheads="1"/>
            </p:cNvSpPr>
            <p:nvPr/>
          </p:nvSpPr>
          <p:spPr bwMode="auto">
            <a:xfrm>
              <a:off x="672" y="3294"/>
              <a:ext cx="60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r>
                <a:rPr lang="en-US" altLang="ja-JP" sz="1600"/>
                <a:t>QR</a:t>
              </a:r>
              <a:r>
                <a:rPr lang="ja-JP" altLang="en-US" sz="1600"/>
                <a:t>コード</a:t>
              </a:r>
            </a:p>
          </p:txBody>
        </p:sp>
      </p:grpSp>
      <p:grpSp>
        <p:nvGrpSpPr>
          <p:cNvPr id="32778" name="Group 19"/>
          <p:cNvGrpSpPr>
            <a:grpSpLocks/>
          </p:cNvGrpSpPr>
          <p:nvPr/>
        </p:nvGrpSpPr>
        <p:grpSpPr bwMode="auto">
          <a:xfrm>
            <a:off x="5181600" y="3962400"/>
            <a:ext cx="588963" cy="990600"/>
            <a:chOff x="2448" y="1776"/>
            <a:chExt cx="371" cy="624"/>
          </a:xfrm>
        </p:grpSpPr>
        <p:pic>
          <p:nvPicPr>
            <p:cNvPr id="32837" name="Picture 20" descr="C:\Documents and Settings\gotoh\Application Data\Microsoft\Media Catalog\Downloaded Clips\clab\j042895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48" y="1968"/>
              <a:ext cx="33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38" name="Text Box 21"/>
            <p:cNvSpPr txBox="1">
              <a:spLocks noChangeArrowheads="1"/>
            </p:cNvSpPr>
            <p:nvPr/>
          </p:nvSpPr>
          <p:spPr bwMode="auto">
            <a:xfrm>
              <a:off x="2448" y="1776"/>
              <a:ext cx="37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r>
                <a:rPr lang="en-US" altLang="ja-JP" sz="1600"/>
                <a:t>PDA</a:t>
              </a:r>
            </a:p>
          </p:txBody>
        </p:sp>
      </p:grpSp>
      <p:grpSp>
        <p:nvGrpSpPr>
          <p:cNvPr id="32779" name="Group 22"/>
          <p:cNvGrpSpPr>
            <a:grpSpLocks/>
          </p:cNvGrpSpPr>
          <p:nvPr/>
        </p:nvGrpSpPr>
        <p:grpSpPr bwMode="auto">
          <a:xfrm>
            <a:off x="1066800" y="4800600"/>
            <a:ext cx="762000" cy="1066800"/>
            <a:chOff x="1152" y="2016"/>
            <a:chExt cx="480" cy="672"/>
          </a:xfrm>
        </p:grpSpPr>
        <p:pic>
          <p:nvPicPr>
            <p:cNvPr id="32835" name="Picture 23" descr="C:\Documents and Settings\gotoh\Application Data\Microsoft\Media Catalog\Downloaded Clips\claf\j0439824.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2" y="2208"/>
              <a:ext cx="48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36" name="Text Box 24"/>
            <p:cNvSpPr txBox="1">
              <a:spLocks noChangeArrowheads="1"/>
            </p:cNvSpPr>
            <p:nvPr/>
          </p:nvSpPr>
          <p:spPr bwMode="auto">
            <a:xfrm>
              <a:off x="1296" y="2016"/>
              <a:ext cx="2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r>
                <a:rPr lang="ja-JP" altLang="en-US" sz="1600"/>
                <a:t>紙</a:t>
              </a:r>
            </a:p>
          </p:txBody>
        </p:sp>
      </p:grpSp>
      <p:grpSp>
        <p:nvGrpSpPr>
          <p:cNvPr id="32780" name="Group 25"/>
          <p:cNvGrpSpPr>
            <a:grpSpLocks/>
          </p:cNvGrpSpPr>
          <p:nvPr/>
        </p:nvGrpSpPr>
        <p:grpSpPr bwMode="auto">
          <a:xfrm>
            <a:off x="8008938" y="1905000"/>
            <a:ext cx="1135062" cy="1600200"/>
            <a:chOff x="2160" y="1248"/>
            <a:chExt cx="715" cy="1008"/>
          </a:xfrm>
        </p:grpSpPr>
        <p:pic>
          <p:nvPicPr>
            <p:cNvPr id="32833" name="Picture 26" descr="C:\Documents and Settings\gotoh\Application Data\Microsoft\Media Catalog\Downloaded Clips\cl73\j0287504.wmf"/>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60" y="1392"/>
              <a:ext cx="715"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34" name="Text Box 27"/>
            <p:cNvSpPr txBox="1">
              <a:spLocks noChangeArrowheads="1"/>
            </p:cNvSpPr>
            <p:nvPr/>
          </p:nvSpPr>
          <p:spPr bwMode="auto">
            <a:xfrm>
              <a:off x="2208" y="1248"/>
              <a:ext cx="5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r>
                <a:rPr lang="ja-JP" altLang="en-US" sz="1600"/>
                <a:t>攻撃者</a:t>
              </a:r>
            </a:p>
          </p:txBody>
        </p:sp>
      </p:grpSp>
      <p:grpSp>
        <p:nvGrpSpPr>
          <p:cNvPr id="32781" name="Group 28"/>
          <p:cNvGrpSpPr>
            <a:grpSpLocks/>
          </p:cNvGrpSpPr>
          <p:nvPr/>
        </p:nvGrpSpPr>
        <p:grpSpPr bwMode="auto">
          <a:xfrm>
            <a:off x="457200" y="1295400"/>
            <a:ext cx="1200150" cy="1219200"/>
            <a:chOff x="4646" y="768"/>
            <a:chExt cx="756" cy="768"/>
          </a:xfrm>
        </p:grpSpPr>
        <p:pic>
          <p:nvPicPr>
            <p:cNvPr id="32831" name="Picture 29" descr="C:\Documents and Settings\gotoh\Application Data\Microsoft\Media Catalog\Downloaded Clips\clad\j0434891.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52" y="960"/>
              <a:ext cx="57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32" name="Text Box 30"/>
            <p:cNvSpPr txBox="1">
              <a:spLocks noChangeArrowheads="1"/>
            </p:cNvSpPr>
            <p:nvPr/>
          </p:nvSpPr>
          <p:spPr bwMode="auto">
            <a:xfrm>
              <a:off x="4646" y="768"/>
              <a:ext cx="75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r>
                <a:rPr lang="ja-JP" altLang="en-US" sz="1600"/>
                <a:t>実施責任者</a:t>
              </a:r>
            </a:p>
          </p:txBody>
        </p:sp>
      </p:grpSp>
      <p:grpSp>
        <p:nvGrpSpPr>
          <p:cNvPr id="32782" name="Group 31"/>
          <p:cNvGrpSpPr>
            <a:grpSpLocks/>
          </p:cNvGrpSpPr>
          <p:nvPr/>
        </p:nvGrpSpPr>
        <p:grpSpPr bwMode="auto">
          <a:xfrm>
            <a:off x="1676400" y="1600200"/>
            <a:ext cx="793750" cy="990600"/>
            <a:chOff x="4656" y="672"/>
            <a:chExt cx="500" cy="624"/>
          </a:xfrm>
        </p:grpSpPr>
        <p:pic>
          <p:nvPicPr>
            <p:cNvPr id="32829" name="Picture 32" descr="C:\Documents and Settings\gotoh\Application Data\Microsoft\Media Catalog\Downloaded Clips\clac\j0431640.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704" y="864"/>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30" name="Text Box 33"/>
            <p:cNvSpPr txBox="1">
              <a:spLocks noChangeArrowheads="1"/>
            </p:cNvSpPr>
            <p:nvPr/>
          </p:nvSpPr>
          <p:spPr bwMode="auto">
            <a:xfrm>
              <a:off x="4656" y="672"/>
              <a:ext cx="5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r>
                <a:rPr lang="ja-JP" altLang="en-US" sz="1600"/>
                <a:t>質問者</a:t>
              </a:r>
            </a:p>
          </p:txBody>
        </p:sp>
      </p:grpSp>
      <p:grpSp>
        <p:nvGrpSpPr>
          <p:cNvPr id="32783" name="Group 34"/>
          <p:cNvGrpSpPr>
            <a:grpSpLocks/>
          </p:cNvGrpSpPr>
          <p:nvPr/>
        </p:nvGrpSpPr>
        <p:grpSpPr bwMode="auto">
          <a:xfrm>
            <a:off x="381000" y="2438400"/>
            <a:ext cx="793750" cy="990600"/>
            <a:chOff x="4656" y="672"/>
            <a:chExt cx="500" cy="624"/>
          </a:xfrm>
        </p:grpSpPr>
        <p:pic>
          <p:nvPicPr>
            <p:cNvPr id="32827" name="Picture 35" descr="C:\Documents and Settings\gotoh\Application Data\Microsoft\Media Catalog\Downloaded Clips\clac\j0431640.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704" y="864"/>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28" name="Text Box 36"/>
            <p:cNvSpPr txBox="1">
              <a:spLocks noChangeArrowheads="1"/>
            </p:cNvSpPr>
            <p:nvPr/>
          </p:nvSpPr>
          <p:spPr bwMode="auto">
            <a:xfrm>
              <a:off x="4656" y="672"/>
              <a:ext cx="5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r>
                <a:rPr lang="ja-JP" altLang="en-US" sz="1600"/>
                <a:t>分析者</a:t>
              </a:r>
            </a:p>
          </p:txBody>
        </p:sp>
      </p:grpSp>
      <p:grpSp>
        <p:nvGrpSpPr>
          <p:cNvPr id="32784" name="Group 37"/>
          <p:cNvGrpSpPr>
            <a:grpSpLocks/>
          </p:cNvGrpSpPr>
          <p:nvPr/>
        </p:nvGrpSpPr>
        <p:grpSpPr bwMode="auto">
          <a:xfrm>
            <a:off x="1295400" y="2590800"/>
            <a:ext cx="838200" cy="1066800"/>
            <a:chOff x="4560" y="768"/>
            <a:chExt cx="528" cy="672"/>
          </a:xfrm>
        </p:grpSpPr>
        <p:pic>
          <p:nvPicPr>
            <p:cNvPr id="32825" name="Picture 38" descr="C:\Documents and Settings\gotoh\Application Data\Microsoft\Media Catalog\Downloaded Clips\clad\j0434884.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08" y="960"/>
              <a:ext cx="48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26" name="Text Box 39"/>
            <p:cNvSpPr txBox="1">
              <a:spLocks noChangeArrowheads="1"/>
            </p:cNvSpPr>
            <p:nvPr/>
          </p:nvSpPr>
          <p:spPr bwMode="auto">
            <a:xfrm>
              <a:off x="4560" y="768"/>
              <a:ext cx="5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r>
                <a:rPr lang="ja-JP" altLang="en-US" sz="1600"/>
                <a:t>監視者</a:t>
              </a:r>
            </a:p>
          </p:txBody>
        </p:sp>
      </p:grpSp>
      <p:grpSp>
        <p:nvGrpSpPr>
          <p:cNvPr id="32785" name="Group 40"/>
          <p:cNvGrpSpPr>
            <a:grpSpLocks/>
          </p:cNvGrpSpPr>
          <p:nvPr/>
        </p:nvGrpSpPr>
        <p:grpSpPr bwMode="auto">
          <a:xfrm>
            <a:off x="5257800" y="838200"/>
            <a:ext cx="1590675" cy="990600"/>
            <a:chOff x="1920" y="3120"/>
            <a:chExt cx="1002" cy="624"/>
          </a:xfrm>
        </p:grpSpPr>
        <p:pic>
          <p:nvPicPr>
            <p:cNvPr id="32823" name="Picture 41" descr="C:\Documents and Settings\gotoh\Application Data\Microsoft\Media Catalog\Downloaded Clips\clac\j0431601.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12" y="3312"/>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24" name="Text Box 42"/>
            <p:cNvSpPr txBox="1">
              <a:spLocks noChangeArrowheads="1"/>
            </p:cNvSpPr>
            <p:nvPr/>
          </p:nvSpPr>
          <p:spPr bwMode="auto">
            <a:xfrm>
              <a:off x="1920" y="3120"/>
              <a:ext cx="100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r>
                <a:rPr lang="ja-JP" altLang="en-US" sz="1600"/>
                <a:t>サーバー管理者</a:t>
              </a:r>
            </a:p>
          </p:txBody>
        </p:sp>
      </p:grpSp>
      <p:grpSp>
        <p:nvGrpSpPr>
          <p:cNvPr id="32786" name="Group 43"/>
          <p:cNvGrpSpPr>
            <a:grpSpLocks/>
          </p:cNvGrpSpPr>
          <p:nvPr/>
        </p:nvGrpSpPr>
        <p:grpSpPr bwMode="auto">
          <a:xfrm>
            <a:off x="7086600" y="3124200"/>
            <a:ext cx="1200150" cy="1066800"/>
            <a:chOff x="4368" y="1152"/>
            <a:chExt cx="756" cy="672"/>
          </a:xfrm>
        </p:grpSpPr>
        <p:pic>
          <p:nvPicPr>
            <p:cNvPr id="32821" name="Picture 44" descr="C:\Documents and Settings\gotoh\Application Data\Microsoft\Media Catalog\Downloaded Clips\clac\j0431614.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12" y="1344"/>
              <a:ext cx="48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22" name="Text Box 45"/>
            <p:cNvSpPr txBox="1">
              <a:spLocks noChangeArrowheads="1"/>
            </p:cNvSpPr>
            <p:nvPr/>
          </p:nvSpPr>
          <p:spPr bwMode="auto">
            <a:xfrm>
              <a:off x="4368" y="1152"/>
              <a:ext cx="75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r>
                <a:rPr lang="ja-JP" altLang="en-US" sz="1600"/>
                <a:t>端末管理者</a:t>
              </a:r>
            </a:p>
          </p:txBody>
        </p:sp>
      </p:grpSp>
      <p:grpSp>
        <p:nvGrpSpPr>
          <p:cNvPr id="32787" name="Group 46"/>
          <p:cNvGrpSpPr>
            <a:grpSpLocks/>
          </p:cNvGrpSpPr>
          <p:nvPr/>
        </p:nvGrpSpPr>
        <p:grpSpPr bwMode="auto">
          <a:xfrm>
            <a:off x="7010400" y="838200"/>
            <a:ext cx="869950" cy="1143000"/>
            <a:chOff x="2064" y="1632"/>
            <a:chExt cx="548" cy="720"/>
          </a:xfrm>
        </p:grpSpPr>
        <p:pic>
          <p:nvPicPr>
            <p:cNvPr id="32819" name="Picture 47" descr="C:\Documents and Settings\gotoh\Application Data\Microsoft\Media Catalog\Downloaded Clips\clad\j0434888.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64" y="1824"/>
              <a:ext cx="52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20" name="Text Box 48"/>
            <p:cNvSpPr txBox="1">
              <a:spLocks noChangeArrowheads="1"/>
            </p:cNvSpPr>
            <p:nvPr/>
          </p:nvSpPr>
          <p:spPr bwMode="auto">
            <a:xfrm>
              <a:off x="2112" y="1632"/>
              <a:ext cx="5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r>
                <a:rPr lang="ja-JP" altLang="en-US" sz="1600"/>
                <a:t>開発者</a:t>
              </a:r>
            </a:p>
          </p:txBody>
        </p:sp>
      </p:grpSp>
      <p:grpSp>
        <p:nvGrpSpPr>
          <p:cNvPr id="2" name="グループ化 1"/>
          <p:cNvGrpSpPr/>
          <p:nvPr/>
        </p:nvGrpSpPr>
        <p:grpSpPr>
          <a:xfrm>
            <a:off x="5486400" y="5105400"/>
            <a:ext cx="793750" cy="1028700"/>
            <a:chOff x="5486400" y="5105400"/>
            <a:chExt cx="793750" cy="1028700"/>
          </a:xfrm>
        </p:grpSpPr>
        <p:pic>
          <p:nvPicPr>
            <p:cNvPr id="32817" name="Picture 50" descr="C:\Documents and Settings\gotoh\Application Data\Microsoft\Media Catalog\Downloaded Clips\clac\j043164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rot="10800000" flipV="1">
              <a:off x="5486764" y="5410200"/>
              <a:ext cx="7239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18" name="Text Box 51"/>
            <p:cNvSpPr txBox="1">
              <a:spLocks noChangeArrowheads="1"/>
            </p:cNvSpPr>
            <p:nvPr/>
          </p:nvSpPr>
          <p:spPr bwMode="auto">
            <a:xfrm>
              <a:off x="5486400" y="5105400"/>
              <a:ext cx="793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r>
                <a:rPr lang="ja-JP" altLang="en-US" sz="1600"/>
                <a:t>回答者</a:t>
              </a:r>
            </a:p>
          </p:txBody>
        </p:sp>
      </p:grpSp>
      <p:sp>
        <p:nvSpPr>
          <p:cNvPr id="32789" name="AutoShape 52"/>
          <p:cNvSpPr>
            <a:spLocks noChangeArrowheads="1"/>
          </p:cNvSpPr>
          <p:nvPr/>
        </p:nvSpPr>
        <p:spPr bwMode="auto">
          <a:xfrm>
            <a:off x="152400" y="838200"/>
            <a:ext cx="2590800" cy="2819400"/>
          </a:xfrm>
          <a:prstGeom prst="roundRect">
            <a:avLst>
              <a:gd name="adj" fmla="val 16667"/>
            </a:avLst>
          </a:prstGeom>
          <a:noFill/>
          <a:ln w="38100" cap="rnd">
            <a:solidFill>
              <a:schemeClr val="accent3">
                <a:lumMod val="75000"/>
              </a:schemeClr>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2790" name="Text Box 53"/>
          <p:cNvSpPr txBox="1">
            <a:spLocks noChangeArrowheads="1"/>
          </p:cNvSpPr>
          <p:nvPr/>
        </p:nvSpPr>
        <p:spPr bwMode="auto">
          <a:xfrm>
            <a:off x="609600" y="762000"/>
            <a:ext cx="1643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r>
              <a:rPr lang="ja-JP" altLang="en-US" sz="2400"/>
              <a:t>実施者たち</a:t>
            </a:r>
          </a:p>
        </p:txBody>
      </p:sp>
      <p:grpSp>
        <p:nvGrpSpPr>
          <p:cNvPr id="32791" name="Group 54"/>
          <p:cNvGrpSpPr>
            <a:grpSpLocks/>
          </p:cNvGrpSpPr>
          <p:nvPr/>
        </p:nvGrpSpPr>
        <p:grpSpPr bwMode="auto">
          <a:xfrm>
            <a:off x="2514600" y="2819400"/>
            <a:ext cx="914400" cy="1103313"/>
            <a:chOff x="3936" y="1824"/>
            <a:chExt cx="576" cy="695"/>
          </a:xfrm>
        </p:grpSpPr>
        <p:pic>
          <p:nvPicPr>
            <p:cNvPr id="32815" name="Picture 55" descr="C:\Program Files\Common Files\Microsoft Shared\Clipart\cagcat50\BS00580_.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36" y="2034"/>
              <a:ext cx="576"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16" name="Text Box 56"/>
            <p:cNvSpPr txBox="1">
              <a:spLocks noChangeArrowheads="1"/>
            </p:cNvSpPr>
            <p:nvPr/>
          </p:nvSpPr>
          <p:spPr bwMode="auto">
            <a:xfrm>
              <a:off x="4080" y="1824"/>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r>
                <a:rPr lang="en-US" altLang="ja-JP" sz="1600"/>
                <a:t>PC</a:t>
              </a:r>
            </a:p>
          </p:txBody>
        </p:sp>
      </p:grpSp>
      <p:grpSp>
        <p:nvGrpSpPr>
          <p:cNvPr id="32792" name="Group 57"/>
          <p:cNvGrpSpPr>
            <a:grpSpLocks/>
          </p:cNvGrpSpPr>
          <p:nvPr/>
        </p:nvGrpSpPr>
        <p:grpSpPr bwMode="auto">
          <a:xfrm>
            <a:off x="2667000" y="914400"/>
            <a:ext cx="588963" cy="990600"/>
            <a:chOff x="2448" y="1776"/>
            <a:chExt cx="371" cy="624"/>
          </a:xfrm>
        </p:grpSpPr>
        <p:pic>
          <p:nvPicPr>
            <p:cNvPr id="32813" name="Picture 58" descr="C:\Documents and Settings\gotoh\Application Data\Microsoft\Media Catalog\Downloaded Clips\clab\j042895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48" y="1968"/>
              <a:ext cx="33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14" name="Text Box 59"/>
            <p:cNvSpPr txBox="1">
              <a:spLocks noChangeArrowheads="1"/>
            </p:cNvSpPr>
            <p:nvPr/>
          </p:nvSpPr>
          <p:spPr bwMode="auto">
            <a:xfrm>
              <a:off x="2448" y="1776"/>
              <a:ext cx="37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r>
                <a:rPr lang="en-US" altLang="ja-JP" sz="1600"/>
                <a:t>PDA</a:t>
              </a:r>
            </a:p>
          </p:txBody>
        </p:sp>
      </p:grpSp>
      <p:grpSp>
        <p:nvGrpSpPr>
          <p:cNvPr id="32793" name="Group 60"/>
          <p:cNvGrpSpPr>
            <a:grpSpLocks/>
          </p:cNvGrpSpPr>
          <p:nvPr/>
        </p:nvGrpSpPr>
        <p:grpSpPr bwMode="auto">
          <a:xfrm>
            <a:off x="2667000" y="2057400"/>
            <a:ext cx="762000" cy="938213"/>
            <a:chOff x="3408" y="2688"/>
            <a:chExt cx="480" cy="591"/>
          </a:xfrm>
        </p:grpSpPr>
        <p:pic>
          <p:nvPicPr>
            <p:cNvPr id="32811" name="Picture 61" descr="C:\Documents and Settings\gotoh\Application Data\Microsoft\Media Catalog\Downloaded Clips\clad\j043262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8" y="2799"/>
              <a:ext cx="48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12" name="Text Box 62"/>
            <p:cNvSpPr txBox="1">
              <a:spLocks noChangeArrowheads="1"/>
            </p:cNvSpPr>
            <p:nvPr/>
          </p:nvSpPr>
          <p:spPr bwMode="auto">
            <a:xfrm>
              <a:off x="3456" y="2688"/>
              <a:ext cx="3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r>
                <a:rPr lang="ja-JP" altLang="en-US" sz="1600"/>
                <a:t>電話</a:t>
              </a:r>
            </a:p>
          </p:txBody>
        </p:sp>
      </p:grpSp>
      <p:sp>
        <p:nvSpPr>
          <p:cNvPr id="32798" name="Line 67"/>
          <p:cNvSpPr>
            <a:spLocks noChangeShapeType="1"/>
          </p:cNvSpPr>
          <p:nvPr/>
        </p:nvSpPr>
        <p:spPr bwMode="auto">
          <a:xfrm flipV="1">
            <a:off x="4953000" y="2514600"/>
            <a:ext cx="228600" cy="2133600"/>
          </a:xfrm>
          <a:prstGeom prst="line">
            <a:avLst/>
          </a:prstGeom>
          <a:noFill/>
          <a:ln w="76200">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2799" name="Line 68"/>
          <p:cNvSpPr>
            <a:spLocks noChangeShapeType="1"/>
          </p:cNvSpPr>
          <p:nvPr/>
        </p:nvSpPr>
        <p:spPr bwMode="auto">
          <a:xfrm flipV="1">
            <a:off x="5562600" y="2438400"/>
            <a:ext cx="0" cy="1600200"/>
          </a:xfrm>
          <a:prstGeom prst="line">
            <a:avLst/>
          </a:prstGeom>
          <a:noFill/>
          <a:ln w="76200">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2800" name="Line 69"/>
          <p:cNvSpPr>
            <a:spLocks noChangeShapeType="1"/>
          </p:cNvSpPr>
          <p:nvPr/>
        </p:nvSpPr>
        <p:spPr bwMode="auto">
          <a:xfrm flipH="1" flipV="1">
            <a:off x="6324600" y="2514600"/>
            <a:ext cx="0" cy="1371600"/>
          </a:xfrm>
          <a:prstGeom prst="line">
            <a:avLst/>
          </a:prstGeom>
          <a:noFill/>
          <a:ln w="76200">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2801" name="Line 70"/>
          <p:cNvSpPr>
            <a:spLocks noChangeShapeType="1"/>
          </p:cNvSpPr>
          <p:nvPr/>
        </p:nvSpPr>
        <p:spPr bwMode="auto">
          <a:xfrm flipH="1">
            <a:off x="3810000" y="5791200"/>
            <a:ext cx="1143000" cy="0"/>
          </a:xfrm>
          <a:prstGeom prst="line">
            <a:avLst/>
          </a:prstGeom>
          <a:noFill/>
          <a:ln w="762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32802" name="Group 71"/>
          <p:cNvGrpSpPr>
            <a:grpSpLocks/>
          </p:cNvGrpSpPr>
          <p:nvPr/>
        </p:nvGrpSpPr>
        <p:grpSpPr bwMode="auto">
          <a:xfrm>
            <a:off x="6858000" y="4495800"/>
            <a:ext cx="2286000" cy="1828800"/>
            <a:chOff x="4320" y="2832"/>
            <a:chExt cx="1440" cy="1152"/>
          </a:xfrm>
        </p:grpSpPr>
        <p:grpSp>
          <p:nvGrpSpPr>
            <p:cNvPr id="32805" name="Group 72"/>
            <p:cNvGrpSpPr>
              <a:grpSpLocks/>
            </p:cNvGrpSpPr>
            <p:nvPr/>
          </p:nvGrpSpPr>
          <p:grpSpPr bwMode="auto">
            <a:xfrm>
              <a:off x="5136" y="3072"/>
              <a:ext cx="624" cy="822"/>
              <a:chOff x="4944" y="1776"/>
              <a:chExt cx="624" cy="822"/>
            </a:xfrm>
          </p:grpSpPr>
          <p:pic>
            <p:nvPicPr>
              <p:cNvPr id="32809" name="Picture 73" descr="D:\MyDocuments\SVN\PPT\Presentations\AISE\Projects\iAromaNTT.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44" y="2160"/>
                <a:ext cx="624" cy="4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2810" name="Text Box 74"/>
              <p:cNvSpPr txBox="1">
                <a:spLocks noChangeArrowheads="1"/>
              </p:cNvSpPr>
              <p:nvPr/>
            </p:nvSpPr>
            <p:spPr bwMode="auto">
              <a:xfrm>
                <a:off x="4944" y="1776"/>
                <a:ext cx="596" cy="36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r>
                  <a:rPr lang="ja-JP" altLang="en-US" sz="1600"/>
                  <a:t>香り通信</a:t>
                </a:r>
              </a:p>
              <a:p>
                <a:pPr eaLnBrk="1" hangingPunct="1"/>
                <a:r>
                  <a:rPr lang="ja-JP" altLang="en-US" sz="1600"/>
                  <a:t>機器</a:t>
                </a:r>
              </a:p>
            </p:txBody>
          </p:sp>
        </p:grpSp>
        <p:sp>
          <p:nvSpPr>
            <p:cNvPr id="32806" name="Rectangle 75"/>
            <p:cNvSpPr>
              <a:spLocks noChangeArrowheads="1"/>
            </p:cNvSpPr>
            <p:nvPr/>
          </p:nvSpPr>
          <p:spPr bwMode="auto">
            <a:xfrm>
              <a:off x="4560" y="2880"/>
              <a:ext cx="576" cy="432"/>
            </a:xfrm>
            <a:prstGeom prst="rect">
              <a:avLst/>
            </a:prstGeom>
            <a:solidFill>
              <a:srgbClr val="CC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1600"/>
                <a:t>触覚通信</a:t>
              </a:r>
              <a:br>
                <a:rPr lang="ja-JP" altLang="en-US" sz="1600"/>
              </a:br>
              <a:r>
                <a:rPr lang="ja-JP" altLang="en-US" sz="1600"/>
                <a:t>機器</a:t>
              </a:r>
            </a:p>
          </p:txBody>
        </p:sp>
        <p:sp>
          <p:nvSpPr>
            <p:cNvPr id="32807" name="Rectangle 76"/>
            <p:cNvSpPr>
              <a:spLocks noChangeArrowheads="1"/>
            </p:cNvSpPr>
            <p:nvPr/>
          </p:nvSpPr>
          <p:spPr bwMode="auto">
            <a:xfrm>
              <a:off x="4416" y="3456"/>
              <a:ext cx="576" cy="432"/>
            </a:xfrm>
            <a:prstGeom prst="rect">
              <a:avLst/>
            </a:prstGeom>
            <a:solidFill>
              <a:srgbClr val="CC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1600"/>
                <a:t>味覚通信</a:t>
              </a:r>
              <a:br>
                <a:rPr lang="ja-JP" altLang="en-US" sz="1600"/>
              </a:br>
              <a:r>
                <a:rPr lang="ja-JP" altLang="en-US" sz="1600"/>
                <a:t>機器</a:t>
              </a:r>
            </a:p>
          </p:txBody>
        </p:sp>
        <p:sp>
          <p:nvSpPr>
            <p:cNvPr id="32808" name="AutoShape 77"/>
            <p:cNvSpPr>
              <a:spLocks noChangeArrowheads="1"/>
            </p:cNvSpPr>
            <p:nvPr/>
          </p:nvSpPr>
          <p:spPr bwMode="auto">
            <a:xfrm>
              <a:off x="4320" y="2832"/>
              <a:ext cx="1440" cy="1152"/>
            </a:xfrm>
            <a:prstGeom prst="roundRect">
              <a:avLst>
                <a:gd name="adj" fmla="val 27866"/>
              </a:avLst>
            </a:prstGeom>
            <a:noFill/>
            <a:ln w="19050">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sp>
        <p:nvSpPr>
          <p:cNvPr id="32803" name="Line 78"/>
          <p:cNvSpPr>
            <a:spLocks noChangeShapeType="1"/>
          </p:cNvSpPr>
          <p:nvPr/>
        </p:nvSpPr>
        <p:spPr bwMode="auto">
          <a:xfrm flipH="1" flipV="1">
            <a:off x="6705600" y="4419600"/>
            <a:ext cx="685800" cy="76200"/>
          </a:xfrm>
          <a:prstGeom prst="line">
            <a:avLst/>
          </a:prstGeom>
          <a:noFill/>
          <a:ln w="762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2804" name="Oval 79"/>
          <p:cNvSpPr>
            <a:spLocks noChangeArrowheads="1"/>
          </p:cNvSpPr>
          <p:nvPr/>
        </p:nvSpPr>
        <p:spPr bwMode="auto">
          <a:xfrm>
            <a:off x="4953000" y="4800600"/>
            <a:ext cx="1905000" cy="1752600"/>
          </a:xfrm>
          <a:prstGeom prst="ellipse">
            <a:avLst/>
          </a:prstGeom>
          <a:noFill/>
          <a:ln w="31750">
            <a:solidFill>
              <a:schemeClr val="accent3">
                <a:lumMod val="75000"/>
              </a:schemeClr>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81" name="Line 63"/>
          <p:cNvSpPr>
            <a:spLocks noChangeShapeType="1"/>
          </p:cNvSpPr>
          <p:nvPr/>
        </p:nvSpPr>
        <p:spPr bwMode="auto">
          <a:xfrm>
            <a:off x="3124200" y="1581807"/>
            <a:ext cx="1600200" cy="381000"/>
          </a:xfrm>
          <a:prstGeom prst="line">
            <a:avLst/>
          </a:prstGeom>
          <a:noFill/>
          <a:ln w="76200">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2" name="Line 64"/>
          <p:cNvSpPr>
            <a:spLocks noChangeShapeType="1"/>
          </p:cNvSpPr>
          <p:nvPr/>
        </p:nvSpPr>
        <p:spPr bwMode="auto">
          <a:xfrm flipV="1">
            <a:off x="3276600" y="2267607"/>
            <a:ext cx="1447800" cy="152400"/>
          </a:xfrm>
          <a:prstGeom prst="line">
            <a:avLst/>
          </a:prstGeom>
          <a:noFill/>
          <a:ln w="76200">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3" name="Line 65"/>
          <p:cNvSpPr>
            <a:spLocks noChangeShapeType="1"/>
          </p:cNvSpPr>
          <p:nvPr/>
        </p:nvSpPr>
        <p:spPr bwMode="auto">
          <a:xfrm flipV="1">
            <a:off x="3276600" y="2496207"/>
            <a:ext cx="1447800" cy="990600"/>
          </a:xfrm>
          <a:prstGeom prst="line">
            <a:avLst/>
          </a:prstGeom>
          <a:noFill/>
          <a:ln w="76200">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4" name="Line 66"/>
          <p:cNvSpPr>
            <a:spLocks noChangeShapeType="1"/>
          </p:cNvSpPr>
          <p:nvPr/>
        </p:nvSpPr>
        <p:spPr bwMode="auto">
          <a:xfrm flipV="1">
            <a:off x="1828800" y="3944007"/>
            <a:ext cx="1066800" cy="1066800"/>
          </a:xfrm>
          <a:prstGeom prst="line">
            <a:avLst/>
          </a:prstGeom>
          <a:noFill/>
          <a:ln w="76200">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Tree>
    <p:extLst>
      <p:ext uri="{BB962C8B-B14F-4D97-AF65-F5344CB8AC3E}">
        <p14:creationId xmlns:p14="http://schemas.microsoft.com/office/powerpoint/2010/main" val="3740546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AutoShape 1027"/>
          <p:cNvSpPr>
            <a:spLocks noChangeArrowheads="1"/>
          </p:cNvSpPr>
          <p:nvPr/>
        </p:nvSpPr>
        <p:spPr bwMode="auto">
          <a:xfrm>
            <a:off x="3837366" y="838200"/>
            <a:ext cx="1814754" cy="3810000"/>
          </a:xfrm>
          <a:prstGeom prst="roundRect">
            <a:avLst>
              <a:gd name="adj" fmla="val 16667"/>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2400" dirty="0"/>
          </a:p>
        </p:txBody>
      </p:sp>
      <p:sp>
        <p:nvSpPr>
          <p:cNvPr id="22531" name="Rectangle 2"/>
          <p:cNvSpPr>
            <a:spLocks noGrp="1" noChangeArrowheads="1"/>
          </p:cNvSpPr>
          <p:nvPr>
            <p:ph type="title"/>
          </p:nvPr>
        </p:nvSpPr>
        <p:spPr>
          <a:xfrm>
            <a:off x="683568" y="155104"/>
            <a:ext cx="7992888" cy="683096"/>
          </a:xfrm>
        </p:spPr>
        <p:txBody>
          <a:bodyPr>
            <a:normAutofit/>
          </a:bodyPr>
          <a:lstStyle/>
          <a:p>
            <a:r>
              <a:rPr lang="ja-JP" altLang="en-US" dirty="0"/>
              <a:t>概観図の例：</a:t>
            </a:r>
            <a:r>
              <a:rPr lang="en-US" altLang="ja-JP" dirty="0"/>
              <a:t>FreeEnCal</a:t>
            </a:r>
            <a:r>
              <a:rPr lang="ja-JP" altLang="en-US" dirty="0"/>
              <a:t> </a:t>
            </a:r>
            <a:r>
              <a:rPr lang="en-US" altLang="ja-JP" dirty="0"/>
              <a:t>[Cheng, et al 2007]</a:t>
            </a:r>
          </a:p>
        </p:txBody>
      </p:sp>
      <p:sp>
        <p:nvSpPr>
          <p:cNvPr id="22530" name="スライド番号プレースホルダー 4"/>
          <p:cNvSpPr>
            <a:spLocks noGrp="1"/>
          </p:cNvSpPr>
          <p:nvPr>
            <p:ph type="sldNum" sz="quarter" idx="12"/>
          </p:nvPr>
        </p:nvSpPr>
        <p:spPr>
          <a:xfrm>
            <a:off x="6934200" y="6492875"/>
            <a:ext cx="2133600" cy="365125"/>
          </a:xfrm>
          <a:noFill/>
        </p:spPr>
        <p:txBody>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fld id="{9DDC8438-8E7F-48E0-86FD-DECC49886C67}" type="slidenum">
              <a:rPr lang="en-US" altLang="ja-JP" sz="1800" smtClean="0"/>
              <a:pPr eaLnBrk="1" hangingPunct="1"/>
              <a:t>9</a:t>
            </a:fld>
            <a:endParaRPr lang="en-US" altLang="ja-JP" sz="1800" dirty="0"/>
          </a:p>
        </p:txBody>
      </p:sp>
      <p:sp>
        <p:nvSpPr>
          <p:cNvPr id="22533" name="AutoShape 4"/>
          <p:cNvSpPr>
            <a:spLocks noChangeArrowheads="1"/>
          </p:cNvSpPr>
          <p:nvPr/>
        </p:nvSpPr>
        <p:spPr bwMode="auto">
          <a:xfrm>
            <a:off x="152400" y="865162"/>
            <a:ext cx="2819400" cy="561975"/>
          </a:xfrm>
          <a:prstGeom prst="foldedCorner">
            <a:avLst>
              <a:gd name="adj" fmla="val 12500"/>
            </a:avLst>
          </a:prstGeom>
          <a:solidFill>
            <a:schemeClr val="accent2">
              <a:lumMod val="20000"/>
              <a:lumOff val="80000"/>
            </a:schemeClr>
          </a:solidFill>
          <a:ln w="12700">
            <a:solidFill>
              <a:schemeClr val="tx1"/>
            </a:solidFill>
            <a:round/>
            <a:headEnd/>
            <a:tailEnd/>
          </a:ln>
          <a:effectLst/>
        </p:spPr>
        <p:txBody>
          <a:bodyPr wrap="none" anchor="ctr"/>
          <a:lstStyle/>
          <a:p>
            <a:pPr algn="ctr"/>
            <a:r>
              <a:rPr lang="ja-JP" altLang="en-US" sz="2400" dirty="0">
                <a:latin typeface="+mn-ea"/>
                <a:ea typeface="+mn-ea"/>
              </a:rPr>
              <a:t>論理体系の語彙 </a:t>
            </a:r>
          </a:p>
        </p:txBody>
      </p:sp>
      <p:sp>
        <p:nvSpPr>
          <p:cNvPr id="22534" name="AutoShape 5"/>
          <p:cNvSpPr>
            <a:spLocks noChangeArrowheads="1"/>
          </p:cNvSpPr>
          <p:nvPr/>
        </p:nvSpPr>
        <p:spPr bwMode="auto">
          <a:xfrm>
            <a:off x="168424" y="2384226"/>
            <a:ext cx="2819400" cy="540718"/>
          </a:xfrm>
          <a:prstGeom prst="foldedCorner">
            <a:avLst>
              <a:gd name="adj" fmla="val 12500"/>
            </a:avLst>
          </a:prstGeom>
          <a:solidFill>
            <a:schemeClr val="accent2">
              <a:lumMod val="20000"/>
              <a:lumOff val="80000"/>
            </a:schemeClr>
          </a:solidFill>
          <a:ln w="12700">
            <a:solidFill>
              <a:schemeClr val="tx1"/>
            </a:solidFill>
            <a:round/>
            <a:headEnd/>
            <a:tailEnd/>
          </a:ln>
          <a:effectLst/>
        </p:spPr>
        <p:txBody>
          <a:bodyPr wrap="none" anchor="ctr"/>
          <a:lstStyle/>
          <a:p>
            <a:pPr algn="ctr"/>
            <a:r>
              <a:rPr lang="ja-JP" altLang="en-US" sz="2400" dirty="0">
                <a:latin typeface="+mn-ea"/>
                <a:ea typeface="+mn-ea"/>
              </a:rPr>
              <a:t>論理体系の推論規則 </a:t>
            </a:r>
          </a:p>
        </p:txBody>
      </p:sp>
      <p:sp>
        <p:nvSpPr>
          <p:cNvPr id="22535" name="AutoShape 6"/>
          <p:cNvSpPr>
            <a:spLocks noChangeArrowheads="1"/>
          </p:cNvSpPr>
          <p:nvPr/>
        </p:nvSpPr>
        <p:spPr bwMode="auto">
          <a:xfrm>
            <a:off x="152400" y="1664146"/>
            <a:ext cx="2819400" cy="536848"/>
          </a:xfrm>
          <a:prstGeom prst="foldedCorner">
            <a:avLst>
              <a:gd name="adj" fmla="val 12500"/>
            </a:avLst>
          </a:prstGeom>
          <a:solidFill>
            <a:schemeClr val="accent2">
              <a:lumMod val="20000"/>
              <a:lumOff val="80000"/>
            </a:schemeClr>
          </a:solidFill>
          <a:ln w="12700">
            <a:solidFill>
              <a:schemeClr val="tx1"/>
            </a:solidFill>
            <a:round/>
            <a:headEnd/>
            <a:tailEnd/>
          </a:ln>
          <a:effectLst/>
        </p:spPr>
        <p:txBody>
          <a:bodyPr wrap="none" anchor="ctr"/>
          <a:lstStyle/>
          <a:p>
            <a:pPr algn="ctr"/>
            <a:r>
              <a:rPr lang="ja-JP" altLang="en-US" sz="2400" dirty="0">
                <a:latin typeface="+mn-ea"/>
                <a:ea typeface="+mn-ea"/>
              </a:rPr>
              <a:t>論理体系の公理 </a:t>
            </a:r>
          </a:p>
        </p:txBody>
      </p:sp>
      <p:sp>
        <p:nvSpPr>
          <p:cNvPr id="22536" name="AutoShape 7"/>
          <p:cNvSpPr>
            <a:spLocks noChangeArrowheads="1"/>
          </p:cNvSpPr>
          <p:nvPr/>
        </p:nvSpPr>
        <p:spPr bwMode="auto">
          <a:xfrm>
            <a:off x="152400" y="3200400"/>
            <a:ext cx="2819400" cy="533400"/>
          </a:xfrm>
          <a:prstGeom prst="foldedCorner">
            <a:avLst>
              <a:gd name="adj" fmla="val 12500"/>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dirty="0">
                <a:latin typeface="+mn-ea"/>
                <a:ea typeface="+mn-ea"/>
              </a:rPr>
              <a:t>仮説、事実</a:t>
            </a:r>
          </a:p>
        </p:txBody>
      </p:sp>
      <p:sp>
        <p:nvSpPr>
          <p:cNvPr id="22537" name="AutoShape 8"/>
          <p:cNvSpPr>
            <a:spLocks noChangeArrowheads="1"/>
          </p:cNvSpPr>
          <p:nvPr/>
        </p:nvSpPr>
        <p:spPr bwMode="auto">
          <a:xfrm>
            <a:off x="168424" y="3933056"/>
            <a:ext cx="2819400" cy="609600"/>
          </a:xfrm>
          <a:prstGeom prst="foldedCorner">
            <a:avLst>
              <a:gd name="adj" fmla="val 12500"/>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dirty="0">
                <a:latin typeface="+mn-ea"/>
                <a:ea typeface="+mn-ea"/>
              </a:rPr>
              <a:t>形式理論の語彙 </a:t>
            </a:r>
          </a:p>
        </p:txBody>
      </p:sp>
      <p:sp>
        <p:nvSpPr>
          <p:cNvPr id="22539" name="AutoShape 10"/>
          <p:cNvSpPr>
            <a:spLocks noChangeArrowheads="1"/>
          </p:cNvSpPr>
          <p:nvPr/>
        </p:nvSpPr>
        <p:spPr bwMode="auto">
          <a:xfrm>
            <a:off x="3450013" y="5066928"/>
            <a:ext cx="2667000" cy="522312"/>
          </a:xfrm>
          <a:prstGeom prst="foldedCorner">
            <a:avLst>
              <a:gd name="adj" fmla="val 12500"/>
            </a:avLst>
          </a:prstGeom>
          <a:solidFill>
            <a:srgbClr val="FF99CC"/>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dirty="0">
                <a:latin typeface="+mn-ea"/>
                <a:ea typeface="+mn-ea"/>
              </a:rPr>
              <a:t>制御条件 </a:t>
            </a:r>
          </a:p>
        </p:txBody>
      </p:sp>
      <p:sp>
        <p:nvSpPr>
          <p:cNvPr id="22540" name="AutoShape 11"/>
          <p:cNvSpPr>
            <a:spLocks noChangeArrowheads="1"/>
          </p:cNvSpPr>
          <p:nvPr/>
        </p:nvSpPr>
        <p:spPr bwMode="auto">
          <a:xfrm>
            <a:off x="3048000" y="944066"/>
            <a:ext cx="762000" cy="409575"/>
          </a:xfrm>
          <a:prstGeom prst="rightArrow">
            <a:avLst>
              <a:gd name="adj1" fmla="val 50000"/>
              <a:gd name="adj2" fmla="val 46512"/>
            </a:avLst>
          </a:prstGeom>
          <a:solidFill>
            <a:schemeClr val="accent1"/>
          </a:solidFill>
          <a:ln w="9525">
            <a:solidFill>
              <a:schemeClr val="accent1"/>
            </a:solidFill>
            <a:miter lim="800000"/>
            <a:headEnd/>
            <a:tailEnd/>
          </a:ln>
          <a:effectLst/>
        </p:spPr>
        <p:txBody>
          <a:bodyPr wrap="none" anchor="ctr"/>
          <a:lstStyle/>
          <a:p>
            <a:endParaRPr lang="ja-JP" altLang="en-US" dirty="0"/>
          </a:p>
        </p:txBody>
      </p:sp>
      <p:sp>
        <p:nvSpPr>
          <p:cNvPr id="22541" name="AutoShape 12"/>
          <p:cNvSpPr>
            <a:spLocks noChangeArrowheads="1"/>
          </p:cNvSpPr>
          <p:nvPr/>
        </p:nvSpPr>
        <p:spPr bwMode="auto">
          <a:xfrm>
            <a:off x="3048000" y="1736154"/>
            <a:ext cx="762000" cy="409575"/>
          </a:xfrm>
          <a:prstGeom prst="rightArrow">
            <a:avLst>
              <a:gd name="adj1" fmla="val 50000"/>
              <a:gd name="adj2" fmla="val 46512"/>
            </a:avLst>
          </a:prstGeom>
          <a:solidFill>
            <a:schemeClr val="accent1"/>
          </a:solidFill>
          <a:ln w="9525">
            <a:solidFill>
              <a:schemeClr val="accent1"/>
            </a:solidFill>
            <a:miter lim="800000"/>
            <a:headEnd/>
            <a:tailEnd/>
          </a:ln>
          <a:effectLst/>
        </p:spPr>
        <p:txBody>
          <a:bodyPr wrap="none" anchor="ctr"/>
          <a:lstStyle/>
          <a:p>
            <a:endParaRPr lang="ja-JP" altLang="en-US" dirty="0"/>
          </a:p>
        </p:txBody>
      </p:sp>
      <p:sp>
        <p:nvSpPr>
          <p:cNvPr id="22542" name="AutoShape 13"/>
          <p:cNvSpPr>
            <a:spLocks noChangeArrowheads="1"/>
          </p:cNvSpPr>
          <p:nvPr/>
        </p:nvSpPr>
        <p:spPr bwMode="auto">
          <a:xfrm>
            <a:off x="3048000" y="2456234"/>
            <a:ext cx="762000" cy="409575"/>
          </a:xfrm>
          <a:prstGeom prst="rightArrow">
            <a:avLst>
              <a:gd name="adj1" fmla="val 50000"/>
              <a:gd name="adj2" fmla="val 46512"/>
            </a:avLst>
          </a:prstGeom>
          <a:solidFill>
            <a:schemeClr val="accent1"/>
          </a:solidFill>
          <a:ln w="9525">
            <a:solidFill>
              <a:schemeClr val="accent1"/>
            </a:solidFill>
            <a:miter lim="800000"/>
            <a:headEnd/>
            <a:tailEnd/>
          </a:ln>
          <a:effectLst/>
        </p:spPr>
        <p:txBody>
          <a:bodyPr wrap="none" anchor="ctr"/>
          <a:lstStyle/>
          <a:p>
            <a:endParaRPr lang="ja-JP" altLang="en-US" dirty="0"/>
          </a:p>
        </p:txBody>
      </p:sp>
      <p:sp>
        <p:nvSpPr>
          <p:cNvPr id="22543" name="AutoShape 14"/>
          <p:cNvSpPr>
            <a:spLocks noChangeArrowheads="1"/>
          </p:cNvSpPr>
          <p:nvPr/>
        </p:nvSpPr>
        <p:spPr bwMode="auto">
          <a:xfrm>
            <a:off x="3048000" y="3235449"/>
            <a:ext cx="762000" cy="409575"/>
          </a:xfrm>
          <a:prstGeom prst="rightArrow">
            <a:avLst>
              <a:gd name="adj1" fmla="val 50000"/>
              <a:gd name="adj2" fmla="val 46512"/>
            </a:avLst>
          </a:prstGeom>
          <a:solidFill>
            <a:schemeClr val="accent1"/>
          </a:solidFill>
          <a:ln w="9525">
            <a:solidFill>
              <a:schemeClr val="accent1"/>
            </a:solidFill>
            <a:miter lim="800000"/>
            <a:headEnd/>
            <a:tailEnd/>
          </a:ln>
          <a:effectLst/>
        </p:spPr>
        <p:txBody>
          <a:bodyPr wrap="none" anchor="ctr"/>
          <a:lstStyle/>
          <a:p>
            <a:endParaRPr lang="ja-JP" altLang="en-US" dirty="0"/>
          </a:p>
        </p:txBody>
      </p:sp>
      <p:sp>
        <p:nvSpPr>
          <p:cNvPr id="22544" name="AutoShape 15"/>
          <p:cNvSpPr>
            <a:spLocks noChangeArrowheads="1"/>
          </p:cNvSpPr>
          <p:nvPr/>
        </p:nvSpPr>
        <p:spPr bwMode="auto">
          <a:xfrm>
            <a:off x="3048000" y="4005064"/>
            <a:ext cx="762000" cy="409575"/>
          </a:xfrm>
          <a:prstGeom prst="rightArrow">
            <a:avLst>
              <a:gd name="adj1" fmla="val 50000"/>
              <a:gd name="adj2" fmla="val 46512"/>
            </a:avLst>
          </a:prstGeom>
          <a:solidFill>
            <a:schemeClr val="accent1"/>
          </a:solidFill>
          <a:ln w="9525">
            <a:solidFill>
              <a:schemeClr val="accent1"/>
            </a:solidFill>
            <a:miter lim="800000"/>
            <a:headEnd/>
            <a:tailEnd/>
          </a:ln>
          <a:effectLst/>
        </p:spPr>
        <p:txBody>
          <a:bodyPr wrap="none" anchor="ctr"/>
          <a:lstStyle/>
          <a:p>
            <a:endParaRPr lang="ja-JP" altLang="en-US" dirty="0"/>
          </a:p>
        </p:txBody>
      </p:sp>
      <p:sp>
        <p:nvSpPr>
          <p:cNvPr id="22546" name="AutoShape 17"/>
          <p:cNvSpPr>
            <a:spLocks noChangeArrowheads="1"/>
          </p:cNvSpPr>
          <p:nvPr/>
        </p:nvSpPr>
        <p:spPr bwMode="auto">
          <a:xfrm>
            <a:off x="6553200" y="3255267"/>
            <a:ext cx="2514600" cy="1214239"/>
          </a:xfrm>
          <a:prstGeom prst="foldedCorner">
            <a:avLst>
              <a:gd name="adj" fmla="val 12500"/>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dirty="0">
                <a:latin typeface="+mn-ea"/>
                <a:ea typeface="+mn-ea"/>
              </a:rPr>
              <a:t>経験定理</a:t>
            </a:r>
          </a:p>
        </p:txBody>
      </p:sp>
      <p:sp>
        <p:nvSpPr>
          <p:cNvPr id="22547" name="AutoShape 18"/>
          <p:cNvSpPr>
            <a:spLocks noChangeArrowheads="1"/>
          </p:cNvSpPr>
          <p:nvPr/>
        </p:nvSpPr>
        <p:spPr bwMode="auto">
          <a:xfrm>
            <a:off x="5715000" y="1752600"/>
            <a:ext cx="762000" cy="409575"/>
          </a:xfrm>
          <a:prstGeom prst="rightArrow">
            <a:avLst>
              <a:gd name="adj1" fmla="val 50000"/>
              <a:gd name="adj2" fmla="val 46512"/>
            </a:avLst>
          </a:prstGeom>
          <a:solidFill>
            <a:schemeClr val="accent1"/>
          </a:solidFill>
          <a:ln w="9525">
            <a:solidFill>
              <a:schemeClr val="accent1"/>
            </a:solidFill>
            <a:miter lim="800000"/>
            <a:headEnd/>
            <a:tailEnd/>
          </a:ln>
          <a:effectLst/>
        </p:spPr>
        <p:txBody>
          <a:bodyPr wrap="none" anchor="ctr"/>
          <a:lstStyle/>
          <a:p>
            <a:endParaRPr lang="ja-JP" altLang="en-US" dirty="0"/>
          </a:p>
        </p:txBody>
      </p:sp>
      <p:sp>
        <p:nvSpPr>
          <p:cNvPr id="22548" name="AutoShape 19"/>
          <p:cNvSpPr>
            <a:spLocks noChangeArrowheads="1"/>
          </p:cNvSpPr>
          <p:nvPr/>
        </p:nvSpPr>
        <p:spPr bwMode="auto">
          <a:xfrm>
            <a:off x="5715000" y="3657600"/>
            <a:ext cx="762000" cy="409575"/>
          </a:xfrm>
          <a:prstGeom prst="rightArrow">
            <a:avLst>
              <a:gd name="adj1" fmla="val 50000"/>
              <a:gd name="adj2" fmla="val 46512"/>
            </a:avLst>
          </a:prstGeom>
          <a:solidFill>
            <a:schemeClr val="accent1"/>
          </a:solidFill>
          <a:ln w="9525">
            <a:solidFill>
              <a:schemeClr val="accent1"/>
            </a:solidFill>
            <a:miter lim="800000"/>
            <a:headEnd/>
            <a:tailEnd/>
          </a:ln>
          <a:effectLst/>
        </p:spPr>
        <p:txBody>
          <a:bodyPr wrap="none" anchor="ctr"/>
          <a:lstStyle/>
          <a:p>
            <a:endParaRPr lang="ja-JP" altLang="en-US" dirty="0"/>
          </a:p>
        </p:txBody>
      </p:sp>
      <p:sp>
        <p:nvSpPr>
          <p:cNvPr id="22549" name="AutoShape 20"/>
          <p:cNvSpPr>
            <a:spLocks noChangeArrowheads="1"/>
          </p:cNvSpPr>
          <p:nvPr/>
        </p:nvSpPr>
        <p:spPr bwMode="auto">
          <a:xfrm>
            <a:off x="6553200" y="1417551"/>
            <a:ext cx="2514600" cy="1237034"/>
          </a:xfrm>
          <a:prstGeom prst="foldedCorner">
            <a:avLst>
              <a:gd name="adj" fmla="val 12500"/>
            </a:avLst>
          </a:prstGeom>
          <a:solidFill>
            <a:schemeClr val="accent2">
              <a:lumMod val="20000"/>
              <a:lumOff val="80000"/>
            </a:schemeClr>
          </a:solidFill>
          <a:ln w="12700">
            <a:solidFill>
              <a:schemeClr val="tx1"/>
            </a:solidFill>
            <a:round/>
            <a:headEnd/>
            <a:tailEnd/>
          </a:ln>
          <a:effectLst/>
        </p:spPr>
        <p:txBody>
          <a:bodyPr wrap="none" anchor="ctr"/>
          <a:lstStyle/>
          <a:p>
            <a:pPr algn="ctr"/>
            <a:r>
              <a:rPr lang="ja-JP" altLang="en-US" sz="2400" dirty="0">
                <a:latin typeface="+mn-ea"/>
                <a:ea typeface="+mn-ea"/>
              </a:rPr>
              <a:t>論理定理</a:t>
            </a:r>
          </a:p>
        </p:txBody>
      </p:sp>
      <p:sp>
        <p:nvSpPr>
          <p:cNvPr id="22551" name="AutoShape 22"/>
          <p:cNvSpPr>
            <a:spLocks noChangeArrowheads="1"/>
          </p:cNvSpPr>
          <p:nvPr/>
        </p:nvSpPr>
        <p:spPr bwMode="auto">
          <a:xfrm>
            <a:off x="4593013" y="4648200"/>
            <a:ext cx="381000" cy="364976"/>
          </a:xfrm>
          <a:prstGeom prst="upArrow">
            <a:avLst>
              <a:gd name="adj1" fmla="val 50000"/>
              <a:gd name="adj2" fmla="val 50000"/>
            </a:avLst>
          </a:prstGeom>
          <a:solidFill>
            <a:schemeClr val="accent1"/>
          </a:solidFill>
          <a:ln w="9525">
            <a:solidFill>
              <a:schemeClr val="accent1"/>
            </a:solidFill>
            <a:miter lim="800000"/>
            <a:headEnd/>
            <a:tailEnd/>
          </a:ln>
          <a:effectLst/>
        </p:spPr>
        <p:txBody>
          <a:bodyPr vert="eaVert" wrap="none" anchor="ctr"/>
          <a:lstStyle/>
          <a:p>
            <a:endParaRPr lang="ja-JP" altLang="en-US" dirty="0"/>
          </a:p>
        </p:txBody>
      </p:sp>
      <p:sp>
        <p:nvSpPr>
          <p:cNvPr id="25" name="AutoShape 18"/>
          <p:cNvSpPr>
            <a:spLocks noChangeArrowheads="1"/>
          </p:cNvSpPr>
          <p:nvPr/>
        </p:nvSpPr>
        <p:spPr bwMode="auto">
          <a:xfrm rot="8270353">
            <a:off x="5715000" y="2621931"/>
            <a:ext cx="762000" cy="409575"/>
          </a:xfrm>
          <a:prstGeom prst="rightArrow">
            <a:avLst>
              <a:gd name="adj1" fmla="val 50000"/>
              <a:gd name="adj2" fmla="val 46512"/>
            </a:avLst>
          </a:prstGeom>
          <a:solidFill>
            <a:schemeClr val="accent1"/>
          </a:solidFill>
          <a:ln w="9525">
            <a:solidFill>
              <a:schemeClr val="accent1"/>
            </a:solidFill>
            <a:miter lim="800000"/>
            <a:headEnd/>
            <a:tailEnd/>
          </a:ln>
          <a:effectLst/>
        </p:spPr>
        <p:txBody>
          <a:bodyPr wrap="none" anchor="ctr"/>
          <a:lstStyle/>
          <a:p>
            <a:endParaRPr lang="ja-JP" altLang="en-US" dirty="0"/>
          </a:p>
        </p:txBody>
      </p:sp>
      <p:sp>
        <p:nvSpPr>
          <p:cNvPr id="26" name="AutoShape 1035"/>
          <p:cNvSpPr>
            <a:spLocks noChangeArrowheads="1"/>
          </p:cNvSpPr>
          <p:nvPr/>
        </p:nvSpPr>
        <p:spPr bwMode="auto">
          <a:xfrm>
            <a:off x="3957166" y="2106897"/>
            <a:ext cx="1575154" cy="1095375"/>
          </a:xfrm>
          <a:prstGeom prst="foldedCorner">
            <a:avLst>
              <a:gd name="adj" fmla="val 22083"/>
            </a:avLst>
          </a:prstGeom>
          <a:solidFill>
            <a:schemeClr val="bg1"/>
          </a:solidFill>
          <a:ln w="12700">
            <a:solidFill>
              <a:schemeClr val="tx1"/>
            </a:solidFill>
            <a:round/>
            <a:headEnd/>
            <a:tailEnd/>
          </a:ln>
          <a:effectLst/>
        </p:spPr>
        <p:txBody>
          <a:bodyPr wrap="none" anchor="ctr"/>
          <a:lstStyle/>
          <a:p>
            <a:pPr algn="ctr"/>
            <a:r>
              <a:rPr lang="ja-JP" altLang="en-US" sz="2400" dirty="0">
                <a:latin typeface="+mn-ea"/>
                <a:ea typeface="+mn-ea"/>
              </a:rPr>
              <a:t>形式</a:t>
            </a:r>
            <a:endParaRPr lang="en-US" altLang="ja-JP" sz="2400" dirty="0">
              <a:latin typeface="+mn-ea"/>
              <a:ea typeface="+mn-ea"/>
            </a:endParaRPr>
          </a:p>
          <a:p>
            <a:pPr algn="ctr"/>
            <a:r>
              <a:rPr lang="ja-JP" altLang="en-US" sz="2400" dirty="0">
                <a:latin typeface="+mn-ea"/>
                <a:ea typeface="+mn-ea"/>
              </a:rPr>
              <a:t>システム</a:t>
            </a:r>
          </a:p>
        </p:txBody>
      </p:sp>
      <p:sp>
        <p:nvSpPr>
          <p:cNvPr id="29" name="Text Box 1036"/>
          <p:cNvSpPr txBox="1">
            <a:spLocks noChangeArrowheads="1"/>
          </p:cNvSpPr>
          <p:nvPr/>
        </p:nvSpPr>
        <p:spPr bwMode="auto">
          <a:xfrm>
            <a:off x="510506" y="5694347"/>
            <a:ext cx="8494633" cy="830997"/>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r>
              <a:rPr lang="ja-JP" altLang="en-US" sz="2400" dirty="0">
                <a:latin typeface="+mn-ea"/>
                <a:ea typeface="+mn-ea"/>
              </a:rPr>
              <a:t>論理体系を入力データとして取り扱えるようにし、</a:t>
            </a:r>
            <a:endParaRPr lang="en-US" altLang="ja-JP" sz="2400" dirty="0">
              <a:latin typeface="+mn-ea"/>
              <a:ea typeface="+mn-ea"/>
            </a:endParaRPr>
          </a:p>
          <a:p>
            <a:pPr eaLnBrk="1" hangingPunct="1"/>
            <a:r>
              <a:rPr lang="ja-JP" altLang="en-US" sz="2400" dirty="0">
                <a:latin typeface="+mn-ea"/>
                <a:ea typeface="+mn-ea"/>
              </a:rPr>
              <a:t>任意の論理体系および形式理論で推論を行えるようにした。</a:t>
            </a:r>
          </a:p>
        </p:txBody>
      </p:sp>
    </p:spTree>
    <p:extLst>
      <p:ext uri="{BB962C8B-B14F-4D97-AF65-F5344CB8AC3E}">
        <p14:creationId xmlns:p14="http://schemas.microsoft.com/office/powerpoint/2010/main" val="1376773269"/>
      </p:ext>
    </p:extLst>
  </p:cSld>
  <p:clrMapOvr>
    <a:masterClrMapping/>
  </p:clrMapOvr>
</p:sld>
</file>

<file path=ppt/theme/theme1.xml><?xml version="1.0" encoding="utf-8"?>
<a:theme xmlns:a="http://schemas.openxmlformats.org/drawingml/2006/main" name="2015092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commendedDesign">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20150924</Template>
  <TotalTime>270</TotalTime>
  <Words>2392</Words>
  <Application>Microsoft Office PowerPoint</Application>
  <PresentationFormat>画面に合わせる (4:3)</PresentationFormat>
  <Paragraphs>314</Paragraphs>
  <Slides>32</Slides>
  <Notes>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32</vt:i4>
      </vt:variant>
    </vt:vector>
  </HeadingPairs>
  <TitlesOfParts>
    <vt:vector size="39" baseType="lpstr">
      <vt:lpstr>メイリオ</vt:lpstr>
      <vt:lpstr>Arial</vt:lpstr>
      <vt:lpstr>Calibri</vt:lpstr>
      <vt:lpstr>Segoe UI</vt:lpstr>
      <vt:lpstr>Tahoma</vt:lpstr>
      <vt:lpstr>Times New Roman</vt:lpstr>
      <vt:lpstr>20150924</vt:lpstr>
      <vt:lpstr>中間発表会スライドテンプレート</vt:lpstr>
      <vt:lpstr>背景（1/2）</vt:lpstr>
      <vt:lpstr>背景（2/2）</vt:lpstr>
      <vt:lpstr>目的・目標</vt:lpstr>
      <vt:lpstr>5～10枚目</vt:lpstr>
      <vt:lpstr>システムの概観図</vt:lpstr>
      <vt:lpstr>概観図の例：先行予測推論反応システムを 用いたターミナル・レーダー管制</vt:lpstr>
      <vt:lpstr>概観図の例：ユビキタスアンケート</vt:lpstr>
      <vt:lpstr>概観図の例：FreeEnCal [Cheng, et al 2007]</vt:lpstr>
      <vt:lpstr>アーキテクチャ図</vt:lpstr>
      <vt:lpstr>アーキテクチャ図の例：データフロー図</vt:lpstr>
      <vt:lpstr>アーキテクチャ図の例：制御フロー図</vt:lpstr>
      <vt:lpstr>アーキテクチャ図の例：配置図（UML）</vt:lpstr>
      <vt:lpstr>アーキテクチャ図の例：コンポーネント図（ＵＭＬ）</vt:lpstr>
      <vt:lpstr>アーキテクチャ図の例：部品間の関連図</vt:lpstr>
      <vt:lpstr>アルゴリズム</vt:lpstr>
      <vt:lpstr>アルゴリズムの記法：疑似コード</vt:lpstr>
      <vt:lpstr>アルゴリズムの記法：アクティビティ図</vt:lpstr>
      <vt:lpstr>アルゴリズムの記法：箇条書き</vt:lpstr>
      <vt:lpstr>まとめと今後の予定</vt:lpstr>
      <vt:lpstr>付録スライド</vt:lpstr>
      <vt:lpstr>付録スライドについて</vt:lpstr>
      <vt:lpstr>例：参考文献</vt:lpstr>
      <vt:lpstr>例：FreeEnCalの説明</vt:lpstr>
      <vt:lpstr>例： FreeEnCal (Cont.)</vt:lpstr>
      <vt:lpstr>書式に関する注意事項</vt:lpstr>
      <vt:lpstr>デザインとフォントについて</vt:lpstr>
      <vt:lpstr>フォントサイズについて</vt:lpstr>
      <vt:lpstr>参照について（1/2）</vt:lpstr>
      <vt:lpstr>参照について（2/2）</vt:lpstr>
      <vt:lpstr>引用について</vt:lpstr>
      <vt:lpstr>画像の転載について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卒論発表会スライドテンプレート</dc:title>
  <dc:creator>gotoh</dc:creator>
  <cp:lastModifiedBy>gotoh@mail.saitama-u.ac.jp</cp:lastModifiedBy>
  <cp:revision>23</cp:revision>
  <dcterms:created xsi:type="dcterms:W3CDTF">2015-09-30T02:49:50Z</dcterms:created>
  <dcterms:modified xsi:type="dcterms:W3CDTF">2021-09-22T04:53:47Z</dcterms:modified>
</cp:coreProperties>
</file>