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91" r:id="rId3"/>
    <p:sldId id="257" r:id="rId4"/>
    <p:sldId id="258" r:id="rId5"/>
    <p:sldId id="259" r:id="rId6"/>
    <p:sldId id="260" r:id="rId7"/>
    <p:sldId id="292" r:id="rId8"/>
    <p:sldId id="293" r:id="rId9"/>
    <p:sldId id="294" r:id="rId10"/>
    <p:sldId id="295" r:id="rId11"/>
    <p:sldId id="261" r:id="rId12"/>
    <p:sldId id="296" r:id="rId13"/>
    <p:sldId id="262" r:id="rId14"/>
    <p:sldId id="280" r:id="rId15"/>
    <p:sldId id="263" r:id="rId16"/>
    <p:sldId id="284" r:id="rId17"/>
    <p:sldId id="285" r:id="rId18"/>
    <p:sldId id="286" r:id="rId19"/>
    <p:sldId id="287" r:id="rId20"/>
    <p:sldId id="290" r:id="rId21"/>
    <p:sldId id="288" r:id="rId22"/>
    <p:sldId id="289"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23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D14C-1344-4906-A226-E2AA75D648C8}" type="datetimeFigureOut">
              <a:rPr kumimoji="1" lang="ja-JP" altLang="en-US" smtClean="0"/>
              <a:t>2019/6/5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6BD8-78CA-4803-B656-39789382A8A7}" type="slidenum">
              <a:rPr kumimoji="1" lang="ja-JP" altLang="en-US" smtClean="0"/>
              <a:t>‹#›</a:t>
            </a:fld>
            <a:endParaRPr kumimoji="1" lang="ja-JP" altLang="en-US"/>
          </a:p>
        </p:txBody>
      </p:sp>
    </p:spTree>
    <p:extLst>
      <p:ext uri="{BB962C8B-B14F-4D97-AF65-F5344CB8AC3E}">
        <p14:creationId xmlns:p14="http://schemas.microsoft.com/office/powerpoint/2010/main" val="17444783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A5C3D54-264F-4368-8E88-A5E5A19055EF}" type="datetime1">
              <a:rPr kumimoji="1" lang="ja-JP" altLang="en-US" smtClean="0"/>
              <a:t>2019/6/5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60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53083E2-6065-4B86-8334-D282129960D8}" type="datetime1">
              <a:rPr kumimoji="1" lang="ja-JP" altLang="en-US" smtClean="0"/>
              <a:t>2019/6/5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784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24C7A-066C-4423-9605-237619CD1D4A}" type="datetime1">
              <a:rPr kumimoji="1" lang="ja-JP" altLang="en-US" smtClean="0"/>
              <a:t>2019/6/5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27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グラフ プレースホルダー 2"/>
          <p:cNvSpPr>
            <a:spLocks noGrp="1"/>
          </p:cNvSpPr>
          <p:nvPr>
            <p:ph type="chart" idx="1"/>
          </p:nvPr>
        </p:nvSpPr>
        <p:spPr>
          <a:xfrm>
            <a:off x="685800" y="1981200"/>
            <a:ext cx="7772400" cy="4114800"/>
          </a:xfrm>
        </p:spPr>
        <p:txBody>
          <a:bodyPr/>
          <a:lstStyle/>
          <a:p>
            <a:r>
              <a:rPr lang="ja-JP" altLang="en-US"/>
              <a:t>アイコンをクリックしてグラフを追加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76F9CAD5-3A3D-46D8-B876-EF8A56493963}" type="datetime1">
              <a:rPr kumimoji="1" lang="ja-JP" altLang="en-US" smtClean="0"/>
              <a:t>2019/6/5</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01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85800" y="1981200"/>
            <a:ext cx="7772400" cy="4114800"/>
          </a:xfrm>
        </p:spPr>
        <p:txBody>
          <a:bodyPr/>
          <a:lstStyle/>
          <a:p>
            <a:r>
              <a:rPr lang="ja-JP" altLang="en-US"/>
              <a:t>アイコンをクリックして表を追加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E354941A-2CCE-4781-B146-803D4EE3FBF4}" type="datetime1">
              <a:rPr kumimoji="1" lang="ja-JP" altLang="en-US" smtClean="0"/>
              <a:t>2019/6/5</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11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0609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980728"/>
            <a:ext cx="8219256" cy="5145435"/>
          </a:xfrm>
        </p:spPr>
        <p:txBody>
          <a:bodyPr>
            <a:normAutofit/>
          </a:bodyPr>
          <a:lstStyle>
            <a:lvl1pPr>
              <a:defRPr sz="2800"/>
            </a:lvl1pPr>
            <a:lvl2pPr>
              <a:defRPr sz="2800"/>
            </a:lvl2pPr>
            <a:lvl3pPr>
              <a:defRPr sz="24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6CDDC00-21B4-42FA-B9D0-7167BD28AD1E}" type="datetime1">
              <a:rPr kumimoji="1" lang="ja-JP" altLang="en-US" smtClean="0"/>
              <a:t>2019/6/5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800">
                <a:solidFill>
                  <a:schemeClr val="tx1"/>
                </a:solidFill>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1542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76648DE-A5F5-4E29-AFD2-0AA720130350}" type="datetime1">
              <a:rPr kumimoji="1" lang="ja-JP" altLang="en-US" smtClean="0"/>
              <a:t>2019/6/5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22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98CB48C-6B76-43E9-86D8-A8939AF66086}" type="datetime1">
              <a:rPr kumimoji="1" lang="ja-JP" altLang="en-US" smtClean="0"/>
              <a:t>2019/6/5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14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DD20F63-E822-4ED0-8D03-9A612FDD1AE7}" type="datetime1">
              <a:rPr kumimoji="1" lang="ja-JP" altLang="en-US" smtClean="0"/>
              <a:t>2019/6/5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8045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658B8276-0414-40A6-9ED6-3BAC4F26075D}" type="datetime1">
              <a:rPr kumimoji="1" lang="ja-JP" altLang="en-US" smtClean="0"/>
              <a:t>2019/6/5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9130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E9F5F2-52D4-4A0F-BCD7-7FD57A0825E6}" type="datetime1">
              <a:rPr kumimoji="1" lang="ja-JP" altLang="en-US" smtClean="0"/>
              <a:t>2019/6/5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122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4A0CF1-9205-4CBF-82E5-515EE42D81DE}" type="datetime1">
              <a:rPr kumimoji="1" lang="ja-JP" altLang="en-US" smtClean="0"/>
              <a:t>2019/6/5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776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EF80C25-BEDE-4B82-8E43-05B82F51A29A}" type="datetime1">
              <a:rPr kumimoji="1" lang="ja-JP" altLang="en-US" smtClean="0"/>
              <a:t>2019/6/5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8613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07F0-0EEC-4B0B-A16D-31AD1CA7C762}" type="datetime1">
              <a:rPr kumimoji="1" lang="ja-JP" altLang="en-US" smtClean="0"/>
              <a:t>2019/6/5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93375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ts val="6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進捗報告スライドテンプレート</a:t>
            </a:r>
            <a:endParaRPr kumimoji="1" lang="ja-JP" altLang="en-US" dirty="0"/>
          </a:p>
        </p:txBody>
      </p:sp>
      <p:sp>
        <p:nvSpPr>
          <p:cNvPr id="3" name="サブタイトル 2"/>
          <p:cNvSpPr>
            <a:spLocks noGrp="1"/>
          </p:cNvSpPr>
          <p:nvPr>
            <p:ph type="subTitle" idx="1"/>
          </p:nvPr>
        </p:nvSpPr>
        <p:spPr/>
        <p:txBody>
          <a:bodyPr/>
          <a:lstStyle/>
          <a:p>
            <a:r>
              <a:rPr kumimoji="1" lang="en-US" altLang="ja-JP" dirty="0"/>
              <a:t>12TI000  </a:t>
            </a:r>
            <a:r>
              <a:rPr kumimoji="1" lang="ja-JP" altLang="en-US" dirty="0"/>
              <a:t>後藤　祐一</a:t>
            </a:r>
            <a:endParaRPr kumimoji="1" lang="en-US" altLang="ja-JP" dirty="0"/>
          </a:p>
          <a:p>
            <a:endParaRPr kumimoji="1" lang="ja-JP" altLang="en-US" dirty="0"/>
          </a:p>
        </p:txBody>
      </p:sp>
    </p:spTree>
    <p:extLst>
      <p:ext uri="{BB962C8B-B14F-4D97-AF65-F5344CB8AC3E}">
        <p14:creationId xmlns:p14="http://schemas.microsoft.com/office/powerpoint/2010/main" val="423463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82358-7455-4425-B326-24FC27D4A98E}"/>
              </a:ext>
            </a:extLst>
          </p:cNvPr>
          <p:cNvSpPr>
            <a:spLocks noGrp="1"/>
          </p:cNvSpPr>
          <p:nvPr>
            <p:ph type="title"/>
          </p:nvPr>
        </p:nvSpPr>
        <p:spPr/>
        <p:txBody>
          <a:bodyPr/>
          <a:lstStyle/>
          <a:p>
            <a:r>
              <a:rPr kumimoji="1" lang="ja-JP" altLang="en-US" dirty="0"/>
              <a:t>報告のまとめ</a:t>
            </a:r>
          </a:p>
        </p:txBody>
      </p:sp>
      <p:sp>
        <p:nvSpPr>
          <p:cNvPr id="3" name="コンテンツ プレースホルダー 2">
            <a:extLst>
              <a:ext uri="{FF2B5EF4-FFF2-40B4-BE49-F238E27FC236}">
                <a16:creationId xmlns:a16="http://schemas.microsoft.com/office/drawing/2014/main" id="{BA7B7D9C-37AF-4431-965F-107C9215CFC8}"/>
              </a:ext>
            </a:extLst>
          </p:cNvPr>
          <p:cNvSpPr>
            <a:spLocks noGrp="1"/>
          </p:cNvSpPr>
          <p:nvPr>
            <p:ph idx="1"/>
          </p:nvPr>
        </p:nvSpPr>
        <p:spPr/>
        <p:txBody>
          <a:bodyPr/>
          <a:lstStyle/>
          <a:p>
            <a:r>
              <a:rPr kumimoji="1" lang="ja-JP" altLang="en-US" dirty="0"/>
              <a:t>前回の報告から何を行い、研究目的を達成するために何を得たのかをまとめてください。</a:t>
            </a:r>
          </a:p>
        </p:txBody>
      </p:sp>
      <p:sp>
        <p:nvSpPr>
          <p:cNvPr id="4" name="スライド番号プレースホルダー 3">
            <a:extLst>
              <a:ext uri="{FF2B5EF4-FFF2-40B4-BE49-F238E27FC236}">
                <a16:creationId xmlns:a16="http://schemas.microsoft.com/office/drawing/2014/main" id="{F7465482-0017-4411-BA6F-7D3FD8B12602}"/>
              </a:ext>
            </a:extLst>
          </p:cNvPr>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Tree>
    <p:extLst>
      <p:ext uri="{BB962C8B-B14F-4D97-AF65-F5344CB8AC3E}">
        <p14:creationId xmlns:p14="http://schemas.microsoft.com/office/powerpoint/2010/main" val="231961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今後の予定</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次の報告までに何を行うのかを列挙してください。</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Tree>
    <p:extLst>
      <p:ext uri="{BB962C8B-B14F-4D97-AF65-F5344CB8AC3E}">
        <p14:creationId xmlns:p14="http://schemas.microsoft.com/office/powerpoint/2010/main" val="22990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スケジュール記載例</a:t>
            </a:r>
          </a:p>
        </p:txBody>
      </p:sp>
      <p:sp>
        <p:nvSpPr>
          <p:cNvPr id="3" name="コンテンツ プレースホルダー 2"/>
          <p:cNvSpPr>
            <a:spLocks noGrp="1"/>
          </p:cNvSpPr>
          <p:nvPr>
            <p:ph idx="1"/>
          </p:nvPr>
        </p:nvSpPr>
        <p:spPr>
          <a:xfrm>
            <a:off x="467544" y="980728"/>
            <a:ext cx="8219256" cy="5472608"/>
          </a:xfrm>
        </p:spPr>
        <p:txBody>
          <a:bodyPr>
            <a:normAutofit fontScale="92500" lnSpcReduction="10000"/>
          </a:bodyPr>
          <a:lstStyle/>
          <a:p>
            <a:pPr marL="0" indent="0">
              <a:buNone/>
            </a:pPr>
            <a:r>
              <a:rPr lang="ja-JP" altLang="en-US" dirty="0"/>
              <a:t>夏休みまでは</a:t>
            </a:r>
            <a:r>
              <a:rPr lang="en-US" altLang="ja-JP" dirty="0"/>
              <a:t>1</a:t>
            </a:r>
            <a:r>
              <a:rPr lang="ja-JP" altLang="en-US" dirty="0"/>
              <a:t>週間単位、</a:t>
            </a:r>
            <a:r>
              <a:rPr lang="en-US" altLang="ja-JP" dirty="0"/>
              <a:t>10</a:t>
            </a:r>
            <a:r>
              <a:rPr lang="ja-JP" altLang="en-US" dirty="0"/>
              <a:t>月からは１日単位で作業を割り当ててください。</a:t>
            </a:r>
            <a:endParaRPr lang="en-US" altLang="ja-JP" dirty="0"/>
          </a:p>
          <a:p>
            <a:r>
              <a:rPr lang="en-US" altLang="ja-JP" dirty="0"/>
              <a:t>4/25</a:t>
            </a:r>
            <a:r>
              <a:rPr lang="ja-JP" altLang="en-US" dirty="0"/>
              <a:t>（水）：作業</a:t>
            </a:r>
            <a:r>
              <a:rPr lang="en-US" altLang="ja-JP" dirty="0"/>
              <a:t>A</a:t>
            </a:r>
            <a:r>
              <a:rPr lang="ja-JP" altLang="en-US" dirty="0" err="1"/>
              <a:t>、</a:t>
            </a:r>
            <a:r>
              <a:rPr lang="ja-JP" altLang="en-US" dirty="0"/>
              <a:t>作業</a:t>
            </a:r>
            <a:r>
              <a:rPr lang="en-US" altLang="ja-JP" dirty="0"/>
              <a:t>B</a:t>
            </a:r>
          </a:p>
          <a:p>
            <a:r>
              <a:rPr lang="en-US" altLang="ja-JP" dirty="0"/>
              <a:t>4/26</a:t>
            </a:r>
            <a:r>
              <a:rPr lang="ja-JP" altLang="en-US" dirty="0"/>
              <a:t>（木）：作業</a:t>
            </a:r>
            <a:r>
              <a:rPr lang="en-US" altLang="ja-JP" dirty="0"/>
              <a:t>C</a:t>
            </a:r>
          </a:p>
          <a:p>
            <a:r>
              <a:rPr lang="en-US" altLang="ja-JP" dirty="0"/>
              <a:t>4/27</a:t>
            </a:r>
            <a:r>
              <a:rPr lang="ja-JP" altLang="en-US" dirty="0"/>
              <a:t>（金）：作業</a:t>
            </a:r>
            <a:r>
              <a:rPr lang="en-US" altLang="ja-JP" dirty="0"/>
              <a:t>C</a:t>
            </a:r>
          </a:p>
          <a:p>
            <a:r>
              <a:rPr lang="en-US" altLang="ja-JP" dirty="0"/>
              <a:t>4/28</a:t>
            </a:r>
            <a:r>
              <a:rPr lang="ja-JP" altLang="en-US" dirty="0"/>
              <a:t>（土）：作業</a:t>
            </a:r>
            <a:r>
              <a:rPr lang="en-US" altLang="ja-JP" dirty="0"/>
              <a:t>D</a:t>
            </a:r>
            <a:r>
              <a:rPr lang="ja-JP" altLang="en-US" dirty="0" err="1"/>
              <a:t>、</a:t>
            </a:r>
            <a:r>
              <a:rPr lang="ja-JP" altLang="en-US" dirty="0"/>
              <a:t>作業</a:t>
            </a:r>
            <a:r>
              <a:rPr lang="en-US" altLang="ja-JP" dirty="0"/>
              <a:t>E</a:t>
            </a:r>
            <a:r>
              <a:rPr lang="ja-JP" altLang="en-US" dirty="0" err="1"/>
              <a:t>、</a:t>
            </a:r>
            <a:r>
              <a:rPr lang="ja-JP" altLang="en-US" dirty="0"/>
              <a:t>作業</a:t>
            </a:r>
            <a:r>
              <a:rPr lang="en-US" altLang="ja-JP" dirty="0"/>
              <a:t>F</a:t>
            </a:r>
          </a:p>
          <a:p>
            <a:r>
              <a:rPr lang="en-US" altLang="ja-JP" dirty="0"/>
              <a:t>4/29</a:t>
            </a:r>
            <a:r>
              <a:rPr lang="ja-JP" altLang="en-US" dirty="0"/>
              <a:t>（日）：予備日</a:t>
            </a:r>
            <a:endParaRPr lang="en-US" altLang="ja-JP" dirty="0"/>
          </a:p>
          <a:p>
            <a:r>
              <a:rPr lang="en-US" altLang="ja-JP" dirty="0"/>
              <a:t>4/30</a:t>
            </a:r>
            <a:r>
              <a:rPr lang="ja-JP" altLang="en-US" dirty="0"/>
              <a:t>（月）：作業</a:t>
            </a:r>
            <a:r>
              <a:rPr lang="en-US" altLang="ja-JP" dirty="0"/>
              <a:t>D</a:t>
            </a:r>
            <a:r>
              <a:rPr lang="ja-JP" altLang="en-US" dirty="0" err="1"/>
              <a:t>、</a:t>
            </a:r>
            <a:r>
              <a:rPr lang="ja-JP" altLang="en-US" dirty="0"/>
              <a:t>作業</a:t>
            </a:r>
            <a:r>
              <a:rPr lang="en-US" altLang="ja-JP" dirty="0"/>
              <a:t>E</a:t>
            </a:r>
            <a:r>
              <a:rPr lang="ja-JP" altLang="en-US" dirty="0" err="1"/>
              <a:t>、</a:t>
            </a:r>
            <a:r>
              <a:rPr lang="ja-JP" altLang="en-US" dirty="0"/>
              <a:t>作業</a:t>
            </a:r>
            <a:r>
              <a:rPr lang="en-US" altLang="ja-JP" dirty="0"/>
              <a:t>F</a:t>
            </a:r>
          </a:p>
          <a:p>
            <a:r>
              <a:rPr lang="en-US" altLang="ja-JP" dirty="0"/>
              <a:t>4/31</a:t>
            </a:r>
            <a:r>
              <a:rPr lang="ja-JP" altLang="en-US" dirty="0"/>
              <a:t>（火）：作業</a:t>
            </a:r>
            <a:r>
              <a:rPr lang="en-US" altLang="ja-JP" dirty="0"/>
              <a:t>G</a:t>
            </a:r>
            <a:r>
              <a:rPr lang="ja-JP" altLang="en-US" dirty="0" err="1"/>
              <a:t>、</a:t>
            </a:r>
            <a:r>
              <a:rPr lang="ja-JP" altLang="en-US" dirty="0"/>
              <a:t>作業</a:t>
            </a:r>
            <a:r>
              <a:rPr lang="en-US" altLang="ja-JP" dirty="0"/>
              <a:t>H</a:t>
            </a:r>
            <a:r>
              <a:rPr lang="ja-JP" altLang="en-US" dirty="0" err="1"/>
              <a:t>、</a:t>
            </a:r>
            <a:r>
              <a:rPr lang="ja-JP" altLang="en-US" dirty="0"/>
              <a:t>作業</a:t>
            </a:r>
            <a:r>
              <a:rPr lang="en-US" altLang="ja-JP" dirty="0"/>
              <a:t>I</a:t>
            </a:r>
          </a:p>
          <a:p>
            <a:r>
              <a:rPr lang="en-US" altLang="ja-JP" dirty="0"/>
              <a:t>5/01</a:t>
            </a:r>
            <a:r>
              <a:rPr lang="ja-JP" altLang="en-US" dirty="0"/>
              <a:t>（水）：作業</a:t>
            </a:r>
            <a:r>
              <a:rPr lang="en-US" altLang="ja-JP" dirty="0"/>
              <a:t>J</a:t>
            </a:r>
            <a:r>
              <a:rPr lang="ja-JP" altLang="en-US" dirty="0" err="1"/>
              <a:t>、</a:t>
            </a:r>
            <a:r>
              <a:rPr lang="ja-JP" altLang="en-US" dirty="0"/>
              <a:t>作業</a:t>
            </a:r>
            <a:r>
              <a:rPr lang="en-US" altLang="ja-JP" dirty="0"/>
              <a:t>K</a:t>
            </a:r>
            <a:r>
              <a:rPr lang="ja-JP" altLang="en-US" dirty="0" err="1"/>
              <a:t>、</a:t>
            </a:r>
            <a:r>
              <a:rPr lang="ja-JP" altLang="en-US" dirty="0"/>
              <a:t>作業</a:t>
            </a:r>
            <a:r>
              <a:rPr lang="en-US" altLang="ja-JP" dirty="0"/>
              <a:t>L</a:t>
            </a:r>
          </a:p>
          <a:p>
            <a:r>
              <a:rPr lang="en-US" altLang="ja-JP" dirty="0"/>
              <a:t>5/02</a:t>
            </a:r>
            <a:r>
              <a:rPr lang="ja-JP" altLang="en-US" dirty="0"/>
              <a:t>（木）：作業</a:t>
            </a:r>
            <a:r>
              <a:rPr lang="en-US" altLang="ja-JP" dirty="0"/>
              <a:t>M</a:t>
            </a:r>
            <a:r>
              <a:rPr lang="ja-JP" altLang="en-US" dirty="0" err="1"/>
              <a:t>、</a:t>
            </a:r>
            <a:r>
              <a:rPr lang="ja-JP" altLang="en-US" dirty="0"/>
              <a:t>作業</a:t>
            </a:r>
            <a:r>
              <a:rPr lang="en-US" altLang="ja-JP" dirty="0"/>
              <a:t>N</a:t>
            </a:r>
            <a:r>
              <a:rPr lang="ja-JP" altLang="en-US" dirty="0" err="1"/>
              <a:t>、</a:t>
            </a:r>
            <a:r>
              <a:rPr lang="ja-JP" altLang="en-US" dirty="0"/>
              <a:t>作業</a:t>
            </a:r>
            <a:r>
              <a:rPr lang="en-US" altLang="ja-JP" dirty="0"/>
              <a:t>O</a:t>
            </a:r>
          </a:p>
          <a:p>
            <a:endParaRPr lang="en-US" altLang="ja-JP" dirty="0"/>
          </a:p>
          <a:p>
            <a:pPr marL="0" indent="0">
              <a:buNone/>
            </a:pPr>
            <a:endParaRPr lang="en-US" altLang="ja-JP" dirty="0"/>
          </a:p>
          <a:p>
            <a:endParaRPr lang="en-US" altLang="ja-JP" dirty="0"/>
          </a:p>
          <a:p>
            <a:endParaRPr lang="en-US" altLang="ja-JP" dirty="0"/>
          </a:p>
          <a:p>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Tree>
    <p:extLst>
      <p:ext uri="{BB962C8B-B14F-4D97-AF65-F5344CB8AC3E}">
        <p14:creationId xmlns:p14="http://schemas.microsoft.com/office/powerpoint/2010/main" val="374692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11560" y="2996952"/>
            <a:ext cx="8229600" cy="706090"/>
          </a:xfrm>
        </p:spPr>
        <p:txBody>
          <a:bodyPr/>
          <a:lstStyle/>
          <a:p>
            <a:r>
              <a:rPr kumimoji="1" lang="ja-JP" altLang="en-US" dirty="0"/>
              <a:t>付録スライド</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Tree>
    <p:extLst>
      <p:ext uri="{BB962C8B-B14F-4D97-AF65-F5344CB8AC3E}">
        <p14:creationId xmlns:p14="http://schemas.microsoft.com/office/powerpoint/2010/main" val="252027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付録スライドについて</a:t>
            </a:r>
          </a:p>
        </p:txBody>
      </p:sp>
      <p:sp>
        <p:nvSpPr>
          <p:cNvPr id="3" name="コンテンツ プレースホルダー 2"/>
          <p:cNvSpPr>
            <a:spLocks noGrp="1"/>
          </p:cNvSpPr>
          <p:nvPr>
            <p:ph idx="1"/>
          </p:nvPr>
        </p:nvSpPr>
        <p:spPr/>
        <p:txBody>
          <a:bodyPr/>
          <a:lstStyle/>
          <a:p>
            <a:r>
              <a:rPr kumimoji="1" lang="ja-JP" altLang="en-US" dirty="0"/>
              <a:t>付録スライドの</a:t>
            </a:r>
            <a:r>
              <a:rPr lang="ja-JP" altLang="en-US" dirty="0"/>
              <a:t>最初</a:t>
            </a:r>
            <a:r>
              <a:rPr kumimoji="1" lang="ja-JP" altLang="en-US" dirty="0"/>
              <a:t>は参考文献リストにする</a:t>
            </a:r>
            <a:endParaRPr kumimoji="1" lang="en-US" altLang="ja-JP" dirty="0"/>
          </a:p>
          <a:p>
            <a:r>
              <a:rPr lang="ja-JP" altLang="en-US" dirty="0"/>
              <a:t>本編中に説明できなかった成果物は付録スライドとして用意する（質問される可能性が高い）</a:t>
            </a:r>
            <a:endParaRPr lang="en-US" altLang="ja-JP" dirty="0"/>
          </a:p>
          <a:p>
            <a:r>
              <a:rPr kumimoji="1" lang="ja-JP" altLang="en-US" dirty="0"/>
              <a:t>専門用語や概念などを質問されたときに見せるスライドを用意する</a:t>
            </a:r>
            <a:endParaRPr kumimoji="1" lang="en-US" altLang="ja-JP" dirty="0"/>
          </a:p>
          <a:p>
            <a:r>
              <a:rPr lang="ja-JP" altLang="en-US" dirty="0"/>
              <a:t>多くの付録スライドを用意することで、勉強になるし、心の安定も得られる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Tree>
    <p:extLst>
      <p:ext uri="{BB962C8B-B14F-4D97-AF65-F5344CB8AC3E}">
        <p14:creationId xmlns:p14="http://schemas.microsoft.com/office/powerpoint/2010/main" val="180040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例：参考文献</a:t>
            </a:r>
          </a:p>
        </p:txBody>
      </p:sp>
      <p:sp>
        <p:nvSpPr>
          <p:cNvPr id="5" name="コンテンツ プレースホルダー 4"/>
          <p:cNvSpPr>
            <a:spLocks noGrp="1"/>
          </p:cNvSpPr>
          <p:nvPr>
            <p:ph idx="1"/>
          </p:nvPr>
        </p:nvSpPr>
        <p:spPr/>
        <p:txBody>
          <a:bodyPr>
            <a:normAutofit/>
          </a:bodyPr>
          <a:lstStyle/>
          <a:p>
            <a:r>
              <a:rPr lang="en-US" altLang="ja-JP" sz="2000" dirty="0"/>
              <a:t>[Cheng et.al, 2007]</a:t>
            </a:r>
            <a:br>
              <a:rPr lang="en-US" altLang="ja-JP" sz="2000" dirty="0"/>
            </a:br>
            <a:r>
              <a:rPr lang="en-US" altLang="ja-JP" sz="2000" dirty="0"/>
              <a:t>Cheng, J., Nara, S., Goto, Y.: FreeEnCal: A Forward Reasoning Engine with General-Purpose, LNAI/LNCS, Vol. 4693, Springer-Verlag, pp. 444 – 452, 2007.</a:t>
            </a:r>
            <a:endParaRPr lang="ja-JP" altLang="en-US" sz="2000" dirty="0"/>
          </a:p>
          <a:p>
            <a:r>
              <a:rPr lang="en-US" altLang="ja-JP" sz="2000" dirty="0"/>
              <a:t>[Davis 2001]</a:t>
            </a:r>
            <a:br>
              <a:rPr lang="en-US" altLang="ja-JP" sz="2000" dirty="0"/>
            </a:br>
            <a:r>
              <a:rPr lang="en-US" altLang="ja-JP" sz="2000" dirty="0"/>
              <a:t>Davis, M.: The Early History of Automated Deduction. In Robinson, A., Voronkov, A., eds.: Handbook of Automated Reasoning. Elsevier and MIT Press, Amsterdam/Cambridge, pp. ) 5 – 15, 2001.</a:t>
            </a:r>
          </a:p>
          <a:p>
            <a:r>
              <a:rPr lang="en-US" altLang="ja-JP" sz="2000" dirty="0"/>
              <a:t>[Fayyad, et, al., 1996]</a:t>
            </a:r>
            <a:br>
              <a:rPr lang="en-US" altLang="ja-JP" sz="2000" dirty="0"/>
            </a:br>
            <a:r>
              <a:rPr lang="en-US" altLang="ja-JP" sz="2000" dirty="0"/>
              <a:t>Fayyad, U., Piatetsky-shapiro, G., Smyth, P.: From Data Mining to Knowledge Discovery in Databases. AI Magazine 17(3), pp. 37-54, 1996.</a:t>
            </a:r>
          </a:p>
          <a:p>
            <a:r>
              <a:rPr lang="en-US" altLang="ja-JP" sz="2000" dirty="0"/>
              <a:t>[Goto 2014]</a:t>
            </a:r>
            <a:br>
              <a:rPr lang="en-US" altLang="ja-JP" sz="2000" dirty="0"/>
            </a:br>
            <a:r>
              <a:rPr lang="en-US" altLang="ja-JP" sz="2000" dirty="0"/>
              <a:t>Goto, Y.: Information Mining for Big Information, Studies in Big Data, Vol. 8, Springer International Publishing, pp. 23-38, 2014.</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196693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2564904"/>
            <a:ext cx="8229600" cy="706090"/>
          </a:xfrm>
        </p:spPr>
        <p:txBody>
          <a:bodyPr/>
          <a:lstStyle/>
          <a:p>
            <a:r>
              <a:rPr kumimoji="1" lang="ja-JP" altLang="en-US" dirty="0"/>
              <a:t>書式に関する注意事項</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Tree>
    <p:extLst>
      <p:ext uri="{BB962C8B-B14F-4D97-AF65-F5344CB8AC3E}">
        <p14:creationId xmlns:p14="http://schemas.microsoft.com/office/powerpoint/2010/main" val="221219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デザインとフォントについて</a:t>
            </a:r>
          </a:p>
        </p:txBody>
      </p:sp>
      <p:sp>
        <p:nvSpPr>
          <p:cNvPr id="5" name="コンテンツ プレースホルダー 4"/>
          <p:cNvSpPr>
            <a:spLocks noGrp="1"/>
          </p:cNvSpPr>
          <p:nvPr>
            <p:ph idx="1"/>
          </p:nvPr>
        </p:nvSpPr>
        <p:spPr/>
        <p:txBody>
          <a:bodyPr/>
          <a:lstStyle/>
          <a:p>
            <a:r>
              <a:rPr lang="en-US" altLang="ja-JP" dirty="0"/>
              <a:t>1</a:t>
            </a:r>
            <a:r>
              <a:rPr lang="ja-JP" altLang="en-US" dirty="0"/>
              <a:t>枚のスライドを広く使えるデザインが良い</a:t>
            </a:r>
            <a:endParaRPr lang="en-US" altLang="ja-JP" dirty="0"/>
          </a:p>
          <a:p>
            <a:r>
              <a:rPr kumimoji="1" lang="ja-JP" altLang="en-US" dirty="0"/>
              <a:t>私はここ数年は背景を使わないようにしている</a:t>
            </a:r>
            <a:endParaRPr lang="en-US" altLang="ja-JP" dirty="0"/>
          </a:p>
          <a:p>
            <a:r>
              <a:rPr kumimoji="1" lang="ja-JP" altLang="en-US" dirty="0"/>
              <a:t>背景色とフォントの色のコントラストが高いようにすること（字が読みやすいようにする）</a:t>
            </a:r>
            <a:endParaRPr kumimoji="1" lang="en-US" altLang="ja-JP" dirty="0"/>
          </a:p>
          <a:p>
            <a:r>
              <a:rPr lang="ja-JP" altLang="en-US" dirty="0"/>
              <a:t>フォントは読みやすいフォントを使うこと</a:t>
            </a:r>
            <a:endParaRPr lang="en-US" altLang="ja-JP" dirty="0"/>
          </a:p>
          <a:p>
            <a:pPr lvl="1"/>
            <a:r>
              <a:rPr kumimoji="1" lang="ja-JP" altLang="en-US" dirty="0"/>
              <a:t>このスライドは日本語は「メイリオ」</a:t>
            </a:r>
            <a:r>
              <a:rPr lang="ja-JP" altLang="en-US" dirty="0"/>
              <a:t>、アルファベットは「</a:t>
            </a:r>
            <a:r>
              <a:rPr lang="en-US" altLang="ja-JP" dirty="0" err="1"/>
              <a:t>Segeo</a:t>
            </a:r>
            <a:r>
              <a:rPr lang="en-US" altLang="ja-JP" dirty="0"/>
              <a:t> UI</a:t>
            </a:r>
            <a:r>
              <a:rPr lang="ja-JP" altLang="en-US" dirty="0"/>
              <a:t>」を使っている</a:t>
            </a:r>
            <a:endParaRPr lang="en-US" altLang="ja-JP" dirty="0"/>
          </a:p>
          <a:p>
            <a:pPr lvl="1"/>
            <a:r>
              <a:rPr lang="en-US" altLang="ja-JP" dirty="0"/>
              <a:t>http://tsutawarudesign.web.fc2.com/yomiyasuku5.html</a:t>
            </a:r>
            <a:endParaRPr kumimoji="1" lang="en-US" altLang="ja-JP"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17</a:t>
            </a:fld>
            <a:endParaRPr kumimoji="1" lang="ja-JP" altLang="en-US"/>
          </a:p>
        </p:txBody>
      </p:sp>
    </p:spTree>
    <p:extLst>
      <p:ext uri="{BB962C8B-B14F-4D97-AF65-F5344CB8AC3E}">
        <p14:creationId xmlns:p14="http://schemas.microsoft.com/office/powerpoint/2010/main" val="2380172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フォントサイズについて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基本的に全スライドを通して同じフォント</a:t>
            </a:r>
            <a:br>
              <a:rPr kumimoji="1" lang="en-US" altLang="ja-JP" dirty="0"/>
            </a:br>
            <a:r>
              <a:rPr kumimoji="1" lang="ja-JP" altLang="en-US" dirty="0"/>
              <a:t>サイズを使うこと</a:t>
            </a:r>
            <a:endParaRPr kumimoji="1" lang="en-US" altLang="ja-JP" dirty="0"/>
          </a:p>
          <a:p>
            <a:r>
              <a:rPr lang="ja-JP" altLang="en-US" dirty="0"/>
              <a:t>最小でもフォントサイズは</a:t>
            </a:r>
            <a:r>
              <a:rPr lang="en-US" altLang="ja-JP" dirty="0"/>
              <a:t>24pt</a:t>
            </a:r>
            <a:r>
              <a:rPr lang="ja-JP" altLang="en-US" dirty="0"/>
              <a:t>にすること、</a:t>
            </a:r>
            <a:br>
              <a:rPr lang="en-US" altLang="ja-JP" dirty="0"/>
            </a:br>
            <a:r>
              <a:rPr lang="ja-JP" altLang="en-US" dirty="0"/>
              <a:t>このスライドは</a:t>
            </a:r>
            <a:r>
              <a:rPr lang="en-US" altLang="ja-JP" dirty="0"/>
              <a:t>28pt</a:t>
            </a:r>
            <a:r>
              <a:rPr lang="ja-JP" altLang="en-US" dirty="0"/>
              <a:t>で作っている</a:t>
            </a:r>
            <a:endParaRPr lang="en-US" altLang="ja-JP" dirty="0"/>
          </a:p>
          <a:p>
            <a:r>
              <a:rPr kumimoji="1" lang="ja-JP" altLang="en-US" dirty="0"/>
              <a:t>このスライドでは箇条書きの入れ子でも</a:t>
            </a:r>
            <a:br>
              <a:rPr kumimoji="1" lang="en-US" altLang="ja-JP" dirty="0"/>
            </a:br>
            <a:r>
              <a:rPr kumimoji="1" lang="ja-JP" altLang="en-US" dirty="0"/>
              <a:t>フォントサイズを</a:t>
            </a:r>
            <a:r>
              <a:rPr kumimoji="1" lang="en-US" altLang="ja-JP" dirty="0"/>
              <a:t>28pt</a:t>
            </a:r>
            <a:r>
              <a:rPr kumimoji="1" lang="ja-JP" altLang="en-US" dirty="0" err="1"/>
              <a:t>に統</a:t>
            </a:r>
            <a:r>
              <a:rPr kumimoji="1" lang="ja-JP" altLang="en-US" dirty="0"/>
              <a:t>一している</a:t>
            </a:r>
            <a:endParaRPr kumimoji="1" lang="en-US" altLang="ja-JP" dirty="0"/>
          </a:p>
          <a:p>
            <a:r>
              <a:rPr lang="ja-JP" altLang="en-US" dirty="0"/>
              <a:t>図や表中のフォントサイズにも注意すること</a:t>
            </a:r>
            <a:br>
              <a:rPr lang="en-US" altLang="ja-JP" dirty="0"/>
            </a:br>
            <a:r>
              <a:rPr lang="ja-JP" altLang="en-US" dirty="0"/>
              <a:t>（できるかぎり</a:t>
            </a:r>
            <a:r>
              <a:rPr lang="en-US" altLang="ja-JP" dirty="0"/>
              <a:t>18pt </a:t>
            </a:r>
            <a:r>
              <a:rPr lang="ja-JP" altLang="en-US" dirty="0"/>
              <a:t>～ </a:t>
            </a:r>
            <a:r>
              <a:rPr lang="en-US" altLang="ja-JP" dirty="0"/>
              <a:t>20pt</a:t>
            </a:r>
            <a:r>
              <a:rPr lang="ja-JP" altLang="en-US" dirty="0"/>
              <a:t>にする）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spTree>
    <p:extLst>
      <p:ext uri="{BB962C8B-B14F-4D97-AF65-F5344CB8AC3E}">
        <p14:creationId xmlns:p14="http://schemas.microsoft.com/office/powerpoint/2010/main" val="319181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参照について（</a:t>
            </a:r>
            <a:r>
              <a:rPr lang="en-US" altLang="ja-JP" dirty="0"/>
              <a:t>1/2</a:t>
            </a:r>
            <a:r>
              <a:rPr lang="ja-JP" altLang="en-US" dirty="0"/>
              <a:t>）</a:t>
            </a:r>
            <a:endParaRPr kumimoji="1" lang="ja-JP" altLang="en-US" dirty="0"/>
          </a:p>
        </p:txBody>
      </p:sp>
      <p:sp>
        <p:nvSpPr>
          <p:cNvPr id="3" name="コンテンツ プレースホルダー 2"/>
          <p:cNvSpPr>
            <a:spLocks noGrp="1"/>
          </p:cNvSpPr>
          <p:nvPr>
            <p:ph idx="1"/>
          </p:nvPr>
        </p:nvSpPr>
        <p:spPr>
          <a:xfrm>
            <a:off x="395536" y="980728"/>
            <a:ext cx="8424936" cy="5472608"/>
          </a:xfrm>
        </p:spPr>
        <p:txBody>
          <a:bodyPr>
            <a:normAutofit/>
          </a:bodyPr>
          <a:lstStyle/>
          <a:p>
            <a:r>
              <a:rPr kumimoji="1" lang="ja-JP" altLang="en-US" dirty="0"/>
              <a:t>参考文献を参照していない事実や主張についての説明責任はすべて発表者にある</a:t>
            </a:r>
            <a:endParaRPr kumimoji="1" lang="en-US" altLang="ja-JP" dirty="0"/>
          </a:p>
          <a:p>
            <a:r>
              <a:rPr lang="ja-JP" altLang="en-US" dirty="0"/>
              <a:t>他人が行った仕事については参考文献を</a:t>
            </a:r>
            <a:br>
              <a:rPr lang="en-US" altLang="ja-JP" dirty="0"/>
            </a:br>
            <a:r>
              <a:rPr lang="ja-JP" altLang="en-US" dirty="0"/>
              <a:t>参照すること</a:t>
            </a:r>
            <a:endParaRPr lang="en-US" altLang="ja-JP" dirty="0"/>
          </a:p>
          <a:p>
            <a:r>
              <a:rPr kumimoji="1" lang="ja-JP" altLang="en-US" dirty="0"/>
              <a:t>日本語文献の場合</a:t>
            </a:r>
            <a:endParaRPr kumimoji="1" lang="en-US" altLang="ja-JP" dirty="0"/>
          </a:p>
          <a:p>
            <a:pPr lvl="1"/>
            <a:r>
              <a:rPr lang="en-US" altLang="ja-JP" dirty="0"/>
              <a:t>[</a:t>
            </a:r>
            <a:r>
              <a:rPr lang="ja-JP" altLang="en-US" dirty="0"/>
              <a:t>後藤</a:t>
            </a:r>
            <a:r>
              <a:rPr lang="en-US" altLang="ja-JP" dirty="0"/>
              <a:t> 2015]</a:t>
            </a:r>
            <a:r>
              <a:rPr lang="ja-JP" altLang="en-US" dirty="0"/>
              <a:t>：著者が</a:t>
            </a:r>
            <a:r>
              <a:rPr lang="en-US" altLang="ja-JP" dirty="0"/>
              <a:t>1</a:t>
            </a:r>
            <a:r>
              <a:rPr lang="ja-JP" altLang="en-US" dirty="0"/>
              <a:t>名の場合</a:t>
            </a:r>
            <a:endParaRPr lang="en-US" altLang="ja-JP" dirty="0"/>
          </a:p>
          <a:p>
            <a:pPr lvl="1"/>
            <a:r>
              <a:rPr kumimoji="1" lang="en-US" altLang="ja-JP" dirty="0"/>
              <a:t>[</a:t>
            </a:r>
            <a:r>
              <a:rPr lang="ja-JP" altLang="en-US" dirty="0"/>
              <a:t>後藤 他 </a:t>
            </a:r>
            <a:r>
              <a:rPr lang="en-US" altLang="ja-JP" dirty="0"/>
              <a:t>2015]</a:t>
            </a:r>
            <a:r>
              <a:rPr lang="ja-JP" altLang="en-US" dirty="0"/>
              <a:t>：著者が</a:t>
            </a:r>
            <a:r>
              <a:rPr lang="en-US" altLang="ja-JP" dirty="0"/>
              <a:t>2</a:t>
            </a:r>
            <a:r>
              <a:rPr lang="ja-JP" altLang="en-US" dirty="0"/>
              <a:t>名以上の場合</a:t>
            </a:r>
            <a:endParaRPr lang="en-US" altLang="ja-JP" dirty="0"/>
          </a:p>
          <a:p>
            <a:r>
              <a:rPr lang="ja-JP" altLang="en-US" dirty="0"/>
              <a:t>英語文献の場合</a:t>
            </a:r>
            <a:endParaRPr lang="en-US" altLang="ja-JP" dirty="0"/>
          </a:p>
          <a:p>
            <a:pPr lvl="1"/>
            <a:r>
              <a:rPr lang="en-US" altLang="ja-JP" dirty="0"/>
              <a:t>[Goto 2015]</a:t>
            </a:r>
            <a:r>
              <a:rPr lang="ja-JP" altLang="en-US" dirty="0"/>
              <a:t>：著者が</a:t>
            </a:r>
            <a:r>
              <a:rPr lang="en-US" altLang="ja-JP" dirty="0"/>
              <a:t>1</a:t>
            </a:r>
            <a:r>
              <a:rPr lang="ja-JP" altLang="en-US" dirty="0"/>
              <a:t>名の場合</a:t>
            </a:r>
            <a:endParaRPr lang="en-US" altLang="ja-JP" dirty="0"/>
          </a:p>
          <a:p>
            <a:pPr lvl="1"/>
            <a:r>
              <a:rPr lang="en-US" altLang="ja-JP" dirty="0"/>
              <a:t>[Goto et al.</a:t>
            </a:r>
            <a:r>
              <a:rPr lang="ja-JP" altLang="en-US" dirty="0"/>
              <a:t> </a:t>
            </a:r>
            <a:r>
              <a:rPr lang="en-US" altLang="ja-JP" dirty="0"/>
              <a:t>2015]</a:t>
            </a:r>
            <a:r>
              <a:rPr lang="ja-JP" altLang="en-US" dirty="0"/>
              <a:t>：著者が</a:t>
            </a:r>
            <a:r>
              <a:rPr lang="en-US" altLang="ja-JP" dirty="0"/>
              <a:t>2</a:t>
            </a:r>
            <a:r>
              <a:rPr lang="ja-JP" altLang="en-US" dirty="0"/>
              <a:t>名以上の場合</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Tree>
    <p:extLst>
      <p:ext uri="{BB962C8B-B14F-4D97-AF65-F5344CB8AC3E}">
        <p14:creationId xmlns:p14="http://schemas.microsoft.com/office/powerpoint/2010/main" val="166233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BDA33C-C7E4-4E31-B00C-0C4255852B00}"/>
              </a:ext>
            </a:extLst>
          </p:cNvPr>
          <p:cNvSpPr>
            <a:spLocks noGrp="1"/>
          </p:cNvSpPr>
          <p:nvPr>
            <p:ph type="title"/>
          </p:nvPr>
        </p:nvSpPr>
        <p:spPr/>
        <p:txBody>
          <a:bodyPr/>
          <a:lstStyle/>
          <a:p>
            <a:r>
              <a:rPr kumimoji="1" lang="ja-JP" altLang="en-US" dirty="0"/>
              <a:t>研究テーマ</a:t>
            </a:r>
          </a:p>
        </p:txBody>
      </p:sp>
      <p:sp>
        <p:nvSpPr>
          <p:cNvPr id="3" name="コンテンツ プレースホルダー 2">
            <a:extLst>
              <a:ext uri="{FF2B5EF4-FFF2-40B4-BE49-F238E27FC236}">
                <a16:creationId xmlns:a16="http://schemas.microsoft.com/office/drawing/2014/main" id="{3DEB9DBC-3062-48E2-B48B-A47822ACF1F1}"/>
              </a:ext>
            </a:extLst>
          </p:cNvPr>
          <p:cNvSpPr>
            <a:spLocks noGrp="1"/>
          </p:cNvSpPr>
          <p:nvPr>
            <p:ph idx="1"/>
          </p:nvPr>
        </p:nvSpPr>
        <p:spPr/>
        <p:txBody>
          <a:bodyPr/>
          <a:lstStyle/>
          <a:p>
            <a:r>
              <a:rPr kumimoji="1" lang="ja-JP" altLang="en-US" dirty="0"/>
              <a:t>日本語タイトル</a:t>
            </a:r>
            <a:br>
              <a:rPr lang="en-US" altLang="ja-JP" dirty="0"/>
            </a:br>
            <a:r>
              <a:rPr lang="ja-JP" altLang="en-US" dirty="0"/>
              <a:t>汎用前向き推論エンジン</a:t>
            </a:r>
            <a:r>
              <a:rPr lang="en-US" altLang="ja-JP" dirty="0"/>
              <a:t>FreeEnCal</a:t>
            </a:r>
            <a:r>
              <a:rPr lang="ja-JP" altLang="en-US" dirty="0"/>
              <a:t>の高速化</a:t>
            </a:r>
            <a:endParaRPr lang="en-US" altLang="ja-JP" dirty="0"/>
          </a:p>
          <a:p>
            <a:r>
              <a:rPr kumimoji="1" lang="ja-JP" altLang="en-US" dirty="0"/>
              <a:t>英語タイトル</a:t>
            </a:r>
            <a:br>
              <a:rPr lang="en-US" altLang="ja-JP" dirty="0"/>
            </a:br>
            <a:r>
              <a:rPr lang="en-US" altLang="ja-JP" dirty="0"/>
              <a:t>Improvement of the Efficiency of FreeEnCal: a Forward Reasoning</a:t>
            </a:r>
            <a:r>
              <a:rPr lang="ja-JP" altLang="en-US" dirty="0"/>
              <a:t> </a:t>
            </a:r>
            <a:r>
              <a:rPr lang="en-US" altLang="ja-JP" dirty="0"/>
              <a:t>Engine for General-Purpose</a:t>
            </a:r>
          </a:p>
          <a:p>
            <a:endParaRPr kumimoji="1" lang="en-US" altLang="ja-JP" dirty="0"/>
          </a:p>
          <a:p>
            <a:pPr marL="0" indent="0">
              <a:buNone/>
            </a:pPr>
            <a:r>
              <a:rPr lang="ja-JP" altLang="en-US" dirty="0"/>
              <a:t>＊取り組んでいる研究のタイトルを記載してください。日本語表記と英語表記の両方でタイトルを考えると多角的に検討できます。</a:t>
            </a:r>
            <a:endParaRPr kumimoji="1" lang="en-US" altLang="ja-JP" dirty="0"/>
          </a:p>
        </p:txBody>
      </p:sp>
      <p:sp>
        <p:nvSpPr>
          <p:cNvPr id="4" name="スライド番号プレースホルダー 3">
            <a:extLst>
              <a:ext uri="{FF2B5EF4-FFF2-40B4-BE49-F238E27FC236}">
                <a16:creationId xmlns:a16="http://schemas.microsoft.com/office/drawing/2014/main" id="{33F08A59-E641-460C-8AA0-EC326250C3FF}"/>
              </a:ext>
            </a:extLst>
          </p:cNvPr>
          <p:cNvSpPr>
            <a:spLocks noGrp="1"/>
          </p:cNvSpPr>
          <p:nvPr>
            <p:ph type="sldNum" sz="quarter" idx="12"/>
          </p:nvPr>
        </p:nvSpPr>
        <p:spPr/>
        <p:txBody>
          <a:bodyPr/>
          <a:lstStyle/>
          <a:p>
            <a:fld id="{D2D8002D-B5B0-4BAC-B1F6-782DDCCE6D9C}" type="slidenum">
              <a:rPr lang="ja-JP" altLang="en-US" smtClean="0"/>
              <a:pPr/>
              <a:t>2</a:t>
            </a:fld>
            <a:endParaRPr lang="ja-JP" altLang="en-US" dirty="0"/>
          </a:p>
        </p:txBody>
      </p:sp>
    </p:spTree>
    <p:extLst>
      <p:ext uri="{BB962C8B-B14F-4D97-AF65-F5344CB8AC3E}">
        <p14:creationId xmlns:p14="http://schemas.microsoft.com/office/powerpoint/2010/main" val="196966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参照について（</a:t>
            </a:r>
            <a:r>
              <a:rPr lang="en-US" altLang="ja-JP"/>
              <a:t>2/2</a:t>
            </a:r>
            <a:r>
              <a:rPr lang="ja-JP" altLang="en-US" dirty="0"/>
              <a:t>）</a:t>
            </a:r>
            <a:endParaRPr kumimoji="1" lang="ja-JP" altLang="en-US" dirty="0"/>
          </a:p>
        </p:txBody>
      </p:sp>
      <p:sp>
        <p:nvSpPr>
          <p:cNvPr id="3" name="コンテンツ プレースホルダー 2"/>
          <p:cNvSpPr>
            <a:spLocks noGrp="1"/>
          </p:cNvSpPr>
          <p:nvPr>
            <p:ph idx="1"/>
          </p:nvPr>
        </p:nvSpPr>
        <p:spPr>
          <a:xfrm>
            <a:off x="395536" y="1052736"/>
            <a:ext cx="8496944" cy="5184576"/>
          </a:xfrm>
        </p:spPr>
        <p:txBody>
          <a:bodyPr/>
          <a:lstStyle/>
          <a:p>
            <a:r>
              <a:rPr lang="ja-JP" altLang="en-US" dirty="0"/>
              <a:t>参照は文中で行うこと（つまり句点「。」の前に置く）</a:t>
            </a:r>
          </a:p>
          <a:p>
            <a:r>
              <a:rPr lang="ja-JP" altLang="en-US" dirty="0"/>
              <a:t>例：</a:t>
            </a:r>
            <a:br>
              <a:rPr lang="en-US" altLang="ja-JP" dirty="0"/>
            </a:br>
            <a:r>
              <a:rPr lang="ja-JP" altLang="en-US" dirty="0"/>
              <a:t>古典数理論理や相関論理よりも推論に適した論理体系として強相関論理が提案された </a:t>
            </a:r>
            <a:r>
              <a:rPr lang="en-US" altLang="ja-JP" dirty="0"/>
              <a:t>[Cheng 2000]</a:t>
            </a:r>
            <a:r>
              <a:rPr lang="ja-JP" altLang="en-US" dirty="0" err="1"/>
              <a:t>。</a:t>
            </a:r>
            <a:endParaRPr lang="ja-JP" altLang="en-US" dirty="0"/>
          </a:p>
          <a:p>
            <a:r>
              <a:rPr lang="ja-JP" altLang="en-US" dirty="0"/>
              <a:t>用語や概念、ツールなどについて参考文献を示す場合は、その用語の直後に参照を行う</a:t>
            </a:r>
          </a:p>
          <a:p>
            <a:r>
              <a:rPr lang="ja-JP" altLang="en-US" dirty="0"/>
              <a:t>例：</a:t>
            </a:r>
            <a:br>
              <a:rPr lang="en-US" altLang="ja-JP" dirty="0"/>
            </a:br>
            <a:r>
              <a:rPr lang="en-US" altLang="ja-JP" dirty="0"/>
              <a:t>FreeEnCal [Cheng et al. 2007]</a:t>
            </a:r>
            <a:r>
              <a:rPr lang="ja-JP" altLang="en-US" dirty="0"/>
              <a:t>を利用して実験を</a:t>
            </a:r>
            <a:br>
              <a:rPr lang="en-US" altLang="ja-JP" dirty="0"/>
            </a:br>
            <a:r>
              <a:rPr lang="ja-JP" altLang="en-US" dirty="0"/>
              <a:t>行う。</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Tree>
    <p:extLst>
      <p:ext uri="{BB962C8B-B14F-4D97-AF65-F5344CB8AC3E}">
        <p14:creationId xmlns:p14="http://schemas.microsoft.com/office/powerpoint/2010/main" val="159027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引用について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参考文献から文章をそのまま転載する場合は</a:t>
            </a:r>
            <a:br>
              <a:rPr kumimoji="1" lang="en-US" altLang="ja-JP" dirty="0"/>
            </a:br>
            <a:r>
              <a:rPr kumimoji="1" lang="ja-JP" altLang="en-US" dirty="0"/>
              <a:t>引用符をつける</a:t>
            </a:r>
            <a:endParaRPr kumimoji="1" lang="en-US" altLang="ja-JP" dirty="0"/>
          </a:p>
          <a:p>
            <a:r>
              <a:rPr lang="ja-JP" altLang="en-US" dirty="0"/>
              <a:t>引用符としてはダブルクォーテーションを使う</a:t>
            </a:r>
            <a:endParaRPr lang="en-US" altLang="ja-JP" dirty="0"/>
          </a:p>
          <a:p>
            <a:r>
              <a:rPr lang="ja-JP" altLang="en-US" dirty="0"/>
              <a:t>文献の参照は引用符の外に置く</a:t>
            </a:r>
            <a:endParaRPr lang="en-US" altLang="ja-JP" dirty="0"/>
          </a:p>
          <a:p>
            <a:r>
              <a:rPr lang="ja-JP" altLang="en-US" dirty="0"/>
              <a:t>句読点は引用符の中に収める</a:t>
            </a:r>
            <a:endParaRPr lang="en-US" altLang="ja-JP" dirty="0"/>
          </a:p>
          <a:p>
            <a:r>
              <a:rPr lang="ja-JP" altLang="en-US" dirty="0"/>
              <a:t>例：</a:t>
            </a:r>
            <a:br>
              <a:rPr lang="en-US" altLang="ja-JP" dirty="0"/>
            </a:br>
            <a:r>
              <a:rPr lang="ja-JP" altLang="en-US" dirty="0"/>
              <a:t>“先頭のダブルクォーテーションと末尾のダブルクォーテーションの向きに注目。” </a:t>
            </a:r>
            <a:r>
              <a:rPr lang="en-US" altLang="ja-JP" dirty="0"/>
              <a:t>[Goto 2015]</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Tree>
    <p:extLst>
      <p:ext uri="{BB962C8B-B14F-4D97-AF65-F5344CB8AC3E}">
        <p14:creationId xmlns:p14="http://schemas.microsoft.com/office/powerpoint/2010/main" val="1474823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画像の転載について</a:t>
            </a:r>
          </a:p>
        </p:txBody>
      </p:sp>
      <p:sp>
        <p:nvSpPr>
          <p:cNvPr id="3" name="コンテンツ プレースホルダー 2"/>
          <p:cNvSpPr>
            <a:spLocks noGrp="1"/>
          </p:cNvSpPr>
          <p:nvPr>
            <p:ph idx="1"/>
          </p:nvPr>
        </p:nvSpPr>
        <p:spPr>
          <a:xfrm>
            <a:off x="323528" y="908720"/>
            <a:ext cx="8363272" cy="5217443"/>
          </a:xfrm>
        </p:spPr>
        <p:txBody>
          <a:bodyPr>
            <a:normAutofit/>
          </a:bodyPr>
          <a:lstStyle/>
          <a:p>
            <a:pPr marL="0" indent="0">
              <a:buNone/>
            </a:pPr>
            <a:r>
              <a:rPr lang="ja-JP" altLang="en-US" dirty="0"/>
              <a:t>情報処理学会「著作権に関するよくある質問」より</a:t>
            </a:r>
            <a:endParaRPr lang="en-US" altLang="ja-JP" dirty="0"/>
          </a:p>
          <a:p>
            <a:r>
              <a:rPr lang="ja-JP" altLang="en-US" dirty="0"/>
              <a:t>Ｑ： “他の出版物に掲載されている図表を自分の論文で使いたいのですが、どのような手続きをとればよいでしょうか？”</a:t>
            </a:r>
          </a:p>
          <a:p>
            <a:r>
              <a:rPr lang="en-US" altLang="ja-JP" dirty="0"/>
              <a:t>A</a:t>
            </a:r>
            <a:r>
              <a:rPr lang="ja-JP" altLang="en-US" dirty="0"/>
              <a:t>：“引用の範囲であれば著作権者に許諾を得ることなく、</a:t>
            </a:r>
            <a:r>
              <a:rPr lang="ja-JP" altLang="en-US" u="sng" dirty="0"/>
              <a:t>図の脚注に出典元を明記するだけで利用できます。具体的には図を</a:t>
            </a:r>
            <a:r>
              <a:rPr lang="en-US" altLang="ja-JP" u="sng" dirty="0"/>
              <a:t>1</a:t>
            </a:r>
            <a:r>
              <a:rPr lang="ja-JP" altLang="en-US" u="sng" dirty="0" err="1"/>
              <a:t>、</a:t>
            </a:r>
            <a:r>
              <a:rPr lang="en-US" altLang="ja-JP" u="sng" dirty="0"/>
              <a:t>2</a:t>
            </a:r>
            <a:r>
              <a:rPr lang="ja-JP" altLang="en-US" u="sng" dirty="0"/>
              <a:t>点程度であれば、一般に引用の範囲と見なされるようです。</a:t>
            </a:r>
            <a:r>
              <a:rPr lang="ja-JP" altLang="en-US" dirty="0"/>
              <a:t>引用の範囲を超える場合は、その図の著作権者の許諾を著者自身で得てください。 ［</a:t>
            </a:r>
            <a:r>
              <a:rPr lang="en-US" altLang="ja-JP" dirty="0" err="1"/>
              <a:t>eg</a:t>
            </a:r>
            <a:r>
              <a:rPr lang="en-US" altLang="ja-JP" dirty="0"/>
              <a:t>. ○○</a:t>
            </a:r>
            <a:r>
              <a:rPr lang="ja-JP" altLang="en-US" dirty="0"/>
              <a:t>著、○○出版、</a:t>
            </a:r>
            <a:r>
              <a:rPr lang="en-US" altLang="ja-JP" dirty="0" err="1"/>
              <a:t>p.xx</a:t>
            </a:r>
            <a:r>
              <a:rPr lang="ja-JP" altLang="en-US" dirty="0"/>
              <a:t>の図</a:t>
            </a:r>
            <a:r>
              <a:rPr lang="en-US" altLang="ja-JP" dirty="0"/>
              <a:t>1</a:t>
            </a:r>
            <a:r>
              <a:rPr lang="ja-JP" altLang="en-US" dirty="0"/>
              <a:t>より転載］”</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Tree>
    <p:extLst>
      <p:ext uri="{BB962C8B-B14F-4D97-AF65-F5344CB8AC3E}">
        <p14:creationId xmlns:p14="http://schemas.microsoft.com/office/powerpoint/2010/main" val="388282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r>
              <a:rPr lang="en-US" altLang="ja-JP" dirty="0"/>
              <a:t>1/2</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背景を説明する理由は、自分が行う研究テーマの新規性、独創性、必要性、重要性を説明するためです。</a:t>
            </a:r>
            <a:endParaRPr lang="en-US" altLang="ja-JP" dirty="0"/>
          </a:p>
          <a:p>
            <a:r>
              <a:rPr lang="ja-JP" altLang="en-US" dirty="0"/>
              <a:t>長くても</a:t>
            </a:r>
            <a:r>
              <a:rPr lang="en-US" altLang="ja-JP" dirty="0"/>
              <a:t>4</a:t>
            </a:r>
            <a:r>
              <a:rPr lang="ja-JP" altLang="en-US" dirty="0"/>
              <a:t>枚程度で説明を終えてください。</a:t>
            </a:r>
            <a:endParaRPr lang="en-US" altLang="ja-JP" dirty="0"/>
          </a:p>
          <a:p>
            <a:r>
              <a:rPr lang="en-US" altLang="ja-JP" dirty="0"/>
              <a:t>1</a:t>
            </a:r>
            <a:r>
              <a:rPr lang="ja-JP" altLang="en-US" dirty="0"/>
              <a:t>～</a:t>
            </a:r>
            <a:r>
              <a:rPr lang="en-US" altLang="ja-JP" dirty="0"/>
              <a:t>2</a:t>
            </a:r>
            <a:r>
              <a:rPr lang="ja-JP" altLang="en-US" dirty="0"/>
              <a:t>枚目で背景の背景を説明するのが良いです。</a:t>
            </a:r>
            <a:endParaRPr lang="en-US" altLang="ja-JP" dirty="0"/>
          </a:p>
          <a:p>
            <a:r>
              <a:rPr lang="ja-JP" altLang="en-US" dirty="0"/>
              <a:t>例：</a:t>
            </a:r>
            <a:r>
              <a:rPr lang="en-US" altLang="ja-JP" dirty="0"/>
              <a:t>FreeEnCal</a:t>
            </a:r>
            <a:r>
              <a:rPr lang="ja-JP" altLang="en-US" dirty="0"/>
              <a:t>の省メモリ化</a:t>
            </a:r>
            <a:endParaRPr lang="en-US" altLang="ja-JP" dirty="0"/>
          </a:p>
          <a:p>
            <a:pPr lvl="1"/>
            <a:r>
              <a:rPr lang="en-US" altLang="ja-JP" dirty="0"/>
              <a:t>FreeEnCal</a:t>
            </a:r>
            <a:r>
              <a:rPr lang="ja-JP" altLang="en-US" dirty="0"/>
              <a:t>が必要な理由</a:t>
            </a:r>
            <a:endParaRPr lang="en-US" altLang="ja-JP" dirty="0"/>
          </a:p>
          <a:p>
            <a:pPr lvl="1"/>
            <a:r>
              <a:rPr lang="en-US" altLang="ja-JP" dirty="0"/>
              <a:t>FreeEnCal</a:t>
            </a:r>
            <a:r>
              <a:rPr lang="ja-JP" altLang="en-US" dirty="0"/>
              <a:t>とはどういうもので、現状どうなっているのか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357953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r>
              <a:rPr lang="en-US" altLang="ja-JP" dirty="0"/>
              <a:t>2/2</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背景の</a:t>
            </a:r>
            <a:r>
              <a:rPr lang="en-US" altLang="ja-JP" dirty="0"/>
              <a:t>3</a:t>
            </a:r>
            <a:r>
              <a:rPr lang="ja-JP" altLang="en-US" dirty="0"/>
              <a:t>～</a:t>
            </a:r>
            <a:r>
              <a:rPr lang="en-US" altLang="ja-JP" dirty="0"/>
              <a:t>4</a:t>
            </a:r>
            <a:r>
              <a:rPr lang="ja-JP" altLang="en-US" dirty="0"/>
              <a:t>枚目では研究テーマの直接的な背景、</a:t>
            </a:r>
            <a:br>
              <a:rPr lang="en-US" altLang="ja-JP" dirty="0"/>
            </a:br>
            <a:r>
              <a:rPr lang="ja-JP" altLang="en-US" dirty="0"/>
              <a:t>具体的にはこの研究テーマで解決したい問題を説明し、その問題に関する先行研究の状況を示します。</a:t>
            </a:r>
            <a:endParaRPr lang="en-US" altLang="ja-JP" dirty="0"/>
          </a:p>
          <a:p>
            <a:r>
              <a:rPr lang="ja-JP" altLang="en-US" dirty="0"/>
              <a:t>例：</a:t>
            </a:r>
            <a:r>
              <a:rPr lang="en-US" altLang="ja-JP" dirty="0"/>
              <a:t>FreeEnCal</a:t>
            </a:r>
            <a:r>
              <a:rPr lang="ja-JP" altLang="en-US" dirty="0"/>
              <a:t>の省メモリ化</a:t>
            </a:r>
            <a:endParaRPr lang="en-US" altLang="ja-JP" dirty="0"/>
          </a:p>
          <a:p>
            <a:pPr lvl="1"/>
            <a:r>
              <a:rPr lang="ja-JP" altLang="en-US" dirty="0"/>
              <a:t>省メモリ化が必要な理由</a:t>
            </a:r>
            <a:endParaRPr lang="en-US" altLang="ja-JP" dirty="0"/>
          </a:p>
          <a:p>
            <a:pPr lvl="1"/>
            <a:r>
              <a:rPr lang="ja-JP" altLang="en-US" dirty="0"/>
              <a:t>メモリ使用量の観点から見た、現在の</a:t>
            </a:r>
            <a:r>
              <a:rPr lang="en-US" altLang="ja-JP" dirty="0"/>
              <a:t>FreeEnCal</a:t>
            </a:r>
            <a:r>
              <a:rPr lang="ja-JP" altLang="en-US" dirty="0"/>
              <a:t>の実装への批判</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22939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目的・目標</a:t>
            </a:r>
            <a:endParaRPr kumimoji="1" lang="ja-JP" altLang="en-US" dirty="0"/>
          </a:p>
        </p:txBody>
      </p:sp>
      <p:sp>
        <p:nvSpPr>
          <p:cNvPr id="3" name="コンテンツ プレースホルダー 2"/>
          <p:cNvSpPr>
            <a:spLocks noGrp="1"/>
          </p:cNvSpPr>
          <p:nvPr>
            <p:ph idx="1"/>
          </p:nvPr>
        </p:nvSpPr>
        <p:spPr>
          <a:xfrm>
            <a:off x="467544" y="980728"/>
            <a:ext cx="8219256" cy="5544616"/>
          </a:xfrm>
        </p:spPr>
        <p:txBody>
          <a:bodyPr>
            <a:normAutofit/>
          </a:bodyPr>
          <a:lstStyle/>
          <a:p>
            <a:r>
              <a:rPr lang="ja-JP" altLang="en-US" dirty="0"/>
              <a:t>目的：</a:t>
            </a:r>
            <a:br>
              <a:rPr lang="en-US" altLang="ja-JP" dirty="0"/>
            </a:br>
            <a:r>
              <a:rPr lang="ja-JP" altLang="en-US" dirty="0"/>
              <a:t>～を（解決）するため、・・・を行う</a:t>
            </a:r>
            <a:endParaRPr lang="en-US" altLang="ja-JP" dirty="0"/>
          </a:p>
          <a:p>
            <a:r>
              <a:rPr lang="ja-JP" altLang="en-US" dirty="0"/>
              <a:t>目標</a:t>
            </a:r>
            <a:endParaRPr lang="en-US" altLang="ja-JP" dirty="0"/>
          </a:p>
          <a:p>
            <a:pPr lvl="1"/>
            <a:r>
              <a:rPr lang="ja-JP" altLang="en-US" dirty="0"/>
              <a:t>・・・・</a:t>
            </a:r>
            <a:endParaRPr lang="en-US" altLang="ja-JP" dirty="0"/>
          </a:p>
          <a:p>
            <a:pPr lvl="1"/>
            <a:r>
              <a:rPr lang="ja-JP" altLang="en-US" dirty="0"/>
              <a:t>・・・・・</a:t>
            </a:r>
            <a:endParaRPr lang="en-US" altLang="ja-JP" dirty="0"/>
          </a:p>
          <a:p>
            <a:pPr lvl="1"/>
            <a:r>
              <a:rPr lang="ja-JP" altLang="en-US" dirty="0"/>
              <a:t>・・・・・</a:t>
            </a:r>
            <a:endParaRPr lang="en-US" altLang="ja-JP" dirty="0"/>
          </a:p>
          <a:p>
            <a:r>
              <a:rPr lang="ja-JP" altLang="en-US" dirty="0"/>
              <a:t>目的は背景で明示した問題を解決するために、何をどうするのかを述べます</a:t>
            </a:r>
            <a:endParaRPr lang="en-US" altLang="ja-JP" dirty="0"/>
          </a:p>
          <a:p>
            <a:r>
              <a:rPr lang="ja-JP" altLang="en-US" dirty="0"/>
              <a:t>目標は目的を達成するためのマイルストーン（課題 </a:t>
            </a:r>
            <a:r>
              <a:rPr lang="en-US" altLang="ja-JP" dirty="0"/>
              <a:t>or </a:t>
            </a:r>
            <a:r>
              <a:rPr lang="ja-JP" altLang="en-US" dirty="0"/>
              <a:t>作業）を列挙します</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229393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前回の発表から行ったこと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a:t>前回の進捗報告で発表した「今後の予定」の</a:t>
            </a:r>
            <a:br>
              <a:rPr kumimoji="1" lang="en-US" altLang="ja-JP" dirty="0"/>
            </a:br>
            <a:r>
              <a:rPr kumimoji="1" lang="ja-JP" altLang="en-US" dirty="0"/>
              <a:t>作業一覧を列挙する。</a:t>
            </a:r>
            <a:endParaRPr kumimoji="1" lang="en-US" altLang="ja-JP" dirty="0"/>
          </a:p>
          <a:p>
            <a:r>
              <a:rPr lang="ja-JP" altLang="en-US" dirty="0"/>
              <a:t>そのうち、どの作業について着手し、どの作業について終了したのかを述べる。</a:t>
            </a:r>
            <a:endParaRPr lang="en-US" altLang="ja-JP" dirty="0"/>
          </a:p>
          <a:p>
            <a:pPr lvl="1"/>
            <a:r>
              <a:rPr lang="ja-JP" altLang="en-US" dirty="0"/>
              <a:t>着手：作業を始めたが終わっていない。</a:t>
            </a:r>
            <a:endParaRPr lang="en-US" altLang="ja-JP" dirty="0"/>
          </a:p>
          <a:p>
            <a:pPr lvl="1"/>
            <a:r>
              <a:rPr lang="ja-JP" altLang="en-US" dirty="0"/>
              <a:t>終了：作業を一通り終えた。</a:t>
            </a:r>
            <a:endParaRPr lang="en-US" altLang="ja-JP" dirty="0"/>
          </a:p>
          <a:p>
            <a:pPr lvl="1"/>
            <a:r>
              <a:rPr lang="ja-JP" altLang="en-US" dirty="0"/>
              <a:t>未着手：作業を始めていない。</a:t>
            </a:r>
            <a:endParaRPr lang="en-US" altLang="ja-JP" dirty="0"/>
          </a:p>
          <a:p>
            <a:r>
              <a:rPr lang="ja-JP" altLang="en-US" dirty="0"/>
              <a:t>作業を進める中で新たに発生した作業についても列挙する。</a:t>
            </a:r>
            <a:endParaRPr lang="en-US" altLang="ja-JP" dirty="0"/>
          </a:p>
          <a:p>
            <a:pPr lvl="1"/>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Tree>
    <p:extLst>
      <p:ext uri="{BB962C8B-B14F-4D97-AF65-F5344CB8AC3E}">
        <p14:creationId xmlns:p14="http://schemas.microsoft.com/office/powerpoint/2010/main" val="247331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前回の発表から行ったこと（スライド例）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a:t>予定していた作業</a:t>
            </a:r>
            <a:endParaRPr kumimoji="1" lang="en-US" altLang="ja-JP" dirty="0"/>
          </a:p>
          <a:p>
            <a:pPr lvl="1"/>
            <a:r>
              <a:rPr lang="ja-JP" altLang="en-US" dirty="0"/>
              <a:t>読むべき論文の収集：終了</a:t>
            </a:r>
            <a:endParaRPr lang="en-US" altLang="ja-JP" dirty="0"/>
          </a:p>
          <a:p>
            <a:pPr lvl="1"/>
            <a:r>
              <a:rPr lang="ja-JP" altLang="en-US" dirty="0"/>
              <a:t>論文の読み込み計画立案：終了</a:t>
            </a:r>
            <a:endParaRPr lang="en-US" altLang="ja-JP" dirty="0"/>
          </a:p>
          <a:p>
            <a:pPr lvl="1"/>
            <a:r>
              <a:rPr lang="ja-JP" altLang="en-US" dirty="0"/>
              <a:t>論文の読み込み：着手</a:t>
            </a:r>
            <a:endParaRPr lang="en-US" altLang="ja-JP" dirty="0"/>
          </a:p>
          <a:p>
            <a:pPr lvl="1"/>
            <a:r>
              <a:rPr lang="ja-JP" altLang="en-US" dirty="0"/>
              <a:t>論文執筆環境の構築：未着手</a:t>
            </a:r>
            <a:endParaRPr lang="en-US" altLang="ja-JP" dirty="0"/>
          </a:p>
          <a:p>
            <a:r>
              <a:rPr lang="ja-JP" altLang="en-US" dirty="0"/>
              <a:t>新規作業</a:t>
            </a:r>
            <a:endParaRPr lang="en-US" altLang="ja-JP" dirty="0"/>
          </a:p>
          <a:p>
            <a:pPr lvl="1"/>
            <a:r>
              <a:rPr lang="ja-JP" altLang="en-US" dirty="0"/>
              <a:t>論理学の勉強をするための本の選定：未着手</a:t>
            </a:r>
            <a:endParaRPr lang="en-US" altLang="ja-JP" dirty="0"/>
          </a:p>
          <a:p>
            <a:pPr lvl="1"/>
            <a:r>
              <a:rPr lang="ja-JP" altLang="en-US" dirty="0"/>
              <a:t>論理学の勉強：未着手</a:t>
            </a:r>
            <a:endParaRPr lang="en-US" altLang="ja-JP" dirty="0"/>
          </a:p>
          <a:p>
            <a:pPr lvl="1"/>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Tree>
    <p:extLst>
      <p:ext uri="{BB962C8B-B14F-4D97-AF65-F5344CB8AC3E}">
        <p14:creationId xmlns:p14="http://schemas.microsoft.com/office/powerpoint/2010/main" val="383369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B96FBD-7577-47E8-B120-E6D799A647D7}"/>
              </a:ext>
            </a:extLst>
          </p:cNvPr>
          <p:cNvSpPr>
            <a:spLocks noGrp="1"/>
          </p:cNvSpPr>
          <p:nvPr>
            <p:ph type="title"/>
          </p:nvPr>
        </p:nvSpPr>
        <p:spPr/>
        <p:txBody>
          <a:bodyPr/>
          <a:lstStyle/>
          <a:p>
            <a:r>
              <a:rPr kumimoji="1" lang="ja-JP" altLang="en-US" dirty="0"/>
              <a:t>行った作業の報告</a:t>
            </a:r>
          </a:p>
        </p:txBody>
      </p:sp>
      <p:sp>
        <p:nvSpPr>
          <p:cNvPr id="3" name="コンテンツ プレースホルダー 2">
            <a:extLst>
              <a:ext uri="{FF2B5EF4-FFF2-40B4-BE49-F238E27FC236}">
                <a16:creationId xmlns:a16="http://schemas.microsoft.com/office/drawing/2014/main" id="{BA3C7C4B-BC09-4F69-AB33-577E023BA9EF}"/>
              </a:ext>
            </a:extLst>
          </p:cNvPr>
          <p:cNvSpPr>
            <a:spLocks noGrp="1"/>
          </p:cNvSpPr>
          <p:nvPr>
            <p:ph idx="1"/>
          </p:nvPr>
        </p:nvSpPr>
        <p:spPr>
          <a:xfrm>
            <a:off x="467544" y="980728"/>
            <a:ext cx="8219256" cy="5472608"/>
          </a:xfrm>
        </p:spPr>
        <p:txBody>
          <a:bodyPr>
            <a:normAutofit/>
          </a:bodyPr>
          <a:lstStyle/>
          <a:p>
            <a:r>
              <a:rPr kumimoji="1" lang="ja-JP" altLang="en-US" dirty="0"/>
              <a:t>進捗報告の目的は、研究を進める上で有用な</a:t>
            </a:r>
            <a:br>
              <a:rPr kumimoji="1" lang="en-US" altLang="ja-JP" dirty="0"/>
            </a:br>
            <a:r>
              <a:rPr kumimoji="1" lang="ja-JP" altLang="en-US" dirty="0"/>
              <a:t>指導や助言をもらうことにあります。</a:t>
            </a:r>
            <a:endParaRPr kumimoji="1" lang="en-US" altLang="ja-JP" dirty="0"/>
          </a:p>
          <a:p>
            <a:r>
              <a:rPr lang="ja-JP" altLang="en-US" dirty="0"/>
              <a:t>このためには、実際にどういうことを行って、</a:t>
            </a:r>
            <a:br>
              <a:rPr lang="en-US" altLang="ja-JP" dirty="0"/>
            </a:br>
            <a:r>
              <a:rPr lang="ja-JP" altLang="en-US" dirty="0"/>
              <a:t>何を得たのか。直近の目的（サブゴール）や最終目的（ゴール）の達成において、今回の作業はどういう位置づけであるのかを説明する必要があります。</a:t>
            </a:r>
            <a:endParaRPr lang="en-US" altLang="ja-JP" dirty="0"/>
          </a:p>
          <a:p>
            <a:r>
              <a:rPr lang="ja-JP" altLang="en-US" dirty="0"/>
              <a:t>適当な詳しさで行った作業の報告をしてください。</a:t>
            </a:r>
            <a:endParaRPr lang="en-US" altLang="ja-JP" dirty="0"/>
          </a:p>
          <a:p>
            <a:r>
              <a:rPr lang="ja-JP" altLang="en-US" dirty="0"/>
              <a:t>できるかぎり定量的に（数字を挙げて）説明するのがコツです。</a:t>
            </a:r>
            <a:endParaRPr lang="en-US" altLang="ja-JP" dirty="0"/>
          </a:p>
        </p:txBody>
      </p:sp>
      <p:sp>
        <p:nvSpPr>
          <p:cNvPr id="4" name="スライド番号プレースホルダー 3">
            <a:extLst>
              <a:ext uri="{FF2B5EF4-FFF2-40B4-BE49-F238E27FC236}">
                <a16:creationId xmlns:a16="http://schemas.microsoft.com/office/drawing/2014/main" id="{12C5242F-D1EC-4832-840A-86B706ACB235}"/>
              </a:ext>
            </a:extLst>
          </p:cNvPr>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extLst>
      <p:ext uri="{BB962C8B-B14F-4D97-AF65-F5344CB8AC3E}">
        <p14:creationId xmlns:p14="http://schemas.microsoft.com/office/powerpoint/2010/main" val="192588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B96FBD-7577-47E8-B120-E6D799A647D7}"/>
              </a:ext>
            </a:extLst>
          </p:cNvPr>
          <p:cNvSpPr>
            <a:spLocks noGrp="1"/>
          </p:cNvSpPr>
          <p:nvPr>
            <p:ph type="title"/>
          </p:nvPr>
        </p:nvSpPr>
        <p:spPr/>
        <p:txBody>
          <a:bodyPr/>
          <a:lstStyle/>
          <a:p>
            <a:r>
              <a:rPr kumimoji="1" lang="ja-JP" altLang="en-US" dirty="0"/>
              <a:t>困っていること、相談したいこと</a:t>
            </a:r>
          </a:p>
        </p:txBody>
      </p:sp>
      <p:sp>
        <p:nvSpPr>
          <p:cNvPr id="3" name="コンテンツ プレースホルダー 2">
            <a:extLst>
              <a:ext uri="{FF2B5EF4-FFF2-40B4-BE49-F238E27FC236}">
                <a16:creationId xmlns:a16="http://schemas.microsoft.com/office/drawing/2014/main" id="{BA3C7C4B-BC09-4F69-AB33-577E023BA9EF}"/>
              </a:ext>
            </a:extLst>
          </p:cNvPr>
          <p:cNvSpPr>
            <a:spLocks noGrp="1"/>
          </p:cNvSpPr>
          <p:nvPr>
            <p:ph idx="1"/>
          </p:nvPr>
        </p:nvSpPr>
        <p:spPr>
          <a:xfrm>
            <a:off x="467544" y="980728"/>
            <a:ext cx="8219256" cy="5472608"/>
          </a:xfrm>
        </p:spPr>
        <p:txBody>
          <a:bodyPr>
            <a:normAutofit/>
          </a:bodyPr>
          <a:lstStyle/>
          <a:p>
            <a:r>
              <a:rPr lang="ja-JP" altLang="en-US" dirty="0"/>
              <a:t>作業を進めるほど、わからないことや、困ったこと、行き詰まることがでてくると思います。</a:t>
            </a:r>
            <a:endParaRPr lang="en-US" altLang="ja-JP" dirty="0"/>
          </a:p>
          <a:p>
            <a:r>
              <a:rPr kumimoji="1" lang="ja-JP" altLang="en-US" dirty="0"/>
              <a:t>困っていること、相談したいことがあるのは、</a:t>
            </a:r>
            <a:br>
              <a:rPr kumimoji="1" lang="en-US" altLang="ja-JP" dirty="0"/>
            </a:br>
            <a:r>
              <a:rPr lang="ja-JP" altLang="en-US" dirty="0"/>
              <a:t>研究を進めていることの証拠となります。</a:t>
            </a:r>
            <a:endParaRPr kumimoji="1" lang="en-US" altLang="ja-JP" dirty="0"/>
          </a:p>
          <a:p>
            <a:r>
              <a:rPr kumimoji="1" lang="ja-JP" altLang="en-US" dirty="0"/>
              <a:t>逆にいえば、作業を進めなければ常に「困ったことはありません」という状態になります。</a:t>
            </a:r>
            <a:endParaRPr kumimoji="1" lang="en-US" altLang="ja-JP" dirty="0"/>
          </a:p>
          <a:p>
            <a:r>
              <a:rPr lang="ja-JP" altLang="en-US" dirty="0"/>
              <a:t>困っていること、相談したいことを遠慮なく</a:t>
            </a:r>
            <a:br>
              <a:rPr lang="en-US" altLang="ja-JP" dirty="0"/>
            </a:br>
            <a:r>
              <a:rPr lang="ja-JP" altLang="en-US" dirty="0"/>
              <a:t>ゼミで披露し、指導や助言をもらいましょう。</a:t>
            </a:r>
            <a:endParaRPr kumimoji="1" lang="en-US" altLang="ja-JP" dirty="0"/>
          </a:p>
        </p:txBody>
      </p:sp>
      <p:sp>
        <p:nvSpPr>
          <p:cNvPr id="4" name="スライド番号プレースホルダー 3">
            <a:extLst>
              <a:ext uri="{FF2B5EF4-FFF2-40B4-BE49-F238E27FC236}">
                <a16:creationId xmlns:a16="http://schemas.microsoft.com/office/drawing/2014/main" id="{12C5242F-D1EC-4832-840A-86B706ACB235}"/>
              </a:ext>
            </a:extLst>
          </p:cNvPr>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Tree>
    <p:extLst>
      <p:ext uri="{BB962C8B-B14F-4D97-AF65-F5344CB8AC3E}">
        <p14:creationId xmlns:p14="http://schemas.microsoft.com/office/powerpoint/2010/main" val="257709225"/>
      </p:ext>
    </p:extLst>
  </p:cSld>
  <p:clrMapOvr>
    <a:masterClrMapping/>
  </p:clrMapOvr>
</p:sld>
</file>

<file path=ppt/theme/theme1.xml><?xml version="1.0" encoding="utf-8"?>
<a:theme xmlns:a="http://schemas.openxmlformats.org/drawingml/2006/main" name="201509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mmendedDesign">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20150924</Template>
  <TotalTime>552</TotalTime>
  <Words>831</Words>
  <Application>Microsoft Office PowerPoint</Application>
  <PresentationFormat>画面に合わせる (4:3)</PresentationFormat>
  <Paragraphs>141</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Arial</vt:lpstr>
      <vt:lpstr>Calibri</vt:lpstr>
      <vt:lpstr>Segoe UI</vt:lpstr>
      <vt:lpstr>20150924</vt:lpstr>
      <vt:lpstr>進捗報告スライドテンプレート</vt:lpstr>
      <vt:lpstr>研究テーマ</vt:lpstr>
      <vt:lpstr>背景（1/2）</vt:lpstr>
      <vt:lpstr>背景（2/2）</vt:lpstr>
      <vt:lpstr>目的・目標</vt:lpstr>
      <vt:lpstr>前回の発表から行ったこと</vt:lpstr>
      <vt:lpstr>前回の発表から行ったこと（スライド例）</vt:lpstr>
      <vt:lpstr>行った作業の報告</vt:lpstr>
      <vt:lpstr>困っていること、相談したいこと</vt:lpstr>
      <vt:lpstr>報告のまとめ</vt:lpstr>
      <vt:lpstr>今後の予定</vt:lpstr>
      <vt:lpstr>スケジュール記載例</vt:lpstr>
      <vt:lpstr>付録スライド</vt:lpstr>
      <vt:lpstr>付録スライドについて</vt:lpstr>
      <vt:lpstr>例：参考文献</vt:lpstr>
      <vt:lpstr>書式に関する注意事項</vt:lpstr>
      <vt:lpstr>デザインとフォントについて</vt:lpstr>
      <vt:lpstr>フォントサイズについて</vt:lpstr>
      <vt:lpstr>参照について（1/2）</vt:lpstr>
      <vt:lpstr>参照について（2/2）</vt:lpstr>
      <vt:lpstr>引用について</vt:lpstr>
      <vt:lpstr>画像の転載について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卒論発表会スライドテンプレート</dc:title>
  <dc:creator>gotoh</dc:creator>
  <cp:lastModifiedBy>gotoh</cp:lastModifiedBy>
  <cp:revision>27</cp:revision>
  <dcterms:created xsi:type="dcterms:W3CDTF">2015-09-30T02:49:50Z</dcterms:created>
  <dcterms:modified xsi:type="dcterms:W3CDTF">2019-06-05T10:03:36Z</dcterms:modified>
</cp:coreProperties>
</file>