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23067963" cy="32904113"/>
  <p:notesSz cx="6858000" cy="9144000"/>
  <p:defaultTextStyle>
    <a:defPPr>
      <a:defRPr lang="ja-JP"/>
    </a:defPPr>
    <a:lvl1pPr marL="0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1pPr>
    <a:lvl2pPr marL="1599194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2pPr>
    <a:lvl3pPr marL="3198388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3pPr>
    <a:lvl4pPr marL="4797582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4pPr>
    <a:lvl5pPr marL="6396777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5pPr>
    <a:lvl6pPr marL="7995971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6pPr>
    <a:lvl7pPr marL="9595165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7pPr>
    <a:lvl8pPr marL="11194359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8pPr>
    <a:lvl9pPr marL="12793553" algn="l" defTabSz="3198388" rtl="0" eaLnBrk="1" latinLnBrk="0" hangingPunct="1">
      <a:defRPr kumimoji="1" sz="6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648" y="-58"/>
      </p:cViewPr>
      <p:guideLst>
        <p:guide orient="horz" pos="10364"/>
        <p:guide pos="72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0C2B9-37E1-4296-B4A1-D9E091B2D9D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27263" y="685800"/>
            <a:ext cx="2403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2BB2-5D31-493A-9C92-86E0FFD4E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38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1pPr>
    <a:lvl2pPr marL="1599194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2pPr>
    <a:lvl3pPr marL="3198388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3pPr>
    <a:lvl4pPr marL="4797582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4pPr>
    <a:lvl5pPr marL="6396777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5pPr>
    <a:lvl6pPr marL="7995971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6pPr>
    <a:lvl7pPr marL="9595165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7pPr>
    <a:lvl8pPr marL="11194359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8pPr>
    <a:lvl9pPr marL="12793553" algn="l" defTabSz="3198388" rtl="0" eaLnBrk="1" latinLnBrk="0" hangingPunct="1">
      <a:defRPr kumimoji="1" sz="4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BB2-5D31-493A-9C92-86E0FFD4E4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6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BB2-5D31-493A-9C92-86E0FFD4E4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5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30097" y="10221604"/>
            <a:ext cx="19607769" cy="70530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60195" y="18645664"/>
            <a:ext cx="16147574" cy="8408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9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9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9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95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9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9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9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724273" y="1317693"/>
            <a:ext cx="5190292" cy="2807513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53398" y="1317693"/>
            <a:ext cx="15186409" cy="2807513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2210" y="21143942"/>
            <a:ext cx="19607769" cy="6535122"/>
          </a:xfrm>
        </p:spPr>
        <p:txBody>
          <a:bodyPr anchor="t"/>
          <a:lstStyle>
            <a:lvl1pPr algn="l">
              <a:defRPr sz="1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2210" y="13946170"/>
            <a:ext cx="19607769" cy="7197772"/>
          </a:xfrm>
        </p:spPr>
        <p:txBody>
          <a:bodyPr anchor="b"/>
          <a:lstStyle>
            <a:lvl1pPr marL="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1pPr>
            <a:lvl2pPr marL="159919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31983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3pPr>
            <a:lvl4pPr marL="4797582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6396777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799597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9595165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119435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2793553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53398" y="7677629"/>
            <a:ext cx="10188350" cy="21715194"/>
          </a:xfrm>
        </p:spPr>
        <p:txBody>
          <a:bodyPr/>
          <a:lstStyle>
            <a:lvl1pPr>
              <a:defRPr sz="9800"/>
            </a:lvl1pPr>
            <a:lvl2pPr>
              <a:defRPr sz="8400"/>
            </a:lvl2pPr>
            <a:lvl3pPr>
              <a:defRPr sz="70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726215" y="7677629"/>
            <a:ext cx="10188350" cy="21715194"/>
          </a:xfrm>
        </p:spPr>
        <p:txBody>
          <a:bodyPr/>
          <a:lstStyle>
            <a:lvl1pPr>
              <a:defRPr sz="9800"/>
            </a:lvl1pPr>
            <a:lvl2pPr>
              <a:defRPr sz="8400"/>
            </a:lvl2pPr>
            <a:lvl3pPr>
              <a:defRPr sz="70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8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53398" y="7365344"/>
            <a:ext cx="10192356" cy="3069525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99194" indent="0">
              <a:buNone/>
              <a:defRPr sz="7000" b="1"/>
            </a:lvl2pPr>
            <a:lvl3pPr marL="3198388" indent="0">
              <a:buNone/>
              <a:defRPr sz="6300" b="1"/>
            </a:lvl3pPr>
            <a:lvl4pPr marL="4797582" indent="0">
              <a:buNone/>
              <a:defRPr sz="5600" b="1"/>
            </a:lvl4pPr>
            <a:lvl5pPr marL="6396777" indent="0">
              <a:buNone/>
              <a:defRPr sz="5600" b="1"/>
            </a:lvl5pPr>
            <a:lvl6pPr marL="7995971" indent="0">
              <a:buNone/>
              <a:defRPr sz="5600" b="1"/>
            </a:lvl6pPr>
            <a:lvl7pPr marL="9595165" indent="0">
              <a:buNone/>
              <a:defRPr sz="5600" b="1"/>
            </a:lvl7pPr>
            <a:lvl8pPr marL="11194359" indent="0">
              <a:buNone/>
              <a:defRPr sz="5600" b="1"/>
            </a:lvl8pPr>
            <a:lvl9pPr marL="12793553" indent="0">
              <a:buNone/>
              <a:defRPr sz="5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53398" y="10434869"/>
            <a:ext cx="10192356" cy="18957951"/>
          </a:xfrm>
        </p:spPr>
        <p:txBody>
          <a:bodyPr/>
          <a:lstStyle>
            <a:lvl1pPr>
              <a:defRPr sz="8400"/>
            </a:lvl1pPr>
            <a:lvl2pPr>
              <a:defRPr sz="70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718206" y="7365344"/>
            <a:ext cx="10196360" cy="3069525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99194" indent="0">
              <a:buNone/>
              <a:defRPr sz="7000" b="1"/>
            </a:lvl2pPr>
            <a:lvl3pPr marL="3198388" indent="0">
              <a:buNone/>
              <a:defRPr sz="6300" b="1"/>
            </a:lvl3pPr>
            <a:lvl4pPr marL="4797582" indent="0">
              <a:buNone/>
              <a:defRPr sz="5600" b="1"/>
            </a:lvl4pPr>
            <a:lvl5pPr marL="6396777" indent="0">
              <a:buNone/>
              <a:defRPr sz="5600" b="1"/>
            </a:lvl5pPr>
            <a:lvl6pPr marL="7995971" indent="0">
              <a:buNone/>
              <a:defRPr sz="5600" b="1"/>
            </a:lvl6pPr>
            <a:lvl7pPr marL="9595165" indent="0">
              <a:buNone/>
              <a:defRPr sz="5600" b="1"/>
            </a:lvl7pPr>
            <a:lvl8pPr marL="11194359" indent="0">
              <a:buNone/>
              <a:defRPr sz="5600" b="1"/>
            </a:lvl8pPr>
            <a:lvl9pPr marL="12793553" indent="0">
              <a:buNone/>
              <a:defRPr sz="5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1718206" y="10434869"/>
            <a:ext cx="10196360" cy="18957951"/>
          </a:xfrm>
        </p:spPr>
        <p:txBody>
          <a:bodyPr/>
          <a:lstStyle>
            <a:lvl1pPr>
              <a:defRPr sz="8400"/>
            </a:lvl1pPr>
            <a:lvl2pPr>
              <a:defRPr sz="70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8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2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3399" y="1310071"/>
            <a:ext cx="7589201" cy="5575419"/>
          </a:xfrm>
        </p:spPr>
        <p:txBody>
          <a:bodyPr anchor="b"/>
          <a:lstStyle>
            <a:lvl1pPr algn="l">
              <a:defRPr sz="7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18933" y="1310073"/>
            <a:ext cx="12895632" cy="28082749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53399" y="6885493"/>
            <a:ext cx="7589201" cy="22507330"/>
          </a:xfrm>
        </p:spPr>
        <p:txBody>
          <a:bodyPr/>
          <a:lstStyle>
            <a:lvl1pPr marL="0" indent="0">
              <a:buNone/>
              <a:defRPr sz="4900"/>
            </a:lvl1pPr>
            <a:lvl2pPr marL="1599194" indent="0">
              <a:buNone/>
              <a:defRPr sz="4200"/>
            </a:lvl2pPr>
            <a:lvl3pPr marL="3198388" indent="0">
              <a:buNone/>
              <a:defRPr sz="3500"/>
            </a:lvl3pPr>
            <a:lvl4pPr marL="4797582" indent="0">
              <a:buNone/>
              <a:defRPr sz="3100"/>
            </a:lvl4pPr>
            <a:lvl5pPr marL="6396777" indent="0">
              <a:buNone/>
              <a:defRPr sz="3100"/>
            </a:lvl5pPr>
            <a:lvl6pPr marL="7995971" indent="0">
              <a:buNone/>
              <a:defRPr sz="3100"/>
            </a:lvl6pPr>
            <a:lvl7pPr marL="9595165" indent="0">
              <a:buNone/>
              <a:defRPr sz="3100"/>
            </a:lvl7pPr>
            <a:lvl8pPr marL="11194359" indent="0">
              <a:buNone/>
              <a:defRPr sz="3100"/>
            </a:lvl8pPr>
            <a:lvl9pPr marL="12793553" indent="0">
              <a:buNone/>
              <a:defRPr sz="3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21482" y="23032879"/>
            <a:ext cx="13840778" cy="2719162"/>
          </a:xfrm>
        </p:spPr>
        <p:txBody>
          <a:bodyPr anchor="b"/>
          <a:lstStyle>
            <a:lvl1pPr algn="l">
              <a:defRPr sz="7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21482" y="2940043"/>
            <a:ext cx="13840778" cy="19742468"/>
          </a:xfrm>
        </p:spPr>
        <p:txBody>
          <a:bodyPr/>
          <a:lstStyle>
            <a:lvl1pPr marL="0" indent="0">
              <a:buNone/>
              <a:defRPr sz="11200"/>
            </a:lvl1pPr>
            <a:lvl2pPr marL="1599194" indent="0">
              <a:buNone/>
              <a:defRPr sz="9800"/>
            </a:lvl2pPr>
            <a:lvl3pPr marL="3198388" indent="0">
              <a:buNone/>
              <a:defRPr sz="8400"/>
            </a:lvl3pPr>
            <a:lvl4pPr marL="4797582" indent="0">
              <a:buNone/>
              <a:defRPr sz="7000"/>
            </a:lvl4pPr>
            <a:lvl5pPr marL="6396777" indent="0">
              <a:buNone/>
              <a:defRPr sz="7000"/>
            </a:lvl5pPr>
            <a:lvl6pPr marL="7995971" indent="0">
              <a:buNone/>
              <a:defRPr sz="7000"/>
            </a:lvl6pPr>
            <a:lvl7pPr marL="9595165" indent="0">
              <a:buNone/>
              <a:defRPr sz="7000"/>
            </a:lvl7pPr>
            <a:lvl8pPr marL="11194359" indent="0">
              <a:buNone/>
              <a:defRPr sz="7000"/>
            </a:lvl8pPr>
            <a:lvl9pPr marL="12793553" indent="0">
              <a:buNone/>
              <a:defRPr sz="7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21482" y="25752041"/>
            <a:ext cx="13840778" cy="3861661"/>
          </a:xfrm>
        </p:spPr>
        <p:txBody>
          <a:bodyPr/>
          <a:lstStyle>
            <a:lvl1pPr marL="0" indent="0">
              <a:buNone/>
              <a:defRPr sz="4900"/>
            </a:lvl1pPr>
            <a:lvl2pPr marL="1599194" indent="0">
              <a:buNone/>
              <a:defRPr sz="4200"/>
            </a:lvl2pPr>
            <a:lvl3pPr marL="3198388" indent="0">
              <a:buNone/>
              <a:defRPr sz="3500"/>
            </a:lvl3pPr>
            <a:lvl4pPr marL="4797582" indent="0">
              <a:buNone/>
              <a:defRPr sz="3100"/>
            </a:lvl4pPr>
            <a:lvl5pPr marL="6396777" indent="0">
              <a:buNone/>
              <a:defRPr sz="3100"/>
            </a:lvl5pPr>
            <a:lvl6pPr marL="7995971" indent="0">
              <a:buNone/>
              <a:defRPr sz="3100"/>
            </a:lvl6pPr>
            <a:lvl7pPr marL="9595165" indent="0">
              <a:buNone/>
              <a:defRPr sz="3100"/>
            </a:lvl7pPr>
            <a:lvl8pPr marL="11194359" indent="0">
              <a:buNone/>
              <a:defRPr sz="3100"/>
            </a:lvl8pPr>
            <a:lvl9pPr marL="12793553" indent="0">
              <a:buNone/>
              <a:defRPr sz="3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53398" y="1317690"/>
            <a:ext cx="20761167" cy="5484019"/>
          </a:xfrm>
          <a:prstGeom prst="rect">
            <a:avLst/>
          </a:prstGeom>
        </p:spPr>
        <p:txBody>
          <a:bodyPr vert="horz" lIns="319839" tIns="159919" rIns="319839" bIns="15991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53398" y="7677629"/>
            <a:ext cx="20761167" cy="21715194"/>
          </a:xfrm>
          <a:prstGeom prst="rect">
            <a:avLst/>
          </a:prstGeom>
        </p:spPr>
        <p:txBody>
          <a:bodyPr vert="horz" lIns="319839" tIns="159919" rIns="319839" bIns="15991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53398" y="30497241"/>
            <a:ext cx="5382525" cy="1751839"/>
          </a:xfrm>
          <a:prstGeom prst="rect">
            <a:avLst/>
          </a:prstGeom>
        </p:spPr>
        <p:txBody>
          <a:bodyPr vert="horz" lIns="319839" tIns="159919" rIns="319839" bIns="159919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B0AD-BF83-4E6E-AEE6-2D8C54E7E76F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881554" y="30497241"/>
            <a:ext cx="7304855" cy="1751839"/>
          </a:xfrm>
          <a:prstGeom prst="rect">
            <a:avLst/>
          </a:prstGeom>
        </p:spPr>
        <p:txBody>
          <a:bodyPr vert="horz" lIns="319839" tIns="159919" rIns="319839" bIns="159919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532040" y="30497241"/>
            <a:ext cx="5382525" cy="1751839"/>
          </a:xfrm>
          <a:prstGeom prst="rect">
            <a:avLst/>
          </a:prstGeom>
        </p:spPr>
        <p:txBody>
          <a:bodyPr vert="horz" lIns="319839" tIns="159919" rIns="319839" bIns="159919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3316-47F5-4D4B-9C21-45632B54B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0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98388" rtl="0" eaLnBrk="1" latinLnBrk="0" hangingPunct="1">
        <a:spcBef>
          <a:spcPct val="0"/>
        </a:spcBef>
        <a:buNone/>
        <a:defRPr kumimoji="1"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396" indent="-1199396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598691" indent="-999496" algn="l" defTabSz="319838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3997985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180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96374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95568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394762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1993956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593150" indent="-799597" algn="l" defTabSz="31983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194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198388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797582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396777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95971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165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194359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793553" algn="l" defTabSz="3198388" rtl="0" eaLnBrk="1" latinLnBrk="0" hangingPunct="1"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88795" y="2437825"/>
            <a:ext cx="179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長谷川研究室</a:t>
            </a:r>
            <a:r>
              <a:rPr lang="ja-JP" altLang="en-US" sz="5400" b="1">
                <a:uFill>
                  <a:solidFill>
                    <a:srgbClr val="00B0F0"/>
                  </a:solidFill>
                </a:uFill>
              </a:rPr>
              <a:t>　</a:t>
            </a:r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後藤裕</a:t>
            </a:r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哉</a:t>
            </a:r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、</a:t>
            </a:r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谷口</a:t>
            </a:r>
            <a:r>
              <a:rPr lang="ja-JP" altLang="en-US" sz="5400" b="1">
                <a:uFill>
                  <a:solidFill>
                    <a:srgbClr val="00B0F0"/>
                  </a:solidFill>
                </a:uFill>
              </a:rPr>
              <a:t>航</a:t>
            </a:r>
            <a:r>
              <a:rPr lang="ja-JP" altLang="en-US" sz="5400" b="1">
                <a:uFill>
                  <a:solidFill>
                    <a:srgbClr val="00B0F0"/>
                  </a:solidFill>
                </a:uFill>
              </a:rPr>
              <a:t>介</a:t>
            </a:r>
            <a:r>
              <a:rPr lang="ja-JP" altLang="en-US" sz="5400" b="1" smtClean="0">
                <a:uFill>
                  <a:solidFill>
                    <a:srgbClr val="00B0F0"/>
                  </a:solidFill>
                </a:uFill>
              </a:rPr>
              <a:t>、中西昭仁、西山陽央</a:t>
            </a:r>
            <a:endParaRPr lang="ja-JP" altLang="en-US" sz="5400" b="1" dirty="0">
              <a:uFill>
                <a:solidFill>
                  <a:srgbClr val="00B0F0"/>
                </a:solidFill>
              </a:u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4788795" y="3453488"/>
            <a:ext cx="18279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524869" y="610296"/>
            <a:ext cx="21246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smtClean="0">
                <a:uFill>
                  <a:solidFill>
                    <a:srgbClr val="00B0F0"/>
                  </a:solidFill>
                </a:uFill>
              </a:rPr>
              <a:t>仮想エッジスイッチを用いた仮想マシン間通信の実装</a:t>
            </a:r>
            <a:endParaRPr lang="ja-JP" altLang="en-US" sz="7200" dirty="0">
              <a:uFill>
                <a:solidFill>
                  <a:srgbClr val="00B0F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821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雲 36"/>
          <p:cNvSpPr/>
          <p:nvPr/>
        </p:nvSpPr>
        <p:spPr>
          <a:xfrm>
            <a:off x="2731626" y="3500853"/>
            <a:ext cx="6408712" cy="352839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587439" y="7488936"/>
            <a:ext cx="4778870" cy="255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1067179" y="7752520"/>
            <a:ext cx="1789603" cy="1500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VM1</a:t>
            </a:r>
            <a:endParaRPr kumimoji="1" lang="ja-JP" altLang="en-US" sz="4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3071715" y="7752519"/>
            <a:ext cx="1789603" cy="1500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VM2</a:t>
            </a:r>
            <a:endParaRPr kumimoji="1" lang="ja-JP" altLang="en-US" sz="48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251799" y="3735946"/>
            <a:ext cx="536836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物理トポロジ</a:t>
            </a:r>
            <a:endParaRPr kumimoji="1" lang="en-US" altLang="ja-JP" sz="4800" dirty="0" smtClean="0"/>
          </a:p>
          <a:p>
            <a:pPr algn="ctr"/>
            <a:r>
              <a:rPr lang="en-US" altLang="ja-JP" sz="4800" dirty="0" smtClean="0"/>
              <a:t>(</a:t>
            </a:r>
            <a:r>
              <a:rPr lang="en-US" altLang="ja-JP" sz="4800" dirty="0" err="1" smtClean="0"/>
              <a:t>Openflow</a:t>
            </a:r>
            <a:r>
              <a:rPr lang="en-US" altLang="ja-JP" sz="4800" dirty="0" smtClean="0"/>
              <a:t> </a:t>
            </a:r>
            <a:r>
              <a:rPr lang="ja-JP" altLang="en-US" sz="4800" dirty="0" smtClean="0"/>
              <a:t>非対応</a:t>
            </a:r>
            <a:r>
              <a:rPr lang="en-US" altLang="ja-JP" sz="4800" dirty="0" smtClean="0"/>
              <a:t>)</a:t>
            </a:r>
            <a:endParaRPr kumimoji="1" lang="ja-JP" altLang="en-US" sz="48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067179" y="927763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rgbClr val="FF0000"/>
                </a:solidFill>
              </a:rPr>
              <a:t>User 1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057308" y="7488936"/>
            <a:ext cx="4778870" cy="255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6537048" y="7752520"/>
            <a:ext cx="1789603" cy="1500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VM3</a:t>
            </a:r>
            <a:endParaRPr kumimoji="1" lang="ja-JP" altLang="en-US" sz="4800" dirty="0"/>
          </a:p>
        </p:txBody>
      </p:sp>
      <p:sp>
        <p:nvSpPr>
          <p:cNvPr id="93" name="正方形/長方形 92"/>
          <p:cNvSpPr/>
          <p:nvPr/>
        </p:nvSpPr>
        <p:spPr>
          <a:xfrm>
            <a:off x="8541584" y="7752519"/>
            <a:ext cx="1789603" cy="1500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VM4</a:t>
            </a:r>
            <a:endParaRPr kumimoji="1" lang="ja-JP" altLang="en-US" sz="48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37048" y="927763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rgbClr val="FF0000"/>
                </a:solidFill>
              </a:rPr>
              <a:t>User 1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41584" y="927763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chemeClr val="tx2"/>
                </a:solidFill>
              </a:rPr>
              <a:t>User 2</a:t>
            </a:r>
            <a:endParaRPr kumimoji="1" lang="ja-JP" altLang="en-US" sz="4400" dirty="0">
              <a:solidFill>
                <a:schemeClr val="tx2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71714" y="927763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chemeClr val="tx2"/>
                </a:solidFill>
              </a:rPr>
              <a:t>User 2</a:t>
            </a:r>
            <a:endParaRPr kumimoji="1" lang="ja-JP" altLang="en-US" sz="4400" dirty="0">
              <a:solidFill>
                <a:schemeClr val="tx2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99422" y="10393131"/>
            <a:ext cx="4154903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mtClean="0"/>
              <a:t>192.168.1.3</a:t>
            </a:r>
            <a:endParaRPr kumimoji="1" lang="ja-JP" altLang="en-US" sz="48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369291" y="10393130"/>
            <a:ext cx="4154903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mtClean="0"/>
              <a:t>192.168.2.3</a:t>
            </a:r>
            <a:endParaRPr kumimoji="1" lang="ja-JP" altLang="en-US" sz="4800" dirty="0"/>
          </a:p>
        </p:txBody>
      </p:sp>
      <p:cxnSp>
        <p:nvCxnSpPr>
          <p:cNvPr id="100" name="直線コネクタ 99"/>
          <p:cNvCxnSpPr>
            <a:stCxn id="79" idx="0"/>
          </p:cNvCxnSpPr>
          <p:nvPr/>
        </p:nvCxnSpPr>
        <p:spPr>
          <a:xfrm flipV="1">
            <a:off x="1961981" y="5988324"/>
            <a:ext cx="1109734" cy="1764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 flipV="1">
            <a:off x="3620619" y="6312361"/>
            <a:ext cx="345896" cy="1440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93" idx="0"/>
          </p:cNvCxnSpPr>
          <p:nvPr/>
        </p:nvCxnSpPr>
        <p:spPr>
          <a:xfrm>
            <a:off x="8541584" y="5988324"/>
            <a:ext cx="894802" cy="1764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92" idx="0"/>
          </p:cNvCxnSpPr>
          <p:nvPr/>
        </p:nvCxnSpPr>
        <p:spPr>
          <a:xfrm flipH="1">
            <a:off x="7431850" y="6312361"/>
            <a:ext cx="452469" cy="1440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右矢印 133"/>
          <p:cNvSpPr/>
          <p:nvPr/>
        </p:nvSpPr>
        <p:spPr>
          <a:xfrm rot="-3600000">
            <a:off x="1204665" y="6606475"/>
            <a:ext cx="2070735" cy="3325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右矢印 134"/>
          <p:cNvSpPr/>
          <p:nvPr/>
        </p:nvSpPr>
        <p:spPr>
          <a:xfrm>
            <a:off x="2883214" y="5584302"/>
            <a:ext cx="4774870" cy="404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右矢印 136"/>
          <p:cNvSpPr/>
          <p:nvPr/>
        </p:nvSpPr>
        <p:spPr>
          <a:xfrm rot="6600000">
            <a:off x="6396482" y="6666464"/>
            <a:ext cx="2070735" cy="3325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389641" y="3735946"/>
            <a:ext cx="11305256" cy="21452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6000" smtClean="0"/>
              <a:t>同一ユーザの管理する</a:t>
            </a:r>
            <a:r>
              <a:rPr kumimoji="1" lang="en-US" altLang="ja-JP" sz="6000" smtClean="0"/>
              <a:t>VM</a:t>
            </a:r>
            <a:r>
              <a:rPr kumimoji="1" lang="ja-JP" altLang="en-US" sz="6000" smtClean="0"/>
              <a:t>間のみ</a:t>
            </a:r>
            <a:endParaRPr kumimoji="1" lang="en-US" altLang="ja-JP" sz="6000" smtClean="0"/>
          </a:p>
          <a:p>
            <a:pPr algn="ctr"/>
            <a:r>
              <a:rPr kumimoji="1" lang="ja-JP" altLang="en-US" sz="6000" smtClean="0"/>
              <a:t>通信を行いたい</a:t>
            </a:r>
            <a:endParaRPr kumimoji="1" lang="ja-JP" altLang="en-US" sz="60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1357023" y="6715860"/>
            <a:ext cx="11733137" cy="28623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6000" smtClean="0"/>
              <a:t>管理ユーザを判別する手法が必要</a:t>
            </a:r>
            <a:endParaRPr kumimoji="1" lang="en-US" altLang="ja-JP" sz="6000" smtClean="0"/>
          </a:p>
          <a:p>
            <a:pPr algn="ctr"/>
            <a:r>
              <a:rPr lang="ja-JP" altLang="en-US" sz="6000" smtClean="0"/>
              <a:t>ただし、既存ネットワーク構成の</a:t>
            </a:r>
            <a:endParaRPr lang="en-US" altLang="ja-JP" sz="6000" smtClean="0"/>
          </a:p>
          <a:p>
            <a:pPr algn="ctr"/>
            <a:r>
              <a:rPr lang="ja-JP" altLang="en-US" sz="6000" smtClean="0"/>
              <a:t>変更はコストの制約上不可能</a:t>
            </a:r>
            <a:endParaRPr kumimoji="1" lang="ja-JP" altLang="en-US" sz="60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1389641" y="10560124"/>
            <a:ext cx="11305256" cy="112371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6000" smtClean="0"/>
              <a:t>IPv6 </a:t>
            </a:r>
            <a:r>
              <a:rPr kumimoji="1" lang="ja-JP" altLang="en-US" sz="6000" smtClean="0"/>
              <a:t>のフローラベルを利用</a:t>
            </a:r>
            <a:endParaRPr kumimoji="1" lang="ja-JP" altLang="en-US" sz="6000" dirty="0"/>
          </a:p>
        </p:txBody>
      </p:sp>
      <p:sp>
        <p:nvSpPr>
          <p:cNvPr id="142" name="下矢印 141"/>
          <p:cNvSpPr/>
          <p:nvPr/>
        </p:nvSpPr>
        <p:spPr>
          <a:xfrm>
            <a:off x="16502209" y="5828131"/>
            <a:ext cx="1080120" cy="7200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下矢印 142"/>
          <p:cNvSpPr/>
          <p:nvPr/>
        </p:nvSpPr>
        <p:spPr>
          <a:xfrm>
            <a:off x="16502209" y="9573866"/>
            <a:ext cx="1080120" cy="7200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682280" y="24046576"/>
            <a:ext cx="4778870" cy="255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正方形/長方形 145"/>
          <p:cNvSpPr/>
          <p:nvPr/>
        </p:nvSpPr>
        <p:spPr>
          <a:xfrm>
            <a:off x="1162020" y="24310160"/>
            <a:ext cx="1789603" cy="1500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VM1</a:t>
            </a:r>
            <a:endParaRPr kumimoji="1" lang="ja-JP" altLang="en-US" sz="4800" dirty="0"/>
          </a:p>
        </p:txBody>
      </p:sp>
      <p:sp>
        <p:nvSpPr>
          <p:cNvPr id="147" name="正方形/長方形 146"/>
          <p:cNvSpPr/>
          <p:nvPr/>
        </p:nvSpPr>
        <p:spPr>
          <a:xfrm>
            <a:off x="3166556" y="24310159"/>
            <a:ext cx="1789603" cy="1500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VM2</a:t>
            </a:r>
            <a:endParaRPr kumimoji="1" lang="ja-JP" altLang="en-US" sz="48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162020" y="2583527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rgbClr val="FF0000"/>
                </a:solidFill>
              </a:rPr>
              <a:t>User 1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17826085" y="24046576"/>
            <a:ext cx="4778870" cy="255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>
            <a:off x="18305825" y="24310160"/>
            <a:ext cx="1789603" cy="1500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VM3</a:t>
            </a:r>
            <a:endParaRPr kumimoji="1" lang="ja-JP" altLang="en-US" sz="48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20310361" y="24310159"/>
            <a:ext cx="1789603" cy="1500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smtClean="0"/>
              <a:t>VM4</a:t>
            </a:r>
            <a:endParaRPr kumimoji="1" lang="ja-JP" altLang="en-US" sz="48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8305825" y="2583527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rgbClr val="FF0000"/>
                </a:solidFill>
              </a:rPr>
              <a:t>User 1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20310361" y="2583527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chemeClr val="tx2"/>
                </a:solidFill>
              </a:rPr>
              <a:t>User 2</a:t>
            </a:r>
            <a:endParaRPr kumimoji="1" lang="ja-JP" altLang="en-US" sz="4400" dirty="0">
              <a:solidFill>
                <a:schemeClr val="tx2"/>
              </a:solidFill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166555" y="25835279"/>
            <a:ext cx="178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smtClean="0">
                <a:solidFill>
                  <a:schemeClr val="tx2"/>
                </a:solidFill>
              </a:rPr>
              <a:t>User 2</a:t>
            </a:r>
            <a:endParaRPr kumimoji="1" lang="ja-JP" altLang="en-US" sz="4400" dirty="0">
              <a:solidFill>
                <a:schemeClr val="tx2"/>
              </a:solidFill>
            </a:endParaRPr>
          </a:p>
        </p:txBody>
      </p:sp>
      <p:cxnSp>
        <p:nvCxnSpPr>
          <p:cNvPr id="156" name="直線コネクタ 155"/>
          <p:cNvCxnSpPr>
            <a:stCxn id="146" idx="0"/>
            <a:endCxn id="224" idx="2"/>
          </p:cNvCxnSpPr>
          <p:nvPr/>
        </p:nvCxnSpPr>
        <p:spPr>
          <a:xfrm flipV="1">
            <a:off x="2056822" y="20201300"/>
            <a:ext cx="3169583" cy="410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47" idx="0"/>
            <a:endCxn id="224" idx="2"/>
          </p:cNvCxnSpPr>
          <p:nvPr/>
        </p:nvCxnSpPr>
        <p:spPr>
          <a:xfrm flipV="1">
            <a:off x="4061358" y="20201300"/>
            <a:ext cx="1165047" cy="41088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図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" y="18494283"/>
            <a:ext cx="3836389" cy="811177"/>
          </a:xfrm>
          <a:prstGeom prst="rect">
            <a:avLst/>
          </a:prstGeom>
        </p:spPr>
      </p:pic>
      <p:sp>
        <p:nvSpPr>
          <p:cNvPr id="168" name="雲 167"/>
          <p:cNvSpPr/>
          <p:nvPr/>
        </p:nvSpPr>
        <p:spPr>
          <a:xfrm>
            <a:off x="8988985" y="14766220"/>
            <a:ext cx="5132128" cy="278263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0" name="直線コネクタ 169"/>
          <p:cNvCxnSpPr>
            <a:stCxn id="224" idx="0"/>
            <a:endCxn id="168" idx="2"/>
          </p:cNvCxnSpPr>
          <p:nvPr/>
        </p:nvCxnSpPr>
        <p:spPr>
          <a:xfrm flipV="1">
            <a:off x="5226405" y="16157539"/>
            <a:ext cx="3778499" cy="2639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168" idx="0"/>
            <a:endCxn id="223" idx="0"/>
          </p:cNvCxnSpPr>
          <p:nvPr/>
        </p:nvCxnSpPr>
        <p:spPr>
          <a:xfrm>
            <a:off x="14116836" y="16157539"/>
            <a:ext cx="3896196" cy="2574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50" idx="0"/>
            <a:endCxn id="223" idx="2"/>
          </p:cNvCxnSpPr>
          <p:nvPr/>
        </p:nvCxnSpPr>
        <p:spPr>
          <a:xfrm flipH="1" flipV="1">
            <a:off x="18013032" y="20136457"/>
            <a:ext cx="1187595" cy="4173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51" idx="0"/>
            <a:endCxn id="223" idx="2"/>
          </p:cNvCxnSpPr>
          <p:nvPr/>
        </p:nvCxnSpPr>
        <p:spPr>
          <a:xfrm flipH="1" flipV="1">
            <a:off x="18013032" y="20136457"/>
            <a:ext cx="3192131" cy="4173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1054786" y="19305460"/>
            <a:ext cx="277628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mtClean="0"/>
              <a:t>Router</a:t>
            </a:r>
            <a:endParaRPr kumimoji="1" lang="ja-JP" altLang="en-US" sz="4800" dirty="0"/>
          </a:p>
        </p:txBody>
      </p:sp>
      <p:pic>
        <p:nvPicPr>
          <p:cNvPr id="198" name="図 1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55" y="20326600"/>
            <a:ext cx="3212388" cy="1486329"/>
          </a:xfrm>
          <a:prstGeom prst="rect">
            <a:avLst/>
          </a:prstGeom>
        </p:spPr>
      </p:pic>
      <p:pic>
        <p:nvPicPr>
          <p:cNvPr id="201" name="図 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940" y="20207609"/>
            <a:ext cx="3836389" cy="811177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12057924" y="21010858"/>
            <a:ext cx="277628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mtClean="0"/>
              <a:t>Controller</a:t>
            </a:r>
            <a:endParaRPr kumimoji="1" lang="ja-JP" altLang="en-US" sz="4800" dirty="0"/>
          </a:p>
        </p:txBody>
      </p:sp>
      <p:graphicFrame>
        <p:nvGraphicFramePr>
          <p:cNvPr id="210" name="表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13569"/>
              </p:ext>
            </p:extLst>
          </p:nvPr>
        </p:nvGraphicFramePr>
        <p:xfrm>
          <a:off x="7372545" y="22049461"/>
          <a:ext cx="958071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904"/>
                <a:gridCol w="3705860"/>
                <a:gridCol w="2539948"/>
              </a:tblGrid>
              <a:tr h="621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User</a:t>
                      </a:r>
                      <a:br>
                        <a:rPr kumimoji="1" lang="en-US" altLang="ja-JP" sz="4800" dirty="0" smtClean="0"/>
                      </a:br>
                      <a:r>
                        <a:rPr kumimoji="1" lang="en-US" altLang="ja-JP" sz="4800" dirty="0" smtClean="0"/>
                        <a:t>(</a:t>
                      </a:r>
                      <a:r>
                        <a:rPr kumimoji="1" lang="en-US" altLang="ja-JP" sz="4800" dirty="0" err="1" smtClean="0"/>
                        <a:t>FlowLabel</a:t>
                      </a:r>
                      <a:r>
                        <a:rPr kumimoji="1" lang="en-US" altLang="ja-JP" sz="4800" dirty="0" smtClean="0"/>
                        <a:t>)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IP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MAC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31530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user1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192.168.1.2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VM1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315305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192.168.2.2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VM3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31530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user2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192.168.1.2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VM2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315305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192.168.2.2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dirty="0" smtClean="0"/>
                        <a:t>VM4</a:t>
                      </a:r>
                      <a:endParaRPr kumimoji="1" lang="ja-JP" altLang="en-US" sz="4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直線コネクタ 211"/>
          <p:cNvCxnSpPr>
            <a:stCxn id="224" idx="3"/>
            <a:endCxn id="198" idx="0"/>
          </p:cNvCxnSpPr>
          <p:nvPr/>
        </p:nvCxnSpPr>
        <p:spPr>
          <a:xfrm>
            <a:off x="6537048" y="19499246"/>
            <a:ext cx="3306101" cy="82735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198" idx="0"/>
            <a:endCxn id="223" idx="1"/>
          </p:cNvCxnSpPr>
          <p:nvPr/>
        </p:nvCxnSpPr>
        <p:spPr>
          <a:xfrm flipV="1">
            <a:off x="9843149" y="19434403"/>
            <a:ext cx="6859240" cy="89219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389" y="18732348"/>
            <a:ext cx="2621286" cy="14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62" y="18797191"/>
            <a:ext cx="2621286" cy="14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図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907" y="18840815"/>
            <a:ext cx="3836389" cy="811177"/>
          </a:xfrm>
          <a:prstGeom prst="rect">
            <a:avLst/>
          </a:prstGeom>
        </p:spPr>
      </p:pic>
      <p:sp>
        <p:nvSpPr>
          <p:cNvPr id="234" name="テキスト ボックス 233"/>
          <p:cNvSpPr txBox="1"/>
          <p:nvPr/>
        </p:nvSpPr>
        <p:spPr>
          <a:xfrm>
            <a:off x="20140551" y="19651992"/>
            <a:ext cx="277628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mtClean="0"/>
              <a:t>Router</a:t>
            </a:r>
            <a:endParaRPr kumimoji="1" lang="ja-JP" altLang="en-US" sz="4800" dirty="0"/>
          </a:p>
        </p:txBody>
      </p:sp>
      <p:sp>
        <p:nvSpPr>
          <p:cNvPr id="237" name="右矢印 236"/>
          <p:cNvSpPr/>
          <p:nvPr/>
        </p:nvSpPr>
        <p:spPr>
          <a:xfrm rot="-3180000">
            <a:off x="1069702" y="21911065"/>
            <a:ext cx="4221208" cy="4842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2423913" y="22094508"/>
            <a:ext cx="4323106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smtClean="0"/>
              <a:t>パケット</a:t>
            </a:r>
            <a:endParaRPr kumimoji="1" lang="en-US" altLang="ja-JP" sz="4000" smtClean="0"/>
          </a:p>
          <a:p>
            <a:pPr algn="ctr"/>
            <a:r>
              <a:rPr lang="ja-JP" altLang="en-US" sz="4000" smtClean="0"/>
              <a:t>（フローラベル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rgbClr val="FF0000"/>
                </a:solidFill>
              </a:rPr>
              <a:t>0</a:t>
            </a:r>
            <a:r>
              <a:rPr lang="ja-JP" altLang="en-US" sz="4000" smtClean="0"/>
              <a:t>）</a:t>
            </a:r>
            <a:endParaRPr kumimoji="1" lang="ja-JP" altLang="en-US" sz="4000" dirty="0"/>
          </a:p>
        </p:txBody>
      </p:sp>
      <p:sp>
        <p:nvSpPr>
          <p:cNvPr id="243" name="右矢印 242"/>
          <p:cNvSpPr/>
          <p:nvPr/>
        </p:nvSpPr>
        <p:spPr>
          <a:xfrm rot="-2160000">
            <a:off x="5443396" y="16936892"/>
            <a:ext cx="3280959" cy="4441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右矢印 244"/>
          <p:cNvSpPr/>
          <p:nvPr/>
        </p:nvSpPr>
        <p:spPr>
          <a:xfrm>
            <a:off x="9436385" y="15896503"/>
            <a:ext cx="4227749" cy="404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9776883" y="14698808"/>
            <a:ext cx="388725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/>
              <a:t>物理</a:t>
            </a:r>
            <a:r>
              <a:rPr kumimoji="1" lang="ja-JP" altLang="en-US" sz="4800" smtClean="0"/>
              <a:t>トポロジ</a:t>
            </a:r>
            <a:endParaRPr kumimoji="1" lang="en-US" altLang="ja-JP" sz="4800" dirty="0" smtClean="0"/>
          </a:p>
        </p:txBody>
      </p:sp>
      <p:sp>
        <p:nvSpPr>
          <p:cNvPr id="247" name="右矢印 246"/>
          <p:cNvSpPr/>
          <p:nvPr/>
        </p:nvSpPr>
        <p:spPr>
          <a:xfrm rot="2040000">
            <a:off x="14353939" y="17081752"/>
            <a:ext cx="3943507" cy="4330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14094" y="15605052"/>
            <a:ext cx="5175216" cy="2145268"/>
          </a:xfrm>
          <a:prstGeom prst="wedgeRoundRectCallout">
            <a:avLst>
              <a:gd name="adj1" fmla="val 34287"/>
              <a:gd name="adj2" fmla="val 826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smtClean="0"/>
              <a:t>ユーザテーブルを</a:t>
            </a:r>
            <a:endParaRPr kumimoji="1" lang="en-US" altLang="ja-JP" sz="4000" smtClean="0"/>
          </a:p>
          <a:p>
            <a:pPr algn="ctr"/>
            <a:r>
              <a:rPr kumimoji="1" lang="ja-JP" altLang="en-US" sz="4000" smtClean="0"/>
              <a:t>参照してフローラベルを変更</a:t>
            </a:r>
            <a:endParaRPr kumimoji="1" lang="ja-JP" altLang="en-US" sz="4000" dirty="0"/>
          </a:p>
        </p:txBody>
      </p:sp>
      <p:sp>
        <p:nvSpPr>
          <p:cNvPr id="270" name="テキスト ボックス 269"/>
          <p:cNvSpPr txBox="1"/>
          <p:nvPr/>
        </p:nvSpPr>
        <p:spPr>
          <a:xfrm>
            <a:off x="6563545" y="17018205"/>
            <a:ext cx="4323106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smtClean="0"/>
              <a:t>パケット</a:t>
            </a:r>
            <a:endParaRPr kumimoji="1" lang="en-US" altLang="ja-JP" sz="4000" smtClean="0"/>
          </a:p>
          <a:p>
            <a:pPr algn="ctr"/>
            <a:r>
              <a:rPr lang="ja-JP" altLang="en-US" sz="4000" smtClean="0"/>
              <a:t>（フローラベル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rgbClr val="FF0000"/>
                </a:solidFill>
              </a:rPr>
              <a:t>1</a:t>
            </a:r>
            <a:r>
              <a:rPr lang="ja-JP" altLang="en-US" sz="4000" smtClean="0"/>
              <a:t>）</a:t>
            </a:r>
            <a:endParaRPr kumimoji="1" lang="ja-JP" altLang="en-US" sz="4000" dirty="0"/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12057924" y="17018205"/>
            <a:ext cx="4323106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smtClean="0"/>
              <a:t>パケット</a:t>
            </a:r>
            <a:endParaRPr kumimoji="1" lang="en-US" altLang="ja-JP" sz="4000" smtClean="0"/>
          </a:p>
          <a:p>
            <a:pPr algn="ctr"/>
            <a:r>
              <a:rPr lang="ja-JP" altLang="en-US" sz="4000" smtClean="0"/>
              <a:t>（フローラベル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rgbClr val="FF0000"/>
                </a:solidFill>
              </a:rPr>
              <a:t>1</a:t>
            </a:r>
            <a:r>
              <a:rPr lang="ja-JP" altLang="en-US" sz="4000" smtClean="0"/>
              <a:t>）</a:t>
            </a:r>
            <a:endParaRPr kumimoji="1" lang="ja-JP" altLang="en-US" sz="4000" dirty="0"/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17680091" y="15896503"/>
            <a:ext cx="5175216" cy="1464231"/>
          </a:xfrm>
          <a:prstGeom prst="wedgeRoundRectCallout">
            <a:avLst>
              <a:gd name="adj1" fmla="val -33444"/>
              <a:gd name="adj2" fmla="val 1202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smtClean="0"/>
              <a:t>フローラベルを元に</a:t>
            </a:r>
            <a:endParaRPr kumimoji="1" lang="en-US" altLang="ja-JP" sz="4000" smtClean="0"/>
          </a:p>
          <a:p>
            <a:pPr algn="ctr"/>
            <a:r>
              <a:rPr kumimoji="1" lang="ja-JP" altLang="en-US" sz="4000" smtClean="0"/>
              <a:t>宛先</a:t>
            </a:r>
            <a:r>
              <a:rPr kumimoji="1" lang="en-US" altLang="ja-JP" sz="4000" smtClean="0"/>
              <a:t>MAC</a:t>
            </a:r>
            <a:r>
              <a:rPr kumimoji="1" lang="ja-JP" altLang="en-US" sz="4000" smtClean="0"/>
              <a:t>を判定</a:t>
            </a:r>
            <a:endParaRPr kumimoji="1" lang="ja-JP" altLang="en-US" sz="4000" dirty="0"/>
          </a:p>
        </p:txBody>
      </p:sp>
      <p:sp>
        <p:nvSpPr>
          <p:cNvPr id="294" name="右矢印 293"/>
          <p:cNvSpPr/>
          <p:nvPr/>
        </p:nvSpPr>
        <p:spPr>
          <a:xfrm rot="4500000">
            <a:off x="16279592" y="22070667"/>
            <a:ext cx="3943507" cy="4330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9270220" y="26981773"/>
            <a:ext cx="523531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/>
              <a:t>ユーザテーブル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2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98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133</Words>
  <Application>Microsoft Office PowerPoint</Application>
  <PresentationFormat>ユーザー設定</PresentationFormat>
  <Paragraphs>58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23</cp:revision>
  <dcterms:created xsi:type="dcterms:W3CDTF">2016-01-28T10:23:07Z</dcterms:created>
  <dcterms:modified xsi:type="dcterms:W3CDTF">2016-01-28T13:59:49Z</dcterms:modified>
</cp:coreProperties>
</file>